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888" r:id="rId5"/>
    <p:sldMasterId id="2147484090" r:id="rId6"/>
    <p:sldMasterId id="2147483907" r:id="rId7"/>
    <p:sldMasterId id="2147484042" r:id="rId8"/>
  </p:sldMasterIdLst>
  <p:notesMasterIdLst>
    <p:notesMasterId r:id="rId23"/>
  </p:notesMasterIdLst>
  <p:handoutMasterIdLst>
    <p:handoutMasterId r:id="rId24"/>
  </p:handoutMasterIdLst>
  <p:sldIdLst>
    <p:sldId id="318" r:id="rId9"/>
    <p:sldId id="349" r:id="rId10"/>
    <p:sldId id="366" r:id="rId11"/>
    <p:sldId id="372" r:id="rId12"/>
    <p:sldId id="367" r:id="rId13"/>
    <p:sldId id="368" r:id="rId14"/>
    <p:sldId id="369" r:id="rId15"/>
    <p:sldId id="370" r:id="rId16"/>
    <p:sldId id="371" r:id="rId17"/>
    <p:sldId id="373" r:id="rId18"/>
    <p:sldId id="374" r:id="rId19"/>
    <p:sldId id="375" r:id="rId20"/>
    <p:sldId id="376" r:id="rId21"/>
    <p:sldId id="364" r:id="rId22"/>
  </p:sldIdLst>
  <p:sldSz cx="9144000" cy="5143500" type="screen16x9"/>
  <p:notesSz cx="6805613" cy="9939338"/>
  <p:custShowLst>
    <p:custShow name="Custom Show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1pPr>
    <a:lvl2pPr marL="455563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2pPr>
    <a:lvl3pPr marL="912711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3pPr>
    <a:lvl4pPr marL="1369860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4pPr>
    <a:lvl5pPr marL="1827009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5pPr>
    <a:lvl6pPr marL="228574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6pPr>
    <a:lvl7pPr marL="274289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7pPr>
    <a:lvl8pPr marL="320004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8pPr>
    <a:lvl9pPr marL="365719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25"/>
    <a:srgbClr val="00FF00"/>
    <a:srgbClr val="777777"/>
    <a:srgbClr val="F26D00"/>
    <a:srgbClr val="003300"/>
    <a:srgbClr val="FF2929"/>
    <a:srgbClr val="FF3300"/>
    <a:srgbClr val="FF99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9886" autoAdjust="0"/>
  </p:normalViewPr>
  <p:slideViewPr>
    <p:cSldViewPr snapToGrid="0" snapToObjects="1">
      <p:cViewPr varScale="1">
        <p:scale>
          <a:sx n="157" d="100"/>
          <a:sy n="157" d="100"/>
        </p:scale>
        <p:origin x="15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72" y="-96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altLang="ja-JP"/>
              <a:t>Copyright 2010 FUJITSU LIMITED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1070143-BFCC-4C84-90D4-0232EDA9AE67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65542" name="Picture 6" descr="SD_INTERNAL USE ONLY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46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Copyright 2010 FUJITSU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82E8435-00FD-4DA5-BB24-DF42A210B0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1448" name="Picture 8" descr="SD_INTERNAL USE ONLY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484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5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71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986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0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19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1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17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310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77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655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11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316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27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954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284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2385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391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67544" y="1131590"/>
            <a:ext cx="1637460" cy="2089225"/>
          </a:xfrm>
          <a:solidFill>
            <a:srgbClr val="E8E8E6"/>
          </a:solidFill>
        </p:spPr>
        <p:txBody>
          <a:bodyPr>
            <a:normAutofit/>
          </a:bodyPr>
          <a:lstStyle>
            <a:lvl1pPr>
              <a:defRPr sz="1600">
                <a:latin typeface="Fujitsu Sans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0" y="1309687"/>
            <a:ext cx="4202009" cy="21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6729" y="1131889"/>
            <a:ext cx="410527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80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0825" y="987427"/>
            <a:ext cx="8642350" cy="38163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5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762"/>
            <a:ext cx="8002537" cy="5203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6" y="652462"/>
            <a:ext cx="8786813" cy="424154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 marL="633413" indent="-268288">
              <a:spcAft>
                <a:spcPts val="600"/>
              </a:spcAft>
              <a:buSzPct val="75000"/>
              <a:defRPr sz="1800"/>
            </a:lvl2pPr>
            <a:lvl3pPr marL="900113" indent="-182563">
              <a:spcAft>
                <a:spcPts val="600"/>
              </a:spcAft>
              <a:defRPr sz="1600"/>
            </a:lvl3pPr>
            <a:lvl4pPr marL="1168400" indent="-184150">
              <a:spcAft>
                <a:spcPts val="600"/>
              </a:spcAft>
              <a:defRPr/>
            </a:lvl4pPr>
            <a:lvl5pPr marL="1617663" indent="-266700">
              <a:spcAft>
                <a:spcPts val="6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9C2E01-DF45-4F67-A47D-E15E7B218199}" type="slidenum">
              <a:rPr kumimoji="0" lang="de-DE" altLang="ja-JP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de-DE" altLang="ja-JP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47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7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2" y="1304100"/>
            <a:ext cx="8496149" cy="110251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dirty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9" y="3434400"/>
            <a:ext cx="8496151" cy="13391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dirty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2933" y="411510"/>
            <a:ext cx="22673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800" b="0" kern="1200" noProof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IB Leadership</a:t>
            </a:r>
          </a:p>
          <a:p>
            <a:r>
              <a:rPr lang="en-US" noProof="0" dirty="0" smtClean="0"/>
              <a:t>Forum 2014</a:t>
            </a:r>
            <a:endParaRPr lang="en-US" noProof="0" dirty="0"/>
          </a:p>
        </p:txBody>
      </p:sp>
      <p:pic>
        <p:nvPicPr>
          <p:cNvPr id="9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664450" y="242889"/>
            <a:ext cx="1252538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4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FJ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aka2012\FF2013\BG032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050" y="0"/>
            <a:ext cx="916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C:\Users\HirabaruS\Documents\FUJITSU_Brand Porject\VIアプリケーション開発\ビジネステンプレート\PPT新デザイン\Trial\Template\b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859"/>
            <a:ext cx="3081338" cy="368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C:\Users\HirabaruS\Documents\FUJITSU_Brand Porject\VIアプリケーション開発\ビジネステンプレート\PPT新デザイン\Trial\Template\symbolmark_Whtie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22" y="168226"/>
            <a:ext cx="2244725" cy="11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12178"/>
            <a:ext cx="2808312" cy="2807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kumimoji="0" sz="24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07909" y="2355793"/>
            <a:ext cx="5181263" cy="136101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pic>
        <p:nvPicPr>
          <p:cNvPr id="9" name="Picture 6" descr="SD_INTERNAL USE ONLY2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744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513" y="1131889"/>
            <a:ext cx="4392492" cy="3744913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4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ags" Target="../tags/tag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19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4089" r:id="rId1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16" name="Text Placeholder 39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17" name="Group 2"/>
          <p:cNvGrpSpPr/>
          <p:nvPr/>
        </p:nvGrpSpPr>
        <p:grpSpPr>
          <a:xfrm>
            <a:off x="8008039" y="247965"/>
            <a:ext cx="895497" cy="435425"/>
            <a:chOff x="8008039" y="247965"/>
            <a:chExt cx="895497" cy="435425"/>
          </a:xfrm>
        </p:grpSpPr>
        <p:sp>
          <p:nvSpPr>
            <p:cNvPr id="18" name="Freeform 71"/>
            <p:cNvSpPr>
              <a:spLocks/>
            </p:cNvSpPr>
            <p:nvPr userDrawn="1"/>
          </p:nvSpPr>
          <p:spPr bwMode="gray">
            <a:xfrm>
              <a:off x="8303800" y="247965"/>
              <a:ext cx="180743" cy="139665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19" name="Freeform 72"/>
            <p:cNvSpPr>
              <a:spLocks/>
            </p:cNvSpPr>
            <p:nvPr userDrawn="1"/>
          </p:nvSpPr>
          <p:spPr bwMode="gray">
            <a:xfrm>
              <a:off x="8008039" y="399953"/>
              <a:ext cx="124603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0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1" name="Freeform 74"/>
            <p:cNvSpPr>
              <a:spLocks/>
            </p:cNvSpPr>
            <p:nvPr userDrawn="1"/>
          </p:nvSpPr>
          <p:spPr bwMode="gray">
            <a:xfrm>
              <a:off x="8392802" y="399953"/>
              <a:ext cx="64355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2" name="Freeform 75"/>
            <p:cNvSpPr>
              <a:spLocks/>
            </p:cNvSpPr>
            <p:nvPr userDrawn="1"/>
          </p:nvSpPr>
          <p:spPr bwMode="gray">
            <a:xfrm>
              <a:off x="8457157" y="399953"/>
              <a:ext cx="151988" cy="202651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3" name="Freeform 76"/>
            <p:cNvSpPr>
              <a:spLocks/>
            </p:cNvSpPr>
            <p:nvPr userDrawn="1"/>
          </p:nvSpPr>
          <p:spPr bwMode="gray">
            <a:xfrm>
              <a:off x="8733748" y="399953"/>
              <a:ext cx="169788" cy="206759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4" name="Freeform 77"/>
            <p:cNvSpPr>
              <a:spLocks/>
            </p:cNvSpPr>
            <p:nvPr userDrawn="1"/>
          </p:nvSpPr>
          <p:spPr bwMode="gray">
            <a:xfrm>
              <a:off x="8138119" y="399953"/>
              <a:ext cx="171158" cy="206759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5" name="Freeform 78"/>
            <p:cNvSpPr>
              <a:spLocks/>
            </p:cNvSpPr>
            <p:nvPr userDrawn="1"/>
          </p:nvSpPr>
          <p:spPr bwMode="gray">
            <a:xfrm>
              <a:off x="8602299" y="395845"/>
              <a:ext cx="130080" cy="210866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4" y="189265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6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10138" y="48569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dirty="0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t>© FUJITSU 2015</a:t>
            </a:r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4114" y="4856956"/>
            <a:ext cx="105577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B1452FB-80B4-4EFB-A3AA-013940B1C537}" type="slidenum">
              <a:rPr kumimoji="0" lang="en-GB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5" r:id="rId17"/>
    <p:sldLayoutId id="2147483926" r:id="rId18"/>
    <p:sldLayoutId id="2147483927" r:id="rId19"/>
    <p:sldLayoutId id="2147484088" r:id="rId20"/>
    <p:sldLayoutId id="214748409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Wintel Team</a:t>
            </a:r>
          </a:p>
          <a:p>
            <a:r>
              <a:rPr lang="pl-PL" dirty="0" smtClean="0"/>
              <a:t>2017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Administracja</a:t>
            </a:r>
            <a:r>
              <a:rPr lang="en-US" sz="4800" b="1" dirty="0"/>
              <a:t> </a:t>
            </a:r>
            <a:r>
              <a:rPr lang="en-US" sz="4800" b="1" dirty="0" err="1"/>
              <a:t>serwerami</a:t>
            </a:r>
            <a:r>
              <a:rPr lang="en-US" sz="4800" b="1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260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Kontroler Domeny (DC)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l-PL" b="1" dirty="0" smtClean="0">
                <a:latin typeface="+mj-lt"/>
              </a:rPr>
              <a:t>Funkcje kontrolera domeny: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l-PL" dirty="0" smtClean="0"/>
              <a:t>Przechowuje </a:t>
            </a:r>
            <a:r>
              <a:rPr lang="pl-PL" dirty="0"/>
              <a:t>bazę</a:t>
            </a:r>
            <a:r>
              <a:rPr lang="en-CA" dirty="0"/>
              <a:t> Active Directory</a:t>
            </a:r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l-PL" dirty="0"/>
              <a:t>Odpowiada na zapytania kierowane do Active Directory</a:t>
            </a:r>
            <a:endParaRPr lang="en-CA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l-PL" dirty="0"/>
              <a:t>Uwierzytelnia </a:t>
            </a:r>
            <a:r>
              <a:rPr lang="pl-PL" dirty="0" smtClean="0"/>
              <a:t>użytkowników</a:t>
            </a:r>
            <a:endParaRPr lang="en-CA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l-PL" dirty="0"/>
              <a:t>Jest lokalizowany przez usługę DNS</a:t>
            </a:r>
            <a:endParaRPr lang="en-CA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l-PL" dirty="0"/>
              <a:t>Bierze udział w procesie replikacji z innymi kontrolerami w domenie i lesie</a:t>
            </a:r>
            <a:endParaRPr lang="en-US" dirty="0"/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7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+mj-lt"/>
              </a:rPr>
              <a:t>RODC </a:t>
            </a:r>
            <a:r>
              <a:rPr lang="pl-PL" dirty="0" smtClean="0">
                <a:latin typeface="+mj-lt"/>
              </a:rPr>
              <a:t> to kontroler domeny w trybie Read-Only.</a:t>
            </a:r>
          </a:p>
          <a:p>
            <a:r>
              <a:rPr lang="pl-PL" dirty="0" smtClean="0">
                <a:latin typeface="+mj-lt"/>
              </a:rPr>
              <a:t>Przechowuje bazę Active Directory, przyjmuje zmiany replikacji, jednakże sam jej nie inicjuje.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Zalety używania RODC: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Dodatkowe bezpieczeństwo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Jednokierunkowa replikacja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Read-only 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Separacja roli administracyjnej</a:t>
            </a:r>
          </a:p>
        </p:txBody>
      </p:sp>
    </p:spTree>
    <p:extLst>
      <p:ext uri="{BB962C8B-B14F-4D97-AF65-F5344CB8AC3E}">
        <p14:creationId xmlns:p14="http://schemas.microsoft.com/office/powerpoint/2010/main" val="29340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hierarchii 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+mj-lt"/>
              </a:rPr>
              <a:t>Hierarchia jednostek </a:t>
            </a:r>
            <a:r>
              <a:rPr lang="pl-PL" dirty="0" smtClean="0"/>
              <a:t>organizacyjnych </a:t>
            </a:r>
            <a:r>
              <a:rPr lang="pl-PL" dirty="0" smtClean="0">
                <a:latin typeface="+mj-lt"/>
              </a:rPr>
              <a:t>zależy od administratora Active Directory i może być: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Geograficzna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Departamentowa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Zasobowa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Funkcyjna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Wiele innych...</a:t>
            </a:r>
          </a:p>
        </p:txBody>
      </p:sp>
    </p:spTree>
    <p:extLst>
      <p:ext uri="{BB962C8B-B14F-4D97-AF65-F5344CB8AC3E}">
        <p14:creationId xmlns:p14="http://schemas.microsoft.com/office/powerpoint/2010/main" val="39901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Replikacja pomiędzy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27955" y="960975"/>
            <a:ext cx="4173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+mj-lt"/>
              </a:rPr>
              <a:t>Proces replikacji pomiędzy kontrolerami domeny możemy kontrolować następującymi komendami:</a:t>
            </a:r>
            <a:br>
              <a:rPr lang="pl-PL" dirty="0" smtClean="0">
                <a:latin typeface="+mj-lt"/>
              </a:rPr>
            </a:br>
            <a:endParaRPr lang="pl-PL" dirty="0" smtClean="0">
              <a:latin typeface="+mj-lt"/>
            </a:endParaRPr>
          </a:p>
          <a:p>
            <a:r>
              <a:rPr lang="pl-PL" dirty="0">
                <a:latin typeface="+mj-lt"/>
              </a:rPr>
              <a:t>repadmin /</a:t>
            </a:r>
            <a:r>
              <a:rPr lang="pl-PL" dirty="0" smtClean="0">
                <a:latin typeface="+mj-lt"/>
              </a:rPr>
              <a:t>showrepl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dcdiag</a:t>
            </a:r>
            <a:r>
              <a:rPr lang="en-US" b="1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/</a:t>
            </a:r>
            <a:r>
              <a:rPr lang="en-US" i="1" dirty="0" err="1">
                <a:latin typeface="+mj-lt"/>
              </a:rPr>
              <a:t>test:CheckSecurityError</a:t>
            </a:r>
            <a:endParaRPr lang="pl-PL" dirty="0" smtClean="0">
              <a:latin typeface="+mj-lt"/>
            </a:endParaRPr>
          </a:p>
          <a:p>
            <a:endParaRPr lang="pl-PL" dirty="0">
              <a:latin typeface="+mj-lt"/>
            </a:endParaRPr>
          </a:p>
          <a:p>
            <a:endParaRPr lang="pl-PL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14" y="1224500"/>
            <a:ext cx="4836054" cy="33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Wintel Team</a:t>
            </a:r>
          </a:p>
          <a:p>
            <a:r>
              <a:rPr lang="pl-PL" dirty="0" smtClean="0"/>
              <a:t>2017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800" b="1" dirty="0" smtClean="0"/>
              <a:t>Dziękujęmy za uwagę :)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9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 do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latin typeface="+mj-lt"/>
              </a:rPr>
              <a:t>Środowisko Active Directory</a:t>
            </a:r>
          </a:p>
          <a:p>
            <a:r>
              <a:rPr lang="pl-PL" sz="2400" dirty="0" smtClean="0">
                <a:latin typeface="+mj-lt"/>
              </a:rPr>
              <a:t>Jednostki Organizacyjne</a:t>
            </a:r>
          </a:p>
          <a:p>
            <a:r>
              <a:rPr lang="pl-PL" sz="2400" dirty="0" smtClean="0">
                <a:latin typeface="+mj-lt"/>
              </a:rPr>
              <a:t>Zarządzanie obiektami AD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+mj-lt"/>
              </a:rPr>
              <a:t>Usługa </a:t>
            </a:r>
            <a:r>
              <a:rPr lang="pl-PL" dirty="0" smtClean="0">
                <a:latin typeface="+mj-lt"/>
              </a:rPr>
              <a:t>katalogowa</a:t>
            </a:r>
            <a:r>
              <a:rPr lang="pl-PL" b="1" dirty="0" smtClean="0">
                <a:latin typeface="+mj-lt"/>
              </a:rPr>
              <a:t> </a:t>
            </a:r>
            <a:r>
              <a:rPr lang="pl-PL" b="1" i="1" dirty="0">
                <a:latin typeface="+mj-lt"/>
              </a:rPr>
              <a:t>Active</a:t>
            </a:r>
            <a:r>
              <a:rPr lang="pl-PL" b="1" i="1" dirty="0" smtClean="0">
                <a:latin typeface="+mj-lt"/>
              </a:rPr>
              <a:t> </a:t>
            </a:r>
            <a:r>
              <a:rPr lang="pl-PL" b="1" i="1" dirty="0">
                <a:latin typeface="+mj-lt"/>
              </a:rPr>
              <a:t>Directory </a:t>
            </a:r>
            <a:r>
              <a:rPr lang="pl-PL" dirty="0">
                <a:latin typeface="+mj-lt"/>
              </a:rPr>
              <a:t>jest centralną bazą danych zawierającą informacje, które są wykorzystywane do bezpiecznego logowania, dostępu do zasobów oraz aplikacji. Do informacji przechowywanych w </a:t>
            </a:r>
            <a:r>
              <a:rPr lang="pl-PL" b="1" i="1" dirty="0">
                <a:latin typeface="+mj-lt"/>
              </a:rPr>
              <a:t>Active Directory</a:t>
            </a:r>
            <a:r>
              <a:rPr lang="pl-PL" dirty="0">
                <a:latin typeface="+mj-lt"/>
              </a:rPr>
              <a:t> zaliczają się: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Konta użytkowników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Konta komputerów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Grupy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Publikowane foldery udostępnione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I wiele innych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5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262393" y="985962"/>
            <a:ext cx="71226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Baza danych </a:t>
            </a:r>
            <a:r>
              <a:rPr lang="pl-PL" b="1" i="1" dirty="0"/>
              <a:t>Active Directory</a:t>
            </a:r>
            <a:r>
              <a:rPr lang="pl-PL" dirty="0"/>
              <a:t> podzielona jest na partycje, z których każda przechowuje inne rodzaje informacji: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i="1" dirty="0"/>
              <a:t>Partycja konfiguracyjna</a:t>
            </a:r>
            <a:r>
              <a:rPr lang="pl-PL" dirty="0"/>
              <a:t> – przechowuje konfigurację środowiska </a:t>
            </a:r>
            <a:r>
              <a:rPr lang="pl-PL" b="1" i="1" dirty="0"/>
              <a:t>Active Directory</a:t>
            </a:r>
            <a:r>
              <a:rPr lang="pl-PL" dirty="0"/>
              <a:t>, np. informacje o domenach w lesie, site’ach AD a także o konfiguracji usług i aplikacji zintegrowanych z AD.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i="1" dirty="0"/>
              <a:t>Partycja schematu</a:t>
            </a:r>
            <a:r>
              <a:rPr lang="pl-PL" dirty="0"/>
              <a:t> – przechowuje schemat usługi </a:t>
            </a:r>
            <a:r>
              <a:rPr lang="pl-PL" b="1" i="1" dirty="0"/>
              <a:t>Active Directory</a:t>
            </a:r>
            <a:r>
              <a:rPr lang="pl-PL" dirty="0"/>
              <a:t>, czyli typy obiektów jakie mogą być tworzone w Active Directory oraz ich atrybuty.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i="1" dirty="0"/>
              <a:t>Partycja domenowa</a:t>
            </a:r>
            <a:r>
              <a:rPr lang="pl-PL" dirty="0"/>
              <a:t> – przechowuje obiekty tworzone w domenie </a:t>
            </a:r>
            <a:r>
              <a:rPr lang="pl-PL" b="1" i="1" dirty="0"/>
              <a:t>Active Directory</a:t>
            </a:r>
            <a:r>
              <a:rPr lang="pl-PL" dirty="0"/>
              <a:t> (np. konta użytkowników).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i="1" dirty="0"/>
              <a:t>Partycje aplikacyjne</a:t>
            </a:r>
            <a:r>
              <a:rPr lang="pl-PL" dirty="0"/>
              <a:t> – tworzone są na potrzeby przechowywania danych wykorzystywanych przez zewnętrzne aplikacje – np. usługa DNS, która może przechowywać swoje strefy w plikach tekstowych lub wewnątrz bazy 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Rectangle 2"/>
          <p:cNvSpPr/>
          <p:nvPr/>
        </p:nvSpPr>
        <p:spPr>
          <a:xfrm>
            <a:off x="326115" y="1023222"/>
            <a:ext cx="84917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pl-PL" sz="1400" dirty="0">
                <a:latin typeface="Arial" panose="020B0604020202020204" pitchFamily="34" charset="0"/>
                <a:ea typeface="Arial Unicode MS"/>
              </a:rPr>
              <a:t>Uproszczone zarządzanie bezpieczeństwem – całe  środowisko sieciowe posiada wspólną politykę bezpieczeństwa narzucaną </a:t>
            </a:r>
            <a:r>
              <a:rPr lang="pl-PL" sz="1400" dirty="0" smtClean="0">
                <a:latin typeface="Arial" panose="020B0604020202020204" pitchFamily="34" charset="0"/>
                <a:ea typeface="Arial Unicode MS"/>
              </a:rPr>
              <a:t>komputerom i użytkownikom 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przez </a:t>
            </a:r>
            <a:r>
              <a:rPr lang="pl-PL" sz="1400" b="1" i="1" dirty="0">
                <a:latin typeface="Arial" panose="020B0604020202020204" pitchFamily="34" charset="0"/>
                <a:ea typeface="Arial Unicode MS"/>
              </a:rPr>
              <a:t>Active Directory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.</a:t>
            </a:r>
            <a:endParaRPr lang="en-US" sz="1400" dirty="0">
              <a:latin typeface="Arial" panose="020B0604020202020204" pitchFamily="34" charset="0"/>
              <a:ea typeface="Arial Unicode MS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pl-PL" sz="1400" dirty="0">
                <a:latin typeface="Arial" panose="020B0604020202020204" pitchFamily="34" charset="0"/>
                <a:ea typeface="Arial Unicode MS"/>
              </a:rPr>
              <a:t>Redundancja informacji przechowywanych w bazie </a:t>
            </a:r>
            <a:r>
              <a:rPr lang="pl-PL" sz="1400" b="1" i="1" dirty="0">
                <a:latin typeface="Arial" panose="020B0604020202020204" pitchFamily="34" charset="0"/>
                <a:ea typeface="Arial Unicode MS"/>
              </a:rPr>
              <a:t>Active Directory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 – w jednym środowisku baza </a:t>
            </a:r>
            <a:r>
              <a:rPr lang="pl-PL" sz="1400" b="1" i="1" dirty="0">
                <a:latin typeface="Arial" panose="020B0604020202020204" pitchFamily="34" charset="0"/>
                <a:ea typeface="Arial Unicode MS"/>
              </a:rPr>
              <a:t>AD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 może być przechowywana na kilku serwerach, które automatycznie replikują się pomiędzy sobą.</a:t>
            </a:r>
            <a:endParaRPr lang="en-US" sz="1400" dirty="0">
              <a:latin typeface="Arial" panose="020B0604020202020204" pitchFamily="34" charset="0"/>
              <a:ea typeface="Arial Unicode MS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pl-PL" sz="1400" b="1" i="1" dirty="0">
                <a:latin typeface="Arial" panose="020B0604020202020204" pitchFamily="34" charset="0"/>
                <a:ea typeface="Arial Unicode MS"/>
              </a:rPr>
              <a:t>Group Policy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 – możliwość wymuszenia konfiguracji środowiska pacy komputerów i użytkowników z poziomu kontrolera domeny.</a:t>
            </a:r>
            <a:endParaRPr lang="en-US" sz="1400" dirty="0">
              <a:latin typeface="Arial" panose="020B0604020202020204" pitchFamily="34" charset="0"/>
              <a:ea typeface="Arial Unicode MS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pl-PL" sz="1400" dirty="0">
                <a:latin typeface="Arial" panose="020B0604020202020204" pitchFamily="34" charset="0"/>
                <a:ea typeface="Arial Unicode MS"/>
              </a:rPr>
              <a:t>Rozszerzalność środowiska – dzięki centralnemu zarządzaniu nowe komputery podłączone do </a:t>
            </a:r>
            <a:r>
              <a:rPr lang="pl-PL" sz="1400" b="1" i="1" dirty="0">
                <a:latin typeface="Arial" panose="020B0604020202020204" pitchFamily="34" charset="0"/>
                <a:ea typeface="Arial Unicode MS"/>
              </a:rPr>
              <a:t>Active Directory</a:t>
            </a:r>
            <a:r>
              <a:rPr lang="pl-PL" sz="1400" dirty="0">
                <a:latin typeface="Arial" panose="020B0604020202020204" pitchFamily="34" charset="0"/>
                <a:ea typeface="Arial Unicode MS"/>
              </a:rPr>
              <a:t> nie muszą być ręcznie konfigurowane przez administratorów, ale automatycznie otrzymują politykę bezpieczeństwa i konfigurację swojego środowiska od kontrolera domeny.</a:t>
            </a:r>
            <a:endParaRPr lang="en-US" sz="1400" dirty="0">
              <a:latin typeface="Arial" panose="020B0604020202020204" pitchFamily="34" charset="0"/>
              <a:ea typeface="Arial Unicode MS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pl-PL" sz="1400" dirty="0">
                <a:latin typeface="Arial" panose="020B0604020202020204" pitchFamily="34" charset="0"/>
                <a:ea typeface="Arial Unicode MS"/>
              </a:rPr>
              <a:t>Delegacja administracji – dzięki temu rozwiązaniu w ramach jednej sieci może być wielu administratorów zarządzających całą siecią lub oddelegowanym im określonym obszarom.</a:t>
            </a:r>
            <a:endParaRPr lang="en-US" sz="1400" dirty="0">
              <a:effectLst/>
              <a:latin typeface="Arial" panose="020B0604020202020204" pitchFamily="34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4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Domena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837667" y="1099838"/>
            <a:ext cx="65474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+mj-lt"/>
              </a:rPr>
              <a:t>Domena jest podstawą środowiska </a:t>
            </a:r>
            <a:r>
              <a:rPr lang="pl-PL" b="1" i="1" dirty="0">
                <a:latin typeface="+mj-lt"/>
              </a:rPr>
              <a:t>Active Directory</a:t>
            </a:r>
            <a:r>
              <a:rPr lang="pl-PL" dirty="0">
                <a:latin typeface="+mj-lt"/>
              </a:rPr>
              <a:t> i stanowi logiczna kolekcję obiektów takich jak: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Konta użytkowników – są wymagane do logowania oraz dostępu do zasobów. 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Konta komputerów – są wymagane dla komputerów w celu ich partycypacji z domeną. Użytkownicy mający konta domenowe mogą logować się w domenie </a:t>
            </a:r>
            <a:r>
              <a:rPr lang="pl-PL" b="1" i="1" dirty="0">
                <a:latin typeface="+mj-lt"/>
              </a:rPr>
              <a:t>Active Directory</a:t>
            </a:r>
            <a:r>
              <a:rPr lang="pl-PL" dirty="0">
                <a:latin typeface="+mj-lt"/>
              </a:rPr>
              <a:t> tylko na komputerach, które również posiadają swoje konta.</a:t>
            </a:r>
            <a:endParaRPr 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Grupy – są używane do organizowania użytkowników i komputerów w kolekcje, którym nadawane są prawa i uprawnienia.</a:t>
            </a:r>
            <a:endParaRPr lang="en-US" dirty="0">
              <a:latin typeface="+mj-lt"/>
            </a:endParaRPr>
          </a:p>
          <a:p>
            <a:r>
              <a:rPr lang="pl-PL" dirty="0">
                <a:latin typeface="+mj-lt"/>
              </a:rPr>
              <a:t>Wszystkie te obiekty zapisane w tej samej bazie oraz dziedziczących wspólną nazwę domeny. Domena wyznacza również granice polityki bezpieczeństwa swoich zasobów.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Jednostka Organizacyjna / Organizational Unit (OU)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3" name="Rectangle 2"/>
          <p:cNvSpPr/>
          <p:nvPr/>
        </p:nvSpPr>
        <p:spPr>
          <a:xfrm>
            <a:off x="338904" y="1080655"/>
            <a:ext cx="4655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Jednostka organizacyjna jest kontenerem tworzonym w domenie </a:t>
            </a:r>
            <a:r>
              <a:rPr lang="pl-PL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Active Directory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, służącym do przechowywania w sposób usystematyzowany i logiczny obiektów domenowych – konta użytkowników, komputerów, grup i innych jednostek. Dodatkową zaletą jednostek organizacyjnych jest możliwość oddelegowania czynności administracyjnych użytkownikom w celu zarządzania jej zasobami. Administratorzy mają również możliwość wdrażania </a:t>
            </a:r>
            <a:r>
              <a:rPr lang="pl-PL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obiektów zasad grup (GPO).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7" y="977835"/>
            <a:ext cx="2122380" cy="41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Las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221870" y="1126117"/>
            <a:ext cx="40943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+mj-lt"/>
              </a:rPr>
              <a:t>Las to kolekcja domen, które:</a:t>
            </a:r>
          </a:p>
          <a:p>
            <a:endParaRPr lang="pl-PL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+mj-lt"/>
              </a:rPr>
              <a:t>Mają ze sobą wzajemne relacje zaufania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+mj-lt"/>
              </a:rPr>
              <a:t>Współdzielą wspólny schemat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+mj-lt"/>
              </a:rPr>
              <a:t>Współdzielą wspólny Global Catalog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Każdy las Active Directory posiada wspólny korzeń, którym jest pierwsza domena w danym lesie. Do korzenia Administrator może doinsalować domeny podrzędne, a także nowe drzewo domen, które będzie posiadać swoją przestrzeń nazewniczą.</a:t>
            </a:r>
            <a:endParaRPr lang="en-US" dirty="0">
              <a:latin typeface="+mj-lt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5274307" y="2342922"/>
            <a:ext cx="559163" cy="49876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6313757" y="1277815"/>
            <a:ext cx="559163" cy="49876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432083" y="2275343"/>
            <a:ext cx="559163" cy="49876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8550409" y="3272871"/>
            <a:ext cx="559163" cy="49876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6392633" y="3339314"/>
            <a:ext cx="559163" cy="49876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8" idx="3"/>
            <a:endCxn id="3" idx="5"/>
          </p:cNvCxnSpPr>
          <p:nvPr/>
        </p:nvCxnSpPr>
        <p:spPr>
          <a:xfrm flipH="1">
            <a:off x="5693679" y="1776579"/>
            <a:ext cx="899660" cy="81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10" idx="1"/>
          </p:cNvCxnSpPr>
          <p:nvPr/>
        </p:nvCxnSpPr>
        <p:spPr>
          <a:xfrm>
            <a:off x="6593339" y="1776579"/>
            <a:ext cx="978535" cy="7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2" idx="1"/>
          </p:cNvCxnSpPr>
          <p:nvPr/>
        </p:nvCxnSpPr>
        <p:spPr>
          <a:xfrm>
            <a:off x="7711665" y="2774107"/>
            <a:ext cx="978535" cy="7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3"/>
            <a:endCxn id="14" idx="1"/>
          </p:cNvCxnSpPr>
          <p:nvPr/>
        </p:nvCxnSpPr>
        <p:spPr>
          <a:xfrm>
            <a:off x="5553889" y="2841686"/>
            <a:ext cx="978535" cy="74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 descr="LAS ACTIVE DIRECTORY" title="LAS ACTIVE DIRECTORY"/>
          <p:cNvSpPr/>
          <p:nvPr/>
        </p:nvSpPr>
        <p:spPr>
          <a:xfrm>
            <a:off x="4431323" y="999994"/>
            <a:ext cx="4678249" cy="3938954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99886" y="2220128"/>
            <a:ext cx="1982720" cy="176347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Global Catalog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70078" y="997220"/>
            <a:ext cx="39455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+mj-lt"/>
              </a:rPr>
              <a:t>Global Catalog </a:t>
            </a:r>
            <a:r>
              <a:rPr lang="pl-PL" dirty="0" smtClean="0">
                <a:latin typeface="+mj-lt"/>
              </a:rPr>
              <a:t>jest </a:t>
            </a:r>
            <a:r>
              <a:rPr lang="pl-PL" dirty="0">
                <a:latin typeface="+mj-lt"/>
              </a:rPr>
              <a:t>rozproszonym repozytorium danych zawierającym przeszukiwalną, częściową reprezentację każdego obiektu w każd</a:t>
            </a:r>
            <a:r>
              <a:rPr lang="pl-PL" sz="2000" dirty="0">
                <a:latin typeface="+mj-lt"/>
              </a:rPr>
              <a:t>e</a:t>
            </a:r>
            <a:r>
              <a:rPr lang="pl-PL" dirty="0">
                <a:latin typeface="+mj-lt"/>
              </a:rPr>
              <a:t>j domenie w lesie usługi Active </a:t>
            </a:r>
            <a:r>
              <a:rPr lang="pl-PL" dirty="0" smtClean="0">
                <a:latin typeface="+mj-lt"/>
              </a:rPr>
              <a:t>Directory. </a:t>
            </a:r>
            <a:r>
              <a:rPr lang="pl-PL" dirty="0">
                <a:latin typeface="+mj-lt"/>
              </a:rPr>
              <a:t>Katalog globalny jest przechowywany na kontrolerach domeny, które są oznaczone jako serwery katalogów globalnych i są rozpowszechniane przez </a:t>
            </a:r>
            <a:r>
              <a:rPr lang="pl-PL" dirty="0" smtClean="0">
                <a:latin typeface="+mj-lt"/>
              </a:rPr>
              <a:t>replikację. </a:t>
            </a:r>
            <a:r>
              <a:rPr lang="pl-PL" dirty="0">
                <a:latin typeface="+mj-lt"/>
              </a:rPr>
              <a:t>Wyszukiwania są kierowane do katalogu globalnego, ponieważ nie obejmują skierowań do różnych kontrolerów domeny.</a:t>
            </a:r>
            <a:br>
              <a:rPr lang="pl-PL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00" y="1021594"/>
            <a:ext cx="4732238" cy="36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IB Leadership Forum 2014_TEMPLATE_neu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 Leadership Forum 2014_TEMPLATE_v003.potx" id="{FF7E0E98-CA0B-463C-BC61-92333D48CE6A}" vid="{694776A0-1C2C-41B6-AEC8-574EC00709A6}"/>
    </a:ext>
  </a:extLst>
</a:theme>
</file>

<file path=ppt/theme/theme3.xml><?xml version="1.0" encoding="utf-8"?>
<a:theme xmlns:a="http://schemas.openxmlformats.org/drawingml/2006/main" name="1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7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645559401744098CABBDE235E76F2" ma:contentTypeVersion="2" ma:contentTypeDescription="Create a new document." ma:contentTypeScope="" ma:versionID="d15535452d0b0c87097eeb0dca6fe1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</spe:Receivers>
</file>

<file path=customXml/itemProps1.xml><?xml version="1.0" encoding="utf-8"?>
<ds:datastoreItem xmlns:ds="http://schemas.openxmlformats.org/officeDocument/2006/customXml" ds:itemID="{9E3EFC32-1ABB-4E4C-8A14-6D1F46CD8063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021BC03F-5B49-4549-BD65-C104354EEE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423BC-733B-444F-AACA-8540B064F7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180E829-EF27-4B7A-ADDD-5D9356231EA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On-screen Show (16:9)</PresentationFormat>
  <Paragraphs>124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ＭＳ Ｐゴシック</vt:lpstr>
      <vt:lpstr>Arial</vt:lpstr>
      <vt:lpstr>Arial Unicode MS</vt:lpstr>
      <vt:lpstr>Fujitsu Sans</vt:lpstr>
      <vt:lpstr>Fujitsu Sans Light</vt:lpstr>
      <vt:lpstr>FUJI-新ゴ M</vt:lpstr>
      <vt:lpstr>Symbol</vt:lpstr>
      <vt:lpstr>Times New Roman</vt:lpstr>
      <vt:lpstr>Wingdings</vt:lpstr>
      <vt:lpstr>Fujitsu_BI LF_2013_v001</vt:lpstr>
      <vt:lpstr>3_IB Leadership Forum 2014_TEMPLATE_neu</vt:lpstr>
      <vt:lpstr>1_Fujitsu_BI LF_2013_v001</vt:lpstr>
      <vt:lpstr>17_Fujitsu_BI LF_2013_v001</vt:lpstr>
      <vt:lpstr>PowerPoint Presentation</vt:lpstr>
      <vt:lpstr>Wprowadzenie do Active Directory</vt:lpstr>
      <vt:lpstr>Active Directory</vt:lpstr>
      <vt:lpstr>Baza Danych Active Directory</vt:lpstr>
      <vt:lpstr>Zalety Active Directory</vt:lpstr>
      <vt:lpstr>Domena Active Directory</vt:lpstr>
      <vt:lpstr>Jednostka Organizacyjna / Organizational Unit (OU)</vt:lpstr>
      <vt:lpstr>Las Active Directory</vt:lpstr>
      <vt:lpstr>Global Catalog</vt:lpstr>
      <vt:lpstr>Kontroler Domeny (DC)</vt:lpstr>
      <vt:lpstr>RODC</vt:lpstr>
      <vt:lpstr>Przykłady hierarchii OU</vt:lpstr>
      <vt:lpstr>Replikacja pomiędzy DC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VPM Presentation</dc:title>
  <dc:creator/>
  <cp:lastModifiedBy/>
  <cp:revision>1</cp:revision>
  <dcterms:created xsi:type="dcterms:W3CDTF">2010-11-10T17:50:44Z</dcterms:created>
  <dcterms:modified xsi:type="dcterms:W3CDTF">2018-01-31T10:52:37Z</dcterms:modified>
  <cp:category>Belgium Templates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0x010100B4C645559401744098CABBDE235E76F2</vt:lpwstr>
  </property>
  <property fmtid="{D5CDD505-2E9C-101B-9397-08002B2CF9AE}" pid="3" name="Category">
    <vt:lpwstr>2_General Engagement</vt:lpwstr>
  </property>
  <property fmtid="{D5CDD505-2E9C-101B-9397-08002B2CF9AE}" pid="4" name="DocID">
    <vt:lpwstr>48a73cf5-3a78-482b-b51b-ed9f32641a45</vt:lpwstr>
  </property>
  <property fmtid="{D5CDD505-2E9C-101B-9397-08002B2CF9AE}" pid="5" name="Sub-Topic">
    <vt:lpwstr>Other</vt:lpwstr>
  </property>
  <property fmtid="{D5CDD505-2E9C-101B-9397-08002B2CF9AE}" pid="6" name="Document Version">
    <vt:lpwstr>1</vt:lpwstr>
  </property>
  <property fmtid="{D5CDD505-2E9C-101B-9397-08002B2CF9AE}" pid="7" name="Owner">
    <vt:lpwstr>Branco, Marta1053</vt:lpwstr>
  </property>
  <property fmtid="{D5CDD505-2E9C-101B-9397-08002B2CF9AE}" pid="8" name="GDC">
    <vt:lpwstr>Global</vt:lpwstr>
  </property>
  <property fmtid="{D5CDD505-2E9C-101B-9397-08002B2CF9AE}" pid="9" name="Document Format">
    <vt:lpwstr>Template</vt:lpwstr>
  </property>
  <property fmtid="{D5CDD505-2E9C-101B-9397-08002B2CF9AE}" pid="10" name="Status">
    <vt:lpwstr>Released</vt:lpwstr>
  </property>
  <property fmtid="{D5CDD505-2E9C-101B-9397-08002B2CF9AE}" pid="11" name="Use">
    <vt:lpwstr>Internal to Fujitsu Only</vt:lpwstr>
  </property>
  <property fmtid="{D5CDD505-2E9C-101B-9397-08002B2CF9AE}" pid="12" name="Topis">
    <vt:lpwstr>Other</vt:lpwstr>
  </property>
  <property fmtid="{D5CDD505-2E9C-101B-9397-08002B2CF9AE}" pid="13" name="_CopySource">
    <vt:lpwstr/>
  </property>
</Properties>
</file>