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5" r:id="rId4"/>
    <p:sldId id="266" r:id="rId5"/>
    <p:sldId id="268" r:id="rId6"/>
    <p:sldId id="264" r:id="rId7"/>
    <p:sldId id="269" r:id="rId8"/>
    <p:sldId id="272" r:id="rId9"/>
    <p:sldId id="274" r:id="rId10"/>
    <p:sldId id="273" r:id="rId11"/>
    <p:sldId id="258" r:id="rId12"/>
    <p:sldId id="275" r:id="rId13"/>
    <p:sldId id="270" r:id="rId14"/>
    <p:sldId id="271" r:id="rId15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zbinden" initials="l" lastIdx="1" clrIdx="0">
    <p:extLst>
      <p:ext uri="{19B8F6BF-5375-455C-9EA6-DF929625EA0E}">
        <p15:presenceInfo xmlns:p15="http://schemas.microsoft.com/office/powerpoint/2012/main" userId="lukaszbind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2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ADCFA3B-CA2B-45A5-A8C8-A10807109DF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567FCC-80C1-4AEC-B294-5CA9A4C13798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44E8B1-A250-4BB7-B0A3-90286A5D60C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C2FCB0-85BD-438C-990E-D0F5678A082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62D6B59-2591-4BA8-A929-BFD51DD42331}" type="slidenum">
              <a:t>‹Nr.›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918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EABFC8F-7BB3-4786-B308-5884317987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8032A75-128E-40DF-80BA-5AD96FCB54B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4D634BD4-C27C-458E-A68E-5DC51FD6A9D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9E2863-805F-445F-89B3-97E0FEC7241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5404B8-E29B-43C2-B015-CD417CFA084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C47752-8BBA-48B5-AB39-79AFEC4D7D4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8268358-A91B-4633-B351-BBB4FB5E4C38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5D9F2A-D089-4892-9546-76A5C8AC023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BC8B46A-F278-4AFE-A0CC-154491AB96B2}" type="slidenum">
              <a:t>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A3DE4B5-F2E9-4BDD-A6D4-1C4FB6D106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FF227A3-DFD9-437F-9D64-403854E26B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10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18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DE0806-B982-4A0A-8483-9FA68FB5C9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482543A-D1F8-4E28-A13F-13EE632CBE0A}" type="slidenum">
              <a:t>11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3EEF3BB-8F0B-4451-8F83-8E5D748B7DE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B5FD366-3B59-4A65-92B3-6573459D13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DE0806-B982-4A0A-8483-9FA68FB5C9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482543A-D1F8-4E28-A13F-13EE632CBE0A}" type="slidenum">
              <a:t>12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3EEF3BB-8F0B-4451-8F83-8E5D748B7DE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B5FD366-3B59-4A65-92B3-6573459D13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32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13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77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14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11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3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4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4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67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5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59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6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50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7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8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8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37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EC89B4-CA93-4D45-839B-2A01018E3B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8E01BB-7E90-4F3B-A1BE-2874FDDB04D8}" type="slidenum">
              <a:t>9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9499F4-C569-4871-B59C-750229A96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E7C8BE-B1CF-48F2-9BC3-AC9AA709A4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85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74ACD-E809-4A2E-AD02-6C45F81DC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F6A534-CC1D-4594-BAD5-D93C51C73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345287-88E7-46D9-85FC-F0B6FE19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1BD05-2C5D-43C1-8C85-8E09B7AA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CF4C3E-660F-4CBA-A393-49A46CA3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DD3A0A-666F-4DF8-A0BF-E84997DBBCC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3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A64B8-E2EB-4356-8185-FF86F587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9A7896-01FA-46A2-9A6C-9D28620A3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0DAB0B-1F6A-4514-9D85-F353B0FFF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15BAC2-4E0A-415B-B529-65EC5679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1BA9D-6B19-4131-BB89-7F5D0E72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5EBB64-3D59-4F5F-B0DE-BCF01E20ED7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9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3AFC87-A89F-436F-B602-00A8EAB99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B53CB2-CC2C-4907-A2BB-CD04E8D16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E524A1-B7BD-4CBD-A9F3-E02E3543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C8AE3C-3B03-4F5A-BE04-EDA54E25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6D65DC-A237-4208-9A31-6DF5E08D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0F4637-9AAE-4150-9602-05BA55A8ADD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6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BB470-1573-4E6E-9C3D-9F0970A5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6A9567-5CD8-4931-8C5E-F1186CAC8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1EA747-A101-4D72-9DD2-4A31520D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4B0022-C47A-4D42-8763-F324D5D0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589832-AC86-4C8F-9477-07E81BA7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F440EB-3FE2-42F4-928B-C713C2E4BBA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3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3EAA3-0618-46A9-972A-25DF47EA1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795F28-F0B3-48B2-96F5-B9A6EA44C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F120E4-B2BE-4248-BE8C-8331F855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2C85DC-AB67-4EE7-9D47-9F59FC8C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70B94B-0F1C-4930-AD6B-C7AD19CF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F358DE-C235-4849-BB33-488BD09619C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4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2D460F-A041-42EA-BD86-24ED2B8F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9B73AE-942B-4563-A3F2-717BDC9FB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3A623F-66CB-4405-B9A1-BE96098AD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E5DE25-8137-4B93-962C-DE945831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56AB3C-25A8-492C-92DF-A33F5EDF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94ED1D-A494-4958-BE40-FC009020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E6746E-23FF-4956-8505-A92FBEA8478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0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37D43-DABD-4F4A-834C-494CEBDE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E36DA8-50D9-48E8-A281-8F05723CC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4F3A43-06CF-4589-B6AA-87C84590A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58D999-1598-4B98-B3CD-F17F47775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01DA4D-35BD-4D92-ABB6-80CFD07BE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1C2F89-97E1-44F7-9B3B-FA3AE067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D0B3FE-7F7A-45FB-9C1E-FC80F430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021C792-76D0-48E4-B27A-2A02659E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4D6DB8-B28A-4CE7-8C03-ACD530423F87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5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16CAF-5CC8-4099-B02E-16656BCF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158E48-3B7C-4592-8771-C6433646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7B1E20-2857-4A89-B15B-2DBAC0B0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060A70-B806-48EF-8D98-DEB8888B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B0DE3F-BAE6-42A9-A701-28C0B1B1A80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64CD3A-B209-472B-B1EA-E6C1D2C8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E5AB7B-066A-4C1D-878B-CEE03E192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8EE9D9-32BC-4D69-A34C-51EAEB96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F0F7D-F1A5-46FF-9B30-B93B8005509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166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F59D2-3EFB-45E2-AEE8-846228B8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D8EB39-061B-4319-A745-E0D550BA0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6F6021-9D41-4C1C-ABE8-325211ED0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055AA7-C08F-428C-814A-B56A204B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9060AE-7F2D-473A-8FC7-C0F19025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0F5D54-CF03-4876-807D-6338210C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A1B878-4DD4-49EC-A617-6CE9CEC800E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6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2038C-0757-4893-838D-DFDC2242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A22BEB-2EA2-40D3-B35F-D1F2EE6BD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7CA7CD-3DEB-4709-8DF9-A69E19857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2DE0DC-0220-404E-AE8A-CA1E866C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FBBDE6-6E4A-4A61-B1AA-A13E58E2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989FD7-1279-4772-8CC2-B46AF36E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2347A5-C52B-4E8D-80DF-5D0F2ADCB2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5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8957CD-20EE-4257-9B7D-982A2869E6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15613-D25B-49C6-82B3-3F836560AD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96A0DE-BD86-4AF4-BDFE-A8698DF2EC9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CE98FA-578A-4113-AEE6-518C2AE9BF8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98F347-21F5-4979-9380-2E9B71788A2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47FA790-287B-4953-A7C5-18DC7ED59744}" type="slidenum"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B2864-D7EB-4CD9-8300-C8935D3ED9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CH" dirty="0"/>
              <a:t>Part 1: </a:t>
            </a:r>
            <a:r>
              <a:rPr lang="de-CH" dirty="0" err="1"/>
              <a:t>Molecules</a:t>
            </a:r>
            <a:r>
              <a:rPr lang="en-US" dirty="0"/>
              <a:t> (Group ?)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88A512D-AA8C-465A-AF2D-9B11685BBE55}"/>
              </a:ext>
            </a:extLst>
          </p:cNvPr>
          <p:cNvSpPr txBox="1"/>
          <p:nvPr/>
        </p:nvSpPr>
        <p:spPr>
          <a:xfrm>
            <a:off x="3800479" y="6372215"/>
            <a:ext cx="39180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/>
              <a:t>Src</a:t>
            </a:r>
            <a:r>
              <a:rPr lang="de-CH" sz="1000" dirty="0"/>
              <a:t>: https://courses.lumenlearning.com/introchem/chapter/molecules/</a:t>
            </a:r>
            <a:endParaRPr lang="en-US" sz="1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134D2A4-5161-43EB-8CF7-C1D2E0658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2277856"/>
            <a:ext cx="4792662" cy="409490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Results grid search #3:</a:t>
            </a:r>
          </a:p>
          <a:p>
            <a:pPr marL="1028700" lvl="1" indent="-342900">
              <a:buFont typeface="Wingdings" panose="05000000000000000000" pitchFamily="2" charset="2"/>
              <a:buChar char="à"/>
            </a:pPr>
            <a:r>
              <a:rPr lang="en-US" dirty="0"/>
              <a:t>E.g. hyperparameters: k = 7, </a:t>
            </a:r>
            <a:r>
              <a:rPr lang="en-US" dirty="0" err="1"/>
              <a:t>c_n</a:t>
            </a:r>
            <a:r>
              <a:rPr lang="en-US" dirty="0"/>
              <a:t> = 3, </a:t>
            </a:r>
            <a:r>
              <a:rPr lang="en-US" dirty="0" err="1"/>
              <a:t>c_e</a:t>
            </a:r>
            <a:r>
              <a:rPr lang="en-US" dirty="0"/>
              <a:t> = 2</a:t>
            </a:r>
          </a:p>
          <a:p>
            <a:pPr marL="1028700" lvl="1" indent="-342900">
              <a:buFont typeface="Wingdings" panose="05000000000000000000" pitchFamily="2" charset="2"/>
              <a:buChar char="à"/>
            </a:pPr>
            <a:r>
              <a:rPr lang="en-US" dirty="0"/>
              <a:t>99.6% </a:t>
            </a:r>
            <a:r>
              <a:rPr lang="de-CH" dirty="0"/>
              <a:t>a</a:t>
            </a:r>
            <a:r>
              <a:rPr lang="en-US" dirty="0" err="1"/>
              <a:t>ccuracy</a:t>
            </a:r>
            <a:r>
              <a:rPr lang="en-US" dirty="0"/>
              <a:t> on valid.txt: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51113A9-2E3E-4730-BB84-8AA40760EB63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240076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9385369-AC63-44FF-BEAD-6883BEC94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092" y="3390654"/>
            <a:ext cx="4620270" cy="392484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DEF6A6B-9E60-4528-9C00-C2C5FA8F4B7D}"/>
              </a:ext>
            </a:extLst>
          </p:cNvPr>
          <p:cNvSpPr txBox="1"/>
          <p:nvPr/>
        </p:nvSpPr>
        <p:spPr>
          <a:xfrm>
            <a:off x="171451" y="3382259"/>
            <a:ext cx="5129212" cy="34163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confusionMatrix(t, dnn=c("Prediction", "Ground truth"))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Confusion Matrix and Statistics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classIdActual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classIdPredicted   a   i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a  49   0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i   1 200</a:t>
            </a:r>
          </a:p>
          <a:p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Accuracy : 0.996 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....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fourfoldplot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confM$table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7334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4A84B-A8EE-4808-84E4-0ABB51E2D5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Part 2: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DEC8A0-C278-4ECC-AC9D-29E8286C2B6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/>
              <a:t>- Team and Software organization</a:t>
            </a:r>
          </a:p>
          <a:p>
            <a:r>
              <a:rPr lang="en-US" dirty="0"/>
              <a:t>- What makes your solutions special</a:t>
            </a:r>
          </a:p>
          <a:p>
            <a:r>
              <a:rPr lang="en-US" dirty="0"/>
              <a:t>- Lessons learned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4A84B-A8EE-4808-84E4-0ABB51E2D5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DEC8A0-C278-4ECC-AC9D-29E8286C2B6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051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Molecule as “strong type”:</a:t>
            </a:r>
          </a:p>
          <a:p>
            <a:pPr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hides (GXL) implementation details of a molecule</a:t>
            </a:r>
            <a:endParaRPr lang="de-CH" dirty="0"/>
          </a:p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D48C66-22AC-46D8-AABE-F5D425EB8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07" y="2978481"/>
            <a:ext cx="9178060" cy="3174999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751113A9-2E3E-4730-BB84-8AA40760EB63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240076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en-US">
                <a:solidFill>
                  <a:sysClr val="windowText" lastClr="000000"/>
                </a:solidFill>
              </a:rPr>
              <a:t>Our Molecules implementation cont’d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890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Node as “strong type”:</a:t>
            </a:r>
          </a:p>
          <a:p>
            <a:pPr lvl="1" indent="0">
              <a:buNone/>
            </a:pP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>
                <a:sym typeface="Wingdings" panose="05000000000000000000" pitchFamily="2" charset="2"/>
              </a:rPr>
              <a:t>h</a:t>
            </a:r>
            <a:r>
              <a:rPr lang="de-CH" dirty="0" err="1"/>
              <a:t>ides</a:t>
            </a:r>
            <a:r>
              <a:rPr lang="de-CH" dirty="0"/>
              <a:t> (GXL) </a:t>
            </a:r>
            <a:r>
              <a:rPr lang="de-CH" dirty="0" err="1"/>
              <a:t>implementation</a:t>
            </a:r>
            <a:r>
              <a:rPr lang="de-CH" dirty="0"/>
              <a:t> </a:t>
            </a:r>
            <a:r>
              <a:rPr lang="de-CH" dirty="0" err="1"/>
              <a:t>details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molecule</a:t>
            </a:r>
            <a:r>
              <a:rPr lang="de-CH" dirty="0"/>
              <a:t> </a:t>
            </a:r>
            <a:r>
              <a:rPr lang="de-CH" dirty="0" err="1"/>
              <a:t>node</a:t>
            </a:r>
            <a:endParaRPr lang="de-CH" dirty="0"/>
          </a:p>
          <a:p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19C7767-E4EB-4A54-B7A1-6472B6FDA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932" y="2686050"/>
            <a:ext cx="7948760" cy="4730750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751113A9-2E3E-4730-BB84-8AA40760EB63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240076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en-US">
                <a:solidFill>
                  <a:sysClr val="windowText" lastClr="000000"/>
                </a:solidFill>
              </a:rPr>
              <a:t>Our Molecules implementation cont’d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34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A966C-72E2-435F-8C88-99AF36E1CD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Our Molecules implementation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e-CH" dirty="0"/>
              <a:t>Java 8 SE</a:t>
            </a:r>
          </a:p>
          <a:p>
            <a:pPr marL="457200" indent="-457200">
              <a:buFontTx/>
              <a:buChar char="-"/>
            </a:pPr>
            <a:r>
              <a:rPr lang="de-CH" dirty="0"/>
              <a:t>Java 8 parallel </a:t>
            </a:r>
            <a:r>
              <a:rPr lang="de-CH" dirty="0" err="1"/>
              <a:t>streams</a:t>
            </a:r>
            <a:endParaRPr lang="de-CH" dirty="0"/>
          </a:p>
          <a:p>
            <a:pPr marL="457200" indent="-457200">
              <a:buFontTx/>
              <a:buChar char="-"/>
            </a:pPr>
            <a:r>
              <a:rPr lang="de-CH" dirty="0"/>
              <a:t>GXL </a:t>
            </a:r>
            <a:r>
              <a:rPr lang="de-CH" dirty="0" err="1"/>
              <a:t>library</a:t>
            </a:r>
            <a:r>
              <a:rPr lang="de-CH" dirty="0"/>
              <a:t> v</a:t>
            </a:r>
            <a:r>
              <a:rPr lang="fr-FR" dirty="0"/>
              <a:t>0.92</a:t>
            </a:r>
          </a:p>
          <a:p>
            <a:pPr marL="457200" indent="-457200">
              <a:buFontTx/>
              <a:buChar char="-"/>
            </a:pPr>
            <a:r>
              <a:rPr lang="fr-FR" dirty="0" err="1"/>
              <a:t>Hungarian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sz="2500" dirty="0"/>
              <a:t>(https://github.com/gems-uff/idiff)</a:t>
            </a:r>
            <a:endParaRPr lang="de-CH" sz="25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A966C-72E2-435F-8C88-99AF36E1CD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1135" y="301320"/>
            <a:ext cx="9254364" cy="1262160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e-CH" dirty="0"/>
              <a:t>parallel </a:t>
            </a:r>
            <a:r>
              <a:rPr lang="de-CH" dirty="0" err="1"/>
              <a:t>streams</a:t>
            </a:r>
            <a:endParaRPr lang="de-CH" dirty="0"/>
          </a:p>
          <a:p>
            <a:pPr lvl="1" indent="0">
              <a:buNone/>
            </a:pP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/>
              <a:t>process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k </a:t>
            </a:r>
            <a:r>
              <a:rPr lang="de-CH" dirty="0" err="1"/>
              <a:t>value</a:t>
            </a:r>
            <a:r>
              <a:rPr lang="de-CH" dirty="0"/>
              <a:t> </a:t>
            </a:r>
            <a:r>
              <a:rPr lang="de-CH" dirty="0" err="1"/>
              <a:t>concurrently</a:t>
            </a:r>
            <a:endParaRPr lang="de-CH" dirty="0"/>
          </a:p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8CFC25-4BF5-4E88-A79A-F2FC5B402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38" y="3008077"/>
            <a:ext cx="9626147" cy="278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6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A966C-72E2-435F-8C88-99AF36E1CD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1135" y="301320"/>
            <a:ext cx="9254364" cy="1262160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e-CH" dirty="0"/>
              <a:t>parallel </a:t>
            </a:r>
            <a:r>
              <a:rPr lang="de-CH" dirty="0" err="1"/>
              <a:t>streams</a:t>
            </a:r>
            <a:endParaRPr lang="de-CH" dirty="0"/>
          </a:p>
          <a:p>
            <a:pPr lvl="1" indent="0">
              <a:buNone/>
            </a:pP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/>
              <a:t>process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k </a:t>
            </a:r>
            <a:r>
              <a:rPr lang="de-CH" dirty="0" err="1"/>
              <a:t>value</a:t>
            </a:r>
            <a:r>
              <a:rPr lang="de-CH" dirty="0"/>
              <a:t> </a:t>
            </a:r>
            <a:r>
              <a:rPr lang="de-CH" dirty="0" err="1"/>
              <a:t>concurrently</a:t>
            </a:r>
            <a:endParaRPr lang="de-CH" dirty="0"/>
          </a:p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D40463-DB7E-4A5A-8F53-1A9F7F49D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01" y="4179898"/>
            <a:ext cx="9723436" cy="204990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AC39DD6-93AA-47A9-B632-BB664EE05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44" y="2989712"/>
            <a:ext cx="9277350" cy="771525"/>
          </a:xfrm>
          <a:prstGeom prst="rect">
            <a:avLst/>
          </a:prstGeom>
        </p:spPr>
      </p:pic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EE6CB835-8B49-45CC-AEB7-C112F90F2687}"/>
              </a:ext>
            </a:extLst>
          </p:cNvPr>
          <p:cNvSpPr/>
          <p:nvPr/>
        </p:nvSpPr>
        <p:spPr>
          <a:xfrm rot="6537160">
            <a:off x="2428875" y="3416753"/>
            <a:ext cx="228600" cy="98890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F87B8DF7-F746-46E1-8EAE-BD0DF68B3DA3}"/>
              </a:ext>
            </a:extLst>
          </p:cNvPr>
          <p:cNvSpPr/>
          <p:nvPr/>
        </p:nvSpPr>
        <p:spPr>
          <a:xfrm rot="6537160">
            <a:off x="7024686" y="5885317"/>
            <a:ext cx="228600" cy="98890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1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A966C-72E2-435F-8C88-99AF36E1CD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1135" y="301320"/>
            <a:ext cx="9254364" cy="1262160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e-CH" dirty="0"/>
              <a:t>parallel </a:t>
            </a:r>
            <a:r>
              <a:rPr lang="de-CH" dirty="0" err="1"/>
              <a:t>streams</a:t>
            </a:r>
            <a:endParaRPr lang="de-CH" dirty="0"/>
          </a:p>
          <a:p>
            <a:pPr marL="1028700" lvl="1" indent="-342900">
              <a:buFont typeface="Wingdings" panose="05000000000000000000" pitchFamily="2" charset="2"/>
              <a:buChar char="à"/>
            </a:pPr>
            <a:r>
              <a:rPr lang="de-CH" dirty="0" err="1"/>
              <a:t>parameters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grid</a:t>
            </a:r>
            <a:r>
              <a:rPr lang="de-CH" dirty="0"/>
              <a:t> </a:t>
            </a:r>
            <a:r>
              <a:rPr lang="de-CH" dirty="0" err="1"/>
              <a:t>search</a:t>
            </a:r>
            <a:r>
              <a:rPr lang="de-CH" dirty="0"/>
              <a:t>:</a:t>
            </a:r>
          </a:p>
          <a:p>
            <a:pPr marL="1028700" lvl="1" indent="-342900">
              <a:buFont typeface="Wingdings" panose="05000000000000000000" pitchFamily="2" charset="2"/>
              <a:buChar char="à"/>
            </a:pPr>
            <a:endParaRPr lang="de-CH" dirty="0"/>
          </a:p>
          <a:p>
            <a:pPr marL="1028700" lvl="1" indent="-342900">
              <a:buFont typeface="Wingdings" panose="05000000000000000000" pitchFamily="2" charset="2"/>
              <a:buChar char="à"/>
            </a:pPr>
            <a:endParaRPr lang="de-CH" dirty="0"/>
          </a:p>
          <a:p>
            <a:pPr marL="1028700" lvl="1" indent="-342900">
              <a:buFont typeface="Wingdings" panose="05000000000000000000" pitchFamily="2" charset="2"/>
              <a:buChar char="à"/>
            </a:pPr>
            <a:endParaRPr lang="de-CH" dirty="0"/>
          </a:p>
          <a:p>
            <a:pPr marL="1028700" lvl="1" indent="-342900">
              <a:buFont typeface="Wingdings" panose="05000000000000000000" pitchFamily="2" charset="2"/>
              <a:buChar char="à"/>
            </a:pPr>
            <a:endParaRPr lang="de-CH" dirty="0"/>
          </a:p>
          <a:p>
            <a:pPr marL="1028700" lvl="1" indent="-342900">
              <a:buFont typeface="Wingdings" panose="05000000000000000000" pitchFamily="2" charset="2"/>
              <a:buChar char="à"/>
            </a:pPr>
            <a:endParaRPr lang="de-CH" dirty="0"/>
          </a:p>
          <a:p>
            <a:pPr marL="1028700" lvl="1" indent="-342900">
              <a:buFont typeface="Wingdings" panose="05000000000000000000" pitchFamily="2" charset="2"/>
              <a:buChar char="à"/>
            </a:pPr>
            <a:endParaRPr lang="de-CH" dirty="0"/>
          </a:p>
          <a:p>
            <a:pPr marL="1028700" lvl="1" indent="-342900">
              <a:buFont typeface="Wingdings" panose="05000000000000000000" pitchFamily="2" charset="2"/>
              <a:buChar char="à"/>
            </a:pPr>
            <a:r>
              <a:rPr lang="de-CH" dirty="0" err="1"/>
              <a:t>process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k </a:t>
            </a:r>
            <a:r>
              <a:rPr lang="de-CH" dirty="0" err="1"/>
              <a:t>value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25 </a:t>
            </a:r>
            <a:r>
              <a:rPr lang="de-CH" dirty="0" err="1"/>
              <a:t>c_n</a:t>
            </a:r>
            <a:r>
              <a:rPr lang="de-CH" dirty="0"/>
              <a:t>/</a:t>
            </a:r>
            <a:r>
              <a:rPr lang="de-CH" dirty="0" err="1"/>
              <a:t>c_e</a:t>
            </a:r>
            <a:r>
              <a:rPr lang="de-CH" dirty="0"/>
              <a:t> </a:t>
            </a:r>
            <a:r>
              <a:rPr lang="de-CH" dirty="0" err="1"/>
              <a:t>pairs</a:t>
            </a:r>
            <a:r>
              <a:rPr lang="de-CH" dirty="0"/>
              <a:t> </a:t>
            </a:r>
            <a:r>
              <a:rPr lang="de-CH" dirty="0" err="1"/>
              <a:t>concurrently</a:t>
            </a:r>
            <a:endParaRPr lang="de-CH" dirty="0"/>
          </a:p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5188E38-AC6C-428A-8764-DACE6E275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08" y="2832536"/>
            <a:ext cx="9272421" cy="18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6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A966C-72E2-435F-8C88-99AF36E1CD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240076" cy="1262160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BP algorithm, straightforward:</a:t>
            </a:r>
            <a:endParaRPr lang="de-CH" dirty="0"/>
          </a:p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A9C3471-C8EC-4807-952A-B8B9A6490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506" y="2455862"/>
            <a:ext cx="80486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9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cost matrix, straightforward:</a:t>
            </a:r>
            <a:endParaRPr lang="de-CH" dirty="0"/>
          </a:p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879D022-DEB0-4463-AD41-282C9CA66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103" y="2377970"/>
            <a:ext cx="6792418" cy="5014810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AB65CC32-F8BA-498A-8502-FCFCB05BDD7B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240076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52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Results grid search #1:</a:t>
            </a:r>
          </a:p>
          <a:p>
            <a:pPr marL="1028700" lvl="1" indent="-342900">
              <a:buFont typeface="Wingdings" panose="05000000000000000000" pitchFamily="2" charset="2"/>
              <a:buChar char="à"/>
            </a:pPr>
            <a:r>
              <a:rPr lang="de-CH" dirty="0" err="1">
                <a:sym typeface="Wingdings" panose="05000000000000000000" pitchFamily="2" charset="2"/>
              </a:rPr>
              <a:t>Elapsed</a:t>
            </a:r>
            <a:r>
              <a:rPr lang="de-CH" dirty="0">
                <a:sym typeface="Wingdings" panose="05000000000000000000" pitchFamily="2" charset="2"/>
              </a:rPr>
              <a:t> time: </a:t>
            </a:r>
            <a:r>
              <a:rPr lang="de-CH" dirty="0"/>
              <a:t>62.3 </a:t>
            </a:r>
            <a:r>
              <a:rPr lang="de-CH" dirty="0" err="1"/>
              <a:t>minutes</a:t>
            </a:r>
            <a:endParaRPr lang="de-CH" dirty="0"/>
          </a:p>
          <a:p>
            <a:pPr marL="1028700" lvl="1" indent="-342900">
              <a:buFont typeface="Wingdings" panose="05000000000000000000" pitchFamily="2" charset="2"/>
              <a:buChar char="à"/>
            </a:pPr>
            <a:r>
              <a:rPr lang="de-CH" dirty="0" err="1"/>
              <a:t>grid</a:t>
            </a:r>
            <a:r>
              <a:rPr lang="de-CH" dirty="0"/>
              <a:t> </a:t>
            </a:r>
            <a:r>
              <a:rPr lang="de-CH" dirty="0" err="1"/>
              <a:t>search</a:t>
            </a:r>
            <a:r>
              <a:rPr lang="de-CH" dirty="0"/>
              <a:t> </a:t>
            </a:r>
            <a:r>
              <a:rPr lang="de-CH" dirty="0" err="1"/>
              <a:t>output</a:t>
            </a:r>
            <a:r>
              <a:rPr lang="de-CH" dirty="0"/>
              <a:t>:</a:t>
            </a:r>
          </a:p>
          <a:p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51113A9-2E3E-4730-BB84-8AA40760EB63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240076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587F8B6-4D17-4BB3-9C81-AE9432D245CB}"/>
              </a:ext>
            </a:extLst>
          </p:cNvPr>
          <p:cNvSpPr txBox="1"/>
          <p:nvPr/>
        </p:nvSpPr>
        <p:spPr>
          <a:xfrm>
            <a:off x="2318050" y="3271836"/>
            <a:ext cx="5443537" cy="31700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sz="2000" b="1" dirty="0"/>
              <a:t>k,c_n,c_e,acc</a:t>
            </a:r>
          </a:p>
          <a:p>
            <a:r>
              <a:rPr lang="pt-BR" sz="2000" b="1" dirty="0"/>
              <a:t>9,3.0,2.0,99.6</a:t>
            </a:r>
          </a:p>
          <a:p>
            <a:r>
              <a:rPr lang="pt-BR" sz="2000" b="1" dirty="0"/>
              <a:t>5,3.0,2.0,99.6</a:t>
            </a:r>
          </a:p>
          <a:p>
            <a:r>
              <a:rPr lang="pt-BR" sz="2000" b="1" dirty="0"/>
              <a:t>7,3.0,2.0,99.6</a:t>
            </a:r>
          </a:p>
          <a:p>
            <a:r>
              <a:rPr lang="pt-BR" sz="2000" b="1" dirty="0"/>
              <a:t>11,3.0,2.0,99.2</a:t>
            </a:r>
          </a:p>
          <a:p>
            <a:r>
              <a:rPr lang="pt-BR" sz="2000" b="1" dirty="0"/>
              <a:t>1,3.0,2.0,99.6</a:t>
            </a:r>
          </a:p>
          <a:p>
            <a:r>
              <a:rPr lang="pt-BR" sz="2000" b="1" dirty="0"/>
              <a:t>63,3.0,2.0,91.60000000000001</a:t>
            </a:r>
          </a:p>
          <a:p>
            <a:r>
              <a:rPr lang="pt-BR" sz="2000" b="1" dirty="0"/>
              <a:t>3,3.0,2.0,99.6</a:t>
            </a:r>
          </a:p>
          <a:p>
            <a:r>
              <a:rPr lang="pt-BR" sz="2000" b="1" dirty="0"/>
              <a:t>11,3.0,3.0,99.2</a:t>
            </a:r>
          </a:p>
          <a:p>
            <a:r>
              <a:rPr lang="pt-BR" sz="2000" b="1" dirty="0"/>
              <a:t>......</a:t>
            </a:r>
            <a:endParaRPr lang="en-US" sz="2000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A19BB53-DD67-4B2C-BB81-C74FB4D68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499" y="6717180"/>
            <a:ext cx="40290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3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C215E-DCC1-4BE4-A754-094902847F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Results grid search #2:</a:t>
            </a:r>
          </a:p>
          <a:p>
            <a:pPr marL="1028700" lvl="1" indent="-342900">
              <a:buFont typeface="Wingdings" panose="05000000000000000000" pitchFamily="2" charset="2"/>
              <a:buChar char="à"/>
            </a:pPr>
            <a:r>
              <a:rPr lang="de-CH" dirty="0">
                <a:sym typeface="Wingdings" panose="05000000000000000000" pitchFamily="2" charset="2"/>
              </a:rPr>
              <a:t>Best </a:t>
            </a:r>
            <a:r>
              <a:rPr lang="de-CH" dirty="0" err="1">
                <a:sym typeface="Wingdings" panose="05000000000000000000" pitchFamily="2" charset="2"/>
              </a:rPr>
              <a:t>parameters</a:t>
            </a:r>
            <a:r>
              <a:rPr lang="de-CH" dirty="0">
                <a:sym typeface="Wingdings" panose="05000000000000000000" pitchFamily="2" charset="2"/>
              </a:rPr>
              <a:t>:</a:t>
            </a:r>
          </a:p>
          <a:p>
            <a:pPr marL="1028700" lvl="1" indent="-342900">
              <a:buFont typeface="Wingdings" panose="05000000000000000000" pitchFamily="2" charset="2"/>
              <a:buChar char="à"/>
            </a:pPr>
            <a:r>
              <a:rPr lang="de-CH" dirty="0">
                <a:sym typeface="Wingdings" panose="05000000000000000000" pitchFamily="2" charset="2"/>
              </a:rPr>
              <a:t>175 </a:t>
            </a:r>
            <a:r>
              <a:rPr lang="de-CH" dirty="0" err="1">
                <a:sym typeface="Wingdings" panose="05000000000000000000" pitchFamily="2" charset="2"/>
              </a:rPr>
              <a:t>combinations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of</a:t>
            </a:r>
            <a:r>
              <a:rPr lang="de-CH" dirty="0">
                <a:sym typeface="Wingdings" panose="05000000000000000000" pitchFamily="2" charset="2"/>
              </a:rPr>
              <a:t> k, </a:t>
            </a:r>
            <a:r>
              <a:rPr lang="de-CH" dirty="0" err="1">
                <a:sym typeface="Wingdings" panose="05000000000000000000" pitchFamily="2" charset="2"/>
              </a:rPr>
              <a:t>c_n</a:t>
            </a:r>
            <a:r>
              <a:rPr lang="de-CH" dirty="0">
                <a:sym typeface="Wingdings" panose="05000000000000000000" pitchFamily="2" charset="2"/>
              </a:rPr>
              <a:t>, </a:t>
            </a:r>
            <a:r>
              <a:rPr lang="de-CH" dirty="0" err="1">
                <a:sym typeface="Wingdings" panose="05000000000000000000" pitchFamily="2" charset="2"/>
              </a:rPr>
              <a:t>c_e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yield</a:t>
            </a:r>
            <a:r>
              <a:rPr lang="de-CH" dirty="0">
                <a:sym typeface="Wingdings" panose="05000000000000000000" pitchFamily="2" charset="2"/>
              </a:rPr>
              <a:t> 99.6% </a:t>
            </a:r>
            <a:r>
              <a:rPr lang="de-CH" dirty="0" err="1">
                <a:sym typeface="Wingdings" panose="05000000000000000000" pitchFamily="2" charset="2"/>
              </a:rPr>
              <a:t>accuracy</a:t>
            </a:r>
            <a:endParaRPr lang="de-CH" dirty="0">
              <a:sym typeface="Wingdings" panose="05000000000000000000" pitchFamily="2" charset="2"/>
            </a:endParaRPr>
          </a:p>
          <a:p>
            <a:pPr lvl="1" indent="0">
              <a:buNone/>
            </a:pPr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51113A9-2E3E-4730-BB84-8AA40760EB63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240076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EC24A9E-B176-42A9-9CD7-9FB74EE01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628" y="3095955"/>
            <a:ext cx="4175367" cy="41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037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Office PowerPoint</Application>
  <PresentationFormat>Benutzerdefiniert</PresentationFormat>
  <Paragraphs>76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4" baseType="lpstr">
      <vt:lpstr>Arial</vt:lpstr>
      <vt:lpstr>Calibri</vt:lpstr>
      <vt:lpstr>Courier New</vt:lpstr>
      <vt:lpstr>DejaVu Sans</vt:lpstr>
      <vt:lpstr>FreeSans</vt:lpstr>
      <vt:lpstr>Liberation Sans</vt:lpstr>
      <vt:lpstr>Liberation Serif</vt:lpstr>
      <vt:lpstr>Noto Sans CJK SC Regular</vt:lpstr>
      <vt:lpstr>Wingdings</vt:lpstr>
      <vt:lpstr>Default</vt:lpstr>
      <vt:lpstr>Part 1: Molecules (Group ?)</vt:lpstr>
      <vt:lpstr>Our Molecules implementation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Part 2: 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</dc:title>
  <dc:creator>lukaszbinden</dc:creator>
  <cp:lastModifiedBy>lukaszbinden</cp:lastModifiedBy>
  <cp:revision>54</cp:revision>
  <dcterms:created xsi:type="dcterms:W3CDTF">2018-04-16T11:14:43Z</dcterms:created>
  <dcterms:modified xsi:type="dcterms:W3CDTF">2018-05-28T07:26:34Z</dcterms:modified>
</cp:coreProperties>
</file>