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pl-PL" sz="2500" dirty="0">
                <a:solidFill>
                  <a:schemeClr val="tx2"/>
                </a:solidFill>
              </a:rPr>
              <a:t>Implementacja sieci neuronowej z algorytmem wstecznej propagacji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7761" y="5439360"/>
            <a:ext cx="3604268" cy="83883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pl-PL" sz="1400" dirty="0">
                <a:solidFill>
                  <a:schemeClr val="tx2"/>
                </a:solidFill>
              </a:rPr>
              <a:t>Autorzy: </a:t>
            </a:r>
          </a:p>
          <a:p>
            <a:pPr algn="l">
              <a:lnSpc>
                <a:spcPct val="90000"/>
              </a:lnSpc>
            </a:pPr>
            <a:r>
              <a:rPr lang="pl-PL" sz="1400" dirty="0">
                <a:solidFill>
                  <a:schemeClr val="tx2"/>
                </a:solidFill>
              </a:rPr>
              <a:t>Łukasz </a:t>
            </a:r>
            <a:r>
              <a:rPr lang="pl-PL" sz="1400" dirty="0" err="1">
                <a:solidFill>
                  <a:schemeClr val="tx2"/>
                </a:solidFill>
              </a:rPr>
              <a:t>Herdan</a:t>
            </a:r>
            <a:endParaRPr lang="pl-PL" sz="1400" dirty="0">
              <a:solidFill>
                <a:schemeClr val="tx2"/>
              </a:solidFill>
            </a:endParaRPr>
          </a:p>
          <a:p>
            <a:pPr algn="l">
              <a:lnSpc>
                <a:spcPct val="90000"/>
              </a:lnSpc>
            </a:pPr>
            <a:r>
              <a:rPr lang="pl-PL" sz="1400" dirty="0">
                <a:solidFill>
                  <a:schemeClr val="tx2"/>
                </a:solidFill>
              </a:rPr>
              <a:t>Adrian Prędki</a:t>
            </a:r>
          </a:p>
        </p:txBody>
      </p:sp>
      <p:pic>
        <p:nvPicPr>
          <p:cNvPr id="7" name="Graphic 6" descr="Komputer">
            <a:extLst>
              <a:ext uri="{FF2B5EF4-FFF2-40B4-BE49-F238E27FC236}">
                <a16:creationId xmlns:a16="http://schemas.microsoft.com/office/drawing/2014/main" id="{1DA6DA1F-E5AA-B4C0-2EA8-066AEC2B4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elofunkcyjne pinezki połączone za pomocą czarnego przewodu">
            <a:extLst>
              <a:ext uri="{FF2B5EF4-FFF2-40B4-BE49-F238E27FC236}">
                <a16:creationId xmlns:a16="http://schemas.microsoft.com/office/drawing/2014/main" id="{687C3D8C-0786-F73C-977D-B8C9AC17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79" r="48871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pl-PL" sz="3500"/>
              <a:t>Wprowadzenie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526891"/>
            <a:ext cx="3494817" cy="3732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b="1" dirty="0"/>
              <a:t>Sieci neuronowe </a:t>
            </a:r>
            <a:r>
              <a:rPr lang="pl-PL" sz="1700" dirty="0"/>
              <a:t>to modele inspirowane biologicznymi neuronami, stosowane do analizy danych, klasyfikacji i predykcji.</a:t>
            </a:r>
          </a:p>
          <a:p>
            <a:pPr marL="0" indent="0">
              <a:buNone/>
            </a:pPr>
            <a:endParaRPr lang="pl-PL" sz="1700" dirty="0"/>
          </a:p>
          <a:p>
            <a:pPr marL="0" indent="0">
              <a:buNone/>
            </a:pPr>
            <a:r>
              <a:rPr lang="pl-PL" sz="1700" dirty="0"/>
              <a:t>W projekcie zaimplementowano:</a:t>
            </a:r>
          </a:p>
          <a:p>
            <a:pPr marL="0" indent="0">
              <a:buNone/>
            </a:pPr>
            <a:r>
              <a:rPr lang="pl-PL" sz="1700" dirty="0"/>
              <a:t>- Sieć neuronową z jedną warstwą ukrytą.</a:t>
            </a:r>
          </a:p>
          <a:p>
            <a:pPr marL="0" indent="0">
              <a:buNone/>
            </a:pPr>
            <a:r>
              <a:rPr lang="pl-PL" sz="1700" dirty="0"/>
              <a:t>- Algorytm wstecznej propagacji do optymalizacji wag.</a:t>
            </a:r>
          </a:p>
          <a:p>
            <a:pPr marL="0" indent="0">
              <a:buNone/>
            </a:pPr>
            <a:r>
              <a:rPr lang="pl-PL" sz="1700" dirty="0"/>
              <a:t>- Trening sieci na problemie logicznym XOR.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 algn="l"/>
            <a:r>
              <a:rPr lang="pl-PL" sz="3500" dirty="0"/>
              <a:t>Teoria sieci neuronowych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pl-PL" sz="1600" i="1" dirty="0"/>
              <a:t>Neuron sztuczny:</a:t>
            </a:r>
          </a:p>
          <a:p>
            <a:pPr marL="0" indent="0">
              <a:buNone/>
            </a:pPr>
            <a:r>
              <a:rPr lang="pl-PL" sz="1600" dirty="0"/>
              <a:t>- Odbiera sygnały wejściowe, które są mnożone przez wagi i podawane do funkcji aktywacji.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i="1" dirty="0"/>
              <a:t>Architektura sieci:</a:t>
            </a:r>
          </a:p>
          <a:p>
            <a:pPr marL="0" indent="0">
              <a:buNone/>
            </a:pPr>
            <a:r>
              <a:rPr lang="pl-PL" sz="1600" dirty="0"/>
              <a:t>- Warstwa wejściowa: 2 neurony (dane binarne).</a:t>
            </a:r>
          </a:p>
          <a:p>
            <a:pPr marL="0" indent="0">
              <a:buNone/>
            </a:pPr>
            <a:r>
              <a:rPr lang="pl-PL" sz="1600" dirty="0"/>
              <a:t>- Warstwa ukryta: 2 neurony.</a:t>
            </a:r>
          </a:p>
          <a:p>
            <a:pPr marL="0" indent="0">
              <a:buNone/>
            </a:pPr>
            <a:r>
              <a:rPr lang="pl-PL" sz="1600" dirty="0"/>
              <a:t>- Warstwa wyjściowa: 1 neuron (klasyfikacja XOR).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i="1" dirty="0"/>
              <a:t>Funkcja aktywacji</a:t>
            </a:r>
            <a:r>
              <a:rPr lang="pl-PL" sz="1600" dirty="0"/>
              <a:t>: </a:t>
            </a:r>
          </a:p>
          <a:p>
            <a:pPr marL="0" indent="0">
              <a:buNone/>
            </a:pPr>
            <a:r>
              <a:rPr lang="pl-PL" sz="1600" dirty="0" err="1"/>
              <a:t>Sigmoid</a:t>
            </a:r>
            <a:r>
              <a:rPr lang="pl-PL" sz="1600" dirty="0"/>
              <a:t> - ogranicza wartości wyjściowe do zakresu (0, 1).</a:t>
            </a:r>
          </a:p>
        </p:txBody>
      </p:sp>
      <p:pic>
        <p:nvPicPr>
          <p:cNvPr id="5" name="Picture 4" descr="System neuron w renderowaniu 3D">
            <a:extLst>
              <a:ext uri="{FF2B5EF4-FFF2-40B4-BE49-F238E27FC236}">
                <a16:creationId xmlns:a16="http://schemas.microsoft.com/office/drawing/2014/main" id="{E00FC9AB-6455-8155-CC65-64F11FCA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16" r="19366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504" y="617920"/>
            <a:ext cx="3598992" cy="1708244"/>
          </a:xfrm>
        </p:spPr>
        <p:txBody>
          <a:bodyPr anchor="ctr">
            <a:normAutofit/>
          </a:bodyPr>
          <a:lstStyle/>
          <a:p>
            <a:pPr algn="l"/>
            <a:r>
              <a:rPr lang="pl-PL" sz="3500" dirty="0"/>
              <a:t>Algorytm wstecznej propagacji</a:t>
            </a:r>
          </a:p>
        </p:txBody>
      </p:sp>
      <p:pic>
        <p:nvPicPr>
          <p:cNvPr id="15" name="Picture 4" descr="Skomplikowane formuły matematyczne na tablicy">
            <a:extLst>
              <a:ext uri="{FF2B5EF4-FFF2-40B4-BE49-F238E27FC236}">
                <a16:creationId xmlns:a16="http://schemas.microsoft.com/office/drawing/2014/main" id="{3EE5508E-B3E7-E543-FEC1-24E7E6DC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28" r="18705" b="-1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326165"/>
            <a:ext cx="3117384" cy="438926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700" i="1" dirty="0"/>
              <a:t>Etapy działania algorytmu:</a:t>
            </a:r>
          </a:p>
          <a:p>
            <a:pPr marL="0" indent="0">
              <a:lnSpc>
                <a:spcPct val="90000"/>
              </a:lnSpc>
              <a:buNone/>
            </a:pPr>
            <a:endParaRPr lang="pl-PL" sz="1700" i="1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700" dirty="0"/>
              <a:t>1. </a:t>
            </a:r>
            <a:r>
              <a:rPr lang="pl-PL" sz="1700" dirty="0" err="1"/>
              <a:t>Forward</a:t>
            </a:r>
            <a:r>
              <a:rPr lang="pl-PL" sz="1700" dirty="0"/>
              <a:t> </a:t>
            </a:r>
            <a:r>
              <a:rPr lang="pl-PL" sz="1700" dirty="0" err="1"/>
              <a:t>propagation</a:t>
            </a:r>
            <a:r>
              <a:rPr lang="pl-PL" sz="1700" dirty="0"/>
              <a:t>: obliczenie wyjścia sieci.</a:t>
            </a:r>
          </a:p>
          <a:p>
            <a:pPr marL="0" indent="0">
              <a:lnSpc>
                <a:spcPct val="90000"/>
              </a:lnSpc>
              <a:buNone/>
            </a:pPr>
            <a:endParaRPr lang="pl-PL" sz="17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700" dirty="0"/>
              <a:t>2. Obliczenie błędu: różnica między wyjściem a oczekiwanym wynikiem.</a:t>
            </a:r>
          </a:p>
          <a:p>
            <a:pPr marL="0" indent="0">
              <a:lnSpc>
                <a:spcPct val="90000"/>
              </a:lnSpc>
              <a:buNone/>
            </a:pPr>
            <a:endParaRPr lang="pl-PL" sz="17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700" dirty="0"/>
              <a:t>3. </a:t>
            </a:r>
            <a:r>
              <a:rPr lang="pl-PL" sz="1700" dirty="0" err="1"/>
              <a:t>Backward</a:t>
            </a:r>
            <a:r>
              <a:rPr lang="pl-PL" sz="1700" dirty="0"/>
              <a:t> </a:t>
            </a:r>
            <a:r>
              <a:rPr lang="pl-PL" sz="1700" dirty="0" err="1"/>
              <a:t>propagation</a:t>
            </a:r>
            <a:r>
              <a:rPr lang="pl-PL" sz="17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700" dirty="0"/>
              <a:t>- obliczenie gradientów dla wag w warstwach.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700" dirty="0"/>
              <a:t>- aktualizacja wag z wykorzystaniem reguły delta.</a:t>
            </a:r>
          </a:p>
          <a:p>
            <a:pPr marL="0" indent="0">
              <a:lnSpc>
                <a:spcPct val="90000"/>
              </a:lnSpc>
              <a:buNone/>
            </a:pPr>
            <a:endParaRPr lang="pl-PL" sz="17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700" dirty="0"/>
              <a:t>Funkcja kosztu: średni błąd kwadratowy (MSE).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pl-PL" sz="2800">
                <a:solidFill>
                  <a:srgbClr val="FFFFFF"/>
                </a:solidFill>
              </a:rPr>
              <a:t>Implementacja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2400" b="1" dirty="0"/>
              <a:t>Kod programu: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2000" dirty="0"/>
              <a:t>Moduł main.py: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2000" dirty="0"/>
              <a:t>- Klasa </a:t>
            </a:r>
            <a:r>
              <a:rPr lang="pl-PL" sz="2000" dirty="0" err="1"/>
              <a:t>NeuralNetwork</a:t>
            </a:r>
            <a:r>
              <a:rPr lang="pl-PL" sz="2000" dirty="0"/>
              <a:t> implementuje </a:t>
            </a:r>
            <a:r>
              <a:rPr lang="pl-PL" sz="2000" dirty="0" err="1"/>
              <a:t>forward</a:t>
            </a:r>
            <a:r>
              <a:rPr lang="pl-PL" sz="2000" dirty="0"/>
              <a:t> </a:t>
            </a:r>
            <a:r>
              <a:rPr lang="pl-PL" sz="2000" dirty="0" err="1"/>
              <a:t>propagation</a:t>
            </a:r>
            <a:r>
              <a:rPr lang="pl-PL" sz="2000" dirty="0"/>
              <a:t>, </a:t>
            </a:r>
            <a:r>
              <a:rPr lang="pl-PL" sz="2000" dirty="0" err="1"/>
              <a:t>backward</a:t>
            </a:r>
            <a:r>
              <a:rPr lang="pl-PL" sz="2000" dirty="0"/>
              <a:t> </a:t>
            </a:r>
            <a:r>
              <a:rPr lang="pl-PL" sz="2000" dirty="0" err="1"/>
              <a:t>propagation</a:t>
            </a:r>
            <a:r>
              <a:rPr lang="pl-PL" sz="2000" dirty="0"/>
              <a:t> i trening.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2000" dirty="0"/>
              <a:t>- Funkcje </a:t>
            </a:r>
            <a:r>
              <a:rPr lang="pl-PL" sz="2000" dirty="0" err="1"/>
              <a:t>sigmoid</a:t>
            </a:r>
            <a:r>
              <a:rPr lang="pl-PL" sz="2000" dirty="0"/>
              <a:t> i </a:t>
            </a:r>
            <a:r>
              <a:rPr lang="pl-PL" sz="2000" dirty="0" err="1"/>
              <a:t>sigmoid_derivative</a:t>
            </a:r>
            <a:r>
              <a:rPr lang="pl-PL" sz="2000" dirty="0"/>
              <a:t> dla aktywacji i gradientów.</a:t>
            </a:r>
          </a:p>
          <a:p>
            <a:pPr marL="0" indent="0">
              <a:lnSpc>
                <a:spcPct val="90000"/>
              </a:lnSpc>
              <a:buNone/>
            </a:pPr>
            <a:endParaRPr lang="pl-PL" sz="20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2000" dirty="0"/>
              <a:t>Moduł unittest.py: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2000" dirty="0"/>
              <a:t>- Testy jednostkowe sprawdzające poprawność implementacji.</a:t>
            </a:r>
          </a:p>
          <a:p>
            <a:pPr marL="0" indent="0">
              <a:lnSpc>
                <a:spcPct val="90000"/>
              </a:lnSpc>
              <a:buNone/>
            </a:pPr>
            <a:endParaRPr lang="pl-PL" sz="20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2000" dirty="0"/>
              <a:t>Problem XOR: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2000" dirty="0"/>
              <a:t>- Dane wejściowe: pary binarne [0,0], [0,1], [1,0], [1,1].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2000" dirty="0"/>
              <a:t>- Oczekiwane wyniki: [0], [1], [1], [0].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0"/>
            <a:ext cx="5653279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13" y="1065749"/>
            <a:ext cx="2811607" cy="4726502"/>
          </a:xfrm>
        </p:spPr>
        <p:txBody>
          <a:bodyPr>
            <a:normAutofit/>
          </a:bodyPr>
          <a:lstStyle/>
          <a:p>
            <a:r>
              <a:rPr lang="pl-PL" sz="3100"/>
              <a:t>Wyniki eksperymentów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13313"/>
            <a:ext cx="3714750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Trening sieci:</a:t>
            </a:r>
          </a:p>
          <a:p>
            <a:pPr marL="0" indent="0">
              <a:buNone/>
            </a:pPr>
            <a:r>
              <a:rPr lang="pl-PL" sz="2000" dirty="0"/>
              <a:t>- Liczba epok: 20 000.</a:t>
            </a:r>
          </a:p>
          <a:p>
            <a:pPr marL="0" indent="0">
              <a:buNone/>
            </a:pPr>
            <a:r>
              <a:rPr lang="pl-PL" sz="2000" dirty="0"/>
              <a:t>- Dane wejściowe zostały poprawnie sklasyfikowane.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Wyniki wyjściowe po treningu:</a:t>
            </a:r>
          </a:p>
          <a:p>
            <a:pPr marL="0" indent="0">
              <a:buNone/>
            </a:pPr>
            <a:r>
              <a:rPr lang="pl-PL" sz="2000" dirty="0"/>
              <a:t>- [0, 0] -&gt; 0.01</a:t>
            </a:r>
          </a:p>
          <a:p>
            <a:pPr marL="0" indent="0">
              <a:buNone/>
            </a:pPr>
            <a:r>
              <a:rPr lang="pl-PL" sz="2000" dirty="0"/>
              <a:t>- [0, 1] -&gt; 0.99</a:t>
            </a:r>
          </a:p>
          <a:p>
            <a:pPr marL="0" indent="0">
              <a:buNone/>
            </a:pPr>
            <a:r>
              <a:rPr lang="pl-PL" sz="2000" dirty="0"/>
              <a:t>- [1, 0] -&gt; 0.99</a:t>
            </a:r>
          </a:p>
          <a:p>
            <a:pPr marL="0" indent="0">
              <a:buNone/>
            </a:pPr>
            <a:r>
              <a:rPr lang="pl-PL" sz="2000" dirty="0"/>
              <a:t>- [1, 1] -&gt; 0.01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Wykres błędu: malejący trend błędu w czasie.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pl-PL" sz="3600" dirty="0"/>
              <a:t>Testy jednostkowe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900" b="1" dirty="0"/>
              <a:t> </a:t>
            </a:r>
            <a:r>
              <a:rPr lang="pl-PL" sz="2000" b="1" dirty="0"/>
              <a:t>Zakres testów:</a:t>
            </a:r>
          </a:p>
          <a:p>
            <a:pPr marL="0" indent="0">
              <a:buNone/>
            </a:pPr>
            <a:r>
              <a:rPr lang="pl-PL" sz="1900" dirty="0"/>
              <a:t>1. Funkcja </a:t>
            </a:r>
            <a:r>
              <a:rPr lang="pl-PL" sz="1900" dirty="0" err="1"/>
              <a:t>sigmoid</a:t>
            </a:r>
            <a:r>
              <a:rPr lang="pl-PL" sz="1900" dirty="0"/>
              <a:t> i jej pochodna.</a:t>
            </a:r>
          </a:p>
          <a:p>
            <a:pPr marL="0" indent="0">
              <a:buNone/>
            </a:pPr>
            <a:r>
              <a:rPr lang="pl-PL" sz="1900" dirty="0"/>
              <a:t>2. </a:t>
            </a:r>
            <a:r>
              <a:rPr lang="pl-PL" sz="1900" dirty="0" err="1"/>
              <a:t>Forward</a:t>
            </a:r>
            <a:r>
              <a:rPr lang="pl-PL" sz="1900" dirty="0"/>
              <a:t> </a:t>
            </a:r>
            <a:r>
              <a:rPr lang="pl-PL" sz="1900" dirty="0" err="1"/>
              <a:t>propagation</a:t>
            </a:r>
            <a:r>
              <a:rPr lang="pl-PL" sz="1900" dirty="0"/>
              <a:t>: czy sieć generuje wyjście o odpowiednim kształcie.</a:t>
            </a:r>
          </a:p>
          <a:p>
            <a:pPr marL="0" indent="0">
              <a:buNone/>
            </a:pPr>
            <a:r>
              <a:rPr lang="pl-PL" sz="1900" dirty="0"/>
              <a:t>3. Trening sieci dla XOR: sprawdzenie, czy sieć osiąga wyniki zgodne z oczekiwaniami.</a:t>
            </a:r>
          </a:p>
          <a:p>
            <a:pPr marL="0" indent="0">
              <a:buNone/>
            </a:pPr>
            <a:endParaRPr lang="pl-PL" sz="1900" dirty="0"/>
          </a:p>
          <a:p>
            <a:pPr marL="0" indent="0">
              <a:buNone/>
            </a:pPr>
            <a:r>
              <a:rPr lang="pl-PL" sz="1900" dirty="0"/>
              <a:t>Przykład testu:</a:t>
            </a:r>
          </a:p>
          <a:p>
            <a:pPr marL="0" indent="0">
              <a:buNone/>
            </a:pPr>
            <a:r>
              <a:rPr lang="pl-PL" sz="1900" dirty="0"/>
              <a:t>- Dla XOR, wynik wyjściowy [1, 0] mieści się w tolerancji ±0.1.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eć utworzona przez białe kropki">
            <a:extLst>
              <a:ext uri="{FF2B5EF4-FFF2-40B4-BE49-F238E27FC236}">
                <a16:creationId xmlns:a16="http://schemas.microsoft.com/office/drawing/2014/main" id="{D3BB91B5-328A-EACC-A12D-862249C6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428" r="6013" b="-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pl-PL" sz="3500"/>
              <a:t>Wnioski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Sukcesy projektu:</a:t>
            </a:r>
          </a:p>
          <a:p>
            <a:pPr marL="0" indent="0">
              <a:buNone/>
            </a:pPr>
            <a:r>
              <a:rPr lang="pl-PL" sz="2000" dirty="0"/>
              <a:t>- Poprawna implementacja sieci neuronowej i algorytmu wstecznej propagacji.</a:t>
            </a:r>
          </a:p>
          <a:p>
            <a:pPr marL="0" indent="0">
              <a:buNone/>
            </a:pPr>
            <a:r>
              <a:rPr lang="pl-PL" sz="2000" dirty="0"/>
              <a:t>- Sieć nauczyła się rozwiązywać problem XOR.</a:t>
            </a:r>
          </a:p>
          <a:p>
            <a:pPr marL="0" indent="0">
              <a:buNone/>
            </a:pPr>
            <a:r>
              <a:rPr lang="pl-PL" sz="2000" dirty="0"/>
              <a:t>- Testy jednostkowe potwierdziły poprawność działania kodu.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426</Words>
  <Application>Microsoft Office PowerPoint</Application>
  <PresentationFormat>Pokaz na ekranie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Implementacja sieci neuronowej z algorytmem wstecznej propagacji</vt:lpstr>
      <vt:lpstr>Wprowadzenie</vt:lpstr>
      <vt:lpstr>Teoria sieci neuronowych</vt:lpstr>
      <vt:lpstr>Algorytm wstecznej propagacji</vt:lpstr>
      <vt:lpstr>Implementacja</vt:lpstr>
      <vt:lpstr>Wyniki eksperymentów</vt:lpstr>
      <vt:lpstr>Testy jednostkowe</vt:lpstr>
      <vt:lpstr>Wnioski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Adrian Prędki</dc:creator>
  <cp:keywords/>
  <dc:description>generated using python-pptx</dc:description>
  <cp:lastModifiedBy>Adrian Prędki</cp:lastModifiedBy>
  <cp:revision>2</cp:revision>
  <dcterms:created xsi:type="dcterms:W3CDTF">2013-01-27T09:14:16Z</dcterms:created>
  <dcterms:modified xsi:type="dcterms:W3CDTF">2024-12-08T13:50:12Z</dcterms:modified>
  <cp:category/>
</cp:coreProperties>
</file>