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6" r:id="rId3"/>
    <p:sldId id="257" r:id="rId4"/>
    <p:sldId id="265" r:id="rId5"/>
    <p:sldId id="260" r:id="rId6"/>
    <p:sldId id="262" r:id="rId7"/>
    <p:sldId id="264" r:id="rId8"/>
    <p:sldId id="263" r:id="rId9"/>
    <p:sldId id="261" r:id="rId10"/>
    <p:sldId id="266" r:id="rId11"/>
    <p:sldId id="267" r:id="rId12"/>
    <p:sldId id="268" r:id="rId13"/>
    <p:sldId id="269" r:id="rId14"/>
    <p:sldId id="274" r:id="rId15"/>
    <p:sldId id="271" r:id="rId16"/>
    <p:sldId id="272" r:id="rId17"/>
    <p:sldId id="273" r:id="rId18"/>
    <p:sldId id="275" r:id="rId19"/>
    <p:sldId id="277" r:id="rId20"/>
    <p:sldId id="280" r:id="rId21"/>
    <p:sldId id="278" r:id="rId22"/>
    <p:sldId id="276" r:id="rId23"/>
    <p:sldId id="279" r:id="rId24"/>
    <p:sldId id="281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7436" autoAdjust="0"/>
  </p:normalViewPr>
  <p:slideViewPr>
    <p:cSldViewPr snapToGrid="0">
      <p:cViewPr varScale="1">
        <p:scale>
          <a:sx n="72" d="100"/>
          <a:sy n="72" d="100"/>
        </p:scale>
        <p:origin x="66" y="19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21851-2073-4F11-B3F8-0F29F2DE3E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23FF79-AFC6-420B-800F-36E96F916969}">
      <dgm:prSet/>
      <dgm:spPr/>
      <dgm:t>
        <a:bodyPr/>
        <a:lstStyle/>
        <a:p>
          <a:r>
            <a:rPr lang="pl-PL"/>
            <a:t>Halo! Deadlock? - czy są u mnie deadlocki i co mamy za darmo?</a:t>
          </a:r>
          <a:endParaRPr lang="en-US"/>
        </a:p>
      </dgm:t>
    </dgm:pt>
    <dgm:pt modelId="{6B7C3BE3-F63E-4CA4-919D-6456DD4367E9}" type="parTrans" cxnId="{9C2B62FF-827C-406A-B2F0-BBC24D41AA19}">
      <dgm:prSet/>
      <dgm:spPr/>
      <dgm:t>
        <a:bodyPr/>
        <a:lstStyle/>
        <a:p>
          <a:endParaRPr lang="en-US"/>
        </a:p>
      </dgm:t>
    </dgm:pt>
    <dgm:pt modelId="{6DBF1E23-F469-4DB4-8E35-A516A8B9B504}" type="sibTrans" cxnId="{9C2B62FF-827C-406A-B2F0-BBC24D41AA19}">
      <dgm:prSet/>
      <dgm:spPr/>
      <dgm:t>
        <a:bodyPr/>
        <a:lstStyle/>
        <a:p>
          <a:endParaRPr lang="en-US"/>
        </a:p>
      </dgm:t>
    </dgm:pt>
    <dgm:pt modelId="{2750FDCC-E8C6-416D-A8F3-FB30945C5B98}">
      <dgm:prSet/>
      <dgm:spPr/>
      <dgm:t>
        <a:bodyPr/>
        <a:lstStyle/>
        <a:p>
          <a:r>
            <a:rPr lang="pl-PL" dirty="0"/>
            <a:t>SQL </a:t>
          </a:r>
          <a:r>
            <a:rPr lang="pl-PL" dirty="0" err="1"/>
            <a:t>clusters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</a:t>
          </a:r>
          <a:r>
            <a:rPr lang="pl-PL" dirty="0" err="1"/>
            <a:t>scale</a:t>
          </a:r>
          <a:r>
            <a:rPr lang="pl-PL" dirty="0"/>
            <a:t> (</a:t>
          </a:r>
          <a:r>
            <a:rPr lang="pl-PL" dirty="0" err="1"/>
            <a:t>scale</a:t>
          </a:r>
          <a:r>
            <a:rPr lang="pl-PL" dirty="0"/>
            <a:t> out </a:t>
          </a:r>
          <a:r>
            <a:rPr lang="pl-PL" dirty="0" err="1"/>
            <a:t>or</a:t>
          </a:r>
          <a:r>
            <a:rPr lang="pl-PL" dirty="0"/>
            <a:t> </a:t>
          </a:r>
          <a:r>
            <a:rPr lang="pl-PL" dirty="0" err="1"/>
            <a:t>up</a:t>
          </a:r>
          <a:r>
            <a:rPr lang="pl-PL" dirty="0"/>
            <a:t>?) - czyli jak postawić kilkadziesiąt klastrów w ciągu dniówki i się nie pomylić.</a:t>
          </a:r>
          <a:endParaRPr lang="en-US" dirty="0"/>
        </a:p>
      </dgm:t>
    </dgm:pt>
    <dgm:pt modelId="{1DD1FA77-C774-438C-A933-A81B8BE3CCB2}" type="parTrans" cxnId="{F8376C8B-EF44-4021-BC2A-D8C1936D81F2}">
      <dgm:prSet/>
      <dgm:spPr/>
      <dgm:t>
        <a:bodyPr/>
        <a:lstStyle/>
        <a:p>
          <a:endParaRPr lang="en-US"/>
        </a:p>
      </dgm:t>
    </dgm:pt>
    <dgm:pt modelId="{9105652B-C47E-4DD6-B0AA-69A0179E6A8D}" type="sibTrans" cxnId="{F8376C8B-EF44-4021-BC2A-D8C1936D81F2}">
      <dgm:prSet/>
      <dgm:spPr/>
      <dgm:t>
        <a:bodyPr/>
        <a:lstStyle/>
        <a:p>
          <a:endParaRPr lang="en-US"/>
        </a:p>
      </dgm:t>
    </dgm:pt>
    <dgm:pt modelId="{8E01649B-338E-4998-A1DB-5005EF7653A7}">
      <dgm:prSet/>
      <dgm:spPr/>
      <dgm:t>
        <a:bodyPr/>
        <a:lstStyle/>
        <a:p>
          <a:r>
            <a:rPr lang="pl-PL"/>
            <a:t>Query plan warnings - za co gonić programistów?</a:t>
          </a:r>
          <a:endParaRPr lang="en-US"/>
        </a:p>
      </dgm:t>
    </dgm:pt>
    <dgm:pt modelId="{24FA5CBE-2E15-442B-8AEF-43D2E7642FB6}" type="parTrans" cxnId="{ED6AE938-216B-49DA-A481-8BFE7629E2BA}">
      <dgm:prSet/>
      <dgm:spPr/>
      <dgm:t>
        <a:bodyPr/>
        <a:lstStyle/>
        <a:p>
          <a:endParaRPr lang="en-US"/>
        </a:p>
      </dgm:t>
    </dgm:pt>
    <dgm:pt modelId="{941EBA2A-B6E4-41BA-BC6F-999138DCAF1E}" type="sibTrans" cxnId="{ED6AE938-216B-49DA-A481-8BFE7629E2BA}">
      <dgm:prSet/>
      <dgm:spPr/>
      <dgm:t>
        <a:bodyPr/>
        <a:lstStyle/>
        <a:p>
          <a:endParaRPr lang="en-US"/>
        </a:p>
      </dgm:t>
    </dgm:pt>
    <dgm:pt modelId="{7DD78758-C517-4151-8846-1E3C4F8C68A2}">
      <dgm:prSet/>
      <dgm:spPr/>
      <dgm:t>
        <a:bodyPr/>
        <a:lstStyle/>
        <a:p>
          <a:r>
            <a:rPr lang="pl-PL"/>
            <a:t>Query store - jak podejść do tematu w zautomatyzowany sposób?</a:t>
          </a:r>
          <a:endParaRPr lang="en-US"/>
        </a:p>
      </dgm:t>
    </dgm:pt>
    <dgm:pt modelId="{3ED3796B-3A6E-4E49-B907-0B9F7AA7D91C}" type="parTrans" cxnId="{99EBBB5D-A410-4970-808C-7BA2AC38A5D0}">
      <dgm:prSet/>
      <dgm:spPr/>
      <dgm:t>
        <a:bodyPr/>
        <a:lstStyle/>
        <a:p>
          <a:endParaRPr lang="en-US"/>
        </a:p>
      </dgm:t>
    </dgm:pt>
    <dgm:pt modelId="{2E5D07F0-325C-4C40-8B8A-5AEC3E98153D}" type="sibTrans" cxnId="{99EBBB5D-A410-4970-808C-7BA2AC38A5D0}">
      <dgm:prSet/>
      <dgm:spPr/>
      <dgm:t>
        <a:bodyPr/>
        <a:lstStyle/>
        <a:p>
          <a:endParaRPr lang="en-US"/>
        </a:p>
      </dgm:t>
    </dgm:pt>
    <dgm:pt modelId="{994C0FC6-663F-4B0E-BCF7-129047248712}" type="pres">
      <dgm:prSet presAssocID="{6DC21851-2073-4F11-B3F8-0F29F2DE3E5E}" presName="root" presStyleCnt="0">
        <dgm:presLayoutVars>
          <dgm:dir/>
          <dgm:resizeHandles val="exact"/>
        </dgm:presLayoutVars>
      </dgm:prSet>
      <dgm:spPr/>
    </dgm:pt>
    <dgm:pt modelId="{1B2D421D-9118-4366-83C7-935331F2AC09}" type="pres">
      <dgm:prSet presAssocID="{3823FF79-AFC6-420B-800F-36E96F916969}" presName="compNode" presStyleCnt="0"/>
      <dgm:spPr/>
    </dgm:pt>
    <dgm:pt modelId="{80A5C55D-1775-44B4-9999-A2F56F7E6FE8}" type="pres">
      <dgm:prSet presAssocID="{3823FF79-AFC6-420B-800F-36E96F916969}" presName="bgRect" presStyleLbl="bgShp" presStyleIdx="0" presStyleCnt="4"/>
      <dgm:spPr/>
    </dgm:pt>
    <dgm:pt modelId="{E69D94A7-C712-4299-BD6C-1EA8E2D7575F}" type="pres">
      <dgm:prSet presAssocID="{3823FF79-AFC6-420B-800F-36E96F9169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ED74938-691E-4077-8FD9-4DB6CD9EE303}" type="pres">
      <dgm:prSet presAssocID="{3823FF79-AFC6-420B-800F-36E96F916969}" presName="spaceRect" presStyleCnt="0"/>
      <dgm:spPr/>
    </dgm:pt>
    <dgm:pt modelId="{F611FB5D-D009-48F2-889A-A3869AD6C3FE}" type="pres">
      <dgm:prSet presAssocID="{3823FF79-AFC6-420B-800F-36E96F916969}" presName="parTx" presStyleLbl="revTx" presStyleIdx="0" presStyleCnt="4">
        <dgm:presLayoutVars>
          <dgm:chMax val="0"/>
          <dgm:chPref val="0"/>
        </dgm:presLayoutVars>
      </dgm:prSet>
      <dgm:spPr/>
    </dgm:pt>
    <dgm:pt modelId="{B2E0AD0F-AA1C-493D-AAE0-6E823042C119}" type="pres">
      <dgm:prSet presAssocID="{6DBF1E23-F469-4DB4-8E35-A516A8B9B504}" presName="sibTrans" presStyleCnt="0"/>
      <dgm:spPr/>
    </dgm:pt>
    <dgm:pt modelId="{78D58484-0579-471A-8B51-E1004ECE8D20}" type="pres">
      <dgm:prSet presAssocID="{2750FDCC-E8C6-416D-A8F3-FB30945C5B98}" presName="compNode" presStyleCnt="0"/>
      <dgm:spPr/>
    </dgm:pt>
    <dgm:pt modelId="{40769B32-B3F6-4D42-82E6-6A5468023B5E}" type="pres">
      <dgm:prSet presAssocID="{2750FDCC-E8C6-416D-A8F3-FB30945C5B98}" presName="bgRect" presStyleLbl="bgShp" presStyleIdx="1" presStyleCnt="4"/>
      <dgm:spPr/>
    </dgm:pt>
    <dgm:pt modelId="{16DD00E7-FA85-4902-8836-0DD9F2667155}" type="pres">
      <dgm:prSet presAssocID="{2750FDCC-E8C6-416D-A8F3-FB30945C5B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AD5D2E-FC2A-4A5D-BDE9-D4947D32340E}" type="pres">
      <dgm:prSet presAssocID="{2750FDCC-E8C6-416D-A8F3-FB30945C5B98}" presName="spaceRect" presStyleCnt="0"/>
      <dgm:spPr/>
    </dgm:pt>
    <dgm:pt modelId="{7657AB73-ED25-42B7-98C0-591F475236B0}" type="pres">
      <dgm:prSet presAssocID="{2750FDCC-E8C6-416D-A8F3-FB30945C5B98}" presName="parTx" presStyleLbl="revTx" presStyleIdx="1" presStyleCnt="4">
        <dgm:presLayoutVars>
          <dgm:chMax val="0"/>
          <dgm:chPref val="0"/>
        </dgm:presLayoutVars>
      </dgm:prSet>
      <dgm:spPr/>
    </dgm:pt>
    <dgm:pt modelId="{D93C2ACB-3E8D-4976-A370-4054066E48E7}" type="pres">
      <dgm:prSet presAssocID="{9105652B-C47E-4DD6-B0AA-69A0179E6A8D}" presName="sibTrans" presStyleCnt="0"/>
      <dgm:spPr/>
    </dgm:pt>
    <dgm:pt modelId="{C75D9186-714B-4BEE-8C9C-B7CB5E1C79AE}" type="pres">
      <dgm:prSet presAssocID="{8E01649B-338E-4998-A1DB-5005EF7653A7}" presName="compNode" presStyleCnt="0"/>
      <dgm:spPr/>
    </dgm:pt>
    <dgm:pt modelId="{EE7A875F-04B8-491B-9914-93CB5C8731F4}" type="pres">
      <dgm:prSet presAssocID="{8E01649B-338E-4998-A1DB-5005EF7653A7}" presName="bgRect" presStyleLbl="bgShp" presStyleIdx="2" presStyleCnt="4"/>
      <dgm:spPr/>
    </dgm:pt>
    <dgm:pt modelId="{ED75042B-8C6B-437E-9807-E007933A9621}" type="pres">
      <dgm:prSet presAssocID="{8E01649B-338E-4998-A1DB-5005EF7653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14D642F-368A-42EC-A5F7-82307E2C9687}" type="pres">
      <dgm:prSet presAssocID="{8E01649B-338E-4998-A1DB-5005EF7653A7}" presName="spaceRect" presStyleCnt="0"/>
      <dgm:spPr/>
    </dgm:pt>
    <dgm:pt modelId="{FF8DF233-2A4D-40F3-B61A-4A1CA7D8FB4D}" type="pres">
      <dgm:prSet presAssocID="{8E01649B-338E-4998-A1DB-5005EF7653A7}" presName="parTx" presStyleLbl="revTx" presStyleIdx="2" presStyleCnt="4">
        <dgm:presLayoutVars>
          <dgm:chMax val="0"/>
          <dgm:chPref val="0"/>
        </dgm:presLayoutVars>
      </dgm:prSet>
      <dgm:spPr/>
    </dgm:pt>
    <dgm:pt modelId="{ABA6C375-3FC5-42B3-B182-8E5DEC8C1887}" type="pres">
      <dgm:prSet presAssocID="{941EBA2A-B6E4-41BA-BC6F-999138DCAF1E}" presName="sibTrans" presStyleCnt="0"/>
      <dgm:spPr/>
    </dgm:pt>
    <dgm:pt modelId="{DEE42B7B-446C-479C-B7AE-C91E220B826C}" type="pres">
      <dgm:prSet presAssocID="{7DD78758-C517-4151-8846-1E3C4F8C68A2}" presName="compNode" presStyleCnt="0"/>
      <dgm:spPr/>
    </dgm:pt>
    <dgm:pt modelId="{8B98916B-E720-4781-A3DE-2FD3DD693BF3}" type="pres">
      <dgm:prSet presAssocID="{7DD78758-C517-4151-8846-1E3C4F8C68A2}" presName="bgRect" presStyleLbl="bgShp" presStyleIdx="3" presStyleCnt="4"/>
      <dgm:spPr/>
    </dgm:pt>
    <dgm:pt modelId="{39606546-52EF-4612-B13C-42AE0DA4CA06}" type="pres">
      <dgm:prSet presAssocID="{7DD78758-C517-4151-8846-1E3C4F8C68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58957A9-82CC-440F-8FAA-07B35BD45C08}" type="pres">
      <dgm:prSet presAssocID="{7DD78758-C517-4151-8846-1E3C4F8C68A2}" presName="spaceRect" presStyleCnt="0"/>
      <dgm:spPr/>
    </dgm:pt>
    <dgm:pt modelId="{420B117F-6099-4D76-B644-544972228746}" type="pres">
      <dgm:prSet presAssocID="{7DD78758-C517-4151-8846-1E3C4F8C68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838B17-8DE0-472B-8A9F-917A284E98A8}" type="presOf" srcId="{8E01649B-338E-4998-A1DB-5005EF7653A7}" destId="{FF8DF233-2A4D-40F3-B61A-4A1CA7D8FB4D}" srcOrd="0" destOrd="0" presId="urn:microsoft.com/office/officeart/2018/2/layout/IconVerticalSolidList"/>
    <dgm:cxn modelId="{ED6AE938-216B-49DA-A481-8BFE7629E2BA}" srcId="{6DC21851-2073-4F11-B3F8-0F29F2DE3E5E}" destId="{8E01649B-338E-4998-A1DB-5005EF7653A7}" srcOrd="2" destOrd="0" parTransId="{24FA5CBE-2E15-442B-8AEF-43D2E7642FB6}" sibTransId="{941EBA2A-B6E4-41BA-BC6F-999138DCAF1E}"/>
    <dgm:cxn modelId="{99EBBB5D-A410-4970-808C-7BA2AC38A5D0}" srcId="{6DC21851-2073-4F11-B3F8-0F29F2DE3E5E}" destId="{7DD78758-C517-4151-8846-1E3C4F8C68A2}" srcOrd="3" destOrd="0" parTransId="{3ED3796B-3A6E-4E49-B907-0B9F7AA7D91C}" sibTransId="{2E5D07F0-325C-4C40-8B8A-5AEC3E98153D}"/>
    <dgm:cxn modelId="{FDCB2072-FB55-4967-83A1-EF9360AF67B2}" type="presOf" srcId="{2750FDCC-E8C6-416D-A8F3-FB30945C5B98}" destId="{7657AB73-ED25-42B7-98C0-591F475236B0}" srcOrd="0" destOrd="0" presId="urn:microsoft.com/office/officeart/2018/2/layout/IconVerticalSolidList"/>
    <dgm:cxn modelId="{8F2C7157-88A4-4705-B05C-28B30BC4CCC1}" type="presOf" srcId="{6DC21851-2073-4F11-B3F8-0F29F2DE3E5E}" destId="{994C0FC6-663F-4B0E-BCF7-129047248712}" srcOrd="0" destOrd="0" presId="urn:microsoft.com/office/officeart/2018/2/layout/IconVerticalSolidList"/>
    <dgm:cxn modelId="{F8376C8B-EF44-4021-BC2A-D8C1936D81F2}" srcId="{6DC21851-2073-4F11-B3F8-0F29F2DE3E5E}" destId="{2750FDCC-E8C6-416D-A8F3-FB30945C5B98}" srcOrd="1" destOrd="0" parTransId="{1DD1FA77-C774-438C-A933-A81B8BE3CCB2}" sibTransId="{9105652B-C47E-4DD6-B0AA-69A0179E6A8D}"/>
    <dgm:cxn modelId="{3CA807BA-94F0-443D-8442-263A8DC869CB}" type="presOf" srcId="{3823FF79-AFC6-420B-800F-36E96F916969}" destId="{F611FB5D-D009-48F2-889A-A3869AD6C3FE}" srcOrd="0" destOrd="0" presId="urn:microsoft.com/office/officeart/2018/2/layout/IconVerticalSolidList"/>
    <dgm:cxn modelId="{B9FD0CBC-1313-4616-B23E-A87F89AD1E13}" type="presOf" srcId="{7DD78758-C517-4151-8846-1E3C4F8C68A2}" destId="{420B117F-6099-4D76-B644-544972228746}" srcOrd="0" destOrd="0" presId="urn:microsoft.com/office/officeart/2018/2/layout/IconVerticalSolidList"/>
    <dgm:cxn modelId="{9C2B62FF-827C-406A-B2F0-BBC24D41AA19}" srcId="{6DC21851-2073-4F11-B3F8-0F29F2DE3E5E}" destId="{3823FF79-AFC6-420B-800F-36E96F916969}" srcOrd="0" destOrd="0" parTransId="{6B7C3BE3-F63E-4CA4-919D-6456DD4367E9}" sibTransId="{6DBF1E23-F469-4DB4-8E35-A516A8B9B504}"/>
    <dgm:cxn modelId="{0E297472-035F-4DE2-A095-02381813A3E0}" type="presParOf" srcId="{994C0FC6-663F-4B0E-BCF7-129047248712}" destId="{1B2D421D-9118-4366-83C7-935331F2AC09}" srcOrd="0" destOrd="0" presId="urn:microsoft.com/office/officeart/2018/2/layout/IconVerticalSolidList"/>
    <dgm:cxn modelId="{77B4C4C0-249F-4084-91CB-AC565A412918}" type="presParOf" srcId="{1B2D421D-9118-4366-83C7-935331F2AC09}" destId="{80A5C55D-1775-44B4-9999-A2F56F7E6FE8}" srcOrd="0" destOrd="0" presId="urn:microsoft.com/office/officeart/2018/2/layout/IconVerticalSolidList"/>
    <dgm:cxn modelId="{A093D5B7-CED9-46E8-8D7A-7025CCBAC1D5}" type="presParOf" srcId="{1B2D421D-9118-4366-83C7-935331F2AC09}" destId="{E69D94A7-C712-4299-BD6C-1EA8E2D7575F}" srcOrd="1" destOrd="0" presId="urn:microsoft.com/office/officeart/2018/2/layout/IconVerticalSolidList"/>
    <dgm:cxn modelId="{A45B1F08-5FD8-4EBF-AFBE-96E0032985A8}" type="presParOf" srcId="{1B2D421D-9118-4366-83C7-935331F2AC09}" destId="{CED74938-691E-4077-8FD9-4DB6CD9EE303}" srcOrd="2" destOrd="0" presId="urn:microsoft.com/office/officeart/2018/2/layout/IconVerticalSolidList"/>
    <dgm:cxn modelId="{C6417F7A-B0EB-4F3F-80EC-E9AEDA650A48}" type="presParOf" srcId="{1B2D421D-9118-4366-83C7-935331F2AC09}" destId="{F611FB5D-D009-48F2-889A-A3869AD6C3FE}" srcOrd="3" destOrd="0" presId="urn:microsoft.com/office/officeart/2018/2/layout/IconVerticalSolidList"/>
    <dgm:cxn modelId="{C35B1F2F-5243-4C1C-887C-92CFF80F1061}" type="presParOf" srcId="{994C0FC6-663F-4B0E-BCF7-129047248712}" destId="{B2E0AD0F-AA1C-493D-AAE0-6E823042C119}" srcOrd="1" destOrd="0" presId="urn:microsoft.com/office/officeart/2018/2/layout/IconVerticalSolidList"/>
    <dgm:cxn modelId="{6162527C-D7DC-422A-AC42-DDDF8F37F67C}" type="presParOf" srcId="{994C0FC6-663F-4B0E-BCF7-129047248712}" destId="{78D58484-0579-471A-8B51-E1004ECE8D20}" srcOrd="2" destOrd="0" presId="urn:microsoft.com/office/officeart/2018/2/layout/IconVerticalSolidList"/>
    <dgm:cxn modelId="{EC27079F-C95C-4B4F-8081-CFC74B878DA9}" type="presParOf" srcId="{78D58484-0579-471A-8B51-E1004ECE8D20}" destId="{40769B32-B3F6-4D42-82E6-6A5468023B5E}" srcOrd="0" destOrd="0" presId="urn:microsoft.com/office/officeart/2018/2/layout/IconVerticalSolidList"/>
    <dgm:cxn modelId="{8B59B486-6644-4B32-A35B-E6D4A4FDCF24}" type="presParOf" srcId="{78D58484-0579-471A-8B51-E1004ECE8D20}" destId="{16DD00E7-FA85-4902-8836-0DD9F2667155}" srcOrd="1" destOrd="0" presId="urn:microsoft.com/office/officeart/2018/2/layout/IconVerticalSolidList"/>
    <dgm:cxn modelId="{517D20AD-CF96-4742-8660-09B0504A88F7}" type="presParOf" srcId="{78D58484-0579-471A-8B51-E1004ECE8D20}" destId="{79AD5D2E-FC2A-4A5D-BDE9-D4947D32340E}" srcOrd="2" destOrd="0" presId="urn:microsoft.com/office/officeart/2018/2/layout/IconVerticalSolidList"/>
    <dgm:cxn modelId="{18D8BC00-1E7A-43C5-B9E4-2855A1DA0E6F}" type="presParOf" srcId="{78D58484-0579-471A-8B51-E1004ECE8D20}" destId="{7657AB73-ED25-42B7-98C0-591F475236B0}" srcOrd="3" destOrd="0" presId="urn:microsoft.com/office/officeart/2018/2/layout/IconVerticalSolidList"/>
    <dgm:cxn modelId="{62ED20D0-1636-40F6-80B6-D0C4BA4C4442}" type="presParOf" srcId="{994C0FC6-663F-4B0E-BCF7-129047248712}" destId="{D93C2ACB-3E8D-4976-A370-4054066E48E7}" srcOrd="3" destOrd="0" presId="urn:microsoft.com/office/officeart/2018/2/layout/IconVerticalSolidList"/>
    <dgm:cxn modelId="{26FD1C37-DC76-44B4-9757-7488EBB17B3B}" type="presParOf" srcId="{994C0FC6-663F-4B0E-BCF7-129047248712}" destId="{C75D9186-714B-4BEE-8C9C-B7CB5E1C79AE}" srcOrd="4" destOrd="0" presId="urn:microsoft.com/office/officeart/2018/2/layout/IconVerticalSolidList"/>
    <dgm:cxn modelId="{AE8E60D7-7726-43AD-AD95-5AF37888A24C}" type="presParOf" srcId="{C75D9186-714B-4BEE-8C9C-B7CB5E1C79AE}" destId="{EE7A875F-04B8-491B-9914-93CB5C8731F4}" srcOrd="0" destOrd="0" presId="urn:microsoft.com/office/officeart/2018/2/layout/IconVerticalSolidList"/>
    <dgm:cxn modelId="{84BD3E4C-AAC3-4E6E-8E74-B0C6890F3D94}" type="presParOf" srcId="{C75D9186-714B-4BEE-8C9C-B7CB5E1C79AE}" destId="{ED75042B-8C6B-437E-9807-E007933A9621}" srcOrd="1" destOrd="0" presId="urn:microsoft.com/office/officeart/2018/2/layout/IconVerticalSolidList"/>
    <dgm:cxn modelId="{A15EB81B-CE69-439D-BB47-905D5F1686BE}" type="presParOf" srcId="{C75D9186-714B-4BEE-8C9C-B7CB5E1C79AE}" destId="{914D642F-368A-42EC-A5F7-82307E2C9687}" srcOrd="2" destOrd="0" presId="urn:microsoft.com/office/officeart/2018/2/layout/IconVerticalSolidList"/>
    <dgm:cxn modelId="{A34A5296-545A-4C5B-AE72-5CDA2A0EBC4E}" type="presParOf" srcId="{C75D9186-714B-4BEE-8C9C-B7CB5E1C79AE}" destId="{FF8DF233-2A4D-40F3-B61A-4A1CA7D8FB4D}" srcOrd="3" destOrd="0" presId="urn:microsoft.com/office/officeart/2018/2/layout/IconVerticalSolidList"/>
    <dgm:cxn modelId="{81F1265F-655A-46B5-AE45-389B4F184FBD}" type="presParOf" srcId="{994C0FC6-663F-4B0E-BCF7-129047248712}" destId="{ABA6C375-3FC5-42B3-B182-8E5DEC8C1887}" srcOrd="5" destOrd="0" presId="urn:microsoft.com/office/officeart/2018/2/layout/IconVerticalSolidList"/>
    <dgm:cxn modelId="{8477AEE1-2E92-4F61-8D8B-087572D98823}" type="presParOf" srcId="{994C0FC6-663F-4B0E-BCF7-129047248712}" destId="{DEE42B7B-446C-479C-B7AE-C91E220B826C}" srcOrd="6" destOrd="0" presId="urn:microsoft.com/office/officeart/2018/2/layout/IconVerticalSolidList"/>
    <dgm:cxn modelId="{B181D1E9-75A6-47F4-AFA2-66C14CC2DE22}" type="presParOf" srcId="{DEE42B7B-446C-479C-B7AE-C91E220B826C}" destId="{8B98916B-E720-4781-A3DE-2FD3DD693BF3}" srcOrd="0" destOrd="0" presId="urn:microsoft.com/office/officeart/2018/2/layout/IconVerticalSolidList"/>
    <dgm:cxn modelId="{A011B8B3-502B-4AE9-936C-43DF1BD38895}" type="presParOf" srcId="{DEE42B7B-446C-479C-B7AE-C91E220B826C}" destId="{39606546-52EF-4612-B13C-42AE0DA4CA06}" srcOrd="1" destOrd="0" presId="urn:microsoft.com/office/officeart/2018/2/layout/IconVerticalSolidList"/>
    <dgm:cxn modelId="{8F3E61B0-DBDC-4A6F-B261-6E8AC2A9C02F}" type="presParOf" srcId="{DEE42B7B-446C-479C-B7AE-C91E220B826C}" destId="{F58957A9-82CC-440F-8FAA-07B35BD45C08}" srcOrd="2" destOrd="0" presId="urn:microsoft.com/office/officeart/2018/2/layout/IconVerticalSolidList"/>
    <dgm:cxn modelId="{757C5D1E-8D00-41D1-8ED3-C2A6B0C11811}" type="presParOf" srcId="{DEE42B7B-446C-479C-B7AE-C91E220B826C}" destId="{420B117F-6099-4D76-B644-5449722287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5C55D-1775-44B4-9999-A2F56F7E6FE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D94A7-C712-4299-BD6C-1EA8E2D7575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1FB5D-D009-48F2-889A-A3869AD6C3F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Halo! Deadlock? - czy są u mnie deadlocki i co mamy za darmo?</a:t>
          </a:r>
          <a:endParaRPr lang="en-US" sz="2200" kern="1200"/>
        </a:p>
      </dsp:txBody>
      <dsp:txXfrm>
        <a:off x="1429899" y="2442"/>
        <a:ext cx="5083704" cy="1238008"/>
      </dsp:txXfrm>
    </dsp:sp>
    <dsp:sp modelId="{40769B32-B3F6-4D42-82E6-6A5468023B5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D00E7-FA85-4902-8836-0DD9F266715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7AB73-ED25-42B7-98C0-591F475236B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SQL </a:t>
          </a:r>
          <a:r>
            <a:rPr lang="pl-PL" sz="2200" kern="1200" dirty="0" err="1"/>
            <a:t>clusters</a:t>
          </a:r>
          <a:r>
            <a:rPr lang="pl-PL" sz="2200" kern="1200" dirty="0"/>
            <a:t> </a:t>
          </a:r>
          <a:r>
            <a:rPr lang="pl-PL" sz="2200" kern="1200" dirty="0" err="1"/>
            <a:t>at</a:t>
          </a:r>
          <a:r>
            <a:rPr lang="pl-PL" sz="2200" kern="1200" dirty="0"/>
            <a:t> </a:t>
          </a:r>
          <a:r>
            <a:rPr lang="pl-PL" sz="2200" kern="1200" dirty="0" err="1"/>
            <a:t>scale</a:t>
          </a:r>
          <a:r>
            <a:rPr lang="pl-PL" sz="2200" kern="1200" dirty="0"/>
            <a:t> (</a:t>
          </a:r>
          <a:r>
            <a:rPr lang="pl-PL" sz="2200" kern="1200" dirty="0" err="1"/>
            <a:t>scale</a:t>
          </a:r>
          <a:r>
            <a:rPr lang="pl-PL" sz="2200" kern="1200" dirty="0"/>
            <a:t> out </a:t>
          </a:r>
          <a:r>
            <a:rPr lang="pl-PL" sz="2200" kern="1200" dirty="0" err="1"/>
            <a:t>or</a:t>
          </a:r>
          <a:r>
            <a:rPr lang="pl-PL" sz="2200" kern="1200" dirty="0"/>
            <a:t> </a:t>
          </a:r>
          <a:r>
            <a:rPr lang="pl-PL" sz="2200" kern="1200" dirty="0" err="1"/>
            <a:t>up</a:t>
          </a:r>
          <a:r>
            <a:rPr lang="pl-PL" sz="2200" kern="1200" dirty="0"/>
            <a:t>?) - czyli jak postawić kilkadziesiąt klastrów w ciągu dniówki i się nie pomylić.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EE7A875F-04B8-491B-9914-93CB5C8731F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5042B-8C6B-437E-9807-E007933A962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DF233-2A4D-40F3-B61A-4A1CA7D8FB4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Query plan warnings - za co gonić programistów?</a:t>
          </a:r>
          <a:endParaRPr lang="en-US" sz="2200" kern="1200"/>
        </a:p>
      </dsp:txBody>
      <dsp:txXfrm>
        <a:off x="1429899" y="3097464"/>
        <a:ext cx="5083704" cy="1238008"/>
      </dsp:txXfrm>
    </dsp:sp>
    <dsp:sp modelId="{8B98916B-E720-4781-A3DE-2FD3DD693BF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06546-52EF-4612-B13C-42AE0DA4CA0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B117F-6099-4D76-B644-54497222874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Query store - jak podejść do tematu w zautomatyzowany sposób?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43B92E4-7DAC-4DFC-BD00-3325195E4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56A82A-F5BC-4079-8457-99082DCFC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1D78-0817-464F-9D12-2947896642DF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49824BE-195E-477E-A367-594DDD51DB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9562104-6F31-479E-B9D4-B7F3A0E51F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255E3-D326-425A-889B-F4B2BF4070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65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907C-64F4-45C1-B5AD-BFACBC8038C8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8F96-797A-4648-B331-BDE1F16FE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61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03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13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45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27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64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53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57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09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14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35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CEB9CB-B4DA-4676-AD8A-5C441404A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BC75AB-DD6F-4736-A1C1-8B808C771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E6A211-1DB7-40C9-ABCC-FAE84A1F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7A221A-1DFB-488B-9736-4135B394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EB99FF-6E5D-44A3-86BD-DC2BAB9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E0DC49-5861-4136-A096-1BAF427C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22407BF-927D-446A-8573-0280FA52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400FC1-34BF-4E39-AE3E-1F0ECFBD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8E7AE4-3B2C-4E63-B3CD-3E694AB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AA22AC-3391-44D2-A858-CE65234E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33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86129E8-FB35-4DC4-89B0-3D2A5FAE3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A443D5-D1E9-45FE-AEED-E76EEF25F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9E9483-FD88-480E-A155-8D35A419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591DBE-8F19-4341-AD10-7F5F89D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3A8A5F-38CB-4B4F-BF21-DDE1342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88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95AFA3-5806-4979-AC9E-C00FFBBA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1B912-4929-42E8-A974-4645E0B6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D7B873-7B15-4B90-B717-5AF5CBE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5EB4AA-945C-4916-90DF-C631BFDB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D5BFCA-3BF9-4DF4-A934-48AD1952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57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D9A9E-1396-4E4A-8D58-BEB6FC5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FBDD33-2A12-4A42-8A67-B696BB13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979A91-E540-49F5-9477-0C6E9B70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8DA770-B6C3-4530-87BE-D4BCC000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7E9625-425B-436F-8E5A-BD0B8E16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670075-8412-4D33-8EE1-BBF0B6A3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0989E3-B431-4F3B-837F-AA3F650F0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1FC48D-3F1F-48E8-AC53-0943293D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D8A1B9-1268-4BEC-8D78-5B561E88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A56786-5766-4017-B5B1-DFE6E71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463B14-0C91-4BC1-A58F-B11D61F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4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8AC462-FE65-47A0-9042-6FED5963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BCA45A-F30B-41B2-93F3-18DE56A8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1B8FE1-085C-4557-BE6A-20D1FEF2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2D170A1-FAC9-4C03-ABE1-0AD385112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BB67B77-9E14-4889-B4A5-C729A96F5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B3006D9-BBD2-4D0C-BDE0-25808C80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8714324-A6D3-4C81-9218-B270E76D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1EE24E-4AA8-4FC5-B289-65D4BA2B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10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91A981-E486-4938-B9DF-FAEA0C58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68571C-24AB-4234-ACC2-F95FAB6E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519C21D-AA4E-4EAE-92B3-11BA84B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920549-4201-489F-961A-C1D6DE73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26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CA9F62-094D-41AF-9A2F-89CAF7EA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02F5C17-0179-4747-895E-599E0C43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CDE4A7-65C9-41D5-BA7A-1D396EC9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6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F5C484-B309-4257-A395-190255AB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D96996-CA16-4E08-82DF-D1CF6FB1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3B064F-F6B6-4D9D-BE04-62270DE6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A605A1-8E03-4D3B-8877-368B08E6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18FECE-DD3C-4C59-A249-D4E5DA19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247C3F-498C-4732-9B27-84876F18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3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DE1F64-6FFD-44A2-953F-45624005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52C8B48-DD1F-41EA-848C-3B26B0125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812B501-5C5A-4BF9-B06B-6C58A84E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515922-337C-4B8E-B699-24CC200E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21FC3CC-94F0-4F19-B5ED-3327D061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E5B1B9-33FA-4150-A958-81C24E1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48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4024DBD-F4F9-42B7-B5A1-D972E553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4D792-75A9-4CEC-92C7-019A82C7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5FCB8-CA1B-410B-BE81-38E98BA7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6F093D-8A92-4FD8-8EE4-8E46E6F77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ECDE6D-86EF-4295-87C6-AE0DE173C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8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patterns/shar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S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S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slipstreaming-sql-server-2012-2014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ntryone.com/plan-explor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9B0C436-69F4-4C46-9EE5-7D32B7C3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88" y="849740"/>
            <a:ext cx="6547742" cy="1860997"/>
          </a:xfrm>
        </p:spPr>
        <p:txBody>
          <a:bodyPr anchor="ctr"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MSSQL okiem DBA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C6C97D6-F8A6-4569-BA7A-14A843E6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3" y="2710736"/>
            <a:ext cx="2833577" cy="1860997"/>
          </a:xfrm>
        </p:spPr>
        <p:txBody>
          <a:bodyPr anchor="ctr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Łukasz Herman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B1A1722-5274-43F2-A9AD-F8B736D1056F}"/>
              </a:ext>
            </a:extLst>
          </p:cNvPr>
          <p:cNvSpPr txBox="1"/>
          <p:nvPr/>
        </p:nvSpPr>
        <p:spPr>
          <a:xfrm>
            <a:off x="634551" y="3997842"/>
            <a:ext cx="594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Referencje: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Ponad 22 tysięcy baz danych (rok temu było 13 tys.)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Kilkadziesiąt instancji SQL (74 na chwilę obecną)</a:t>
            </a:r>
          </a:p>
        </p:txBody>
      </p:sp>
    </p:spTree>
    <p:extLst>
      <p:ext uri="{BB962C8B-B14F-4D97-AF65-F5344CB8AC3E}">
        <p14:creationId xmlns:p14="http://schemas.microsoft.com/office/powerpoint/2010/main" val="29036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</a:t>
            </a:r>
            <a:r>
              <a:rPr lang="pl-PL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Clusters</a:t>
            </a:r>
            <a:r>
              <a:rPr lang="pl-PL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</a:t>
            </a:r>
            <a:r>
              <a:rPr lang="pl-PL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D3ACD5D-B924-4337-9B9D-2117153C16E1}"/>
              </a:ext>
            </a:extLst>
          </p:cNvPr>
          <p:cNvSpPr txBox="1"/>
          <p:nvPr/>
        </p:nvSpPr>
        <p:spPr>
          <a:xfrm>
            <a:off x="2211174" y="4498301"/>
            <a:ext cx="477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(</a:t>
            </a:r>
            <a:r>
              <a:rPr lang="pl-PL" dirty="0" err="1"/>
              <a:t>scale</a:t>
            </a:r>
            <a:r>
              <a:rPr lang="pl-PL" dirty="0"/>
              <a:t> out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?) - czyli jak postawić kilkadziesiąt klastrów w ciągu dniówki i się nie pomylić.</a:t>
            </a:r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B25DB2-B1D2-4C0D-ABF0-F1B422BF8108}"/>
              </a:ext>
            </a:extLst>
          </p:cNvPr>
          <p:cNvSpPr txBox="1"/>
          <p:nvPr/>
        </p:nvSpPr>
        <p:spPr>
          <a:xfrm>
            <a:off x="387914" y="6086432"/>
            <a:ext cx="694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 err="1"/>
              <a:t>Sharding</a:t>
            </a:r>
            <a:br>
              <a:rPr lang="pl-PL" dirty="0"/>
            </a:br>
            <a:r>
              <a:rPr lang="pl-PL" dirty="0">
                <a:hlinkClick r:id="rId2"/>
              </a:rPr>
              <a:t>https://docs.microsoft.com/en-us/azure/architecture/patterns/sharding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472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9" y="968432"/>
            <a:ext cx="6536524" cy="492113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550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..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570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|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ForEach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-Object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{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LABConfig</a:t>
            </a:r>
            <a:r>
              <a:rPr lang="pl-PL" sz="1800" dirty="0" err="1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+=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@{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VMName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B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"DB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$(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$_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)</a:t>
            </a:r>
            <a:r>
              <a:rPr lang="pl-PL" sz="1800" dirty="0">
                <a:solidFill>
                  <a:srgbClr val="8B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A"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ParentVHD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$win2019core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HDDNumber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1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HDDSize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64GB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VMProcessorCount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4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MemoryStartupBytes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8192MB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StaticMemory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$True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CsvPath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csv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VLAN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vlanAPP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CustomPowerShellCommands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rdp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$telnet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rdpFirewall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}}</a:t>
            </a:r>
            <a:endParaRPr lang="en-US" sz="18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900" kern="1200" dirty="0" err="1">
                <a:latin typeface="+mn-lt"/>
                <a:ea typeface="+mn-ea"/>
                <a:cs typeface="+mn-cs"/>
              </a:rPr>
              <a:t>Pierwsze</a:t>
            </a:r>
            <a:r>
              <a:rPr lang="en-US" sz="1900" kern="1200" dirty="0">
                <a:latin typeface="+mn-lt"/>
                <a:ea typeface="+mn-ea"/>
                <a:cs typeface="+mn-cs"/>
              </a:rPr>
              <a:t> primo</a:t>
            </a:r>
            <a:r>
              <a:rPr lang="pl-PL" sz="1900" kern="1200" dirty="0">
                <a:latin typeface="+mn-lt"/>
                <a:ea typeface="+mn-ea"/>
                <a:cs typeface="+mn-cs"/>
              </a:rPr>
              <a:t>:</a:t>
            </a:r>
            <a:br>
              <a:rPr lang="en-US" sz="2800" kern="1200" dirty="0">
                <a:latin typeface="+mn-lt"/>
                <a:ea typeface="+mn-ea"/>
                <a:cs typeface="+mn-cs"/>
              </a:rPr>
            </a:br>
            <a:r>
              <a:rPr lang="en-US" sz="9500" kern="1200" dirty="0" err="1">
                <a:latin typeface="+mn-lt"/>
                <a:ea typeface="+mn-ea"/>
                <a:cs typeface="+mn-cs"/>
              </a:rPr>
              <a:t>IaaC</a:t>
            </a:r>
            <a:endParaRPr lang="pl-PL" sz="9500" kern="1200" dirty="0"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800" dirty="0"/>
              <a:t>(</a:t>
            </a:r>
            <a:r>
              <a:rPr lang="pl-PL" sz="2800" dirty="0" err="1"/>
              <a:t>Infrastructure</a:t>
            </a:r>
            <a:r>
              <a:rPr lang="pl-PL" sz="2800" dirty="0"/>
              <a:t> as a </a:t>
            </a:r>
            <a:r>
              <a:rPr lang="pl-PL" sz="2800" dirty="0" err="1"/>
              <a:t>Code</a:t>
            </a:r>
            <a:r>
              <a:rPr lang="pl-PL" sz="2800" dirty="0"/>
              <a:t>)</a:t>
            </a:r>
            <a:endParaRPr lang="en-US" sz="2800" kern="1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1912E5-5BA9-473E-AC58-9C171181138F}"/>
              </a:ext>
            </a:extLst>
          </p:cNvPr>
          <p:cNvSpPr txBox="1"/>
          <p:nvPr/>
        </p:nvSpPr>
        <p:spPr>
          <a:xfrm>
            <a:off x="7526275" y="6124353"/>
            <a:ext cx="418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https://github.com/microsoft/WSLab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6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2" y="574628"/>
            <a:ext cx="6536524" cy="56884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Specifies a Setup work flow, like INSTALL, UNINSTALL, or UPGRADE. This is a required parameter.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ACTION="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InstallFailoverCluster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Specifies that SQL Server Setup should not display the privacy statement when ran from the command line.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SUPPRESSPRIVACYSTATEMENTNOTICE="True"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By specifying this parameter and accepting Microsoft R Open and Microsoft R Server terms, you acknowledge that you have read and understood the terms of use.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IACCEPTROPENLICENSETERMS="True"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;FEATURES=SQLENGINE,REPLICATION,FULLTEXT,DQ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FEATURES=SQLENGINE,REPLICATION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;INSTANCENAME="SQL2016A"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INSTANCENAME="BASE_INSTANCENAME"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t-BR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;INSTANCEID="SQL2016A"</a:t>
            </a:r>
            <a:br>
              <a:rPr lang="pt-BR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t-BR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INSTANCEID="BASE_INSTANCENAME"</a:t>
            </a:r>
            <a:br>
              <a:rPr lang="pt-BR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;FAILOVERCLUSTERIPADDRESSES="IPv4;DHCP;Cluster Network 1"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FAILOVERCLUSTERIPADDRESSES="IPv4;DHCP;BASE_CLUSTERNETWORK"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;FAILOVERCLUSTERNETWORKNAME="SQL01A"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FAILOVERCLUSTERNETWORKNAME="BASE_FAILOVERROLENAME"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Drugie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800" dirty="0"/>
              <a:t>Instalacja nienadzorowana – pliki odpowiedzi</a:t>
            </a:r>
            <a:endParaRPr lang="en-US" sz="2800" kern="1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1912E5-5BA9-473E-AC58-9C171181138F}"/>
              </a:ext>
            </a:extLst>
          </p:cNvPr>
          <p:cNvSpPr txBox="1"/>
          <p:nvPr/>
        </p:nvSpPr>
        <p:spPr>
          <a:xfrm>
            <a:off x="7526275" y="6124353"/>
            <a:ext cx="418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https://github.com/microsoft/WSLab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578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2" y="574628"/>
            <a:ext cx="6536524" cy="5688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1200" dirty="0">
                <a:latin typeface="Consolas" panose="020B0609020204030204" pitchFamily="49" charset="0"/>
              </a:rPr>
              <a:t>New-</a:t>
            </a:r>
            <a:r>
              <a:rPr lang="pl-PL" sz="1200" dirty="0" err="1">
                <a:latin typeface="Consolas" panose="020B0609020204030204" pitchFamily="49" charset="0"/>
              </a:rPr>
              <a:t>PSDrive</a:t>
            </a:r>
            <a:r>
              <a:rPr lang="pl-PL" sz="1200" dirty="0">
                <a:latin typeface="Consolas" panose="020B0609020204030204" pitchFamily="49" charset="0"/>
              </a:rPr>
              <a:t> -</a:t>
            </a:r>
            <a:r>
              <a:rPr lang="pl-PL" sz="1200" dirty="0" err="1">
                <a:latin typeface="Consolas" panose="020B0609020204030204" pitchFamily="49" charset="0"/>
              </a:rPr>
              <a:t>Name</a:t>
            </a:r>
            <a:r>
              <a:rPr lang="pl-PL" sz="1200" dirty="0">
                <a:latin typeface="Consolas" panose="020B0609020204030204" pitchFamily="49" charset="0"/>
              </a:rPr>
              <a:t> U -</a:t>
            </a:r>
            <a:r>
              <a:rPr lang="pl-PL" sz="1200" dirty="0" err="1">
                <a:latin typeface="Consolas" panose="020B0609020204030204" pitchFamily="49" charset="0"/>
              </a:rPr>
              <a:t>PSProvider</a:t>
            </a:r>
            <a:r>
              <a:rPr lang="pl-PL" sz="1200" dirty="0">
                <a:latin typeface="Consolas" panose="020B0609020204030204" pitchFamily="49" charset="0"/>
              </a:rPr>
              <a:t> </a:t>
            </a:r>
            <a:r>
              <a:rPr lang="pl-PL" sz="1200" dirty="0" err="1">
                <a:latin typeface="Consolas" panose="020B0609020204030204" pitchFamily="49" charset="0"/>
              </a:rPr>
              <a:t>filesystem</a:t>
            </a:r>
            <a:r>
              <a:rPr lang="pl-PL" sz="1200" dirty="0">
                <a:latin typeface="Consolas" panose="020B0609020204030204" pitchFamily="49" charset="0"/>
              </a:rPr>
              <a:t> -Root ${</a:t>
            </a:r>
            <a:r>
              <a:rPr lang="pl-PL" sz="1200" dirty="0" err="1">
                <a:latin typeface="Consolas" panose="020B0609020204030204" pitchFamily="49" charset="0"/>
              </a:rPr>
              <a:t>configurationPath</a:t>
            </a:r>
            <a:r>
              <a:rPr lang="pl-PL" sz="1200" dirty="0">
                <a:latin typeface="Consolas" panose="020B0609020204030204" pitchFamily="49" charset="0"/>
              </a:rPr>
              <a:t>} -</a:t>
            </a:r>
            <a:r>
              <a:rPr lang="pl-PL" sz="1200" dirty="0" err="1">
                <a:latin typeface="Consolas" panose="020B0609020204030204" pitchFamily="49" charset="0"/>
              </a:rPr>
              <a:t>Credential</a:t>
            </a:r>
            <a:r>
              <a:rPr lang="pl-PL" sz="1200" dirty="0">
                <a:latin typeface="Consolas" panose="020B0609020204030204" pitchFamily="49" charset="0"/>
              </a:rPr>
              <a:t> $</a:t>
            </a:r>
            <a:r>
              <a:rPr lang="pl-PL" sz="1200" dirty="0" err="1">
                <a:latin typeface="Consolas" panose="020B0609020204030204" pitchFamily="49" charset="0"/>
              </a:rPr>
              <a:t>Credential</a:t>
            </a:r>
            <a:r>
              <a:rPr lang="pl-PL" sz="1200" dirty="0"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latin typeface="Consolas" panose="020B0609020204030204" pitchFamily="49" charset="0"/>
              </a:rPr>
              <a:t>Null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 err="1">
                <a:latin typeface="Consolas" panose="020B0609020204030204" pitchFamily="49" charset="0"/>
              </a:rPr>
              <a:t>Push-Location</a:t>
            </a:r>
            <a:r>
              <a:rPr lang="pl-PL" sz="1200" dirty="0"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latin typeface="Consolas" panose="020B0609020204030204" pitchFamily="49" charset="0"/>
              </a:rPr>
              <a:t>Null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>
                <a:latin typeface="Consolas" panose="020B0609020204030204" pitchFamily="49" charset="0"/>
              </a:rPr>
              <a:t>Set-</a:t>
            </a:r>
            <a:r>
              <a:rPr lang="pl-PL" sz="1200" dirty="0" err="1">
                <a:latin typeface="Consolas" panose="020B0609020204030204" pitchFamily="49" charset="0"/>
              </a:rPr>
              <a:t>Location</a:t>
            </a:r>
            <a:r>
              <a:rPr lang="pl-PL" sz="1200" dirty="0">
                <a:latin typeface="Consolas" panose="020B0609020204030204" pitchFamily="49" charset="0"/>
              </a:rPr>
              <a:t> 'U:\'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>
                <a:latin typeface="Consolas" panose="020B0609020204030204" pitchFamily="49" charset="0"/>
              </a:rPr>
              <a:t>					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>
                <a:latin typeface="Consolas" panose="020B0609020204030204" pitchFamily="49" charset="0"/>
              </a:rPr>
              <a:t>[string]$passwordUser4Sql = [</a:t>
            </a:r>
            <a:r>
              <a:rPr lang="pl-PL" sz="1200" dirty="0" err="1"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latin typeface="Consolas" panose="020B0609020204030204" pitchFamily="49" charset="0"/>
              </a:rPr>
              <a:t>]::</a:t>
            </a:r>
            <a:r>
              <a:rPr lang="pl-PL" sz="1200" dirty="0" err="1">
                <a:latin typeface="Consolas" panose="020B0609020204030204" pitchFamily="49" charset="0"/>
              </a:rPr>
              <a:t>PtrToStringAuto</a:t>
            </a:r>
            <a:r>
              <a:rPr lang="pl-PL" sz="1200" dirty="0">
                <a:latin typeface="Consolas" panose="020B0609020204030204" pitchFamily="49" charset="0"/>
              </a:rPr>
              <a:t>([</a:t>
            </a:r>
            <a:r>
              <a:rPr lang="pl-PL" sz="1200" dirty="0" err="1"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latin typeface="Consolas" panose="020B0609020204030204" pitchFamily="49" charset="0"/>
              </a:rPr>
              <a:t>]::</a:t>
            </a:r>
            <a:r>
              <a:rPr lang="pl-PL" sz="1200" dirty="0" err="1">
                <a:latin typeface="Consolas" panose="020B0609020204030204" pitchFamily="49" charset="0"/>
              </a:rPr>
              <a:t>SecureStringToBSTR</a:t>
            </a:r>
            <a:r>
              <a:rPr lang="pl-PL" sz="1200" dirty="0">
                <a:latin typeface="Consolas" panose="020B0609020204030204" pitchFamily="49" charset="0"/>
              </a:rPr>
              <a:t>($passwordUser4Sql))</a:t>
            </a:r>
            <a:br>
              <a:rPr lang="pl-PL" sz="1200" dirty="0">
                <a:latin typeface="Consolas" panose="020B0609020204030204" pitchFamily="49" charset="0"/>
              </a:rPr>
            </a:b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>
                <a:latin typeface="Consolas" panose="020B0609020204030204" pitchFamily="49" charset="0"/>
              </a:rPr>
              <a:t>[string]$passwordUser4SqlAgent = [</a:t>
            </a:r>
            <a:r>
              <a:rPr lang="pl-PL" sz="1200" dirty="0" err="1"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latin typeface="Consolas" panose="020B0609020204030204" pitchFamily="49" charset="0"/>
              </a:rPr>
              <a:t>]::</a:t>
            </a:r>
            <a:r>
              <a:rPr lang="pl-PL" sz="1200" dirty="0" err="1">
                <a:latin typeface="Consolas" panose="020B0609020204030204" pitchFamily="49" charset="0"/>
              </a:rPr>
              <a:t>PtrToStringAuto</a:t>
            </a:r>
            <a:r>
              <a:rPr lang="pl-PL" sz="1200" dirty="0">
                <a:latin typeface="Consolas" panose="020B0609020204030204" pitchFamily="49" charset="0"/>
              </a:rPr>
              <a:t>([</a:t>
            </a:r>
            <a:r>
              <a:rPr lang="pl-PL" sz="1200" dirty="0" err="1"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latin typeface="Consolas" panose="020B0609020204030204" pitchFamily="49" charset="0"/>
              </a:rPr>
              <a:t>]::</a:t>
            </a:r>
            <a:r>
              <a:rPr lang="pl-PL" sz="1200" dirty="0" err="1">
                <a:latin typeface="Consolas" panose="020B0609020204030204" pitchFamily="49" charset="0"/>
              </a:rPr>
              <a:t>SecureStringToBSTR</a:t>
            </a:r>
            <a:r>
              <a:rPr lang="pl-PL" sz="1200" dirty="0">
                <a:latin typeface="Consolas" panose="020B0609020204030204" pitchFamily="49" charset="0"/>
              </a:rPr>
              <a:t>($passwordUser4SqlAgent))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b="1" dirty="0">
                <a:latin typeface="Consolas" panose="020B0609020204030204" pitchFamily="49" charset="0"/>
              </a:rPr>
              <a:t>			</a:t>
            </a:r>
            <a:br>
              <a:rPr lang="pl-PL" sz="1200" b="1" dirty="0">
                <a:latin typeface="Consolas" panose="020B0609020204030204" pitchFamily="49" charset="0"/>
              </a:rPr>
            </a:br>
            <a:r>
              <a:rPr lang="pl-PL" sz="1600" b="1" dirty="0">
                <a:latin typeface="Consolas" panose="020B0609020204030204" pitchFamily="49" charset="0"/>
              </a:rPr>
              <a:t>$</a:t>
            </a:r>
            <a:r>
              <a:rPr lang="pl-PL" sz="1600" b="1" dirty="0" err="1">
                <a:latin typeface="Consolas" panose="020B0609020204030204" pitchFamily="49" charset="0"/>
              </a:rPr>
              <a:t>installCmd</a:t>
            </a:r>
            <a:r>
              <a:rPr lang="pl-PL" sz="1600" b="1" dirty="0">
                <a:latin typeface="Consolas" panose="020B0609020204030204" pitchFamily="49" charset="0"/>
              </a:rPr>
              <a:t> = "$</a:t>
            </a:r>
            <a:r>
              <a:rPr lang="pl-PL" sz="1600" b="1" dirty="0" err="1">
                <a:latin typeface="Consolas" panose="020B0609020204030204" pitchFamily="49" charset="0"/>
              </a:rPr>
              <a:t>setupPath</a:t>
            </a:r>
            <a:r>
              <a:rPr lang="pl-PL" sz="1600" b="1" dirty="0">
                <a:latin typeface="Consolas" panose="020B0609020204030204" pitchFamily="49" charset="0"/>
              </a:rPr>
              <a:t> /Q /SQLSVCPASSWORD='$passwordUser4Sql' /AGTSVCPASSWORD='$passwordUser4SqlAgent' /</a:t>
            </a:r>
            <a:r>
              <a:rPr lang="pl-PL" sz="1600" b="1" dirty="0" err="1">
                <a:latin typeface="Consolas" panose="020B0609020204030204" pitchFamily="49" charset="0"/>
              </a:rPr>
              <a:t>ConfigurationFile</a:t>
            </a:r>
            <a:r>
              <a:rPr lang="pl-PL" sz="1600" b="1" dirty="0">
                <a:latin typeface="Consolas" panose="020B0609020204030204" pitchFamily="49" charset="0"/>
              </a:rPr>
              <a:t>=""$</a:t>
            </a:r>
            <a:r>
              <a:rPr lang="pl-PL" sz="1600" b="1" dirty="0" err="1">
                <a:latin typeface="Consolas" panose="020B0609020204030204" pitchFamily="49" charset="0"/>
              </a:rPr>
              <a:t>configFile</a:t>
            </a:r>
            <a:r>
              <a:rPr lang="pl-PL" sz="1600" b="1" dirty="0">
                <a:latin typeface="Consolas" panose="020B0609020204030204" pitchFamily="49" charset="0"/>
              </a:rPr>
              <a:t>"" /</a:t>
            </a:r>
            <a:r>
              <a:rPr lang="pl-PL" sz="1600" b="1" dirty="0" err="1">
                <a:latin typeface="Consolas" panose="020B0609020204030204" pitchFamily="49" charset="0"/>
              </a:rPr>
              <a:t>IAcceptSQLServerLicenseTerms</a:t>
            </a:r>
            <a:r>
              <a:rPr lang="pl-PL" sz="1600" b="1" dirty="0">
                <a:latin typeface="Consolas" panose="020B0609020204030204" pitchFamily="49" charset="0"/>
              </a:rPr>
              <a:t> $</a:t>
            </a:r>
            <a:r>
              <a:rPr lang="pl-PL" sz="1600" b="1" dirty="0" err="1">
                <a:latin typeface="Consolas" panose="020B0609020204030204" pitchFamily="49" charset="0"/>
              </a:rPr>
              <a:t>updatePath</a:t>
            </a:r>
            <a:r>
              <a:rPr lang="pl-PL" sz="1600" b="1" dirty="0">
                <a:latin typeface="Consolas" panose="020B0609020204030204" pitchFamily="49" charset="0"/>
              </a:rPr>
              <a:t>"</a:t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latin typeface="Consolas" panose="020B0609020204030204" pitchFamily="49" charset="0"/>
              </a:rPr>
              <a:t>			 </a:t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b="1" dirty="0" err="1">
                <a:latin typeface="Consolas" panose="020B0609020204030204" pitchFamily="49" charset="0"/>
              </a:rPr>
              <a:t>Invoke-Expression</a:t>
            </a:r>
            <a:r>
              <a:rPr lang="pl-PL" sz="1600" b="1" dirty="0">
                <a:latin typeface="Consolas" panose="020B0609020204030204" pitchFamily="49" charset="0"/>
              </a:rPr>
              <a:t> $</a:t>
            </a:r>
            <a:r>
              <a:rPr lang="pl-PL" sz="1600" b="1" dirty="0" err="1">
                <a:latin typeface="Consolas" panose="020B0609020204030204" pitchFamily="49" charset="0"/>
              </a:rPr>
              <a:t>installCmd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>
                <a:latin typeface="Consolas" panose="020B0609020204030204" pitchFamily="49" charset="0"/>
              </a:rPr>
              <a:t>			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>
                <a:latin typeface="Consolas" panose="020B0609020204030204" pitchFamily="49" charset="0"/>
              </a:rPr>
              <a:t>Pop-</a:t>
            </a:r>
            <a:r>
              <a:rPr lang="pl-PL" sz="1200" dirty="0" err="1">
                <a:latin typeface="Consolas" panose="020B0609020204030204" pitchFamily="49" charset="0"/>
              </a:rPr>
              <a:t>Location</a:t>
            </a:r>
            <a:r>
              <a:rPr lang="pl-PL" sz="1200" dirty="0"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latin typeface="Consolas" panose="020B0609020204030204" pitchFamily="49" charset="0"/>
              </a:rPr>
              <a:t>Null</a:t>
            </a:r>
            <a:br>
              <a:rPr lang="pl-PL" sz="1200" dirty="0">
                <a:latin typeface="Consolas" panose="020B0609020204030204" pitchFamily="49" charset="0"/>
              </a:rPr>
            </a:br>
            <a:r>
              <a:rPr lang="pl-PL" sz="1200" dirty="0" err="1">
                <a:latin typeface="Consolas" panose="020B0609020204030204" pitchFamily="49" charset="0"/>
              </a:rPr>
              <a:t>Remove-PSDrive</a:t>
            </a:r>
            <a:r>
              <a:rPr lang="pl-PL" sz="1200" dirty="0">
                <a:latin typeface="Consolas" panose="020B0609020204030204" pitchFamily="49" charset="0"/>
              </a:rPr>
              <a:t> U </a:t>
            </a:r>
            <a:br>
              <a:rPr lang="pl-PL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Trzecie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800" dirty="0" err="1"/>
              <a:t>Powershell</a:t>
            </a:r>
            <a:endParaRPr lang="en-US" sz="2800" kern="1200" dirty="0"/>
          </a:p>
        </p:txBody>
      </p:sp>
    </p:spTree>
    <p:extLst>
      <p:ext uri="{BB962C8B-B14F-4D97-AF65-F5344CB8AC3E}">
        <p14:creationId xmlns:p14="http://schemas.microsoft.com/office/powerpoint/2010/main" val="12699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Czwarte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800" dirty="0"/>
              <a:t>Powtarzalność i CU</a:t>
            </a:r>
            <a:endParaRPr lang="en-US" sz="2800" kern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1F288E-EB67-4A42-815E-F303FB32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1" y="1138943"/>
            <a:ext cx="6074769" cy="45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47E25F-DD3C-4974-804C-E29823C0245D}"/>
              </a:ext>
            </a:extLst>
          </p:cNvPr>
          <p:cNvSpPr txBox="1"/>
          <p:nvPr/>
        </p:nvSpPr>
        <p:spPr>
          <a:xfrm>
            <a:off x="7300873" y="5815923"/>
            <a:ext cx="445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https://www.sqlshack.com/slipstreaming-sql-server-2012-2014/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29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54923D-14BA-4FB3-A957-5BFD1587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56" name="Rectangle 5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1A329A-2614-4AD7-9EC9-F6387931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Demo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FE112F4-151F-4D34-B753-126FDA3C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734" y="4909984"/>
            <a:ext cx="2228641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/>
              <a:t>Uwaga, dużo powershella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12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77E93B-BA8A-4216-8F8D-2C3125BF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plan warnings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4AA16-DE9D-4B6B-A4C9-BE49B5764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8" r="488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4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88EBB8-6A5D-4B66-A3F2-1235B7C5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Implicit conversion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4B28FD-888F-497F-BF44-A935A9DA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http://sqldeveloper.dk/blog/find-implicit-conversions/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4CDB2F-4D47-45C6-89F2-0E910675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94" y="0"/>
            <a:ext cx="6922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2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B8F8C-74F7-49E5-92E4-2DBC4CDD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l-PL" sz="4800">
                <a:solidFill>
                  <a:schemeClr val="accent1"/>
                </a:solidFill>
              </a:rPr>
              <a:t>Query store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E6A58C-2012-4536-85CB-6438E92D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Czy w ogóle da się automatyzować?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3A5867E-8F14-45AC-806C-4B2D8AEA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6" r="-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31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l-PL"/>
              <a:t>Query Store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0340E98C-0C23-4413-8BF3-2DF850EB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10DC339-D118-4F4A-B386-9EB5561E7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956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0ECB20CA-EAE4-4CF0-B50C-7DF9CDCE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  <p:graphicFrame>
        <p:nvGraphicFramePr>
          <p:cNvPr id="10" name="Podtytuł 2">
            <a:extLst>
              <a:ext uri="{FF2B5EF4-FFF2-40B4-BE49-F238E27FC236}">
                <a16:creationId xmlns:a16="http://schemas.microsoft.com/office/drawing/2014/main" id="{759ED0AD-837F-4189-B0F4-339AB4D5D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3938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50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82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 dirty="0"/>
              <a:t>Query </a:t>
            </a:r>
            <a:r>
              <a:rPr lang="pl-PL" sz="5800" dirty="0" err="1"/>
              <a:t>Store</a:t>
            </a:r>
            <a:r>
              <a:rPr lang="pl-PL" sz="5800" dirty="0"/>
              <a:t> - </a:t>
            </a:r>
            <a:r>
              <a:rPr lang="pl-PL" sz="5800" dirty="0" err="1"/>
              <a:t>first</a:t>
            </a:r>
            <a:r>
              <a:rPr lang="pl-PL" sz="5800" dirty="0"/>
              <a:t> </a:t>
            </a:r>
            <a:r>
              <a:rPr lang="pl-PL" sz="5800" dirty="0" err="1"/>
              <a:t>aid</a:t>
            </a:r>
            <a:r>
              <a:rPr lang="pl-PL" sz="5800" dirty="0"/>
              <a:t> kit </a:t>
            </a:r>
            <a:r>
              <a:rPr lang="pl-PL" sz="5800" dirty="0" err="1"/>
              <a:t>query</a:t>
            </a:r>
            <a:endParaRPr lang="pl-PL" sz="5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D44263-0C4E-4CE2-9EE0-B4C1C066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308E40C-A85B-4284-9325-37C4C34B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21BF076-E7C8-4851-902C-6D57D74B4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7081CB3-9EA1-4A29-9364-64EFB67D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BB06149-001D-4180-82E7-5170B45F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A0B7128-2B6D-4E8B-9872-FDCFC1527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5B05981-F30D-48EE-B90F-7E6EFB5C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137C161-2060-4403-BE22-1DA2167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727916F-6C5D-4364-9611-A7910D90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2F4B3FE9-FB15-496D-B6B4-87D84891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43AAA88-47EE-4F50-949D-9252C575D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D58149F-477D-4126-9FDD-56136E1D6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0CD93B5-5A24-4EDC-8970-BAFC656B0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D43ECE7-0EFA-42F2-90CD-934FBF552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211AE0E-F92A-4D5F-B1CC-84A5DC55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75BD8C1-7549-4B6C-A8A3-BCA6DECE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91F922-5A56-4569-9C7D-71B84C0ED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FF59356-7861-47B1-85CF-50FD963F0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4739A72-CE85-45AA-ACD4-57F7337F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6CB7986-638B-4316-830C-018AAFBC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74FD18CE-56DB-4A30-9D24-4E965F4C8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D10390-B46C-4C36-9D26-5FCBB0EB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2940005"/>
            <a:ext cx="11748977" cy="3482060"/>
          </a:xfrm>
        </p:spPr>
        <p:txBody>
          <a:bodyPr numCol="2"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--CPU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whole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database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query_sql_text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sql_text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Microseconds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miliseconds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avg_cpu_time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sumCPU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CPU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avg_duration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sumDuration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avg_logical_io_reads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sumReads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Logical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reads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COUNT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object_name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query_store_query_text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query_store_query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query_text_id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query_text_id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query_store_plan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query_store_runtime_stats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query_store_runtime_stats_interval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runtime_stats_interval_id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runtime_stats_interval_id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sysobjects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start_time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DATEADD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24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GETUTCDATE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5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82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 dirty="0"/>
              <a:t>Query </a:t>
            </a:r>
            <a:r>
              <a:rPr lang="pl-PL" sz="5800" dirty="0" err="1"/>
              <a:t>Store</a:t>
            </a:r>
            <a:r>
              <a:rPr lang="pl-PL" sz="5800" dirty="0"/>
              <a:t> - </a:t>
            </a:r>
            <a:r>
              <a:rPr lang="pl-PL" sz="5800" dirty="0" err="1"/>
              <a:t>first</a:t>
            </a:r>
            <a:r>
              <a:rPr lang="pl-PL" sz="5800" dirty="0"/>
              <a:t> </a:t>
            </a:r>
            <a:r>
              <a:rPr lang="pl-PL" sz="5800" dirty="0" err="1"/>
              <a:t>aid</a:t>
            </a:r>
            <a:r>
              <a:rPr lang="pl-PL" sz="5800" dirty="0"/>
              <a:t> kit </a:t>
            </a:r>
            <a:r>
              <a:rPr lang="pl-PL" sz="5800" dirty="0" err="1"/>
              <a:t>query</a:t>
            </a:r>
            <a:endParaRPr lang="pl-PL" sz="5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D44263-0C4E-4CE2-9EE0-B4C1C066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308E40C-A85B-4284-9325-37C4C34B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21BF076-E7C8-4851-902C-6D57D74B4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7081CB3-9EA1-4A29-9364-64EFB67D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BB06149-001D-4180-82E7-5170B45F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A0B7128-2B6D-4E8B-9872-FDCFC1527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5B05981-F30D-48EE-B90F-7E6EFB5C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137C161-2060-4403-BE22-1DA2167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727916F-6C5D-4364-9611-A7910D90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2F4B3FE9-FB15-496D-B6B4-87D84891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43AAA88-47EE-4F50-949D-9252C575D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D58149F-477D-4126-9FDD-56136E1D6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0CD93B5-5A24-4EDC-8970-BAFC656B0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D43ECE7-0EFA-42F2-90CD-934FBF552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211AE0E-F92A-4D5F-B1CC-84A5DC55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75BD8C1-7549-4B6C-A8A3-BCA6DECE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91F922-5A56-4569-9C7D-71B84C0ED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FF59356-7861-47B1-85CF-50FD963F0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4739A72-CE85-45AA-ACD4-57F7337F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6CB7986-638B-4316-830C-018AAFBC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74FD18CE-56DB-4A30-9D24-4E965F4C8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17CF863B-CA98-47F9-BE51-1A4F7EA44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27" y="3723481"/>
            <a:ext cx="8847080" cy="22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4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82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/>
              <a:t>Query Store - first aid kit query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D44263-0C4E-4CE2-9EE0-B4C1C066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308E40C-A85B-4284-9325-37C4C34B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21BF076-E7C8-4851-902C-6D57D74B4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7081CB3-9EA1-4A29-9364-64EFB67D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BB06149-001D-4180-82E7-5170B45F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A0B7128-2B6D-4E8B-9872-FDCFC1527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5B05981-F30D-48EE-B90F-7E6EFB5C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137C161-2060-4403-BE22-1DA2167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727916F-6C5D-4364-9611-A7910D90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2F4B3FE9-FB15-496D-B6B4-87D84891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43AAA88-47EE-4F50-949D-9252C575D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D58149F-477D-4126-9FDD-56136E1D6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0CD93B5-5A24-4EDC-8970-BAFC656B0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D43ECE7-0EFA-42F2-90CD-934FBF552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211AE0E-F92A-4D5F-B1CC-84A5DC55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75BD8C1-7549-4B6C-A8A3-BCA6DECE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91F922-5A56-4569-9C7D-71B84C0ED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FF59356-7861-47B1-85CF-50FD963F0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4739A72-CE85-45AA-ACD4-57F7337F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6CB7986-638B-4316-830C-018AAFBC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74FD18CE-56DB-4A30-9D24-4E965F4C8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A2EE56F-F345-4F70-B50E-3DDF6060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" y="3697357"/>
            <a:ext cx="12167082" cy="173348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Store script</a:t>
            </a:r>
          </a:p>
        </p:txBody>
      </p:sp>
    </p:spTree>
    <p:extLst>
      <p:ext uri="{BB962C8B-B14F-4D97-AF65-F5344CB8AC3E}">
        <p14:creationId xmlns:p14="http://schemas.microsoft.com/office/powerpoint/2010/main" val="391804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5C742-AB00-4B1D-9515-8CAD0043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81E937-D3E8-4FA8-BFA4-212CE696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05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4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5433765"/>
            <a:ext cx="10562226" cy="7896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https://www.sqlshack.com/understanding-graphical-representation-sql-server-deadlock-graph/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9E9364-F0F9-4857-9100-FD089D84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601" y="200377"/>
            <a:ext cx="6544263" cy="447910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C12EB75-60E7-4C3E-9828-D0CA554ACA7E}"/>
              </a:ext>
            </a:extLst>
          </p:cNvPr>
          <p:cNvSpPr txBox="1"/>
          <p:nvPr/>
        </p:nvSpPr>
        <p:spPr>
          <a:xfrm>
            <a:off x="351365" y="532771"/>
            <a:ext cx="471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There are multiple ways to go about troubleshooting deadlocks which include: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Trace flags 1222, 1204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Profiler (trace events)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Extended events</a:t>
            </a:r>
          </a:p>
        </p:txBody>
      </p:sp>
    </p:spTree>
    <p:extLst>
      <p:ext uri="{BB962C8B-B14F-4D97-AF65-F5344CB8AC3E}">
        <p14:creationId xmlns:p14="http://schemas.microsoft.com/office/powerpoint/2010/main" val="1139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4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Extended Events (&gt;SQL 2012)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F9F76A2-A7A8-4E17-A22B-7CC303DD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7" y="136417"/>
            <a:ext cx="11225212" cy="45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4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21B4982-68D9-4342-A45B-5C3952463C41}"/>
              </a:ext>
            </a:extLst>
          </p:cNvPr>
          <p:cNvSpPr/>
          <p:nvPr/>
        </p:nvSpPr>
        <p:spPr>
          <a:xfrm>
            <a:off x="356127" y="277754"/>
            <a:ext cx="11558587" cy="432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DATEADD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DATEDIFF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GETUTCDATE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'(@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)[1]'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event_time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	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'(data/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deadlock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deadlock_graph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event_data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target_data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fn_xe_file_target_read_file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system_health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_*.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xel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,NULL,NULL,NULL)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object_name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xml_deadlock_report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[x]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CROSS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target_data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nodes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'/event'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XEventData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--WHERE 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XEvent.value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('(@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)[1]', '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 &gt;= '2019-09-23 15:12:15.393'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event_time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4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Prosty </a:t>
            </a:r>
            <a:r>
              <a:rPr lang="pl-PL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deadlock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870B137-9F75-482D-93AE-793A9F6A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" y="1326712"/>
            <a:ext cx="12192000" cy="19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4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Prosty </a:t>
            </a:r>
            <a:r>
              <a:rPr lang="pl-PL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deadlock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0A5A409-0C02-451F-ACA9-A43BED3C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65" y="195829"/>
            <a:ext cx="7039122" cy="4698749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F33D7E0-F277-40BC-BBBA-83F8A42EE621}"/>
              </a:ext>
            </a:extLst>
          </p:cNvPr>
          <p:cNvSpPr txBox="1"/>
          <p:nvPr/>
        </p:nvSpPr>
        <p:spPr>
          <a:xfrm>
            <a:off x="7258963" y="6165200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Hint</a:t>
            </a:r>
            <a:r>
              <a:rPr lang="pl-PL" dirty="0">
                <a:solidFill>
                  <a:schemeClr val="bg1"/>
                </a:solidFill>
              </a:rPr>
              <a:t>: </a:t>
            </a:r>
            <a:r>
              <a:rPr lang="pl-PL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https://www.sentryone.com/plan-explorer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4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Mniej prosty </a:t>
            </a:r>
            <a:r>
              <a:rPr lang="pl-PL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deadlock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CB516C5-E4FD-49C4-89CF-3B717CF9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8" y="154195"/>
            <a:ext cx="10547369" cy="46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1A329A-2614-4AD7-9EC9-F6387931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7BC49A-6C2A-44B5-8338-AA21979E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333" y="1340553"/>
            <a:ext cx="2223009" cy="120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SQL Sentry Plan Explorer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7210B24-5762-4E83-BA87-656D8D2265EE}"/>
              </a:ext>
            </a:extLst>
          </p:cNvPr>
          <p:cNvSpPr txBox="1">
            <a:spLocks/>
          </p:cNvSpPr>
          <p:nvPr/>
        </p:nvSpPr>
        <p:spPr>
          <a:xfrm>
            <a:off x="8185693" y="2984287"/>
            <a:ext cx="2223009" cy="120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/>
              <a:t>Skrypt </a:t>
            </a:r>
            <a:r>
              <a:rPr lang="pl-PL" sz="2400" dirty="0" err="1"/>
              <a:t>PSh</a:t>
            </a:r>
            <a:endParaRPr lang="pl-PL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/>
              <a:t>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66755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677</Words>
  <Application>Microsoft Office PowerPoint</Application>
  <PresentationFormat>Panoramiczny</PresentationFormat>
  <Paragraphs>95</Paragraphs>
  <Slides>24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Motyw pakietu Office</vt:lpstr>
      <vt:lpstr>MSSQL okiem DBA</vt:lpstr>
      <vt:lpstr>Prezentacja programu PowerPoint</vt:lpstr>
      <vt:lpstr>https://www.sqlshack.com/understanding-graphical-representation-sql-server-deadlock-graph/</vt:lpstr>
      <vt:lpstr>Extended Events (&gt;SQL 2012)</vt:lpstr>
      <vt:lpstr>Prezentacja programu PowerPoint</vt:lpstr>
      <vt:lpstr>Prosty deadlock</vt:lpstr>
      <vt:lpstr>Prosty deadlock</vt:lpstr>
      <vt:lpstr>Mniej prosty deadlock</vt:lpstr>
      <vt:lpstr>Demo</vt:lpstr>
      <vt:lpstr>SQL Clusters at scale</vt:lpstr>
      <vt:lpstr>550..570 | ForEach-Object { $LABConfig.VMs += @{   VMName = "DB$($_)A" ;       ParentVHD = $win2019core;   HDDNumber = 1; HDDSize= 64GB ;   VMProcessorCount = 4 ;   MemoryStartupBytes= 8192MB ; StaticMemory = $True ;  CsvPath = $csv ;   VLAN = $vlanAPP ;   CustomPowerShellCommands=`         $rdp, `         $telnet,`         $rdpFirewall }}</vt:lpstr>
      <vt:lpstr>; Specifies a Setup work flow, like INSTALL, UNINSTALL, or UPGRADE. This is a required parameter.  ACTION="InstallFailoverCluster"  ; Specifies that SQL Server Setup should not display the privacy statement when ran from the command line.  SUPPRESSPRIVACYSTATEMENTNOTICE="True"  ; By specifying this parameter and accepting Microsoft R Open and Microsoft R Server terms, you acknowledge that you have read and understood the terms of use.  IACCEPTROPENLICENSETERMS="True"  ;FEATURES=SQLENGINE,REPLICATION,FULLTEXT,DQ FEATURES=SQLENGINE,REPLICATION  ;INSTANCENAME="SQL2016A" INSTANCENAME="BASE_INSTANCENAME"  ;INSTANCEID="SQL2016A" INSTANCEID="BASE_INSTANCENAME"  ;FAILOVERCLUSTERIPADDRESSES="IPv4;DHCP;Cluster Network 1" FAILOVERCLUSTERIPADDRESSES="IPv4;DHCP;BASE_CLUSTERNETWORK"  ;FAILOVERCLUSTERNETWORKNAME="SQL01A" FAILOVERCLUSTERNETWORKNAME="BASE_FAILOVERROLENAME"</vt:lpstr>
      <vt:lpstr>New-PSDrive -Name U -PSProvider filesystem -Root ${configurationPath} -Credential $Credential | Out-Null Push-Location | Out-Null Set-Location 'U:\'       [string]$passwordUser4Sql = [System.Runtime.InteropServices.Marshal]::PtrToStringAuto([System.Runtime.InteropServices.Marshal]::SecureStringToBSTR($passwordUser4Sql))  [string]$passwordUser4SqlAgent = [System.Runtime.InteropServices.Marshal]::PtrToStringAuto([System.Runtime.InteropServices.Marshal]::SecureStringToBSTR($passwordUser4SqlAgent))     $installCmd = "$setupPath /Q /SQLSVCPASSWORD='$passwordUser4Sql' /AGTSVCPASSWORD='$passwordUser4SqlAgent' /ConfigurationFile=""$configFile"" /IAcceptSQLServerLicenseTerms $updatePath"      Invoke-Expression $installCmd     Pop-Location | Out-Null Remove-PSDrive U  </vt:lpstr>
      <vt:lpstr>Prezentacja programu PowerPoint</vt:lpstr>
      <vt:lpstr>Demo</vt:lpstr>
      <vt:lpstr>Query plan warnings</vt:lpstr>
      <vt:lpstr>Implicit conversion</vt:lpstr>
      <vt:lpstr>Query store</vt:lpstr>
      <vt:lpstr>Query Store</vt:lpstr>
      <vt:lpstr>Query Store - first aid kit query</vt:lpstr>
      <vt:lpstr>Query Store - first aid kit query</vt:lpstr>
      <vt:lpstr>Query Store - first aid kit query</vt:lpstr>
      <vt:lpstr>Query Store script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 okiem DBA</dc:title>
  <dc:creator>Łukasz Herman</dc:creator>
  <cp:lastModifiedBy>Łukasz Herman</cp:lastModifiedBy>
  <cp:revision>3</cp:revision>
  <dcterms:created xsi:type="dcterms:W3CDTF">2020-01-30T00:02:36Z</dcterms:created>
  <dcterms:modified xsi:type="dcterms:W3CDTF">2020-01-30T00:10:35Z</dcterms:modified>
</cp:coreProperties>
</file>