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78" r:id="rId7"/>
    <p:sldId id="279" r:id="rId8"/>
    <p:sldId id="280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pezentacja\Algorytmy-SWDi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Procentowy załadunek przedmiotów w stosunku do całego samochodu </a:t>
            </a:r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BruteForce Weight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Wykesy!$S$4</c:f>
              <c:numCache>
                <c:formatCode>General</c:formatCode>
                <c:ptCount val="1"/>
              </c:numCache>
            </c:numRef>
          </c:cat>
          <c:val>
            <c:numRef>
              <c:f>Tabele!$G$6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D-4ED2-9362-DA245F10D693}"/>
            </c:ext>
          </c:extLst>
        </c:ser>
        <c:ser>
          <c:idx val="1"/>
          <c:order val="1"/>
          <c:tx>
            <c:v>BruteForce Volume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2</c:v>
              </c:pt>
            </c:numLit>
          </c:cat>
          <c:val>
            <c:numRef>
              <c:f>Tabele!$G$23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D-4ED2-9362-DA245F10D693}"/>
            </c:ext>
          </c:extLst>
        </c:ser>
        <c:ser>
          <c:idx val="2"/>
          <c:order val="2"/>
          <c:tx>
            <c:v>Brute Force Weight&amp;Volume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3</c:v>
              </c:pt>
            </c:numLit>
          </c:cat>
          <c:val>
            <c:numRef>
              <c:f>Tabele!$G$40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D-4ED2-9362-DA245F10D693}"/>
            </c:ext>
          </c:extLst>
        </c:ser>
        <c:ser>
          <c:idx val="3"/>
          <c:order val="3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Tabele!$G$57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9D-4ED2-9362-DA245F10D693}"/>
            </c:ext>
          </c:extLst>
        </c:ser>
        <c:ser>
          <c:idx val="4"/>
          <c:order val="4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Tabele!$G$74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D-4ED2-9362-DA245F10D693}"/>
            </c:ext>
          </c:extLst>
        </c:ser>
        <c:ser>
          <c:idx val="5"/>
          <c:order val="5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Tabele!$G$91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9D-4ED2-9362-DA245F10D693}"/>
            </c:ext>
          </c:extLst>
        </c:ser>
        <c:ser>
          <c:idx val="6"/>
          <c:order val="6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Tabele!$G$108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9D-4ED2-9362-DA245F10D693}"/>
            </c:ext>
          </c:extLst>
        </c:ser>
        <c:ser>
          <c:idx val="7"/>
          <c:order val="7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Tabele!$G$125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9D-4ED2-9362-DA245F10D693}"/>
            </c:ext>
          </c:extLst>
        </c:ser>
        <c:ser>
          <c:idx val="8"/>
          <c:order val="8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Tabele!$G$142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9D-4ED2-9362-DA245F10D693}"/>
            </c:ext>
          </c:extLst>
        </c:ser>
        <c:ser>
          <c:idx val="9"/>
          <c:order val="9"/>
          <c:tx>
            <c:v>Genetic Weight (Best)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Tabele!$G$166</c:f>
              <c:numCache>
                <c:formatCode>0.00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9D-4ED2-9362-DA245F10D693}"/>
            </c:ext>
          </c:extLst>
        </c:ser>
        <c:ser>
          <c:idx val="10"/>
          <c:order val="10"/>
          <c:tx>
            <c:v>Genetic Volume (Best)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Tabele!$G$188</c:f>
              <c:numCache>
                <c:formatCode>0.00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9D-4ED2-9362-DA245F10D693}"/>
            </c:ext>
          </c:extLst>
        </c:ser>
        <c:ser>
          <c:idx val="11"/>
          <c:order val="11"/>
          <c:tx>
            <c:v>Genetic Weight&amp;Volume (Best)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Tabele!$G$212</c:f>
              <c:numCache>
                <c:formatCode>0.00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9D-4ED2-9362-DA245F10D6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886652816"/>
        <c:axId val="-889957728"/>
      </c:barChart>
      <c:catAx>
        <c:axId val="-88665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89957728"/>
        <c:crosses val="autoZero"/>
        <c:auto val="0"/>
        <c:lblAlgn val="ctr"/>
        <c:lblOffset val="100"/>
        <c:tickMarkSkip val="1"/>
        <c:noMultiLvlLbl val="0"/>
      </c:catAx>
      <c:valAx>
        <c:axId val="-889957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8665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Średni czas wykonywania</a:t>
            </a:r>
            <a:r>
              <a:rPr lang="pl-PL" baseline="0"/>
              <a:t> się każdego z algorytmów</a:t>
            </a:r>
            <a:endParaRPr lang="pl-PL"/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BruteForce Weight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5.5865913596106626E-3"/>
                  <c:y val="5.70274376352126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FF-4CCE-9883-D998068611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Wykesy!$S$4</c:f>
              <c:numCache>
                <c:formatCode>General</c:formatCode>
                <c:ptCount val="1"/>
              </c:numCache>
            </c:numRef>
          </c:cat>
          <c:val>
            <c:numRef>
              <c:f>Tabele!$A$17</c:f>
              <c:numCache>
                <c:formatCode>General</c:formatCode>
                <c:ptCount val="1"/>
                <c:pt idx="0">
                  <c:v>104877.575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F-4CCE-9883-D998068611B6}"/>
            </c:ext>
          </c:extLst>
        </c:ser>
        <c:ser>
          <c:idx val="1"/>
          <c:order val="1"/>
          <c:tx>
            <c:v>BruteForce Volume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1.8621971198702152E-3"/>
                  <c:y val="0.139468924028747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FF-4CCE-9883-D998068611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2</c:v>
              </c:pt>
            </c:numLit>
          </c:cat>
          <c:val>
            <c:numRef>
              <c:f>Tabele!$A$34</c:f>
              <c:numCache>
                <c:formatCode>General</c:formatCode>
                <c:ptCount val="1"/>
                <c:pt idx="0">
                  <c:v>105416.90300000002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FF-4CCE-9883-D998068611B6}"/>
            </c:ext>
          </c:extLst>
        </c:ser>
        <c:ser>
          <c:idx val="2"/>
          <c:order val="2"/>
          <c:tx>
            <c:v>Brute Force Weight&amp;Volume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3</c:v>
              </c:pt>
            </c:numLit>
          </c:cat>
          <c:val>
            <c:numRef>
              <c:f>Tabele!$A$51</c:f>
              <c:numCache>
                <c:formatCode>General</c:formatCode>
                <c:ptCount val="1"/>
                <c:pt idx="0">
                  <c:v>105909.43500000001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FF-4CCE-9883-D998068611B6}"/>
            </c:ext>
          </c:extLst>
        </c:ser>
        <c:ser>
          <c:idx val="3"/>
          <c:order val="3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Tabele!$A$68</c:f>
              <c:numCache>
                <c:formatCode>0.00</c:formatCode>
                <c:ptCount val="1"/>
                <c:pt idx="0">
                  <c:v>1.5579999999999998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FF-4CCE-9883-D998068611B6}"/>
            </c:ext>
          </c:extLst>
        </c:ser>
        <c:ser>
          <c:idx val="4"/>
          <c:order val="4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Tabele!$A$85</c:f>
              <c:numCache>
                <c:formatCode>0.00</c:formatCode>
                <c:ptCount val="1"/>
                <c:pt idx="0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FF-4CCE-9883-D998068611B6}"/>
            </c:ext>
          </c:extLst>
        </c:ser>
        <c:ser>
          <c:idx val="5"/>
          <c:order val="5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Tabele!$A$102</c:f>
              <c:numCache>
                <c:formatCode>0.00</c:formatCode>
                <c:ptCount val="1"/>
                <c:pt idx="0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FFF-4CCE-9883-D998068611B6}"/>
            </c:ext>
          </c:extLst>
        </c:ser>
        <c:ser>
          <c:idx val="6"/>
          <c:order val="6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Tabele!$A$119</c:f>
              <c:numCache>
                <c:formatCode>0.00</c:formatCode>
                <c:ptCount val="1"/>
                <c:pt idx="0">
                  <c:v>3.1000000000000007E-2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FF-4CCE-9883-D998068611B6}"/>
            </c:ext>
          </c:extLst>
        </c:ser>
        <c:ser>
          <c:idx val="7"/>
          <c:order val="7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Tabele!$A$136</c:f>
              <c:numCache>
                <c:formatCode>0.00</c:formatCode>
                <c:ptCount val="1"/>
                <c:pt idx="0">
                  <c:v>6.2000000000000013E-2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FFF-4CCE-9883-D998068611B6}"/>
            </c:ext>
          </c:extLst>
        </c:ser>
        <c:ser>
          <c:idx val="8"/>
          <c:order val="8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Tabele!$A$153</c:f>
              <c:numCache>
                <c:formatCode>0.00</c:formatCode>
                <c:ptCount val="1"/>
                <c:pt idx="0">
                  <c:v>5.3000000000000005E-2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FFF-4CCE-9883-D998068611B6}"/>
            </c:ext>
          </c:extLst>
        </c:ser>
        <c:ser>
          <c:idx val="9"/>
          <c:order val="9"/>
          <c:tx>
            <c:v>Genetic Weight 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Tabele!$A$174</c:f>
              <c:numCache>
                <c:formatCode>0.00</c:formatCode>
                <c:ptCount val="1"/>
                <c:pt idx="0">
                  <c:v>75.102000000000004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FFF-4CCE-9883-D998068611B6}"/>
            </c:ext>
          </c:extLst>
        </c:ser>
        <c:ser>
          <c:idx val="10"/>
          <c:order val="10"/>
          <c:tx>
            <c:v>Genetic Volume 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Tabele!$A$195</c:f>
              <c:numCache>
                <c:formatCode>0.00</c:formatCode>
                <c:ptCount val="1"/>
                <c:pt idx="0">
                  <c:v>73.441000000000003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FFF-4CCE-9883-D998068611B6}"/>
            </c:ext>
          </c:extLst>
        </c:ser>
        <c:ser>
          <c:idx val="11"/>
          <c:order val="11"/>
          <c:tx>
            <c:v>Genetic Weight&amp;Volume 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Tabele!$A$216</c:f>
              <c:numCache>
                <c:formatCode>0.00</c:formatCode>
                <c:ptCount val="1"/>
                <c:pt idx="0">
                  <c:v>71.046000000000021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FFF-4CCE-9883-D998068611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894126288"/>
        <c:axId val="-894125744"/>
      </c:barChart>
      <c:catAx>
        <c:axId val="-89412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94125744"/>
        <c:crossesAt val="1.0000000000000003E-4"/>
        <c:auto val="0"/>
        <c:lblAlgn val="ctr"/>
        <c:lblOffset val="100"/>
        <c:tickMarkSkip val="1"/>
        <c:noMultiLvlLbl val="0"/>
      </c:catAx>
      <c:valAx>
        <c:axId val="-8941257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941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Procentowy załadunek przedmiotów w stosunku do całego samochodu </a:t>
            </a:r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Tabele!$O$6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D-451D-A61B-E44D9428332F}"/>
            </c:ext>
          </c:extLst>
        </c:ser>
        <c:ser>
          <c:idx val="4"/>
          <c:order val="1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Tabele!$O$23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D-451D-A61B-E44D9428332F}"/>
            </c:ext>
          </c:extLst>
        </c:ser>
        <c:ser>
          <c:idx val="5"/>
          <c:order val="2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Tabele!$O$40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DD-451D-A61B-E44D9428332F}"/>
            </c:ext>
          </c:extLst>
        </c:ser>
        <c:ser>
          <c:idx val="6"/>
          <c:order val="3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Tabele!$O$57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DD-451D-A61B-E44D9428332F}"/>
            </c:ext>
          </c:extLst>
        </c:ser>
        <c:ser>
          <c:idx val="7"/>
          <c:order val="4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Tabele!$O$74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D-451D-A61B-E44D9428332F}"/>
            </c:ext>
          </c:extLst>
        </c:ser>
        <c:ser>
          <c:idx val="8"/>
          <c:order val="5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Tabele!$O$91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DD-451D-A61B-E44D9428332F}"/>
            </c:ext>
          </c:extLst>
        </c:ser>
        <c:ser>
          <c:idx val="9"/>
          <c:order val="6"/>
          <c:tx>
            <c:v>Genetic Weight (Best)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Tabele!$O$114</c:f>
              <c:numCache>
                <c:formatCode>0.00</c:formatCode>
                <c:ptCount val="1"/>
                <c:pt idx="0">
                  <c:v>38.46153846153846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DD-451D-A61B-E44D9428332F}"/>
            </c:ext>
          </c:extLst>
        </c:ser>
        <c:ser>
          <c:idx val="10"/>
          <c:order val="7"/>
          <c:tx>
            <c:v>Genetic Volume (Best)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Tabele!$O$137</c:f>
              <c:numCache>
                <c:formatCode>0.00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DD-451D-A61B-E44D9428332F}"/>
            </c:ext>
          </c:extLst>
        </c:ser>
        <c:ser>
          <c:idx val="11"/>
          <c:order val="8"/>
          <c:tx>
            <c:v>Genetic Weight&amp;Volume (Best)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Tabele!$O$157</c:f>
              <c:numCache>
                <c:formatCode>0.00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DD-451D-A61B-E44D942833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773314080"/>
        <c:axId val="-773315168"/>
      </c:barChart>
      <c:catAx>
        <c:axId val="-773314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773315168"/>
        <c:crosses val="autoZero"/>
        <c:auto val="0"/>
        <c:lblAlgn val="ctr"/>
        <c:lblOffset val="100"/>
        <c:tickMarkSkip val="1"/>
        <c:noMultiLvlLbl val="0"/>
      </c:catAx>
      <c:valAx>
        <c:axId val="-7733151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77331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Średni czas wykonywania</a:t>
            </a:r>
            <a:r>
              <a:rPr lang="pl-PL" baseline="0"/>
              <a:t> się każdego z algorytmów</a:t>
            </a:r>
            <a:endParaRPr lang="pl-PL"/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Tabele!$I$17</c:f>
              <c:numCache>
                <c:formatCode>0.00</c:formatCode>
                <c:ptCount val="1"/>
                <c:pt idx="0">
                  <c:v>242.86200000000002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E-4737-8FD5-E67AD4821570}"/>
            </c:ext>
          </c:extLst>
        </c:ser>
        <c:ser>
          <c:idx val="4"/>
          <c:order val="1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Tabele!$I$34</c:f>
              <c:numCache>
                <c:formatCode>0.00</c:formatCode>
                <c:ptCount val="1"/>
                <c:pt idx="0">
                  <c:v>7.7359999999999998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1E-4737-8FD5-E67AD4821570}"/>
            </c:ext>
          </c:extLst>
        </c:ser>
        <c:ser>
          <c:idx val="5"/>
          <c:order val="2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Tabele!$I$51</c:f>
              <c:numCache>
                <c:formatCode>0.00</c:formatCode>
                <c:ptCount val="1"/>
                <c:pt idx="0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E-4737-8FD5-E67AD4821570}"/>
            </c:ext>
          </c:extLst>
        </c:ser>
        <c:ser>
          <c:idx val="6"/>
          <c:order val="3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Tabele!$I$68</c:f>
              <c:numCache>
                <c:formatCode>0.00</c:formatCode>
                <c:ptCount val="1"/>
                <c:pt idx="0">
                  <c:v>1.427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1E-4737-8FD5-E67AD4821570}"/>
            </c:ext>
          </c:extLst>
        </c:ser>
        <c:ser>
          <c:idx val="7"/>
          <c:order val="4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Tabele!$I$85</c:f>
              <c:numCache>
                <c:formatCode>0.00</c:formatCode>
                <c:ptCount val="1"/>
                <c:pt idx="0">
                  <c:v>3.6890000000000001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1E-4737-8FD5-E67AD4821570}"/>
            </c:ext>
          </c:extLst>
        </c:ser>
        <c:ser>
          <c:idx val="8"/>
          <c:order val="5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Tabele!$I$102</c:f>
              <c:numCache>
                <c:formatCode>0.00</c:formatCode>
                <c:ptCount val="1"/>
                <c:pt idx="0">
                  <c:v>4.4520000000000008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1E-4737-8FD5-E67AD4821570}"/>
            </c:ext>
          </c:extLst>
        </c:ser>
        <c:ser>
          <c:idx val="9"/>
          <c:order val="6"/>
          <c:tx>
            <c:v>Genetic Weight 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Tabele!$I$123</c:f>
              <c:numCache>
                <c:formatCode>0.00</c:formatCode>
                <c:ptCount val="1"/>
                <c:pt idx="0">
                  <c:v>300.44499999999999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E-4737-8FD5-E67AD4821570}"/>
            </c:ext>
          </c:extLst>
        </c:ser>
        <c:ser>
          <c:idx val="10"/>
          <c:order val="7"/>
          <c:tx>
            <c:v>Genetic Volume 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Tabele!$I$144</c:f>
              <c:numCache>
                <c:formatCode>0.00</c:formatCode>
                <c:ptCount val="1"/>
                <c:pt idx="0">
                  <c:v>304.50100000000003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1E-4737-8FD5-E67AD4821570}"/>
            </c:ext>
          </c:extLst>
        </c:ser>
        <c:ser>
          <c:idx val="11"/>
          <c:order val="8"/>
          <c:tx>
            <c:v>Genetic Weight&amp;Volume 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Tabele!$I$165</c:f>
              <c:numCache>
                <c:formatCode>0.00</c:formatCode>
                <c:ptCount val="1"/>
                <c:pt idx="0">
                  <c:v>316.56199999999995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1E-4737-8FD5-E67AD48215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773318432"/>
        <c:axId val="-773314624"/>
      </c:barChart>
      <c:catAx>
        <c:axId val="-773318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73314624"/>
        <c:crossesAt val="1.0000000000000003E-4"/>
        <c:auto val="0"/>
        <c:lblAlgn val="ctr"/>
        <c:lblOffset val="100"/>
        <c:tickMarkSkip val="1"/>
        <c:noMultiLvlLbl val="0"/>
      </c:catAx>
      <c:valAx>
        <c:axId val="-7733146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77331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Procentowy załadunek przedmiotów w stosunku do całego samochodu </a:t>
            </a:r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Tabele!$W$6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7-468B-A464-E5208A8E10FA}"/>
            </c:ext>
          </c:extLst>
        </c:ser>
        <c:ser>
          <c:idx val="4"/>
          <c:order val="1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Tabele!$W$23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7-468B-A464-E5208A8E10FA}"/>
            </c:ext>
          </c:extLst>
        </c:ser>
        <c:ser>
          <c:idx val="5"/>
          <c:order val="2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Tabele!$W$40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7-468B-A464-E5208A8E10FA}"/>
            </c:ext>
          </c:extLst>
        </c:ser>
        <c:ser>
          <c:idx val="6"/>
          <c:order val="3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Tabele!$W$57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A7-468B-A464-E5208A8E10FA}"/>
            </c:ext>
          </c:extLst>
        </c:ser>
        <c:ser>
          <c:idx val="7"/>
          <c:order val="4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Tabele!$W$74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A7-468B-A464-E5208A8E10FA}"/>
            </c:ext>
          </c:extLst>
        </c:ser>
        <c:ser>
          <c:idx val="8"/>
          <c:order val="5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Tabele!$X$91</c:f>
              <c:numCache>
                <c:formatCode>0.00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A7-468B-A464-E5208A8E10FA}"/>
            </c:ext>
          </c:extLst>
        </c:ser>
        <c:ser>
          <c:idx val="9"/>
          <c:order val="6"/>
          <c:tx>
            <c:v>Genetic Weight (Best)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Tabele!$W$118</c:f>
              <c:numCache>
                <c:formatCode>0.00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A7-468B-A464-E5208A8E10FA}"/>
            </c:ext>
          </c:extLst>
        </c:ser>
        <c:ser>
          <c:idx val="10"/>
          <c:order val="7"/>
          <c:tx>
            <c:v>Genetic Volume (Best)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Tabele!$W$136</c:f>
              <c:numCache>
                <c:formatCode>0.00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A7-468B-A464-E5208A8E10FA}"/>
            </c:ext>
          </c:extLst>
        </c:ser>
        <c:ser>
          <c:idx val="11"/>
          <c:order val="8"/>
          <c:tx>
            <c:v>Genetic Weight&amp;Volume (Best)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Tabele!$X$161</c:f>
              <c:numCache>
                <c:formatCode>0.00</c:formatCode>
                <c:ptCount val="1"/>
                <c:pt idx="0">
                  <c:v>66.666666666666671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A7-468B-A464-E5208A8E10F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889965888"/>
        <c:axId val="-886641936"/>
      </c:barChart>
      <c:catAx>
        <c:axId val="-889965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886641936"/>
        <c:crosses val="autoZero"/>
        <c:auto val="0"/>
        <c:lblAlgn val="ctr"/>
        <c:lblOffset val="100"/>
        <c:tickMarkSkip val="1"/>
        <c:noMultiLvlLbl val="0"/>
      </c:catAx>
      <c:valAx>
        <c:axId val="-8866419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899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Średni czas wykonywania</a:t>
            </a:r>
            <a:r>
              <a:rPr lang="pl-PL" baseline="0"/>
              <a:t> się każdego z algorytmów</a:t>
            </a:r>
            <a:endParaRPr lang="pl-PL"/>
          </a:p>
        </c:rich>
      </c:tx>
      <c:layout>
        <c:manualLayout>
          <c:xMode val="edge"/>
          <c:yMode val="edge"/>
          <c:x val="0.1367971470553605"/>
          <c:y val="3.43865061083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v>Greedy Weight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4</c:v>
              </c:pt>
            </c:numLit>
          </c:cat>
          <c:val>
            <c:numRef>
              <c:f>Tabele!$Q$17</c:f>
              <c:numCache>
                <c:formatCode>0.00</c:formatCode>
                <c:ptCount val="1"/>
                <c:pt idx="0">
                  <c:v>728.89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B-4F22-92E7-20A47046FC65}"/>
            </c:ext>
          </c:extLst>
        </c:ser>
        <c:ser>
          <c:idx val="4"/>
          <c:order val="1"/>
          <c:tx>
            <c:v>Greedy Volume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5</c:v>
              </c:pt>
            </c:numLit>
          </c:cat>
          <c:val>
            <c:numRef>
              <c:f>Tabele!$Q$34</c:f>
              <c:numCache>
                <c:formatCode>0.00</c:formatCode>
                <c:ptCount val="1"/>
                <c:pt idx="0">
                  <c:v>32.903999999999996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AB-4F22-92E7-20A47046FC65}"/>
            </c:ext>
          </c:extLst>
        </c:ser>
        <c:ser>
          <c:idx val="5"/>
          <c:order val="2"/>
          <c:tx>
            <c:v>Greedy Weight&amp;Volume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6</c:v>
              </c:pt>
            </c:numLit>
          </c:cat>
          <c:val>
            <c:numRef>
              <c:f>Tabele!$Q$51</c:f>
              <c:numCache>
                <c:formatCode>0.00</c:formatCode>
                <c:ptCount val="1"/>
                <c:pt idx="0">
                  <c:v>2.5249999999999995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AB-4F22-92E7-20A47046FC65}"/>
            </c:ext>
          </c:extLst>
        </c:ser>
        <c:ser>
          <c:idx val="6"/>
          <c:order val="3"/>
          <c:tx>
            <c:v>Dynamic Weight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7</c:v>
              </c:pt>
            </c:numLit>
          </c:cat>
          <c:val>
            <c:numRef>
              <c:f>Tabele!$Q$68</c:f>
              <c:numCache>
                <c:formatCode>0.00</c:formatCode>
                <c:ptCount val="1"/>
                <c:pt idx="0">
                  <c:v>2.9110000000000005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AB-4F22-92E7-20A47046FC65}"/>
            </c:ext>
          </c:extLst>
        </c:ser>
        <c:ser>
          <c:idx val="7"/>
          <c:order val="4"/>
          <c:tx>
            <c:v>Dynamic Volume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8</c:v>
              </c:pt>
            </c:numLit>
          </c:cat>
          <c:val>
            <c:numRef>
              <c:f>Tabele!$Q$85</c:f>
              <c:numCache>
                <c:formatCode>0.00</c:formatCode>
                <c:ptCount val="1"/>
                <c:pt idx="0">
                  <c:v>5.1379999999999999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AB-4F22-92E7-20A47046FC65}"/>
            </c:ext>
          </c:extLst>
        </c:ser>
        <c:ser>
          <c:idx val="8"/>
          <c:order val="5"/>
          <c:tx>
            <c:v>Dynamic Weight&amp;Volume</c:v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9</c:v>
              </c:pt>
            </c:numLit>
          </c:cat>
          <c:val>
            <c:numRef>
              <c:f>Tabele!$Q$102</c:f>
              <c:numCache>
                <c:formatCode>0.00</c:formatCode>
                <c:ptCount val="1"/>
                <c:pt idx="0">
                  <c:v>5.0840000000000005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AB-4F22-92E7-20A47046FC65}"/>
            </c:ext>
          </c:extLst>
        </c:ser>
        <c:ser>
          <c:idx val="9"/>
          <c:order val="6"/>
          <c:tx>
            <c:v>Genetic Weight </c:v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10</c:v>
              </c:pt>
            </c:numLit>
          </c:cat>
          <c:val>
            <c:numRef>
              <c:f>Tabele!$Q$123</c:f>
              <c:numCache>
                <c:formatCode>0.00</c:formatCode>
                <c:ptCount val="1"/>
                <c:pt idx="0">
                  <c:v>776.17100000000005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AB-4F22-92E7-20A47046FC65}"/>
            </c:ext>
          </c:extLst>
        </c:ser>
        <c:ser>
          <c:idx val="10"/>
          <c:order val="7"/>
          <c:tx>
            <c:v>Genetic Volume </c:v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11</c:v>
              </c:pt>
            </c:numLit>
          </c:cat>
          <c:val>
            <c:numRef>
              <c:f>Tabele!$Q$144</c:f>
              <c:numCache>
                <c:formatCode>0.00</c:formatCode>
                <c:ptCount val="1"/>
                <c:pt idx="0">
                  <c:v>787.18700000000001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AB-4F22-92E7-20A47046FC65}"/>
            </c:ext>
          </c:extLst>
        </c:ser>
        <c:ser>
          <c:idx val="11"/>
          <c:order val="8"/>
          <c:tx>
            <c:v>Genetic Weight&amp;Volume </c:v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1"/>
              <c:pt idx="0">
                <c:v>12</c:v>
              </c:pt>
            </c:numLit>
          </c:cat>
          <c:val>
            <c:numRef>
              <c:f>Tabele!$Q$165</c:f>
              <c:numCache>
                <c:formatCode>0.00</c:formatCode>
                <c:ptCount val="1"/>
                <c:pt idx="0">
                  <c:v>805.87099999999998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AB-4F22-92E7-20A47046FC6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886640848"/>
        <c:axId val="-886646288"/>
      </c:barChart>
      <c:catAx>
        <c:axId val="-886640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86646288"/>
        <c:crossesAt val="1.0000000000000003E-4"/>
        <c:auto val="0"/>
        <c:lblAlgn val="ctr"/>
        <c:lblOffset val="100"/>
        <c:tickMarkSkip val="1"/>
        <c:noMultiLvlLbl val="0"/>
      </c:catAx>
      <c:valAx>
        <c:axId val="-8866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8866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C74A-3747-4ABA-B7A7-AEAC34867C39}" type="datetimeFigureOut">
              <a:rPr lang="pl-PL" smtClean="0"/>
              <a:t>19.10.2016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0C8E-5C40-47C9-B035-C59E47E2A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79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446D-BCF4-4115-BF28-063F665341E1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2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446D-BCF4-4115-BF28-063F665341E1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109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446D-BCF4-4115-BF28-063F665341E1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3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1002-5DC1-40A8-982B-4A73F91918CE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ADA-D4E9-4F4D-8F8C-C9E02DAF245A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50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E034-49FC-43B8-984B-377F9515782F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9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0941-C976-4374-80DA-5E89A2308F22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0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6C5E-16D5-4334-9E7E-B1696344B5B6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E9F-3C7E-4A14-A5D8-A32860EA327D}" type="datetime1">
              <a:rPr lang="pl-PL" smtClean="0"/>
              <a:t>19.10.2016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88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5A6-82C5-4F5B-A5DF-A89968F2FC9A}" type="datetime1">
              <a:rPr lang="pl-PL" smtClean="0"/>
              <a:t>19.10.2016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55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96CB-5F7F-45BF-A9B4-52E85C199303}" type="datetime1">
              <a:rPr lang="pl-PL" smtClean="0"/>
              <a:t>19.10.2016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2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79F1-EFA5-45A8-B1DC-855CAA80FA0A}" type="datetime1">
              <a:rPr lang="pl-PL" smtClean="0"/>
              <a:t>19.10.2016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31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7E4D34-0F90-4B1E-82A2-11D6FE087139}" type="datetime1">
              <a:rPr lang="pl-PL" smtClean="0"/>
              <a:t>19.10.2016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30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88A07-FA02-4E28-9E3A-FA8A352DE643}" type="datetime1">
              <a:rPr lang="pl-PL" smtClean="0"/>
              <a:t>19.10.2016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17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320E0A-4292-4602-A47E-9E90AAE96F2D}" type="datetime1">
              <a:rPr lang="pl-PL" smtClean="0"/>
              <a:t>19.10.2016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70FB2-AF41-45DC-92D8-988E383C53A8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204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78727"/>
          </a:xfrm>
        </p:spPr>
        <p:txBody>
          <a:bodyPr>
            <a:noAutofit/>
          </a:bodyPr>
          <a:lstStyle/>
          <a:p>
            <a:r>
              <a:rPr lang="pl-PL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ZAŁADUNEK CIĘŻARÓWKI: OPTYMALIZACJA DOSTĘPNEGO MIEJSCA ORAZ KOSZTÓW PACZEK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Opracowali:</a:t>
            </a:r>
          </a:p>
          <a:p>
            <a:r>
              <a:rPr lang="pl-PL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inż. Łukasz </a:t>
            </a:r>
            <a:r>
              <a:rPr lang="pl-PL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Joksch</a:t>
            </a:r>
            <a:endParaRPr lang="pl-PL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inż. Tomasz Kowalik</a:t>
            </a:r>
          </a:p>
          <a:p>
            <a:r>
              <a:rPr lang="pl-PL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inż. Piotr Tazbir</a:t>
            </a:r>
          </a:p>
        </p:txBody>
      </p:sp>
    </p:spTree>
    <p:extLst>
      <p:ext uri="{BB962C8B-B14F-4D97-AF65-F5344CB8AC3E}">
        <p14:creationId xmlns:p14="http://schemas.microsoft.com/office/powerpoint/2010/main" val="164583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DANE WEJŚCIOWE ORAZ WYJŚCIOWE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Paczki (masa, objętość, koszt)</a:t>
            </a:r>
          </a:p>
          <a:p>
            <a:r>
              <a:rPr lang="pl-PL" dirty="0"/>
              <a:t>Maksymalna masa załadunku</a:t>
            </a:r>
          </a:p>
          <a:p>
            <a:r>
              <a:rPr lang="pl-PL" dirty="0"/>
              <a:t>Maksymalna objętość załadunku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Dane wyjściowe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Całkowita wartość załadunku</a:t>
            </a:r>
          </a:p>
          <a:p>
            <a:r>
              <a:rPr lang="pl-PL" dirty="0"/>
              <a:t>Całkowita masa załadunku</a:t>
            </a:r>
          </a:p>
          <a:p>
            <a:r>
              <a:rPr lang="pl-PL" dirty="0"/>
              <a:t>Całkowita objętość załadunku</a:t>
            </a:r>
          </a:p>
          <a:p>
            <a:r>
              <a:rPr lang="pl-PL" dirty="0"/>
              <a:t>Liczba paczek</a:t>
            </a:r>
          </a:p>
          <a:p>
            <a:r>
              <a:rPr lang="pl-PL" dirty="0"/>
              <a:t>Czas wykonywania algorytmu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10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79101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– ZBIÓR „EASY” – 15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777402"/>
              </p:ext>
            </p:extLst>
          </p:nvPr>
        </p:nvGraphicFramePr>
        <p:xfrm>
          <a:off x="986353" y="1873770"/>
          <a:ext cx="10280254" cy="4302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11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47979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- ZBIÓR „EASY” – 15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705171"/>
              </p:ext>
            </p:extLst>
          </p:nvPr>
        </p:nvGraphicFramePr>
        <p:xfrm>
          <a:off x="975735" y="1888760"/>
          <a:ext cx="10301490" cy="433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12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72117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– ZBIÓR „MEDIUM” – 5310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038153"/>
              </p:ext>
            </p:extLst>
          </p:nvPr>
        </p:nvGraphicFramePr>
        <p:xfrm>
          <a:off x="998220" y="1873770"/>
          <a:ext cx="10256520" cy="434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13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320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– ZBIÓR „MEDIUM” – 5310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502336"/>
              </p:ext>
            </p:extLst>
          </p:nvPr>
        </p:nvGraphicFramePr>
        <p:xfrm>
          <a:off x="917398" y="1888760"/>
          <a:ext cx="10418164" cy="4315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14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8083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– ZBIÓR „HARD” – 16100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29015"/>
              </p:ext>
            </p:extLst>
          </p:nvPr>
        </p:nvGraphicFramePr>
        <p:xfrm>
          <a:off x="914399" y="1888761"/>
          <a:ext cx="10496113" cy="422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15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65630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BADANIA – ZBIÓR „HARD” – 16100 ELEMENTÓW</a:t>
            </a:r>
          </a:p>
        </p:txBody>
      </p:sp>
      <p:graphicFrame>
        <p:nvGraphicFramePr>
          <p:cNvPr id="3" name="Wykres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77693"/>
              </p:ext>
            </p:extLst>
          </p:nvPr>
        </p:nvGraphicFramePr>
        <p:xfrm>
          <a:off x="804972" y="1888760"/>
          <a:ext cx="10643016" cy="4302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16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8294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Używając naszego programu w firmie logistycznej można zyskać wiele korzyści. Ułatwia on załadunek ciężarówek oraz zwiększa korzyści płynące z transportu;</a:t>
            </a:r>
          </a:p>
          <a:p>
            <a:r>
              <a:rPr lang="pl-PL" dirty="0"/>
              <a:t>Optymalne rozwiązanie wskazywał algorytm zachłanny;</a:t>
            </a:r>
          </a:p>
          <a:p>
            <a:r>
              <a:rPr lang="pl-PL" dirty="0"/>
              <a:t>Algorytm brutalny jest najwolniejszy spośród badanych algorytmów. Algorytm zachłanny oraz programowanie dynamiczne zwracają podobne rezultaty (wypełnienie oraz koszt załadunku) jak algorytm brutalny;</a:t>
            </a:r>
          </a:p>
          <a:p>
            <a:r>
              <a:rPr lang="pl-PL" dirty="0"/>
              <a:t>Najgorsze wyniki uzyskiwał algorytm genetyczny, który był ponadto trudny w implementacji;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17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13807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149902" y="2023672"/>
            <a:ext cx="12042098" cy="3748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/>
              <a:t>[1]</a:t>
            </a:r>
            <a:r>
              <a:rPr lang="pl-PL" sz="1600" dirty="0"/>
              <a:t> Problem Plecakowy (</a:t>
            </a:r>
            <a:r>
              <a:rPr lang="pl-PL" sz="1600" dirty="0" err="1"/>
              <a:t>Knapsack</a:t>
            </a:r>
            <a:r>
              <a:rPr lang="pl-PL" sz="1600" dirty="0"/>
              <a:t> Problem) - http://www-users.mat.uni.torun.pl/~henkej/knapsack.pdf - dostępny w Internecie dnia 30.05.2016</a:t>
            </a:r>
          </a:p>
          <a:p>
            <a:pPr marL="0" indent="0">
              <a:buNone/>
            </a:pPr>
            <a:r>
              <a:rPr lang="pl-PL" sz="1600" b="1" dirty="0"/>
              <a:t>[2] </a:t>
            </a:r>
            <a:r>
              <a:rPr lang="pl-PL" sz="1600" dirty="0"/>
              <a:t>Zbigniew Michalewicz - Algorytmy genetyczne + struktury danych = programy ewolucyjne </a:t>
            </a:r>
          </a:p>
          <a:p>
            <a:pPr marL="0" indent="0">
              <a:buNone/>
            </a:pPr>
            <a:r>
              <a:rPr lang="pl-PL" sz="1600" b="1" dirty="0"/>
              <a:t>[3] </a:t>
            </a:r>
            <a:r>
              <a:rPr lang="pl-PL" sz="1600" dirty="0"/>
              <a:t>Problem Plecakowy - http://iair.mchtr.pw.edu.pl/~bputz/aisd_cpp/lekcja2/segment5/main.htm - dostępny w Internecie dnia 30.05.2016</a:t>
            </a:r>
          </a:p>
          <a:p>
            <a:pPr marL="0" indent="0">
              <a:buNone/>
            </a:pPr>
            <a:r>
              <a:rPr lang="pl-PL" sz="1600" b="1" dirty="0"/>
              <a:t>[4] </a:t>
            </a:r>
            <a:r>
              <a:rPr lang="pl-PL" sz="1600" dirty="0"/>
              <a:t>Dokumentacja języka Java - https://docs.oracle.com/javase/7/docs/api/ - dostępny w Internecie dnia 30.05.2016</a:t>
            </a:r>
          </a:p>
          <a:p>
            <a:pPr marL="0" indent="0">
              <a:buNone/>
            </a:pPr>
            <a:r>
              <a:rPr lang="pl-PL" sz="1600" b="1" dirty="0"/>
              <a:t>[5] </a:t>
            </a:r>
            <a:r>
              <a:rPr lang="pl-PL" sz="1600" dirty="0"/>
              <a:t>Programowanie dynamiczne - http://kaims.pl/~kmocet/aketi/aketi3.pdf - dostępny w Internecie dnia 30.05.2016</a:t>
            </a:r>
          </a:p>
          <a:p>
            <a:pPr marL="0" indent="0">
              <a:buNone/>
            </a:pPr>
            <a:r>
              <a:rPr lang="pl-PL" sz="1600" b="1" dirty="0"/>
              <a:t>[6] </a:t>
            </a:r>
            <a:r>
              <a:rPr lang="pl-PL" sz="1600" dirty="0"/>
              <a:t>Zbigniew Jędrzejczyk – Badania Operacyjne w Przykładach I Zadaniach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18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3851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Informacje ogólne</a:t>
            </a:r>
          </a:p>
          <a:p>
            <a:r>
              <a:rPr lang="pl-PL" dirty="0"/>
              <a:t>Wykorzystane algorytmy</a:t>
            </a:r>
          </a:p>
          <a:p>
            <a:r>
              <a:rPr lang="pl-PL" dirty="0"/>
              <a:t>Co zostało zrobione</a:t>
            </a:r>
          </a:p>
          <a:p>
            <a:r>
              <a:rPr lang="pl-PL" dirty="0"/>
              <a:t>Dane wejściowe oraz wyjściowe</a:t>
            </a:r>
          </a:p>
          <a:p>
            <a:r>
              <a:rPr lang="pl-PL" dirty="0"/>
              <a:t>Badania</a:t>
            </a:r>
          </a:p>
          <a:p>
            <a:r>
              <a:rPr lang="pl-PL" dirty="0"/>
              <a:t>Podsumowanie</a:t>
            </a:r>
          </a:p>
          <a:p>
            <a:r>
              <a:rPr lang="pl-PL" dirty="0"/>
              <a:t>Bibliografia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2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6495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INFORMACJE OGÓLNE</a:t>
            </a:r>
          </a:p>
        </p:txBody>
      </p:sp>
      <p:pic>
        <p:nvPicPr>
          <p:cNvPr id="3" name="Obraz 2" descr="lo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15" y="3085915"/>
            <a:ext cx="4409292" cy="3236744"/>
          </a:xfrm>
          <a:prstGeom prst="rect">
            <a:avLst/>
          </a:prstGeom>
        </p:spPr>
      </p:pic>
      <p:pic>
        <p:nvPicPr>
          <p:cNvPr id="4" name="Obraz 3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8" y="1967120"/>
            <a:ext cx="1042913" cy="104455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60237" y="3862890"/>
            <a:ext cx="170637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l-PL" sz="8000" b="1" dirty="0"/>
              <a:t>30t</a:t>
            </a:r>
          </a:p>
        </p:txBody>
      </p:sp>
      <p:pic>
        <p:nvPicPr>
          <p:cNvPr id="6" name="Obraz 5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95" y="2417003"/>
            <a:ext cx="1552945" cy="1549582"/>
          </a:xfrm>
          <a:prstGeom prst="rect">
            <a:avLst/>
          </a:prstGeom>
        </p:spPr>
      </p:pic>
      <p:pic>
        <p:nvPicPr>
          <p:cNvPr id="7" name="Obraz 6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213" y="4798159"/>
            <a:ext cx="1185775" cy="1185977"/>
          </a:xfrm>
          <a:prstGeom prst="rect">
            <a:avLst/>
          </a:prstGeom>
        </p:spPr>
      </p:pic>
      <p:pic>
        <p:nvPicPr>
          <p:cNvPr id="8" name="Obraz 7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65" y="3537179"/>
            <a:ext cx="1497535" cy="1499081"/>
          </a:xfrm>
          <a:prstGeom prst="rect">
            <a:avLst/>
          </a:prstGeom>
        </p:spPr>
      </p:pic>
      <p:pic>
        <p:nvPicPr>
          <p:cNvPr id="9" name="Obraz 8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7" y="3519960"/>
            <a:ext cx="3167413" cy="3165748"/>
          </a:xfrm>
          <a:prstGeom prst="rect">
            <a:avLst/>
          </a:prstGeom>
        </p:spPr>
      </p:pic>
      <p:pic>
        <p:nvPicPr>
          <p:cNvPr id="10" name="Obraz 9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04" y="2394109"/>
            <a:ext cx="1469764" cy="1468781"/>
          </a:xfrm>
          <a:prstGeom prst="rect">
            <a:avLst/>
          </a:prstGeom>
        </p:spPr>
      </p:pic>
      <p:pic>
        <p:nvPicPr>
          <p:cNvPr id="11" name="Obraz 10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51" y="302917"/>
            <a:ext cx="2265217" cy="2266692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975871" y="4861543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10t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230688" y="2009320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0,5t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8395687" y="4974912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1t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635085" y="1181629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5t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0571830" y="3868730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2t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8532366" y="2698867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2t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1747111" y="2813757"/>
            <a:ext cx="122652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4800" b="1" dirty="0"/>
              <a:t>4t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5306518" y="1762476"/>
            <a:ext cx="128382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l-PL" sz="8000" b="1" dirty="0"/>
              <a:t>?</a:t>
            </a:r>
          </a:p>
        </p:txBody>
      </p:sp>
      <p:sp>
        <p:nvSpPr>
          <p:cNvPr id="20" name="Symbol zastępczy numeru slajd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3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23497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ALGORYTM BRUTLANY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163828" y="2841747"/>
            <a:ext cx="14004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C=7</a:t>
            </a:r>
          </a:p>
          <a:p>
            <a:r>
              <a:rPr lang="pl-PL" dirty="0"/>
              <a:t>W=12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96441" y="3092463"/>
            <a:ext cx="73269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C=10</a:t>
            </a:r>
          </a:p>
          <a:p>
            <a:r>
              <a:rPr lang="pl-PL" b="1" dirty="0">
                <a:solidFill>
                  <a:srgbClr val="FF0000"/>
                </a:solidFill>
              </a:rPr>
              <a:t>W=9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876504" y="2091746"/>
            <a:ext cx="168777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C=3</a:t>
            </a:r>
          </a:p>
          <a:p>
            <a:r>
              <a:rPr lang="pl-PL" dirty="0"/>
              <a:t>W=7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9683" y="3114323"/>
            <a:ext cx="113124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C=2</a:t>
            </a:r>
          </a:p>
          <a:p>
            <a:r>
              <a:rPr lang="pl-PL" b="1" dirty="0">
                <a:solidFill>
                  <a:srgbClr val="FF0000"/>
                </a:solidFill>
              </a:rPr>
              <a:t>W=5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59683" y="2091746"/>
            <a:ext cx="1733941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C=1</a:t>
            </a:r>
          </a:p>
          <a:p>
            <a:r>
              <a:rPr lang="pl-PL" dirty="0"/>
              <a:t>W=2</a:t>
            </a:r>
          </a:p>
          <a:p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029135" y="5354157"/>
            <a:ext cx="1313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C=7</a:t>
            </a:r>
          </a:p>
          <a:p>
            <a:r>
              <a:rPr lang="pl-PL" dirty="0"/>
              <a:t>W=12</a:t>
            </a:r>
          </a:p>
          <a:p>
            <a:r>
              <a:rPr lang="pl-PL" dirty="0"/>
              <a:t>V=2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090926" y="5375308"/>
            <a:ext cx="732694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</a:rPr>
              <a:t>C=10</a:t>
            </a:r>
          </a:p>
          <a:p>
            <a:r>
              <a:rPr lang="pl-PL" sz="1600" b="1" dirty="0">
                <a:solidFill>
                  <a:srgbClr val="FF0000"/>
                </a:solidFill>
              </a:rPr>
              <a:t>W=9</a:t>
            </a:r>
          </a:p>
          <a:p>
            <a:r>
              <a:rPr lang="pl-PL" sz="1600" b="1" dirty="0">
                <a:solidFill>
                  <a:srgbClr val="FF0000"/>
                </a:solidFill>
              </a:rPr>
              <a:t>V=1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854698" y="4135876"/>
            <a:ext cx="1687777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C=3</a:t>
            </a:r>
          </a:p>
          <a:p>
            <a:r>
              <a:rPr lang="pl-PL" b="1" dirty="0">
                <a:solidFill>
                  <a:srgbClr val="FF0000"/>
                </a:solidFill>
              </a:rPr>
              <a:t>W=7</a:t>
            </a:r>
          </a:p>
          <a:p>
            <a:r>
              <a:rPr lang="pl-PL" b="1" dirty="0">
                <a:solidFill>
                  <a:srgbClr val="FF0000"/>
                </a:solidFill>
              </a:rPr>
              <a:t>V=3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893436" y="5359919"/>
            <a:ext cx="113124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C=2</a:t>
            </a:r>
          </a:p>
          <a:p>
            <a:r>
              <a:rPr lang="pl-PL" b="1" dirty="0"/>
              <a:t>W=5</a:t>
            </a:r>
          </a:p>
          <a:p>
            <a:r>
              <a:rPr lang="pl-PL" b="1" dirty="0"/>
              <a:t>V=7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3436" y="4093180"/>
            <a:ext cx="1733941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C=1</a:t>
            </a:r>
          </a:p>
          <a:p>
            <a:r>
              <a:rPr lang="pl-PL" dirty="0"/>
              <a:t>W=2</a:t>
            </a:r>
          </a:p>
          <a:p>
            <a:r>
              <a:rPr lang="pl-PL" dirty="0"/>
              <a:t>V=4</a:t>
            </a:r>
          </a:p>
          <a:p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4769796" y="5293509"/>
            <a:ext cx="7164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{(0),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(1), (2), (3), (1, 2), (4), (1, 3), (1, 4), (2, 3), (2, 4), (1, 2, 3), (7), (3, 4), (1, 2, 4), (1, 7), (1, 3, 4), (2, 7), (2, 3, 4), (3, 7), (1, 2, 7), (1, 2, 3, 4), (4, 7), (1, 3, 7), (1, 4, 7), (2, 3, 7), (2, 4, 7), (1, 2, 3, 7), (3, 4, 7), (1, 2, 4, 7), (1, 3, 4, 7), (2, 3, 4, 7),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(1, 2, 3, 4, 7)</a:t>
            </a:r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4769796" y="4277846"/>
            <a:ext cx="7322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{(0),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(2), (5), (7), (2, 5), (9), (2, 7), (2, 9), (12), (5, 7), (2,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(5, 9), (2, 5, 7), (7, 9), (2, 5, 9), (5, 12), (2, 7, 9), (7,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(2, 5, 12), (9, 12), (2, 7, 12), (5, 7, 9), (2, 9, 12), (2, 5, 7, 9),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(5, 7, 12), (5, 9, 12), (2, 5, 7, 12), (7, 9, 12), (2, 5, 9,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(2, 7, 9, 12), (5, 7, 9, 12), (2, 5, 7, 9, 12)</a:t>
            </a:r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769796" y="3011445"/>
            <a:ext cx="299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32 </a:t>
            </a:r>
            <a:r>
              <a:rPr lang="pl-PL" sz="2800" b="1" dirty="0" err="1">
                <a:solidFill>
                  <a:srgbClr val="FF0000"/>
                </a:solidFill>
              </a:rPr>
              <a:t>combination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8938035" y="3751547"/>
            <a:ext cx="299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64 </a:t>
            </a:r>
            <a:r>
              <a:rPr lang="pl-PL" sz="2800" b="1" dirty="0" err="1">
                <a:solidFill>
                  <a:srgbClr val="FF0000"/>
                </a:solidFill>
              </a:rPr>
              <a:t>combination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4747161" y="2045579"/>
            <a:ext cx="7322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{(0),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(2), (5), (7), (2, 5), (9), (2, 7), (2, 9), (12), (5, 7), (2,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(5, 9), (2, 5, 7), (7, 9), (2, 5, 9), (5, 12), (2, 7, 9), (7,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(2, 5, 12), (9, 12), (2, 7, 12), (5, 7, 9), (2, 9, 12), (2, 5, 7, 9),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(5, 7, 12), (5, 9, 12), (2, 5, 7, 12), (7, 9, 12), (2, 5, 9, 12), </a:t>
            </a:r>
            <a:b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(2, 7, 9, 12), (5, 7, 9, 12), (2, 5, 7, 9, 12)</a:t>
            </a:r>
            <a:r>
              <a:rPr lang="pl-PL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6902739" y="3417441"/>
                <a:ext cx="205710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sz="4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l-PL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39" y="3417441"/>
                <a:ext cx="205710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4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5126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ALGORYTM ZACHŁANNY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163828" y="2841747"/>
            <a:ext cx="140045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C=7</a:t>
            </a:r>
          </a:p>
          <a:p>
            <a:r>
              <a:rPr lang="pl-PL" dirty="0"/>
              <a:t>W=12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42525" y="3130960"/>
            <a:ext cx="73269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C=10</a:t>
            </a:r>
          </a:p>
          <a:p>
            <a:r>
              <a:rPr lang="pl-PL" b="1" dirty="0">
                <a:solidFill>
                  <a:srgbClr val="FF0000"/>
                </a:solidFill>
              </a:rPr>
              <a:t>W=9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876504" y="2091746"/>
            <a:ext cx="168777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C=3</a:t>
            </a:r>
          </a:p>
          <a:p>
            <a:r>
              <a:rPr lang="pl-PL" dirty="0"/>
              <a:t>W=7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41178" y="3130961"/>
            <a:ext cx="113124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C=2</a:t>
            </a:r>
          </a:p>
          <a:p>
            <a:r>
              <a:rPr lang="pl-PL" b="1" dirty="0">
                <a:solidFill>
                  <a:srgbClr val="FF0000"/>
                </a:solidFill>
              </a:rPr>
              <a:t>W=5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59683" y="2091746"/>
            <a:ext cx="1733941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C=1</a:t>
            </a:r>
          </a:p>
          <a:p>
            <a:r>
              <a:rPr lang="pl-PL" dirty="0"/>
              <a:t>W=2</a:t>
            </a:r>
          </a:p>
          <a:p>
            <a:endParaRPr lang="pl-PL" dirty="0"/>
          </a:p>
        </p:txBody>
      </p:sp>
      <p:pic>
        <p:nvPicPr>
          <p:cNvPr id="2054" name="Picture 6" descr="delivery, dolly, hand truck, package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08" y="2862596"/>
            <a:ext cx="1163283" cy="116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5034485" y="2414911"/>
            <a:ext cx="3170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rgbClr val="92D050"/>
                </a:solidFill>
              </a:rPr>
              <a:t>10/9 = 1,11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7/12 = 0,58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chemeClr val="bg2">
                    <a:lumMod val="25000"/>
                  </a:schemeClr>
                </a:solidFill>
              </a:rPr>
              <a:t>1/2 = 0,5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rgbClr val="7030A0"/>
                </a:solidFill>
              </a:rPr>
              <a:t>3/7 = 0,43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rgbClr val="FFC000"/>
                </a:solidFill>
              </a:rPr>
              <a:t>2/5 = 0,4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164524" y="2678080"/>
            <a:ext cx="2697084" cy="73441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6750643" y="3230519"/>
            <a:ext cx="3009801" cy="36435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507504" y="1787815"/>
            <a:ext cx="25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Max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Weight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17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Max Volume:10</a:t>
            </a:r>
          </a:p>
        </p:txBody>
      </p:sp>
      <p:pic>
        <p:nvPicPr>
          <p:cNvPr id="2050" name="Picture 2" descr="delivery, shipping, transportation, tru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44" y="2841747"/>
            <a:ext cx="1178423" cy="11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ole tekstowe 16"/>
          <p:cNvSpPr txBox="1"/>
          <p:nvPr/>
        </p:nvSpPr>
        <p:spPr>
          <a:xfrm>
            <a:off x="3163828" y="4985347"/>
            <a:ext cx="14004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C=7</a:t>
            </a:r>
          </a:p>
          <a:p>
            <a:r>
              <a:rPr lang="pl-PL" dirty="0"/>
              <a:t>W=12</a:t>
            </a:r>
          </a:p>
          <a:p>
            <a:r>
              <a:rPr lang="pl-PL" dirty="0"/>
              <a:t>V=2</a:t>
            </a:r>
          </a:p>
          <a:p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261030" y="5262346"/>
            <a:ext cx="732694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C=10</a:t>
            </a:r>
          </a:p>
          <a:p>
            <a:r>
              <a:rPr lang="pl-PL" b="1" dirty="0">
                <a:solidFill>
                  <a:srgbClr val="FF0000"/>
                </a:solidFill>
              </a:rPr>
              <a:t>W=9</a:t>
            </a:r>
          </a:p>
          <a:p>
            <a:r>
              <a:rPr lang="pl-PL" b="1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2876504" y="3958348"/>
            <a:ext cx="1687777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C=3</a:t>
            </a:r>
          </a:p>
          <a:p>
            <a:r>
              <a:rPr lang="pl-PL" b="1" dirty="0">
                <a:solidFill>
                  <a:srgbClr val="FF0000"/>
                </a:solidFill>
              </a:rPr>
              <a:t>W=7</a:t>
            </a:r>
          </a:p>
          <a:p>
            <a:r>
              <a:rPr lang="pl-PL" b="1" dirty="0">
                <a:solidFill>
                  <a:srgbClr val="FF0000"/>
                </a:solidFill>
              </a:rPr>
              <a:t>V=3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9683" y="5262347"/>
            <a:ext cx="113124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l-PL" b="1" dirty="0"/>
              <a:t>C=2</a:t>
            </a:r>
          </a:p>
          <a:p>
            <a:r>
              <a:rPr lang="pl-PL" b="1" dirty="0"/>
              <a:t>W=5</a:t>
            </a:r>
          </a:p>
          <a:p>
            <a:r>
              <a:rPr lang="pl-PL" b="1" dirty="0"/>
              <a:t>V=7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9683" y="3958348"/>
            <a:ext cx="1733941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C=1</a:t>
            </a:r>
          </a:p>
          <a:p>
            <a:r>
              <a:rPr lang="pl-PL" dirty="0"/>
              <a:t>W=2</a:t>
            </a:r>
          </a:p>
          <a:p>
            <a:r>
              <a:rPr lang="pl-PL" dirty="0"/>
              <a:t>V=4</a:t>
            </a:r>
          </a:p>
          <a:p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959313" y="4769903"/>
            <a:ext cx="3170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rgbClr val="92D050"/>
                </a:solidFill>
              </a:rPr>
              <a:t>10/(9*1) = 1,110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7/(12*2) = 0,290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u="sng" dirty="0">
                <a:solidFill>
                  <a:srgbClr val="7030A0"/>
                </a:solidFill>
              </a:rPr>
              <a:t>3/(7*6) = 0,142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u="sng" dirty="0">
                <a:solidFill>
                  <a:schemeClr val="bg2">
                    <a:lumMod val="25000"/>
                  </a:schemeClr>
                </a:solidFill>
              </a:rPr>
              <a:t>1/(2*4) = 0,125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000" b="1" dirty="0">
                <a:solidFill>
                  <a:srgbClr val="FFC000"/>
                </a:solidFill>
              </a:rPr>
              <a:t>2/(5*7) = 0,057</a:t>
            </a:r>
          </a:p>
        </p:txBody>
      </p:sp>
      <p:pic>
        <p:nvPicPr>
          <p:cNvPr id="31" name="Picture 6" descr="delivery, dolly, hand truck, package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43" y="5100190"/>
            <a:ext cx="1114204" cy="111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Łącznik prosty ze strzałką 31"/>
          <p:cNvCxnSpPr/>
          <p:nvPr/>
        </p:nvCxnSpPr>
        <p:spPr>
          <a:xfrm>
            <a:off x="7507504" y="4985347"/>
            <a:ext cx="2358391" cy="61425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>
            <a:off x="7432668" y="5610821"/>
            <a:ext cx="2332063" cy="17116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7507504" y="4152237"/>
            <a:ext cx="25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Max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Weight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17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Max Volume: 10</a:t>
            </a:r>
          </a:p>
        </p:txBody>
      </p:sp>
      <p:pic>
        <p:nvPicPr>
          <p:cNvPr id="35" name="Picture 2" descr="delivery, shipping, transportation, tru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89" y="5076513"/>
            <a:ext cx="1161556" cy="11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ole tekstowe 35"/>
          <p:cNvSpPr txBox="1"/>
          <p:nvPr/>
        </p:nvSpPr>
        <p:spPr>
          <a:xfrm>
            <a:off x="9911884" y="4026839"/>
            <a:ext cx="2145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weight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16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Cost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13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Volume: 4  </a:t>
            </a:r>
          </a:p>
        </p:txBody>
      </p:sp>
      <p:cxnSp>
        <p:nvCxnSpPr>
          <p:cNvPr id="39" name="Łącznik prosty ze strzałką 38"/>
          <p:cNvCxnSpPr/>
          <p:nvPr/>
        </p:nvCxnSpPr>
        <p:spPr>
          <a:xfrm>
            <a:off x="6750643" y="3772590"/>
            <a:ext cx="3211763" cy="1914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508251" y="1914080"/>
                <a:ext cx="756361" cy="520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pl-PL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51" y="1914080"/>
                <a:ext cx="756361" cy="52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5543275" y="4159781"/>
                <a:ext cx="107625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pl-PL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75" y="4159781"/>
                <a:ext cx="107625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pole tekstowe 44"/>
          <p:cNvSpPr txBox="1"/>
          <p:nvPr/>
        </p:nvSpPr>
        <p:spPr>
          <a:xfrm>
            <a:off x="9943406" y="1753479"/>
            <a:ext cx="2145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weight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16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</a:rPr>
              <a:t>Cost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: 13</a:t>
            </a: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</a:rPr>
              <a:t>Total Volume: 12 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5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9579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2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34" grpId="0"/>
      <p:bldP spid="36" grpId="0"/>
      <p:bldP spid="40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ALGORYTM GENETYCZNY</a:t>
            </a:r>
          </a:p>
        </p:txBody>
      </p:sp>
      <p:pic>
        <p:nvPicPr>
          <p:cNvPr id="3" name="Obraz 2" descr="geneti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24" y="2107009"/>
            <a:ext cx="3893076" cy="3873403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264714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747742"/>
          </a:xfrm>
        </p:spPr>
        <p:txBody>
          <a:bodyPr/>
          <a:lstStyle/>
          <a:p>
            <a:r>
              <a:rPr lang="pl-PL" dirty="0"/>
              <a:t>	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PROGRAMOWANIE DYNAMICZNE</a:t>
            </a:r>
          </a:p>
        </p:txBody>
      </p:sp>
      <p:pic>
        <p:nvPicPr>
          <p:cNvPr id="5" name="Obraz 4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0" y="4418597"/>
            <a:ext cx="1488962" cy="148898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18445" y="3942752"/>
            <a:ext cx="1995615" cy="5857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3200" b="1" dirty="0" err="1"/>
              <a:t>Wmax</a:t>
            </a:r>
            <a:r>
              <a:rPr lang="pl-PL" sz="3200" b="1" dirty="0"/>
              <a:t> = 5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60707" y="5737313"/>
            <a:ext cx="954857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V1 = 5</a:t>
            </a:r>
          </a:p>
          <a:p>
            <a:pPr algn="ctr"/>
            <a:r>
              <a:rPr lang="pl-PL" dirty="0"/>
              <a:t>W1 = 3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174684" y="5737095"/>
            <a:ext cx="95485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V2 = 3</a:t>
            </a:r>
          </a:p>
          <a:p>
            <a:pPr algn="ctr"/>
            <a:r>
              <a:rPr lang="pl-PL" dirty="0"/>
              <a:t>W2 = 2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891393" y="5716237"/>
            <a:ext cx="95485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V3 =4</a:t>
            </a:r>
          </a:p>
          <a:p>
            <a:pPr algn="ctr"/>
            <a:r>
              <a:rPr lang="pl-PL" dirty="0"/>
              <a:t>W3 = 1</a:t>
            </a:r>
          </a:p>
        </p:txBody>
      </p:sp>
      <p:graphicFrame>
        <p:nvGraphicFramePr>
          <p:cNvPr id="12" name="Tabela 13"/>
          <p:cNvGraphicFramePr/>
          <p:nvPr>
            <p:extLst>
              <p:ext uri="{D42A27DB-BD31-4B8C-83A1-F6EECF244321}">
                <p14:modId xmlns:p14="http://schemas.microsoft.com/office/powerpoint/2010/main" val="2601184355"/>
              </p:ext>
            </p:extLst>
          </p:nvPr>
        </p:nvGraphicFramePr>
        <p:xfrm>
          <a:off x="6505093" y="4123215"/>
          <a:ext cx="4532844" cy="1899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74">
                  <a:extLst>
                    <a:ext uri="{9D8B030D-6E8A-4147-A177-3AD203B41FA5}">
                      <a16:colId xmlns:a16="http://schemas.microsoft.com/office/drawing/2014/main" val="3536954597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400031309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3393875622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1400098196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686003178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497097607"/>
                    </a:ext>
                  </a:extLst>
                </a:gridCol>
              </a:tblGrid>
              <a:tr h="379897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Keep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21793"/>
                  </a:ext>
                </a:extLst>
              </a:tr>
              <a:tr h="379897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67928"/>
                  </a:ext>
                </a:extLst>
              </a:tr>
              <a:tr h="379897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399419"/>
                  </a:ext>
                </a:extLst>
              </a:tr>
              <a:tr h="379897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35325"/>
                  </a:ext>
                </a:extLst>
              </a:tr>
              <a:tr h="379897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00254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/>
          <p:nvPr>
            <p:extLst>
              <p:ext uri="{D42A27DB-BD31-4B8C-83A1-F6EECF244321}">
                <p14:modId xmlns:p14="http://schemas.microsoft.com/office/powerpoint/2010/main" val="2881595505"/>
              </p:ext>
            </p:extLst>
          </p:nvPr>
        </p:nvGraphicFramePr>
        <p:xfrm>
          <a:off x="6505093" y="1888762"/>
          <a:ext cx="4532844" cy="197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74">
                  <a:extLst>
                    <a:ext uri="{9D8B030D-6E8A-4147-A177-3AD203B41FA5}">
                      <a16:colId xmlns:a16="http://schemas.microsoft.com/office/drawing/2014/main" val="3536954597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400031309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3393875622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1400098196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686003178"/>
                    </a:ext>
                  </a:extLst>
                </a:gridCol>
                <a:gridCol w="755474">
                  <a:extLst>
                    <a:ext uri="{9D8B030D-6E8A-4147-A177-3AD203B41FA5}">
                      <a16:colId xmlns:a16="http://schemas.microsoft.com/office/drawing/2014/main" val="497097607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21793"/>
                  </a:ext>
                </a:extLst>
              </a:tr>
              <a:tr h="39530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67928"/>
                  </a:ext>
                </a:extLst>
              </a:tr>
              <a:tr h="39530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399419"/>
                  </a:ext>
                </a:extLst>
              </a:tr>
              <a:tr h="39530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35325"/>
                  </a:ext>
                </a:extLst>
              </a:tr>
              <a:tr h="39530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002544"/>
                  </a:ext>
                </a:extLst>
              </a:tr>
            </a:tbl>
          </a:graphicData>
        </a:graphic>
      </p:graphicFrame>
      <p:pic>
        <p:nvPicPr>
          <p:cNvPr id="11" name="Obraz 10" descr="lor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31" y="1907246"/>
            <a:ext cx="3298759" cy="2421411"/>
          </a:xfrm>
          <a:prstGeom prst="rect">
            <a:avLst/>
          </a:prstGeom>
        </p:spPr>
      </p:pic>
      <p:pic>
        <p:nvPicPr>
          <p:cNvPr id="14" name="Obraz 13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4" y="4418597"/>
            <a:ext cx="1488962" cy="1488984"/>
          </a:xfrm>
          <a:prstGeom prst="rect">
            <a:avLst/>
          </a:prstGeom>
        </p:spPr>
      </p:pic>
      <p:pic>
        <p:nvPicPr>
          <p:cNvPr id="15" name="Obraz 14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61" y="4418597"/>
            <a:ext cx="1488962" cy="1488984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7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5561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801594"/>
          </a:xfrm>
        </p:spPr>
        <p:txBody>
          <a:bodyPr/>
          <a:lstStyle/>
          <a:p>
            <a:r>
              <a:rPr lang="pl-PL" dirty="0"/>
              <a:t>	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PROGRAMOWANIE DYNAMICZNE</a:t>
            </a:r>
          </a:p>
        </p:txBody>
      </p:sp>
      <p:pic>
        <p:nvPicPr>
          <p:cNvPr id="5" name="Obraz 4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2" y="4312507"/>
            <a:ext cx="1488962" cy="148898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22389" y="3579885"/>
            <a:ext cx="1995615" cy="5857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sz="3200" b="1" dirty="0" err="1"/>
              <a:t>Wmax</a:t>
            </a:r>
            <a:r>
              <a:rPr lang="pl-PL" sz="3200" b="1" dirty="0"/>
              <a:t> = 5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57941" y="5655828"/>
            <a:ext cx="954857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V1 = 5</a:t>
            </a:r>
          </a:p>
          <a:p>
            <a:pPr algn="ctr"/>
            <a:r>
              <a:rPr lang="pl-PL" dirty="0"/>
              <a:t>W1 = 3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157317" y="5733123"/>
            <a:ext cx="95485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V2 = 3</a:t>
            </a:r>
          </a:p>
          <a:p>
            <a:pPr algn="ctr"/>
            <a:r>
              <a:rPr lang="pl-PL" dirty="0"/>
              <a:t>W2 = 2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841171" y="5658563"/>
            <a:ext cx="95485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l-PL" dirty="0"/>
              <a:t>V3 =4</a:t>
            </a:r>
          </a:p>
          <a:p>
            <a:pPr algn="ctr"/>
            <a:r>
              <a:rPr lang="pl-PL" dirty="0"/>
              <a:t>W3 = 1</a:t>
            </a:r>
          </a:p>
        </p:txBody>
      </p:sp>
      <p:graphicFrame>
        <p:nvGraphicFramePr>
          <p:cNvPr id="12" name="Tabela 13"/>
          <p:cNvGraphicFramePr/>
          <p:nvPr>
            <p:extLst>
              <p:ext uri="{D42A27DB-BD31-4B8C-83A1-F6EECF244321}">
                <p14:modId xmlns:p14="http://schemas.microsoft.com/office/powerpoint/2010/main" val="3811660804"/>
              </p:ext>
            </p:extLst>
          </p:nvPr>
        </p:nvGraphicFramePr>
        <p:xfrm>
          <a:off x="6890471" y="2290928"/>
          <a:ext cx="4659306" cy="2186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551">
                  <a:extLst>
                    <a:ext uri="{9D8B030D-6E8A-4147-A177-3AD203B41FA5}">
                      <a16:colId xmlns:a16="http://schemas.microsoft.com/office/drawing/2014/main" val="3536954597"/>
                    </a:ext>
                  </a:extLst>
                </a:gridCol>
                <a:gridCol w="776551">
                  <a:extLst>
                    <a:ext uri="{9D8B030D-6E8A-4147-A177-3AD203B41FA5}">
                      <a16:colId xmlns:a16="http://schemas.microsoft.com/office/drawing/2014/main" val="400031309"/>
                    </a:ext>
                  </a:extLst>
                </a:gridCol>
                <a:gridCol w="776551">
                  <a:extLst>
                    <a:ext uri="{9D8B030D-6E8A-4147-A177-3AD203B41FA5}">
                      <a16:colId xmlns:a16="http://schemas.microsoft.com/office/drawing/2014/main" val="3393875622"/>
                    </a:ext>
                  </a:extLst>
                </a:gridCol>
                <a:gridCol w="776551">
                  <a:extLst>
                    <a:ext uri="{9D8B030D-6E8A-4147-A177-3AD203B41FA5}">
                      <a16:colId xmlns:a16="http://schemas.microsoft.com/office/drawing/2014/main" val="1400098196"/>
                    </a:ext>
                  </a:extLst>
                </a:gridCol>
                <a:gridCol w="776551">
                  <a:extLst>
                    <a:ext uri="{9D8B030D-6E8A-4147-A177-3AD203B41FA5}">
                      <a16:colId xmlns:a16="http://schemas.microsoft.com/office/drawing/2014/main" val="686003178"/>
                    </a:ext>
                  </a:extLst>
                </a:gridCol>
                <a:gridCol w="776551">
                  <a:extLst>
                    <a:ext uri="{9D8B030D-6E8A-4147-A177-3AD203B41FA5}">
                      <a16:colId xmlns:a16="http://schemas.microsoft.com/office/drawing/2014/main" val="497097607"/>
                    </a:ext>
                  </a:extLst>
                </a:gridCol>
              </a:tblGrid>
              <a:tr h="437321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Keep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21793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67928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399419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35325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02544"/>
                  </a:ext>
                </a:extLst>
              </a:tr>
            </a:tbl>
          </a:graphicData>
        </a:graphic>
      </p:graphicFrame>
      <p:pic>
        <p:nvPicPr>
          <p:cNvPr id="11" name="Obraz 10" descr="lor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930" y="1823538"/>
            <a:ext cx="3298759" cy="2421411"/>
          </a:xfrm>
          <a:prstGeom prst="rect">
            <a:avLst/>
          </a:prstGeom>
        </p:spPr>
      </p:pic>
      <p:pic>
        <p:nvPicPr>
          <p:cNvPr id="14" name="Obraz 13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38" y="4295595"/>
            <a:ext cx="1488962" cy="1488984"/>
          </a:xfrm>
          <a:prstGeom prst="rect">
            <a:avLst/>
          </a:prstGeom>
        </p:spPr>
      </p:pic>
      <p:pic>
        <p:nvPicPr>
          <p:cNvPr id="15" name="Obraz 14" descr="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92" y="4295595"/>
            <a:ext cx="1488962" cy="1488984"/>
          </a:xfrm>
          <a:prstGeom prst="rect">
            <a:avLst/>
          </a:prstGeom>
        </p:spPr>
      </p:pic>
      <p:sp>
        <p:nvSpPr>
          <p:cNvPr id="3" name="Owal 2"/>
          <p:cNvSpPr/>
          <p:nvPr/>
        </p:nvSpPr>
        <p:spPr>
          <a:xfrm>
            <a:off x="99352" y="4201404"/>
            <a:ext cx="1673506" cy="21139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/>
        </p:nvSpPr>
        <p:spPr>
          <a:xfrm>
            <a:off x="3497183" y="4137298"/>
            <a:ext cx="1673506" cy="217805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" name="Łącznik prosty ze strzałką 3"/>
          <p:cNvCxnSpPr/>
          <p:nvPr/>
        </p:nvCxnSpPr>
        <p:spPr>
          <a:xfrm>
            <a:off x="1919943" y="4330946"/>
            <a:ext cx="1419452" cy="1409306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Łącznik prosty ze strzałką 16"/>
          <p:cNvCxnSpPr/>
          <p:nvPr/>
        </p:nvCxnSpPr>
        <p:spPr>
          <a:xfrm flipH="1">
            <a:off x="1914892" y="4339303"/>
            <a:ext cx="1429050" cy="1379005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8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60181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ZOSTAŁO ZROBIONE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Zostały oprogramowane 4 algorytmy:</a:t>
            </a:r>
          </a:p>
          <a:p>
            <a:pPr lvl="1"/>
            <a:r>
              <a:rPr lang="pl-PL" dirty="0"/>
              <a:t>Brutalny</a:t>
            </a:r>
          </a:p>
          <a:p>
            <a:pPr lvl="1"/>
            <a:r>
              <a:rPr lang="pl-PL" dirty="0"/>
              <a:t>Zachłanny</a:t>
            </a:r>
          </a:p>
          <a:p>
            <a:pPr lvl="1"/>
            <a:r>
              <a:rPr lang="pl-PL" dirty="0"/>
              <a:t>Genetyczny</a:t>
            </a:r>
          </a:p>
          <a:p>
            <a:pPr lvl="1"/>
            <a:r>
              <a:rPr lang="pl-PL" dirty="0"/>
              <a:t>Programowanie dynamiczne</a:t>
            </a:r>
          </a:p>
          <a:p>
            <a:r>
              <a:rPr lang="pl-PL" dirty="0"/>
              <a:t>Zaimplementowano interfejs konsolowy</a:t>
            </a:r>
          </a:p>
          <a:p>
            <a:r>
              <a:rPr lang="pl-PL" dirty="0"/>
              <a:t>Zaimplementowano interfejs graficzny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Stworzono możliwość importowania danych z pliku .</a:t>
            </a:r>
            <a:r>
              <a:rPr lang="pl-PL" dirty="0" err="1"/>
              <a:t>csv</a:t>
            </a:r>
            <a:endParaRPr lang="pl-PL" dirty="0"/>
          </a:p>
          <a:p>
            <a:r>
              <a:rPr lang="pl-PL" dirty="0"/>
              <a:t>Stworzono możliwość ręcznej zmiany parametrów algorytmów</a:t>
            </a:r>
          </a:p>
          <a:p>
            <a:r>
              <a:rPr lang="pl-PL" dirty="0"/>
              <a:t>Możliwość wyświetlania wyników końcowych na wykresach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0FB2-AF41-45DC-92D8-988E383C53A8}" type="slidenum">
              <a:rPr lang="pl-PL" smtClean="0"/>
              <a:t>9</a:t>
            </a:fld>
            <a:r>
              <a:rPr lang="pl-PL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848052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TM02900769[[fn=Retrospekcja]]</Template>
  <TotalTime>140</TotalTime>
  <Words>974</Words>
  <Application>Microsoft Office PowerPoint</Application>
  <PresentationFormat>Panoramiczny</PresentationFormat>
  <Paragraphs>284</Paragraphs>
  <Slides>18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Courier New</vt:lpstr>
      <vt:lpstr>Retrospekcja</vt:lpstr>
      <vt:lpstr>ZAŁADUNEK CIĘŻARÓWKI: OPTYMALIZACJA DOSTĘPNEGO MIEJSCA ORAZ KOSZTÓW PACZEK</vt:lpstr>
      <vt:lpstr>AGENDA</vt:lpstr>
      <vt:lpstr>INFORMACJE OGÓLNE</vt:lpstr>
      <vt:lpstr>ALGORYTM BRUTLANY</vt:lpstr>
      <vt:lpstr>ALGORYTM ZACHŁANNY</vt:lpstr>
      <vt:lpstr>ALGORYTM GENETYCZNY</vt:lpstr>
      <vt:lpstr>  PROGRAMOWANIE DYNAMICZNE</vt:lpstr>
      <vt:lpstr>  PROGRAMOWANIE DYNAMICZNE</vt:lpstr>
      <vt:lpstr>CO ZOSTAŁO ZROBIONE</vt:lpstr>
      <vt:lpstr>DANE WEJŚCIOWE ORAZ WYJŚCIOWE</vt:lpstr>
      <vt:lpstr>BADANIA – ZBIÓR „EASY” – 15 ELEMENTÓW</vt:lpstr>
      <vt:lpstr>BADANIA - ZBIÓR „EASY” – 15 ELEMENTÓW</vt:lpstr>
      <vt:lpstr>BADANIA – ZBIÓR „MEDIUM” – 5310 ELEMENTÓW</vt:lpstr>
      <vt:lpstr>BADANIA – ZBIÓR „MEDIUM” – 5310 ELEMENTÓW</vt:lpstr>
      <vt:lpstr>BADANIA – ZBIÓR „HARD” – 16100 ELEMENTÓW</vt:lpstr>
      <vt:lpstr>BADANIA – ZBIÓR „HARD” – 16100 ELEMENTÓW</vt:lpstr>
      <vt:lpstr>PODSUMOWANIE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Załadunek ciężarówki: optymalizacja dostępnego miejsca oraz kosztów paczek</dc:title>
  <dc:creator>Tomasz Kowalik</dc:creator>
  <cp:lastModifiedBy>Łukasz J</cp:lastModifiedBy>
  <cp:revision>15</cp:revision>
  <dcterms:created xsi:type="dcterms:W3CDTF">2016-10-16T19:43:03Z</dcterms:created>
  <dcterms:modified xsi:type="dcterms:W3CDTF">2016-10-19T11:33:51Z</dcterms:modified>
</cp:coreProperties>
</file>