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67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0BE9D-1CDE-40EA-8AB4-3DEFA908E108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F9237-7835-4CDB-8421-3D823EC551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690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EF955C-0B98-4BD9-B647-227481B68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EAEF883-9B1C-4A18-8FBB-8C3BB9ED3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AE9071-5E2A-4DB9-A8B3-11ADDE69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FD-2A75-452C-B266-9B4B71E29BC3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48F9E1-E8B2-42BF-9129-BAB2CFF9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81C049-B845-4371-A90D-4D54BA45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94-277A-42EB-8F71-81F60E1C51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138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FCFA9A-F8F2-4E23-944D-3D5B29C1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DCB215F-5D43-4537-8845-40D50E685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5E7B74-7DC2-44BA-BE62-1FE42BE3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FD-2A75-452C-B266-9B4B71E29BC3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FDA12C-7C75-4D2B-8AFF-21D3BF4D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3BE21E-723C-466F-8F12-43DCC94A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94-277A-42EB-8F71-81F60E1C51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592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CC207BB-02E0-4E73-9ABB-9C18293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599275-BB58-4384-900D-9CEA4A12D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309E340-CE8D-49C2-BE92-E6D4E857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FD-2A75-452C-B266-9B4B71E29BC3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94633B-20C8-460B-9657-49572569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85A3A95-3AAC-4BCC-997D-D9E3AC92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94-277A-42EB-8F71-81F60E1C51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649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4E8F10-4025-4391-B206-EAED6DD7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ED81F5-0EB5-4EC9-A710-7E438672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D8643E-306D-4595-91EF-7677B416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FD-2A75-452C-B266-9B4B71E29BC3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268DA1A-F6AA-4D25-9C53-6F44CB45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C7239F-C952-4370-9E73-0C4A7A9C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94-277A-42EB-8F71-81F60E1C51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281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3E4FAC-5800-47A5-A778-ABB8E4AE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23C712A-E738-4AAD-9518-1B6097D9C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42EA16-13D8-46D1-979D-E3D81272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FD-2A75-452C-B266-9B4B71E29BC3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5BC38A-2AF5-4F67-9A13-C907BB59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A50F57-3909-4240-A2CF-4C7364E4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94-277A-42EB-8F71-81F60E1C51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563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9DE2FB-A25D-43FB-9106-5381AF58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8C9A6A-1BA8-450B-A316-5011A5DA7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B044948-6124-4667-8B4D-10649C2A7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4664D82-5C80-4914-B932-B2C93D4E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FD-2A75-452C-B266-9B4B71E29BC3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F27FF9F-94A7-4016-B623-FDE10129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246E89B-F62A-4C2F-8641-C453425F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94-277A-42EB-8F71-81F60E1C51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5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25C8C2-5604-4E32-BF17-B5F46CD5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E20B311-F85E-4616-9D6D-DAF8CD73B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A6024A8-D9CB-422A-8D01-4FD6AF178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8189B4B-F1B6-4BAE-8AFD-15E442716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06AA4B3-46A0-4730-8E40-D214EDDCD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ADD31E1-4231-47E2-A79B-4F350743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FD-2A75-452C-B266-9B4B71E29BC3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786DEE5-6BD1-47A6-97C1-AAB0B6B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63B2BE5-3E05-4201-9565-F2085DC5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94-277A-42EB-8F71-81F60E1C51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98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FB1F48-5925-43F1-9C55-E2A6F929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B7618C-A77F-4E36-971D-51615CE2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FD-2A75-452C-B266-9B4B71E29BC3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747B9AB-D102-47F4-B80D-797DEC22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7247C53-1CBD-4CBB-925B-7993CBCB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94-277A-42EB-8F71-81F60E1C51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98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54A577B-07F5-49A8-9640-CB63906D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FD-2A75-452C-B266-9B4B71E29BC3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2A0952F-7D6B-437D-970E-3848F4AB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2D4E145-8467-4832-BE4E-0D7D46D4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94-277A-42EB-8F71-81F60E1C51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30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FAFF4-6677-4326-A295-B95BC365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2F0083-1AB9-4C12-A332-E12B1D5C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79A4CE-B21C-4AE1-96B2-67A33C9EB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3D9E47D-700E-47AA-BAF9-33559C6C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FD-2A75-452C-B266-9B4B71E29BC3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9EEA446-2067-4E84-B999-60E592C2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68BE61E-299F-4654-9862-D463D35E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94-277A-42EB-8F71-81F60E1C51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796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D5C06F-801F-47D8-89BA-C1E1813B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2C620BA-7802-4C56-AB3E-DCF46AF4A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572561-C086-42A1-9A1C-C82D79071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799A2D1-0E76-4561-AF0F-3FF2A5E6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FD-2A75-452C-B266-9B4B71E29BC3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E54649-67CB-418E-91F3-E84B50B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A9906BD-DDEC-4409-A077-DC224173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2894-277A-42EB-8F71-81F60E1C51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038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F712A53-6CB0-496F-895E-DF100E98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0DFB5DD-8E8F-4986-B0A5-ADA8AB8E1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1F7FF3-E1A4-4E22-886F-A97B03C05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922FD-2A75-452C-B266-9B4B71E29BC3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C2B720-925F-4507-9D12-D5AFAC700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E36F9B-647F-40D4-8129-6E09691A5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2894-277A-42EB-8F71-81F60E1C51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997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AE32E8-2BCD-4515-A964-8619C653E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Miary oceny jakości klasyfikacji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EB34663-2519-438D-8CB9-5D5001D82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Piotr Maciąg, Instytut Informatyki PW</a:t>
            </a:r>
          </a:p>
        </p:txBody>
      </p:sp>
    </p:spTree>
    <p:extLst>
      <p:ext uri="{BB962C8B-B14F-4D97-AF65-F5344CB8AC3E}">
        <p14:creationId xmlns:p14="http://schemas.microsoft.com/office/powerpoint/2010/main" val="152664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20B9A7-CEEC-4E08-A486-7F5F9D32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Zbiory uczący, walidujący oraz testowy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1983D1-B8ED-49B3-AE1F-0E3AAF83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032"/>
            <a:ext cx="10515600" cy="4758236"/>
          </a:xfrm>
        </p:spPr>
        <p:txBody>
          <a:bodyPr>
            <a:normAutofit/>
          </a:bodyPr>
          <a:lstStyle/>
          <a:p>
            <a:r>
              <a:rPr lang="pl-PL" sz="2200" dirty="0"/>
              <a:t>Zbiór trenujący wykorzystujemy do uczenia modelu.</a:t>
            </a:r>
          </a:p>
          <a:p>
            <a:r>
              <a:rPr lang="pl-PL" sz="2200" dirty="0"/>
              <a:t>Zbiór walidujący służy do przeszukiwania optymalnych parametrów uczenia modelu.</a:t>
            </a:r>
          </a:p>
          <a:p>
            <a:r>
              <a:rPr lang="pl-PL" sz="2200" dirty="0"/>
              <a:t>Zbiór testowy wykorzystywany jest do ostatecznej oceny jakości klasyfikacji modelu.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B9F9486E-95E6-4408-B9AE-BC43FFAB525B}"/>
              </a:ext>
            </a:extLst>
          </p:cNvPr>
          <p:cNvSpPr/>
          <p:nvPr/>
        </p:nvSpPr>
        <p:spPr>
          <a:xfrm>
            <a:off x="541538" y="4518733"/>
            <a:ext cx="1748901" cy="103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Model</a:t>
            </a:r>
          </a:p>
        </p:txBody>
      </p:sp>
      <p:sp>
        <p:nvSpPr>
          <p:cNvPr id="8" name="Strzałka: w dół 7">
            <a:extLst>
              <a:ext uri="{FF2B5EF4-FFF2-40B4-BE49-F238E27FC236}">
                <a16:creationId xmlns:a16="http://schemas.microsoft.com/office/drawing/2014/main" id="{D2DA88CF-A1B0-4004-8168-9E79D1A226A4}"/>
              </a:ext>
            </a:extLst>
          </p:cNvPr>
          <p:cNvSpPr/>
          <p:nvPr/>
        </p:nvSpPr>
        <p:spPr>
          <a:xfrm>
            <a:off x="941034" y="3624308"/>
            <a:ext cx="1029809" cy="89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63B6686-5301-4A04-AC9A-02F56BD3885D}"/>
              </a:ext>
            </a:extLst>
          </p:cNvPr>
          <p:cNvSpPr txBox="1"/>
          <p:nvPr/>
        </p:nvSpPr>
        <p:spPr>
          <a:xfrm>
            <a:off x="457200" y="2910508"/>
            <a:ext cx="1997476" cy="646331"/>
          </a:xfrm>
          <a:custGeom>
            <a:avLst/>
            <a:gdLst>
              <a:gd name="connsiteX0" fmla="*/ 0 w 1997476"/>
              <a:gd name="connsiteY0" fmla="*/ 0 h 646331"/>
              <a:gd name="connsiteX1" fmla="*/ 499369 w 1997476"/>
              <a:gd name="connsiteY1" fmla="*/ 0 h 646331"/>
              <a:gd name="connsiteX2" fmla="*/ 1018713 w 1997476"/>
              <a:gd name="connsiteY2" fmla="*/ 0 h 646331"/>
              <a:gd name="connsiteX3" fmla="*/ 1478132 w 1997476"/>
              <a:gd name="connsiteY3" fmla="*/ 0 h 646331"/>
              <a:gd name="connsiteX4" fmla="*/ 1997476 w 1997476"/>
              <a:gd name="connsiteY4" fmla="*/ 0 h 646331"/>
              <a:gd name="connsiteX5" fmla="*/ 1997476 w 1997476"/>
              <a:gd name="connsiteY5" fmla="*/ 310239 h 646331"/>
              <a:gd name="connsiteX6" fmla="*/ 1997476 w 1997476"/>
              <a:gd name="connsiteY6" fmla="*/ 646331 h 646331"/>
              <a:gd name="connsiteX7" fmla="*/ 1478132 w 1997476"/>
              <a:gd name="connsiteY7" fmla="*/ 646331 h 646331"/>
              <a:gd name="connsiteX8" fmla="*/ 978763 w 1997476"/>
              <a:gd name="connsiteY8" fmla="*/ 646331 h 646331"/>
              <a:gd name="connsiteX9" fmla="*/ 539319 w 1997476"/>
              <a:gd name="connsiteY9" fmla="*/ 646331 h 646331"/>
              <a:gd name="connsiteX10" fmla="*/ 0 w 1997476"/>
              <a:gd name="connsiteY10" fmla="*/ 646331 h 646331"/>
              <a:gd name="connsiteX11" fmla="*/ 0 w 1997476"/>
              <a:gd name="connsiteY11" fmla="*/ 329629 h 646331"/>
              <a:gd name="connsiteX12" fmla="*/ 0 w 1997476"/>
              <a:gd name="connsiteY12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7476" h="646331" fill="none" extrusionOk="0">
                <a:moveTo>
                  <a:pt x="0" y="0"/>
                </a:moveTo>
                <a:cubicBezTo>
                  <a:pt x="248854" y="-27201"/>
                  <a:pt x="311156" y="59662"/>
                  <a:pt x="499369" y="0"/>
                </a:cubicBezTo>
                <a:cubicBezTo>
                  <a:pt x="687582" y="-59662"/>
                  <a:pt x="769993" y="50567"/>
                  <a:pt x="1018713" y="0"/>
                </a:cubicBezTo>
                <a:cubicBezTo>
                  <a:pt x="1267433" y="-50567"/>
                  <a:pt x="1302162" y="44202"/>
                  <a:pt x="1478132" y="0"/>
                </a:cubicBezTo>
                <a:cubicBezTo>
                  <a:pt x="1654102" y="-44202"/>
                  <a:pt x="1807034" y="44037"/>
                  <a:pt x="1997476" y="0"/>
                </a:cubicBezTo>
                <a:cubicBezTo>
                  <a:pt x="2006412" y="92128"/>
                  <a:pt x="1987969" y="183132"/>
                  <a:pt x="1997476" y="310239"/>
                </a:cubicBezTo>
                <a:cubicBezTo>
                  <a:pt x="2006983" y="437346"/>
                  <a:pt x="1974426" y="538805"/>
                  <a:pt x="1997476" y="646331"/>
                </a:cubicBezTo>
                <a:cubicBezTo>
                  <a:pt x="1848067" y="646700"/>
                  <a:pt x="1703653" y="608517"/>
                  <a:pt x="1478132" y="646331"/>
                </a:cubicBezTo>
                <a:cubicBezTo>
                  <a:pt x="1252611" y="684145"/>
                  <a:pt x="1092843" y="591477"/>
                  <a:pt x="978763" y="646331"/>
                </a:cubicBezTo>
                <a:cubicBezTo>
                  <a:pt x="864683" y="701185"/>
                  <a:pt x="683641" y="631561"/>
                  <a:pt x="539319" y="646331"/>
                </a:cubicBezTo>
                <a:cubicBezTo>
                  <a:pt x="394997" y="661101"/>
                  <a:pt x="142687" y="629842"/>
                  <a:pt x="0" y="646331"/>
                </a:cubicBezTo>
                <a:cubicBezTo>
                  <a:pt x="-23057" y="540996"/>
                  <a:pt x="9075" y="472609"/>
                  <a:pt x="0" y="329629"/>
                </a:cubicBezTo>
                <a:cubicBezTo>
                  <a:pt x="-9075" y="186649"/>
                  <a:pt x="38508" y="69695"/>
                  <a:pt x="0" y="0"/>
                </a:cubicBezTo>
                <a:close/>
              </a:path>
              <a:path w="1997476" h="646331" stroke="0" extrusionOk="0">
                <a:moveTo>
                  <a:pt x="0" y="0"/>
                </a:moveTo>
                <a:cubicBezTo>
                  <a:pt x="183297" y="-22184"/>
                  <a:pt x="297655" y="27938"/>
                  <a:pt x="439445" y="0"/>
                </a:cubicBezTo>
                <a:cubicBezTo>
                  <a:pt x="581235" y="-27938"/>
                  <a:pt x="746173" y="18133"/>
                  <a:pt x="918839" y="0"/>
                </a:cubicBezTo>
                <a:cubicBezTo>
                  <a:pt x="1091505" y="-18133"/>
                  <a:pt x="1221190" y="58409"/>
                  <a:pt x="1418208" y="0"/>
                </a:cubicBezTo>
                <a:cubicBezTo>
                  <a:pt x="1615226" y="-58409"/>
                  <a:pt x="1857001" y="5829"/>
                  <a:pt x="1997476" y="0"/>
                </a:cubicBezTo>
                <a:cubicBezTo>
                  <a:pt x="2035391" y="125912"/>
                  <a:pt x="1994275" y="197353"/>
                  <a:pt x="1997476" y="323166"/>
                </a:cubicBezTo>
                <a:cubicBezTo>
                  <a:pt x="2000677" y="448979"/>
                  <a:pt x="1970044" y="531332"/>
                  <a:pt x="1997476" y="646331"/>
                </a:cubicBezTo>
                <a:cubicBezTo>
                  <a:pt x="1851802" y="648862"/>
                  <a:pt x="1672667" y="596141"/>
                  <a:pt x="1518082" y="646331"/>
                </a:cubicBezTo>
                <a:cubicBezTo>
                  <a:pt x="1363497" y="696521"/>
                  <a:pt x="1179397" y="608915"/>
                  <a:pt x="998738" y="646331"/>
                </a:cubicBezTo>
                <a:cubicBezTo>
                  <a:pt x="818079" y="683747"/>
                  <a:pt x="705706" y="615053"/>
                  <a:pt x="539319" y="646331"/>
                </a:cubicBezTo>
                <a:cubicBezTo>
                  <a:pt x="372932" y="677609"/>
                  <a:pt x="162117" y="590964"/>
                  <a:pt x="0" y="646331"/>
                </a:cubicBezTo>
                <a:cubicBezTo>
                  <a:pt x="-25569" y="497331"/>
                  <a:pt x="415" y="399855"/>
                  <a:pt x="0" y="316702"/>
                </a:cubicBezTo>
                <a:cubicBezTo>
                  <a:pt x="-415" y="233549"/>
                  <a:pt x="36540" y="6460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5996892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/>
              <a:t>Zbiór uczący (trenujący)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C567E35-9560-4D18-85EA-98BF44BCBDCA}"/>
              </a:ext>
            </a:extLst>
          </p:cNvPr>
          <p:cNvSpPr/>
          <p:nvPr/>
        </p:nvSpPr>
        <p:spPr>
          <a:xfrm>
            <a:off x="2868976" y="4529085"/>
            <a:ext cx="1748901" cy="103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Ocena jakości klasyfikacji</a:t>
            </a:r>
          </a:p>
        </p:txBody>
      </p:sp>
      <p:sp>
        <p:nvSpPr>
          <p:cNvPr id="11" name="Strzałka: w dół 10">
            <a:extLst>
              <a:ext uri="{FF2B5EF4-FFF2-40B4-BE49-F238E27FC236}">
                <a16:creationId xmlns:a16="http://schemas.microsoft.com/office/drawing/2014/main" id="{26C7AB36-C045-4DA7-983F-C56A1D8CA0C3}"/>
              </a:ext>
            </a:extLst>
          </p:cNvPr>
          <p:cNvSpPr/>
          <p:nvPr/>
        </p:nvSpPr>
        <p:spPr>
          <a:xfrm>
            <a:off x="3312113" y="3624308"/>
            <a:ext cx="1029809" cy="89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63A5B80-C42E-474B-AC96-43B682F2AC20}"/>
              </a:ext>
            </a:extLst>
          </p:cNvPr>
          <p:cNvSpPr txBox="1"/>
          <p:nvPr/>
        </p:nvSpPr>
        <p:spPr>
          <a:xfrm>
            <a:off x="2853070" y="3187507"/>
            <a:ext cx="1997476" cy="369332"/>
          </a:xfrm>
          <a:custGeom>
            <a:avLst/>
            <a:gdLst>
              <a:gd name="connsiteX0" fmla="*/ 0 w 1997476"/>
              <a:gd name="connsiteY0" fmla="*/ 0 h 369332"/>
              <a:gd name="connsiteX1" fmla="*/ 439445 w 1997476"/>
              <a:gd name="connsiteY1" fmla="*/ 0 h 369332"/>
              <a:gd name="connsiteX2" fmla="*/ 938814 w 1997476"/>
              <a:gd name="connsiteY2" fmla="*/ 0 h 369332"/>
              <a:gd name="connsiteX3" fmla="*/ 1458157 w 1997476"/>
              <a:gd name="connsiteY3" fmla="*/ 0 h 369332"/>
              <a:gd name="connsiteX4" fmla="*/ 1997476 w 1997476"/>
              <a:gd name="connsiteY4" fmla="*/ 0 h 369332"/>
              <a:gd name="connsiteX5" fmla="*/ 1997476 w 1997476"/>
              <a:gd name="connsiteY5" fmla="*/ 369332 h 369332"/>
              <a:gd name="connsiteX6" fmla="*/ 1478132 w 1997476"/>
              <a:gd name="connsiteY6" fmla="*/ 369332 h 369332"/>
              <a:gd name="connsiteX7" fmla="*/ 998738 w 1997476"/>
              <a:gd name="connsiteY7" fmla="*/ 369332 h 369332"/>
              <a:gd name="connsiteX8" fmla="*/ 539319 w 1997476"/>
              <a:gd name="connsiteY8" fmla="*/ 369332 h 369332"/>
              <a:gd name="connsiteX9" fmla="*/ 0 w 1997476"/>
              <a:gd name="connsiteY9" fmla="*/ 369332 h 369332"/>
              <a:gd name="connsiteX10" fmla="*/ 0 w 1997476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7476" h="369332" fill="none" extrusionOk="0">
                <a:moveTo>
                  <a:pt x="0" y="0"/>
                </a:moveTo>
                <a:cubicBezTo>
                  <a:pt x="136925" y="-21068"/>
                  <a:pt x="289594" y="21563"/>
                  <a:pt x="439445" y="0"/>
                </a:cubicBezTo>
                <a:cubicBezTo>
                  <a:pt x="589296" y="-21563"/>
                  <a:pt x="730794" y="55671"/>
                  <a:pt x="938814" y="0"/>
                </a:cubicBezTo>
                <a:cubicBezTo>
                  <a:pt x="1146834" y="-55671"/>
                  <a:pt x="1307892" y="39382"/>
                  <a:pt x="1458157" y="0"/>
                </a:cubicBezTo>
                <a:cubicBezTo>
                  <a:pt x="1608422" y="-39382"/>
                  <a:pt x="1881812" y="11257"/>
                  <a:pt x="1997476" y="0"/>
                </a:cubicBezTo>
                <a:cubicBezTo>
                  <a:pt x="2024624" y="174563"/>
                  <a:pt x="1988351" y="208457"/>
                  <a:pt x="1997476" y="369332"/>
                </a:cubicBezTo>
                <a:cubicBezTo>
                  <a:pt x="1881698" y="371655"/>
                  <a:pt x="1713770" y="336129"/>
                  <a:pt x="1478132" y="369332"/>
                </a:cubicBezTo>
                <a:cubicBezTo>
                  <a:pt x="1242494" y="402535"/>
                  <a:pt x="1189315" y="368190"/>
                  <a:pt x="998738" y="369332"/>
                </a:cubicBezTo>
                <a:cubicBezTo>
                  <a:pt x="808161" y="370474"/>
                  <a:pt x="709710" y="338068"/>
                  <a:pt x="539319" y="369332"/>
                </a:cubicBezTo>
                <a:cubicBezTo>
                  <a:pt x="368928" y="400596"/>
                  <a:pt x="253823" y="363008"/>
                  <a:pt x="0" y="369332"/>
                </a:cubicBezTo>
                <a:cubicBezTo>
                  <a:pt x="-42575" y="243158"/>
                  <a:pt x="8591" y="169490"/>
                  <a:pt x="0" y="0"/>
                </a:cubicBezTo>
                <a:close/>
              </a:path>
              <a:path w="1997476" h="369332" stroke="0" extrusionOk="0">
                <a:moveTo>
                  <a:pt x="0" y="0"/>
                </a:moveTo>
                <a:cubicBezTo>
                  <a:pt x="183297" y="-22184"/>
                  <a:pt x="297655" y="27938"/>
                  <a:pt x="439445" y="0"/>
                </a:cubicBezTo>
                <a:cubicBezTo>
                  <a:pt x="581235" y="-27938"/>
                  <a:pt x="746173" y="18133"/>
                  <a:pt x="918839" y="0"/>
                </a:cubicBezTo>
                <a:cubicBezTo>
                  <a:pt x="1091505" y="-18133"/>
                  <a:pt x="1221190" y="58409"/>
                  <a:pt x="1418208" y="0"/>
                </a:cubicBezTo>
                <a:cubicBezTo>
                  <a:pt x="1615226" y="-58409"/>
                  <a:pt x="1857001" y="5829"/>
                  <a:pt x="1997476" y="0"/>
                </a:cubicBezTo>
                <a:cubicBezTo>
                  <a:pt x="2035821" y="183233"/>
                  <a:pt x="1991995" y="221156"/>
                  <a:pt x="1997476" y="369332"/>
                </a:cubicBezTo>
                <a:cubicBezTo>
                  <a:pt x="1788265" y="387229"/>
                  <a:pt x="1636022" y="310862"/>
                  <a:pt x="1498107" y="369332"/>
                </a:cubicBezTo>
                <a:cubicBezTo>
                  <a:pt x="1360192" y="427802"/>
                  <a:pt x="1169612" y="341992"/>
                  <a:pt x="998738" y="369332"/>
                </a:cubicBezTo>
                <a:cubicBezTo>
                  <a:pt x="827864" y="396672"/>
                  <a:pt x="660053" y="331916"/>
                  <a:pt x="479394" y="369332"/>
                </a:cubicBezTo>
                <a:cubicBezTo>
                  <a:pt x="298735" y="406748"/>
                  <a:pt x="189043" y="319589"/>
                  <a:pt x="0" y="369332"/>
                </a:cubicBezTo>
                <a:cubicBezTo>
                  <a:pt x="-8309" y="263871"/>
                  <a:pt x="17954" y="7469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5996892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/>
              <a:t>Zbiór walidujący</a:t>
            </a:r>
          </a:p>
        </p:txBody>
      </p:sp>
      <p:sp>
        <p:nvSpPr>
          <p:cNvPr id="13" name="Schemat blokowy: decyzja 12">
            <a:extLst>
              <a:ext uri="{FF2B5EF4-FFF2-40B4-BE49-F238E27FC236}">
                <a16:creationId xmlns:a16="http://schemas.microsoft.com/office/drawing/2014/main" id="{4029C9A6-F921-477C-9C58-3D7438105FCD}"/>
              </a:ext>
            </a:extLst>
          </p:cNvPr>
          <p:cNvSpPr/>
          <p:nvPr/>
        </p:nvSpPr>
        <p:spPr>
          <a:xfrm>
            <a:off x="5086906" y="3987738"/>
            <a:ext cx="3053919" cy="21184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Czy istnieje nowy zestaw parametrów uczących?</a:t>
            </a: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BBF2F53-8919-4A6A-BEDC-58F8EF5CF202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290439" y="5038077"/>
            <a:ext cx="578537" cy="10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D1121575-0E59-44C6-8049-E052571D666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617877" y="5046955"/>
            <a:ext cx="469029" cy="1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BC7B662D-6486-48F0-94FB-7D3A33DC2DEB}"/>
              </a:ext>
            </a:extLst>
          </p:cNvPr>
          <p:cNvCxnSpPr>
            <a:stCxn id="13" idx="2"/>
          </p:cNvCxnSpPr>
          <p:nvPr/>
        </p:nvCxnSpPr>
        <p:spPr>
          <a:xfrm flipH="1">
            <a:off x="6613865" y="6106172"/>
            <a:ext cx="1" cy="1525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F8DFB8FF-6D6D-457B-881D-DCB2B72310B6}"/>
              </a:ext>
            </a:extLst>
          </p:cNvPr>
          <p:cNvCxnSpPr>
            <a:cxnSpLocks/>
          </p:cNvCxnSpPr>
          <p:nvPr/>
        </p:nvCxnSpPr>
        <p:spPr>
          <a:xfrm flipH="1">
            <a:off x="1415988" y="6258756"/>
            <a:ext cx="51978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46C88F1E-BB0C-4D44-927A-0CFB8B3C293E}"/>
              </a:ext>
            </a:extLst>
          </p:cNvPr>
          <p:cNvCxnSpPr>
            <a:endCxn id="4" idx="2"/>
          </p:cNvCxnSpPr>
          <p:nvPr/>
        </p:nvCxnSpPr>
        <p:spPr>
          <a:xfrm flipV="1">
            <a:off x="1415988" y="5557421"/>
            <a:ext cx="1" cy="701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231557D4-8ADF-4517-991B-74C3298AC058}"/>
              </a:ext>
            </a:extLst>
          </p:cNvPr>
          <p:cNvSpPr txBox="1"/>
          <p:nvPr/>
        </p:nvSpPr>
        <p:spPr>
          <a:xfrm>
            <a:off x="3604977" y="5932048"/>
            <a:ext cx="49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Tak</a:t>
            </a:r>
          </a:p>
        </p:txBody>
      </p: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D8773951-6093-4A04-8EAD-59E2C5DFB96B}"/>
              </a:ext>
            </a:extLst>
          </p:cNvPr>
          <p:cNvCxnSpPr>
            <a:cxnSpLocks/>
          </p:cNvCxnSpPr>
          <p:nvPr/>
        </p:nvCxnSpPr>
        <p:spPr>
          <a:xfrm flipV="1">
            <a:off x="8140825" y="5038077"/>
            <a:ext cx="616998" cy="8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19878E95-779A-4C4A-93E3-B69B3E483E52}"/>
              </a:ext>
            </a:extLst>
          </p:cNvPr>
          <p:cNvSpPr txBox="1"/>
          <p:nvPr/>
        </p:nvSpPr>
        <p:spPr>
          <a:xfrm>
            <a:off x="8116193" y="463303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Nie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127C8C7E-CA65-4C02-89A9-A533E5F56987}"/>
              </a:ext>
            </a:extLst>
          </p:cNvPr>
          <p:cNvSpPr/>
          <p:nvPr/>
        </p:nvSpPr>
        <p:spPr>
          <a:xfrm>
            <a:off x="8764852" y="4504718"/>
            <a:ext cx="2625945" cy="1736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Ocena jakości klasyfikacji dla modelu na zbiorze testowym z parametrami, które dały najlepszą jakość klasyfikacji na zbiorze walidującym.</a:t>
            </a:r>
          </a:p>
        </p:txBody>
      </p:sp>
      <p:sp>
        <p:nvSpPr>
          <p:cNvPr id="36" name="Strzałka: w dół 35">
            <a:extLst>
              <a:ext uri="{FF2B5EF4-FFF2-40B4-BE49-F238E27FC236}">
                <a16:creationId xmlns:a16="http://schemas.microsoft.com/office/drawing/2014/main" id="{752152FE-7D72-4D7F-8E0E-4605DF978C0E}"/>
              </a:ext>
            </a:extLst>
          </p:cNvPr>
          <p:cNvSpPr/>
          <p:nvPr/>
        </p:nvSpPr>
        <p:spPr>
          <a:xfrm>
            <a:off x="9625238" y="3599941"/>
            <a:ext cx="1029809" cy="89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EE92E05D-A418-4908-9548-CFF020675956}"/>
              </a:ext>
            </a:extLst>
          </p:cNvPr>
          <p:cNvSpPr txBox="1"/>
          <p:nvPr/>
        </p:nvSpPr>
        <p:spPr>
          <a:xfrm>
            <a:off x="9148441" y="3163140"/>
            <a:ext cx="1997476" cy="369332"/>
          </a:xfrm>
          <a:custGeom>
            <a:avLst/>
            <a:gdLst>
              <a:gd name="connsiteX0" fmla="*/ 0 w 1997476"/>
              <a:gd name="connsiteY0" fmla="*/ 0 h 369332"/>
              <a:gd name="connsiteX1" fmla="*/ 439445 w 1997476"/>
              <a:gd name="connsiteY1" fmla="*/ 0 h 369332"/>
              <a:gd name="connsiteX2" fmla="*/ 938814 w 1997476"/>
              <a:gd name="connsiteY2" fmla="*/ 0 h 369332"/>
              <a:gd name="connsiteX3" fmla="*/ 1458157 w 1997476"/>
              <a:gd name="connsiteY3" fmla="*/ 0 h 369332"/>
              <a:gd name="connsiteX4" fmla="*/ 1997476 w 1997476"/>
              <a:gd name="connsiteY4" fmla="*/ 0 h 369332"/>
              <a:gd name="connsiteX5" fmla="*/ 1997476 w 1997476"/>
              <a:gd name="connsiteY5" fmla="*/ 369332 h 369332"/>
              <a:gd name="connsiteX6" fmla="*/ 1478132 w 1997476"/>
              <a:gd name="connsiteY6" fmla="*/ 369332 h 369332"/>
              <a:gd name="connsiteX7" fmla="*/ 998738 w 1997476"/>
              <a:gd name="connsiteY7" fmla="*/ 369332 h 369332"/>
              <a:gd name="connsiteX8" fmla="*/ 539319 w 1997476"/>
              <a:gd name="connsiteY8" fmla="*/ 369332 h 369332"/>
              <a:gd name="connsiteX9" fmla="*/ 0 w 1997476"/>
              <a:gd name="connsiteY9" fmla="*/ 369332 h 369332"/>
              <a:gd name="connsiteX10" fmla="*/ 0 w 1997476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7476" h="369332" fill="none" extrusionOk="0">
                <a:moveTo>
                  <a:pt x="0" y="0"/>
                </a:moveTo>
                <a:cubicBezTo>
                  <a:pt x="136925" y="-21068"/>
                  <a:pt x="289594" y="21563"/>
                  <a:pt x="439445" y="0"/>
                </a:cubicBezTo>
                <a:cubicBezTo>
                  <a:pt x="589296" y="-21563"/>
                  <a:pt x="730794" y="55671"/>
                  <a:pt x="938814" y="0"/>
                </a:cubicBezTo>
                <a:cubicBezTo>
                  <a:pt x="1146834" y="-55671"/>
                  <a:pt x="1307892" y="39382"/>
                  <a:pt x="1458157" y="0"/>
                </a:cubicBezTo>
                <a:cubicBezTo>
                  <a:pt x="1608422" y="-39382"/>
                  <a:pt x="1881812" y="11257"/>
                  <a:pt x="1997476" y="0"/>
                </a:cubicBezTo>
                <a:cubicBezTo>
                  <a:pt x="2024624" y="174563"/>
                  <a:pt x="1988351" y="208457"/>
                  <a:pt x="1997476" y="369332"/>
                </a:cubicBezTo>
                <a:cubicBezTo>
                  <a:pt x="1881698" y="371655"/>
                  <a:pt x="1713770" y="336129"/>
                  <a:pt x="1478132" y="369332"/>
                </a:cubicBezTo>
                <a:cubicBezTo>
                  <a:pt x="1242494" y="402535"/>
                  <a:pt x="1189315" y="368190"/>
                  <a:pt x="998738" y="369332"/>
                </a:cubicBezTo>
                <a:cubicBezTo>
                  <a:pt x="808161" y="370474"/>
                  <a:pt x="709710" y="338068"/>
                  <a:pt x="539319" y="369332"/>
                </a:cubicBezTo>
                <a:cubicBezTo>
                  <a:pt x="368928" y="400596"/>
                  <a:pt x="253823" y="363008"/>
                  <a:pt x="0" y="369332"/>
                </a:cubicBezTo>
                <a:cubicBezTo>
                  <a:pt x="-42575" y="243158"/>
                  <a:pt x="8591" y="169490"/>
                  <a:pt x="0" y="0"/>
                </a:cubicBezTo>
                <a:close/>
              </a:path>
              <a:path w="1997476" h="369332" stroke="0" extrusionOk="0">
                <a:moveTo>
                  <a:pt x="0" y="0"/>
                </a:moveTo>
                <a:cubicBezTo>
                  <a:pt x="183297" y="-22184"/>
                  <a:pt x="297655" y="27938"/>
                  <a:pt x="439445" y="0"/>
                </a:cubicBezTo>
                <a:cubicBezTo>
                  <a:pt x="581235" y="-27938"/>
                  <a:pt x="746173" y="18133"/>
                  <a:pt x="918839" y="0"/>
                </a:cubicBezTo>
                <a:cubicBezTo>
                  <a:pt x="1091505" y="-18133"/>
                  <a:pt x="1221190" y="58409"/>
                  <a:pt x="1418208" y="0"/>
                </a:cubicBezTo>
                <a:cubicBezTo>
                  <a:pt x="1615226" y="-58409"/>
                  <a:pt x="1857001" y="5829"/>
                  <a:pt x="1997476" y="0"/>
                </a:cubicBezTo>
                <a:cubicBezTo>
                  <a:pt x="2035821" y="183233"/>
                  <a:pt x="1991995" y="221156"/>
                  <a:pt x="1997476" y="369332"/>
                </a:cubicBezTo>
                <a:cubicBezTo>
                  <a:pt x="1788265" y="387229"/>
                  <a:pt x="1636022" y="310862"/>
                  <a:pt x="1498107" y="369332"/>
                </a:cubicBezTo>
                <a:cubicBezTo>
                  <a:pt x="1360192" y="427802"/>
                  <a:pt x="1169612" y="341992"/>
                  <a:pt x="998738" y="369332"/>
                </a:cubicBezTo>
                <a:cubicBezTo>
                  <a:pt x="827864" y="396672"/>
                  <a:pt x="660053" y="331916"/>
                  <a:pt x="479394" y="369332"/>
                </a:cubicBezTo>
                <a:cubicBezTo>
                  <a:pt x="298735" y="406748"/>
                  <a:pt x="189043" y="319589"/>
                  <a:pt x="0" y="369332"/>
                </a:cubicBezTo>
                <a:cubicBezTo>
                  <a:pt x="-8309" y="263871"/>
                  <a:pt x="17954" y="7469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5996892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/>
              <a:t>Zbiór testowy</a:t>
            </a:r>
          </a:p>
        </p:txBody>
      </p:sp>
    </p:spTree>
    <p:extLst>
      <p:ext uri="{BB962C8B-B14F-4D97-AF65-F5344CB8AC3E}">
        <p14:creationId xmlns:p14="http://schemas.microsoft.com/office/powerpoint/2010/main" val="212668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E185C8-B238-4BA3-879B-D6578819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K-krotna walidacja krzyżowa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A4A5A6-B918-4EA5-A454-CC8FF45D2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200" dirty="0"/>
              <a:t>Zbiór danych dzielony jest na k części. Następnie model uczony jest k razy, za każdym razem z użyciem innego zestawu k – 1 części danych i testowany na pozostałej części danych. Następnie miara oceny jakości klasyfikacji jest uśredniania.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EC348E9-77E5-49E8-9D6E-D72DECE62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03525"/>
              </p:ext>
            </p:extLst>
          </p:nvPr>
        </p:nvGraphicFramePr>
        <p:xfrm>
          <a:off x="1175553" y="2905098"/>
          <a:ext cx="283715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718">
                  <a:extLst>
                    <a:ext uri="{9D8B030D-6E8A-4147-A177-3AD203B41FA5}">
                      <a16:colId xmlns:a16="http://schemas.microsoft.com/office/drawing/2014/main" val="4084725006"/>
                    </a:ext>
                  </a:extLst>
                </a:gridCol>
                <a:gridCol w="945718">
                  <a:extLst>
                    <a:ext uri="{9D8B030D-6E8A-4147-A177-3AD203B41FA5}">
                      <a16:colId xmlns:a16="http://schemas.microsoft.com/office/drawing/2014/main" val="777956093"/>
                    </a:ext>
                  </a:extLst>
                </a:gridCol>
                <a:gridCol w="945718">
                  <a:extLst>
                    <a:ext uri="{9D8B030D-6E8A-4147-A177-3AD203B41FA5}">
                      <a16:colId xmlns:a16="http://schemas.microsoft.com/office/drawing/2014/main" val="141989694"/>
                    </a:ext>
                  </a:extLst>
                </a:gridCol>
              </a:tblGrid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1.1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3.4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134970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-1.2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3.5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00623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19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271852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4.5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09726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23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4.1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844320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-10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5.2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223410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-12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21390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0.5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84353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3.4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3.1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1.8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1230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64CEF5C5-D523-4463-8C9C-CF4EBD68BDFE}"/>
              </a:ext>
            </a:extLst>
          </p:cNvPr>
          <p:cNvSpPr txBox="1"/>
          <p:nvPr/>
        </p:nvSpPr>
        <p:spPr>
          <a:xfrm>
            <a:off x="2068601" y="6308209"/>
            <a:ext cx="105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Iteracja 1</a:t>
            </a:r>
          </a:p>
        </p:txBody>
      </p:sp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2BA3F6A4-6F19-4646-83BB-455DA5B31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639881"/>
              </p:ext>
            </p:extLst>
          </p:nvPr>
        </p:nvGraphicFramePr>
        <p:xfrm>
          <a:off x="4677423" y="2885123"/>
          <a:ext cx="283715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718">
                  <a:extLst>
                    <a:ext uri="{9D8B030D-6E8A-4147-A177-3AD203B41FA5}">
                      <a16:colId xmlns:a16="http://schemas.microsoft.com/office/drawing/2014/main" val="4084725006"/>
                    </a:ext>
                  </a:extLst>
                </a:gridCol>
                <a:gridCol w="945718">
                  <a:extLst>
                    <a:ext uri="{9D8B030D-6E8A-4147-A177-3AD203B41FA5}">
                      <a16:colId xmlns:a16="http://schemas.microsoft.com/office/drawing/2014/main" val="777956093"/>
                    </a:ext>
                  </a:extLst>
                </a:gridCol>
                <a:gridCol w="945718">
                  <a:extLst>
                    <a:ext uri="{9D8B030D-6E8A-4147-A177-3AD203B41FA5}">
                      <a16:colId xmlns:a16="http://schemas.microsoft.com/office/drawing/2014/main" val="141989694"/>
                    </a:ext>
                  </a:extLst>
                </a:gridCol>
              </a:tblGrid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1.1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3.4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134970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-1.2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3.5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00623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19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271852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4.5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09726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23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4.1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844320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-10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5.2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223410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-12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21390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0.5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84353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3.4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3.1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1230"/>
                  </a:ext>
                </a:extLst>
              </a:tr>
            </a:tbl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2EC4801C-779E-485D-BFB1-64A6073951FA}"/>
              </a:ext>
            </a:extLst>
          </p:cNvPr>
          <p:cNvSpPr txBox="1"/>
          <p:nvPr/>
        </p:nvSpPr>
        <p:spPr>
          <a:xfrm>
            <a:off x="5570471" y="6288234"/>
            <a:ext cx="105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Iteracja 2</a:t>
            </a:r>
          </a:p>
        </p:txBody>
      </p:sp>
      <p:graphicFrame>
        <p:nvGraphicFramePr>
          <p:cNvPr id="11" name="Tabela 4">
            <a:extLst>
              <a:ext uri="{FF2B5EF4-FFF2-40B4-BE49-F238E27FC236}">
                <a16:creationId xmlns:a16="http://schemas.microsoft.com/office/drawing/2014/main" id="{94267497-E9E6-4DEF-90BC-2DFE7144E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0224"/>
              </p:ext>
            </p:extLst>
          </p:nvPr>
        </p:nvGraphicFramePr>
        <p:xfrm>
          <a:off x="8179293" y="2905098"/>
          <a:ext cx="283715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718">
                  <a:extLst>
                    <a:ext uri="{9D8B030D-6E8A-4147-A177-3AD203B41FA5}">
                      <a16:colId xmlns:a16="http://schemas.microsoft.com/office/drawing/2014/main" val="4084725006"/>
                    </a:ext>
                  </a:extLst>
                </a:gridCol>
                <a:gridCol w="945718">
                  <a:extLst>
                    <a:ext uri="{9D8B030D-6E8A-4147-A177-3AD203B41FA5}">
                      <a16:colId xmlns:a16="http://schemas.microsoft.com/office/drawing/2014/main" val="777956093"/>
                    </a:ext>
                  </a:extLst>
                </a:gridCol>
                <a:gridCol w="945718">
                  <a:extLst>
                    <a:ext uri="{9D8B030D-6E8A-4147-A177-3AD203B41FA5}">
                      <a16:colId xmlns:a16="http://schemas.microsoft.com/office/drawing/2014/main" val="141989694"/>
                    </a:ext>
                  </a:extLst>
                </a:gridCol>
              </a:tblGrid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1.1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3.4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134970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-1.2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3.5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00623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19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271852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10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4.5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09726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4.1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844320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-10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5.2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223410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-12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21390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0.5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84353"/>
                  </a:ext>
                </a:extLst>
              </a:tr>
              <a:tr h="296662">
                <a:tc>
                  <a:txBody>
                    <a:bodyPr/>
                    <a:lstStyle/>
                    <a:p>
                      <a:r>
                        <a:rPr lang="pl-PL" dirty="0"/>
                        <a:t>3.4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3.1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71230"/>
                  </a:ext>
                </a:extLst>
              </a:tr>
            </a:tbl>
          </a:graphicData>
        </a:graphic>
      </p:graphicFrame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F1B8F3C-2D0C-4CF3-8328-74FB54D4F267}"/>
              </a:ext>
            </a:extLst>
          </p:cNvPr>
          <p:cNvSpPr txBox="1"/>
          <p:nvPr/>
        </p:nvSpPr>
        <p:spPr>
          <a:xfrm>
            <a:off x="9072341" y="6308209"/>
            <a:ext cx="105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Iteracja 3</a:t>
            </a:r>
          </a:p>
        </p:txBody>
      </p:sp>
    </p:spTree>
    <p:extLst>
      <p:ext uri="{BB962C8B-B14F-4D97-AF65-F5344CB8AC3E}">
        <p14:creationId xmlns:p14="http://schemas.microsoft.com/office/powerpoint/2010/main" val="63395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A9D036-C3D4-4AE1-B749-71ACCFA9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Ocena jakości klasyfikacji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EFBA74C-283C-4B4A-88C6-90BF1FDF6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442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C2F029-C9B9-46EF-AE94-18253D16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Macierz pomyłek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98C2F5-23B8-4B29-B144-D70D2868B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Stosowana jest przy ocenie jakości klasyfikacji.</a:t>
            </a:r>
          </a:p>
          <a:p>
            <a:r>
              <a:rPr lang="pl-PL" dirty="0"/>
              <a:t>Pozwala na wyprowadzenie wartości szeregu miar służących ocenie skuteczności klasyfikatora.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746BA4B-B3AD-48CB-BED0-2B068216A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79131"/>
              </p:ext>
            </p:extLst>
          </p:nvPr>
        </p:nvGraphicFramePr>
        <p:xfrm>
          <a:off x="1872203" y="3289054"/>
          <a:ext cx="7910992" cy="3022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7748">
                  <a:extLst>
                    <a:ext uri="{9D8B030D-6E8A-4147-A177-3AD203B41FA5}">
                      <a16:colId xmlns:a16="http://schemas.microsoft.com/office/drawing/2014/main" val="959438692"/>
                    </a:ext>
                  </a:extLst>
                </a:gridCol>
                <a:gridCol w="1977748">
                  <a:extLst>
                    <a:ext uri="{9D8B030D-6E8A-4147-A177-3AD203B41FA5}">
                      <a16:colId xmlns:a16="http://schemas.microsoft.com/office/drawing/2014/main" val="1989983985"/>
                    </a:ext>
                  </a:extLst>
                </a:gridCol>
                <a:gridCol w="1977748">
                  <a:extLst>
                    <a:ext uri="{9D8B030D-6E8A-4147-A177-3AD203B41FA5}">
                      <a16:colId xmlns:a16="http://schemas.microsoft.com/office/drawing/2014/main" val="2800388336"/>
                    </a:ext>
                  </a:extLst>
                </a:gridCol>
                <a:gridCol w="1977748">
                  <a:extLst>
                    <a:ext uri="{9D8B030D-6E8A-4147-A177-3AD203B41FA5}">
                      <a16:colId xmlns:a16="http://schemas.microsoft.com/office/drawing/2014/main" val="2378814898"/>
                    </a:ext>
                  </a:extLst>
                </a:gridCol>
              </a:tblGrid>
              <a:tr h="597023">
                <a:tc rowSpan="2" gridSpan="2"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/>
                        <a:t>Klasa rzeczywista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45861"/>
                  </a:ext>
                </a:extLst>
              </a:tr>
              <a:tr h="597023"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Wt. pozytywna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Wt. negatywna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790343"/>
                  </a:ext>
                </a:extLst>
              </a:tr>
              <a:tr h="597023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/>
                        <a:t>Klasa przewidziana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Wt. pozytywna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Prawdziwie pozytywna (True </a:t>
                      </a:r>
                      <a:r>
                        <a:rPr lang="pl-PL" dirty="0" err="1"/>
                        <a:t>Positive</a:t>
                      </a:r>
                      <a:r>
                        <a:rPr lang="pl-PL" dirty="0"/>
                        <a:t> – 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Fałszywie pozytywna (</a:t>
                      </a:r>
                      <a:r>
                        <a:rPr lang="pl-PL" dirty="0" err="1"/>
                        <a:t>False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Positive</a:t>
                      </a:r>
                      <a:r>
                        <a:rPr lang="pl-PL" dirty="0"/>
                        <a:t> – 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429160"/>
                  </a:ext>
                </a:extLst>
              </a:tr>
              <a:tr h="597023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Wt. negatywna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Fałszywie negatywna (</a:t>
                      </a:r>
                      <a:r>
                        <a:rPr lang="pl-PL" dirty="0" err="1"/>
                        <a:t>False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Negative</a:t>
                      </a:r>
                      <a:r>
                        <a:rPr lang="pl-PL" dirty="0"/>
                        <a:t> – 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Prawdziwie negatywna (True </a:t>
                      </a:r>
                      <a:r>
                        <a:rPr lang="pl-PL" dirty="0" err="1"/>
                        <a:t>Negative</a:t>
                      </a:r>
                      <a:r>
                        <a:rPr lang="pl-PL" dirty="0"/>
                        <a:t> – 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76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80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83A126-9018-4FE1-B6FE-2EAF96F2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635"/>
            <a:ext cx="10515600" cy="1325563"/>
          </a:xfrm>
        </p:spPr>
        <p:txBody>
          <a:bodyPr/>
          <a:lstStyle/>
          <a:p>
            <a:r>
              <a:rPr lang="pl-PL" dirty="0"/>
              <a:t>Macierz pomyłek - wyznaczanie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14D6BE-0DDD-4582-8963-CE39633F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Positive</a:t>
            </a:r>
            <a:r>
              <a:rPr lang="pl-PL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P = 4</a:t>
            </a:r>
          </a:p>
          <a:p>
            <a:r>
              <a:rPr lang="pl-PL" sz="2400" dirty="0" err="1">
                <a:solidFill>
                  <a:schemeClr val="accent5">
                    <a:lumMod val="75000"/>
                  </a:schemeClr>
                </a:solidFill>
              </a:rPr>
              <a:t>Negative</a:t>
            </a:r>
            <a:r>
              <a:rPr lang="pl-PL" sz="2400" dirty="0">
                <a:solidFill>
                  <a:schemeClr val="accent5">
                    <a:lumMod val="75000"/>
                  </a:schemeClr>
                </a:solidFill>
              </a:rPr>
              <a:t>, N = 5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BFFA16A-DB76-477B-AB35-08BFB07A5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12207"/>
              </p:ext>
            </p:extLst>
          </p:nvPr>
        </p:nvGraphicFramePr>
        <p:xfrm>
          <a:off x="1464322" y="2159801"/>
          <a:ext cx="92633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8155">
                  <a:extLst>
                    <a:ext uri="{9D8B030D-6E8A-4147-A177-3AD203B41FA5}">
                      <a16:colId xmlns:a16="http://schemas.microsoft.com/office/drawing/2014/main" val="1609419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9263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244390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8064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1072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78173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3432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00949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3632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805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Nr przykładu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9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Klasa rzeczywista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1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Klasa przewidziana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76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83A126-9018-4FE1-B6FE-2EAF96F2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635"/>
            <a:ext cx="10515600" cy="1325563"/>
          </a:xfrm>
        </p:spPr>
        <p:txBody>
          <a:bodyPr/>
          <a:lstStyle/>
          <a:p>
            <a:r>
              <a:rPr lang="pl-PL" dirty="0"/>
              <a:t>Macierz pomyłek - wyznaczanie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14D6BE-0DDD-4582-8963-CE39633F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BFFA16A-DB76-477B-AB35-08BFB07A5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56437"/>
              </p:ext>
            </p:extLst>
          </p:nvPr>
        </p:nvGraphicFramePr>
        <p:xfrm>
          <a:off x="1464322" y="2159801"/>
          <a:ext cx="92633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8155">
                  <a:extLst>
                    <a:ext uri="{9D8B030D-6E8A-4147-A177-3AD203B41FA5}">
                      <a16:colId xmlns:a16="http://schemas.microsoft.com/office/drawing/2014/main" val="1609419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9263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244390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8064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1072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78173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3432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00949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3632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805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Nr przykładu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9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Klasa rzeczywista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1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Klasa przewidziana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676459"/>
                  </a:ext>
                </a:extLst>
              </a:tr>
            </a:tbl>
          </a:graphicData>
        </a:graphic>
      </p:graphicFrame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AD486667-C8B8-42E6-96BC-776FED8C2A1A}"/>
              </a:ext>
            </a:extLst>
          </p:cNvPr>
          <p:cNvCxnSpPr>
            <a:cxnSpLocks/>
          </p:cNvCxnSpPr>
          <p:nvPr/>
        </p:nvCxnSpPr>
        <p:spPr>
          <a:xfrm flipH="1" flipV="1">
            <a:off x="3932808" y="3272321"/>
            <a:ext cx="97654" cy="119314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9FF8A801-FC80-4FA4-905C-E8DC3A607502}"/>
              </a:ext>
            </a:extLst>
          </p:cNvPr>
          <p:cNvCxnSpPr>
            <a:cxnSpLocks/>
          </p:cNvCxnSpPr>
          <p:nvPr/>
        </p:nvCxnSpPr>
        <p:spPr>
          <a:xfrm flipV="1">
            <a:off x="4030462" y="3272321"/>
            <a:ext cx="2823099" cy="119314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0892B18A-BEE0-4D82-8A5A-7A2991678264}"/>
              </a:ext>
            </a:extLst>
          </p:cNvPr>
          <p:cNvCxnSpPr>
            <a:cxnSpLocks/>
          </p:cNvCxnSpPr>
          <p:nvPr/>
        </p:nvCxnSpPr>
        <p:spPr>
          <a:xfrm flipV="1">
            <a:off x="4030462" y="3272321"/>
            <a:ext cx="4483223" cy="119314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9CE359D-C8A5-497F-B3FC-CDA8FA7AE428}"/>
              </a:ext>
            </a:extLst>
          </p:cNvPr>
          <p:cNvSpPr txBox="1"/>
          <p:nvPr/>
        </p:nvSpPr>
        <p:spPr>
          <a:xfrm>
            <a:off x="3178949" y="4424578"/>
            <a:ext cx="179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Prawdziwie pozytywna (TP)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3951E928-4BAE-411C-8CAD-E34B632EFB35}"/>
              </a:ext>
            </a:extLst>
          </p:cNvPr>
          <p:cNvCxnSpPr>
            <a:cxnSpLocks/>
          </p:cNvCxnSpPr>
          <p:nvPr/>
        </p:nvCxnSpPr>
        <p:spPr>
          <a:xfrm flipH="1" flipV="1">
            <a:off x="4607511" y="3272321"/>
            <a:ext cx="728710" cy="119314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A6176A49-84AF-4C51-9A7F-AF0A7AE7EEA2}"/>
              </a:ext>
            </a:extLst>
          </p:cNvPr>
          <p:cNvSpPr txBox="1"/>
          <p:nvPr/>
        </p:nvSpPr>
        <p:spPr>
          <a:xfrm>
            <a:off x="4829453" y="4426370"/>
            <a:ext cx="179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Fałszywie negatywna (FN)</a:t>
            </a:r>
          </a:p>
        </p:txBody>
      </p: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3439C71B-5DCA-46B3-9A72-8EC6FD6F0E4C}"/>
              </a:ext>
            </a:extLst>
          </p:cNvPr>
          <p:cNvCxnSpPr>
            <a:cxnSpLocks/>
          </p:cNvCxnSpPr>
          <p:nvPr/>
        </p:nvCxnSpPr>
        <p:spPr>
          <a:xfrm flipH="1" flipV="1">
            <a:off x="5442012" y="3282940"/>
            <a:ext cx="1841745" cy="118252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6E25C731-72B4-47CA-913F-CBB49BDE6AAE}"/>
              </a:ext>
            </a:extLst>
          </p:cNvPr>
          <p:cNvSpPr txBox="1"/>
          <p:nvPr/>
        </p:nvSpPr>
        <p:spPr>
          <a:xfrm>
            <a:off x="6693392" y="4424577"/>
            <a:ext cx="179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Fałszywie pozytywna (FP)</a:t>
            </a:r>
          </a:p>
        </p:txBody>
      </p: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310203FE-1C7D-4697-A87F-D6B4328AEA7A}"/>
              </a:ext>
            </a:extLst>
          </p:cNvPr>
          <p:cNvCxnSpPr>
            <a:cxnSpLocks/>
          </p:cNvCxnSpPr>
          <p:nvPr/>
        </p:nvCxnSpPr>
        <p:spPr>
          <a:xfrm flipV="1">
            <a:off x="7283757" y="3282940"/>
            <a:ext cx="2969952" cy="118252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AE0C0FBC-59BB-47C3-82DA-EDB49BD21BDD}"/>
              </a:ext>
            </a:extLst>
          </p:cNvPr>
          <p:cNvCxnSpPr>
            <a:cxnSpLocks/>
          </p:cNvCxnSpPr>
          <p:nvPr/>
        </p:nvCxnSpPr>
        <p:spPr>
          <a:xfrm flipH="1" flipV="1">
            <a:off x="6303334" y="3256289"/>
            <a:ext cx="3091232" cy="12091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64B0089E-2FF1-4BBC-A6CB-D5C8B34764CB}"/>
              </a:ext>
            </a:extLst>
          </p:cNvPr>
          <p:cNvCxnSpPr>
            <a:cxnSpLocks/>
          </p:cNvCxnSpPr>
          <p:nvPr/>
        </p:nvCxnSpPr>
        <p:spPr>
          <a:xfrm flipH="1" flipV="1">
            <a:off x="7878656" y="3282941"/>
            <a:ext cx="1515910" cy="118252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4610C2C4-3E62-4150-B14F-E6BC5E593401}"/>
              </a:ext>
            </a:extLst>
          </p:cNvPr>
          <p:cNvCxnSpPr>
            <a:cxnSpLocks/>
          </p:cNvCxnSpPr>
          <p:nvPr/>
        </p:nvCxnSpPr>
        <p:spPr>
          <a:xfrm flipV="1">
            <a:off x="9394566" y="3282941"/>
            <a:ext cx="117212" cy="118252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96830F36-B5F5-4A41-A5DF-9BF65743A827}"/>
              </a:ext>
            </a:extLst>
          </p:cNvPr>
          <p:cNvSpPr txBox="1"/>
          <p:nvPr/>
        </p:nvSpPr>
        <p:spPr>
          <a:xfrm>
            <a:off x="8802304" y="4424577"/>
            <a:ext cx="179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Prawdziwie negatywna (TN)</a:t>
            </a:r>
          </a:p>
        </p:txBody>
      </p:sp>
    </p:spTree>
    <p:extLst>
      <p:ext uri="{BB962C8B-B14F-4D97-AF65-F5344CB8AC3E}">
        <p14:creationId xmlns:p14="http://schemas.microsoft.com/office/powerpoint/2010/main" val="366823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83A126-9018-4FE1-B6FE-2EAF96F2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635"/>
            <a:ext cx="10515600" cy="1325563"/>
          </a:xfrm>
        </p:spPr>
        <p:txBody>
          <a:bodyPr/>
          <a:lstStyle/>
          <a:p>
            <a:r>
              <a:rPr lang="pl-PL" dirty="0"/>
              <a:t>Macierz pomyłek - wyznaczanie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14D6BE-0DDD-4582-8963-CE39633FB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BFFA16A-DB76-477B-AB35-08BFB07A5F20}"/>
              </a:ext>
            </a:extLst>
          </p:cNvPr>
          <p:cNvGraphicFramePr>
            <a:graphicFrameLocks noGrp="1"/>
          </p:cNvGraphicFramePr>
          <p:nvPr/>
        </p:nvGraphicFramePr>
        <p:xfrm>
          <a:off x="1464322" y="2159801"/>
          <a:ext cx="926335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8155">
                  <a:extLst>
                    <a:ext uri="{9D8B030D-6E8A-4147-A177-3AD203B41FA5}">
                      <a16:colId xmlns:a16="http://schemas.microsoft.com/office/drawing/2014/main" val="1609419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9263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244390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8064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1072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78173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34327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00949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3632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805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Nr przykładu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9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Klasa rzeczywista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1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Klasa przewidziana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676459"/>
                  </a:ext>
                </a:extLst>
              </a:tr>
            </a:tbl>
          </a:graphicData>
        </a:graphic>
      </p:graphicFrame>
      <p:graphicFrame>
        <p:nvGraphicFramePr>
          <p:cNvPr id="20" name="Tabela 4">
            <a:extLst>
              <a:ext uri="{FF2B5EF4-FFF2-40B4-BE49-F238E27FC236}">
                <a16:creationId xmlns:a16="http://schemas.microsoft.com/office/drawing/2014/main" id="{AD936619-061C-41E8-9828-F4D8AB01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70941"/>
              </p:ext>
            </p:extLst>
          </p:nvPr>
        </p:nvGraphicFramePr>
        <p:xfrm>
          <a:off x="2816685" y="3429000"/>
          <a:ext cx="7910992" cy="2388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7748">
                  <a:extLst>
                    <a:ext uri="{9D8B030D-6E8A-4147-A177-3AD203B41FA5}">
                      <a16:colId xmlns:a16="http://schemas.microsoft.com/office/drawing/2014/main" val="959438692"/>
                    </a:ext>
                  </a:extLst>
                </a:gridCol>
                <a:gridCol w="1977748">
                  <a:extLst>
                    <a:ext uri="{9D8B030D-6E8A-4147-A177-3AD203B41FA5}">
                      <a16:colId xmlns:a16="http://schemas.microsoft.com/office/drawing/2014/main" val="1989983985"/>
                    </a:ext>
                  </a:extLst>
                </a:gridCol>
                <a:gridCol w="1977748">
                  <a:extLst>
                    <a:ext uri="{9D8B030D-6E8A-4147-A177-3AD203B41FA5}">
                      <a16:colId xmlns:a16="http://schemas.microsoft.com/office/drawing/2014/main" val="2800388336"/>
                    </a:ext>
                  </a:extLst>
                </a:gridCol>
                <a:gridCol w="1977748">
                  <a:extLst>
                    <a:ext uri="{9D8B030D-6E8A-4147-A177-3AD203B41FA5}">
                      <a16:colId xmlns:a16="http://schemas.microsoft.com/office/drawing/2014/main" val="2378814898"/>
                    </a:ext>
                  </a:extLst>
                </a:gridCol>
              </a:tblGrid>
              <a:tr h="597023">
                <a:tc rowSpan="2" gridSpan="2"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/>
                        <a:t>Klasa rzeczywista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45861"/>
                  </a:ext>
                </a:extLst>
              </a:tr>
              <a:tr h="597023"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Wt. pozytywna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Wt. negatywna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790343"/>
                  </a:ext>
                </a:extLst>
              </a:tr>
              <a:tr h="597023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/>
                        <a:t>Klasa przewidziana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Wt. pozytywna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 (TP)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 (FP)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429160"/>
                  </a:ext>
                </a:extLst>
              </a:tr>
              <a:tr h="597023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Wt. negatywna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 (FN)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 (TN)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6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93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83A126-9018-4FE1-B6FE-2EAF96F2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635"/>
            <a:ext cx="10515600" cy="1325563"/>
          </a:xfrm>
        </p:spPr>
        <p:txBody>
          <a:bodyPr/>
          <a:lstStyle/>
          <a:p>
            <a:r>
              <a:rPr lang="pl-PL" dirty="0"/>
              <a:t>Miary oceny jakości klasyfikacji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14D6BE-0DDD-4582-8963-CE39633FB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graphicFrame>
        <p:nvGraphicFramePr>
          <p:cNvPr id="20" name="Tabela 4">
            <a:extLst>
              <a:ext uri="{FF2B5EF4-FFF2-40B4-BE49-F238E27FC236}">
                <a16:creationId xmlns:a16="http://schemas.microsoft.com/office/drawing/2014/main" id="{AD936619-061C-41E8-9828-F4D8AB01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92152"/>
              </p:ext>
            </p:extLst>
          </p:nvPr>
        </p:nvGraphicFramePr>
        <p:xfrm>
          <a:off x="838200" y="1726198"/>
          <a:ext cx="7910992" cy="2388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7748">
                  <a:extLst>
                    <a:ext uri="{9D8B030D-6E8A-4147-A177-3AD203B41FA5}">
                      <a16:colId xmlns:a16="http://schemas.microsoft.com/office/drawing/2014/main" val="959438692"/>
                    </a:ext>
                  </a:extLst>
                </a:gridCol>
                <a:gridCol w="1977748">
                  <a:extLst>
                    <a:ext uri="{9D8B030D-6E8A-4147-A177-3AD203B41FA5}">
                      <a16:colId xmlns:a16="http://schemas.microsoft.com/office/drawing/2014/main" val="1989983985"/>
                    </a:ext>
                  </a:extLst>
                </a:gridCol>
                <a:gridCol w="1977748">
                  <a:extLst>
                    <a:ext uri="{9D8B030D-6E8A-4147-A177-3AD203B41FA5}">
                      <a16:colId xmlns:a16="http://schemas.microsoft.com/office/drawing/2014/main" val="2800388336"/>
                    </a:ext>
                  </a:extLst>
                </a:gridCol>
                <a:gridCol w="1977748">
                  <a:extLst>
                    <a:ext uri="{9D8B030D-6E8A-4147-A177-3AD203B41FA5}">
                      <a16:colId xmlns:a16="http://schemas.microsoft.com/office/drawing/2014/main" val="2378814898"/>
                    </a:ext>
                  </a:extLst>
                </a:gridCol>
              </a:tblGrid>
              <a:tr h="597023">
                <a:tc rowSpan="2" gridSpan="2"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/>
                        <a:t>Klasa rzeczywista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45861"/>
                  </a:ext>
                </a:extLst>
              </a:tr>
              <a:tr h="597023"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Wt. pozytywna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Wt. negatywna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790343"/>
                  </a:ext>
                </a:extLst>
              </a:tr>
              <a:tr h="597023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/>
                        <a:t>Klasa przewidziana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Wt. pozytywna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 (TP)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 (FP)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429160"/>
                  </a:ext>
                </a:extLst>
              </a:tr>
              <a:tr h="597023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Wt. negatywna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 (FN)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 (TN)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672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0AF3F778-CD6D-4B79-8344-41B40C983E55}"/>
                  </a:ext>
                </a:extLst>
              </p:cNvPr>
              <p:cNvSpPr txBox="1"/>
              <p:nvPr/>
            </p:nvSpPr>
            <p:spPr>
              <a:xfrm>
                <a:off x="838200" y="4483223"/>
                <a:ext cx="7910992" cy="225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/>
                  <a:t>Precyzja (Precision)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𝑃𝑟𝑒𝑐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𝑃𝑟𝑒𝑐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</a:rPr>
                      <m:t>=0.6 </m:t>
                    </m:r>
                  </m:oMath>
                </a14:m>
                <a:endParaRPr lang="pl-PL" b="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/>
                  <a:t>Odzysk (</a:t>
                </a:r>
                <a:r>
                  <a:rPr lang="pl-PL" dirty="0" err="1"/>
                  <a:t>Recall</a:t>
                </a:r>
                <a:r>
                  <a:rPr lang="pl-PL" dirty="0"/>
                  <a:t>)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𝑅𝑒𝑐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𝑅𝑒𝑐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pl-PL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/>
                  <a:t>F-miara (F-</a:t>
                </a:r>
                <a:r>
                  <a:rPr lang="pl-PL" dirty="0" err="1"/>
                  <a:t>measure</a:t>
                </a:r>
                <a:r>
                  <a:rPr lang="pl-PL" dirty="0"/>
                  <a:t>),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𝑃𝑟𝑒𝑐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∙0.6 ∙0.75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0.6+0.75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=0.67</m:t>
                    </m:r>
                  </m:oMath>
                </a14:m>
                <a:endParaRPr lang="pl-PL" b="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/>
                  <a:t>Dokładność (</a:t>
                </a:r>
                <a:r>
                  <a:rPr lang="pl-PL" dirty="0" err="1"/>
                  <a:t>Accurracy</a:t>
                </a:r>
                <a:r>
                  <a:rPr lang="pl-PL" dirty="0"/>
                  <a:t>),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𝐴𝑐𝑐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𝐴𝑐𝑐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=0.67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0AF3F778-CD6D-4B79-8344-41B40C983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3223"/>
                <a:ext cx="7910992" cy="2254592"/>
              </a:xfrm>
              <a:prstGeom prst="rect">
                <a:avLst/>
              </a:prstGeo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6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83A126-9018-4FE1-B6FE-2EAF96F2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635"/>
            <a:ext cx="10515600" cy="1325563"/>
          </a:xfrm>
        </p:spPr>
        <p:txBody>
          <a:bodyPr/>
          <a:lstStyle/>
          <a:p>
            <a:r>
              <a:rPr lang="pl-PL" dirty="0"/>
              <a:t>Miary oceny jakości klasyfikacji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14D6BE-0DDD-4582-8963-CE39633FB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graphicFrame>
        <p:nvGraphicFramePr>
          <p:cNvPr id="20" name="Tabela 4">
            <a:extLst>
              <a:ext uri="{FF2B5EF4-FFF2-40B4-BE49-F238E27FC236}">
                <a16:creationId xmlns:a16="http://schemas.microsoft.com/office/drawing/2014/main" id="{AD936619-061C-41E8-9828-F4D8AB01F32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26198"/>
          <a:ext cx="7910992" cy="2388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7748">
                  <a:extLst>
                    <a:ext uri="{9D8B030D-6E8A-4147-A177-3AD203B41FA5}">
                      <a16:colId xmlns:a16="http://schemas.microsoft.com/office/drawing/2014/main" val="959438692"/>
                    </a:ext>
                  </a:extLst>
                </a:gridCol>
                <a:gridCol w="1977748">
                  <a:extLst>
                    <a:ext uri="{9D8B030D-6E8A-4147-A177-3AD203B41FA5}">
                      <a16:colId xmlns:a16="http://schemas.microsoft.com/office/drawing/2014/main" val="1989983985"/>
                    </a:ext>
                  </a:extLst>
                </a:gridCol>
                <a:gridCol w="1977748">
                  <a:extLst>
                    <a:ext uri="{9D8B030D-6E8A-4147-A177-3AD203B41FA5}">
                      <a16:colId xmlns:a16="http://schemas.microsoft.com/office/drawing/2014/main" val="2800388336"/>
                    </a:ext>
                  </a:extLst>
                </a:gridCol>
                <a:gridCol w="1977748">
                  <a:extLst>
                    <a:ext uri="{9D8B030D-6E8A-4147-A177-3AD203B41FA5}">
                      <a16:colId xmlns:a16="http://schemas.microsoft.com/office/drawing/2014/main" val="2378814898"/>
                    </a:ext>
                  </a:extLst>
                </a:gridCol>
              </a:tblGrid>
              <a:tr h="597023">
                <a:tc rowSpan="2" gridSpan="2"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/>
                        <a:t>Klasa rzeczywista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45861"/>
                  </a:ext>
                </a:extLst>
              </a:tr>
              <a:tr h="597023">
                <a:tc gridSpan="2"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Wt. pozytywna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Wt. negatywna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790343"/>
                  </a:ext>
                </a:extLst>
              </a:tr>
              <a:tr h="597023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/>
                        <a:t>Klasa przewidziana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Wt. pozytywna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 (TP)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 (FP)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429160"/>
                  </a:ext>
                </a:extLst>
              </a:tr>
              <a:tr h="597023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Wt. negatywna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 (FN)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 (TN)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672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0AF3F778-CD6D-4B79-8344-41B40C983E55}"/>
                  </a:ext>
                </a:extLst>
              </p:cNvPr>
              <p:cNvSpPr txBox="1"/>
              <p:nvPr/>
            </p:nvSpPr>
            <p:spPr>
              <a:xfrm>
                <a:off x="838200" y="4483223"/>
                <a:ext cx="7910992" cy="225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/>
                  <a:t>Precyzja (Precision)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𝑃𝑟𝑒𝑐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𝑃𝑟𝑒𝑐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</a:rPr>
                      <m:t>=0.6 </m:t>
                    </m:r>
                  </m:oMath>
                </a14:m>
                <a:endParaRPr lang="pl-PL" b="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/>
                  <a:t>Odzysk (</a:t>
                </a:r>
                <a:r>
                  <a:rPr lang="pl-PL" dirty="0" err="1"/>
                  <a:t>Recall</a:t>
                </a:r>
                <a:r>
                  <a:rPr lang="pl-PL" dirty="0"/>
                  <a:t>)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𝑅𝑒𝑐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𝑅𝑒𝑐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pl-PL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/>
                  <a:t>F-miara (F-</a:t>
                </a:r>
                <a:r>
                  <a:rPr lang="pl-PL" dirty="0" err="1"/>
                  <a:t>measure</a:t>
                </a:r>
                <a:r>
                  <a:rPr lang="pl-PL" dirty="0"/>
                  <a:t>),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𝑃𝑟𝑒𝑐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den>
                    </m:f>
                    <m:r>
                      <a:rPr lang="pl-PL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∙0.6 ∙0.75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0.6+0.75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=0.67</m:t>
                    </m:r>
                  </m:oMath>
                </a14:m>
                <a:endParaRPr lang="pl-PL" b="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pl-PL" dirty="0"/>
                  <a:t>Dokładność (</a:t>
                </a:r>
                <a:r>
                  <a:rPr lang="pl-PL" dirty="0" err="1"/>
                  <a:t>Accurracy</a:t>
                </a:r>
                <a:r>
                  <a:rPr lang="pl-PL" dirty="0"/>
                  <a:t>),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𝐴𝑐𝑐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𝐴𝑐𝑐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=0.67</m:t>
                    </m:r>
                  </m:oMath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0AF3F778-CD6D-4B79-8344-41B40C983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3223"/>
                <a:ext cx="7910992" cy="2254592"/>
              </a:xfrm>
              <a:prstGeom prst="rect">
                <a:avLst/>
              </a:prstGeo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50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1C15FE-F8C0-4D08-9FB1-E1EEC38A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Zbiory trenujący, walidujący oraz testowy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5F359B-2501-48CA-8790-8DE819C03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6375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644</Words>
  <Application>Microsoft Office PowerPoint</Application>
  <PresentationFormat>Panoramiczny</PresentationFormat>
  <Paragraphs>258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Motyw pakietu Office</vt:lpstr>
      <vt:lpstr>Miary oceny jakości klasyfikacji</vt:lpstr>
      <vt:lpstr>Ocena jakości klasyfikacji</vt:lpstr>
      <vt:lpstr>Macierz pomyłek</vt:lpstr>
      <vt:lpstr>Macierz pomyłek - wyznaczanie</vt:lpstr>
      <vt:lpstr>Macierz pomyłek - wyznaczanie</vt:lpstr>
      <vt:lpstr>Macierz pomyłek - wyznaczanie</vt:lpstr>
      <vt:lpstr>Miary oceny jakości klasyfikacji</vt:lpstr>
      <vt:lpstr>Miary oceny jakości klasyfikacji</vt:lpstr>
      <vt:lpstr>Zbiory trenujący, walidujący oraz testowy</vt:lpstr>
      <vt:lpstr>Zbiory uczący, walidujący oraz testowy</vt:lpstr>
      <vt:lpstr>K-krotna walidacja krzyżowa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Maszyny wektorów wspierających w klasyfikacji oraz miary oceny jakości klasyfikacji</dc:title>
  <dc:creator>Maciąg Piotr</dc:creator>
  <cp:lastModifiedBy>Maciąg Piotr</cp:lastModifiedBy>
  <cp:revision>16</cp:revision>
  <dcterms:created xsi:type="dcterms:W3CDTF">2019-10-05T21:12:00Z</dcterms:created>
  <dcterms:modified xsi:type="dcterms:W3CDTF">2019-10-06T03:13:44Z</dcterms:modified>
</cp:coreProperties>
</file>