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412ACB-5107-448B-BEF6-264DEFD4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6D72F2-A526-46E5-8D03-D6CD12C3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54EECD-9C6F-4604-9F1C-CEA73CDF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404E06-E0B9-45C6-A14C-5AB0B37C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CCD2A5-A215-4404-8711-4C736EFB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82D4F2-14EE-4444-9A46-92E97C90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72ADD8-C935-4C2F-9886-76F5E45A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28CA75-12CA-4BAD-A7FB-475DFDAE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B1CE3B-10D6-41A6-9E46-C48E4570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AFD11A-7160-4CEC-95CA-B459FF14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E66A37-09D2-4E0E-A2C6-517D7514B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E77A31-E3CB-4080-B8DD-6A1EC949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A37319-A519-4C81-AEE7-D4F985D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EBE624-789C-4806-9A00-7A3E3459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6BE02C-4C0B-4CDD-8D6A-1F63691D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502B68-66DE-47B0-A48A-E28A9EC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812E4F-620F-4D8D-B865-1EFABB26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FD0483-7A40-42BE-808F-27BB4F47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6D919F-7C7F-400E-B097-517B9716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A7AB0E-C313-4C4D-8926-873B6B4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396BEF-5220-45DC-8D91-5E6F8660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D5BDA7-A360-4F03-9C18-D453116D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1DD3B3-6DD1-4BF0-BB84-15D871C1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B4C206-357A-440F-AA65-BB7A49E3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068870-4B38-43D3-B677-F91AADE0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3F9A9F-102A-47FA-BEA3-A36606E3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EADC29-5F9E-4C8F-B5CC-AB22593C2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AF9E9B-D601-4DDC-A71C-05892CBF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0EFE4B-EB3F-4475-ADFD-DBF8E5E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022C57-00A7-49F0-AB5A-3DD7B145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3B24B9-52D4-4254-BE2E-6CBE5579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D12EEB-7F8F-4049-9248-8170B51D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BE27B3-B4B1-4736-852D-23E99E03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525C63-B3C9-4108-8D0A-63836DFD3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4E90717-620B-4040-A880-1FF1E8892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9AE2522-96D5-40DD-9B19-93DBA1C57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D9A657-9599-4A91-AAEF-77E7FE3F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5FD2529-DA69-4184-8717-0F72B874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9592C63-522F-419E-B41D-31FC670E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C0BFA8-3130-4E3E-84CB-E7588F0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15EF24D-4789-4F86-925C-D8DC232A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5C4D60-50DC-4E1C-A552-3DE1579B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57A75E-CFEB-49FE-AF3B-A90CD31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3487B0A-1FA1-49D0-8D98-9267455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4140D0-F826-40A0-84A3-B6B0B620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B74F95-BFCE-4460-93FC-5339DE6E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B7367-3137-422B-9751-44E6C368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3AA8E4-EFED-4D1B-8432-8B6E4908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22CB77-E2E6-45F6-A62C-B52B69F7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1A20B3-AD66-4E85-9312-00C213E7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952E68-D134-417B-9496-8A97B667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E9BA9A-A266-4407-B4AF-25E84F6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92C274-C31D-4159-A8DD-17174384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37BB6BB-A53B-4C93-9591-1D3D0014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597EF22-3D95-4985-A481-DA99A795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E07B85-53DB-4A04-9247-B87CA82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F58160-03D5-480A-A582-06713C91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7A9B27-E042-4A39-90EC-A017DD38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3E7BB3E-C1BF-4DC8-8E97-2A666934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92F8CA-AD75-4ED8-8DF7-D4EA4713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C1C7D9-FF75-41CB-9854-666D348A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1A79-394C-4B90-93BB-67F3FC5862A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55ACF1-B6BB-4532-B03C-D9A5FA92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572220-3B03-4DC6-9A21-717D3BDA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C837-EFD8-4999-BEBD-8E0E9BBA6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0BB45F-2087-4B54-8011-C36943537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Programowanie w R</a:t>
            </a:r>
            <a:endParaRPr lang="en-US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511F1C-C1B9-4BB8-A7A9-1D5CF2385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Jamer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E60276-F06B-4951-B35C-785CD52D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8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AFE874-CC75-4A5F-8145-CAB89E41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Plik </a:t>
            </a:r>
            <a:r>
              <a:rPr lang="pl-PL" b="1" dirty="0" err="1"/>
              <a:t>bank_register.rds</a:t>
            </a:r>
            <a:r>
              <a:rPr lang="pl-PL" dirty="0"/>
              <a:t> zawiera dane dotyczące klientów pewnego banku w postaci następującej struktury.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Przekształć te dane do poniższej postaci.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D3B0FBA-38D4-4993-AE47-3337DB5D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55990"/>
              </p:ext>
            </p:extLst>
          </p:nvPr>
        </p:nvGraphicFramePr>
        <p:xfrm>
          <a:off x="838199" y="2699295"/>
          <a:ext cx="105156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044513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58430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7646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55422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079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income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demographic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products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/>
                        <a:t>Identyfikator klienta i umowy.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Data dokonania wpisu.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Roczny dochód klienta.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Płeć, wiek i liczba dzieci.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Posiadane obecnie produkty bankowe.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7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463_1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 21,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15.331,22$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F,37,0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DEP,MOR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1906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E1B5A5-A27A-44B8-B413-16A86F3A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34473"/>
              </p:ext>
            </p:extLst>
          </p:nvPr>
        </p:nvGraphicFramePr>
        <p:xfrm>
          <a:off x="0" y="4856073"/>
          <a:ext cx="12191998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242">
                  <a:extLst>
                    <a:ext uri="{9D8B030D-6E8A-4147-A177-3AD203B41FA5}">
                      <a16:colId xmlns:a16="http://schemas.microsoft.com/office/drawing/2014/main" val="2704451341"/>
                    </a:ext>
                  </a:extLst>
                </a:gridCol>
                <a:gridCol w="1680640">
                  <a:extLst>
                    <a:ext uri="{9D8B030D-6E8A-4147-A177-3AD203B41FA5}">
                      <a16:colId xmlns:a16="http://schemas.microsoft.com/office/drawing/2014/main" val="311343895"/>
                    </a:ext>
                  </a:extLst>
                </a:gridCol>
                <a:gridCol w="1424152">
                  <a:extLst>
                    <a:ext uri="{9D8B030D-6E8A-4147-A177-3AD203B41FA5}">
                      <a16:colId xmlns:a16="http://schemas.microsoft.com/office/drawing/2014/main" val="558430110"/>
                    </a:ext>
                  </a:extLst>
                </a:gridCol>
                <a:gridCol w="1207108">
                  <a:extLst>
                    <a:ext uri="{9D8B030D-6E8A-4147-A177-3AD203B41FA5}">
                      <a16:colId xmlns:a16="http://schemas.microsoft.com/office/drawing/2014/main" val="467646546"/>
                    </a:ext>
                  </a:extLst>
                </a:gridCol>
                <a:gridCol w="734822">
                  <a:extLst>
                    <a:ext uri="{9D8B030D-6E8A-4147-A177-3AD203B41FA5}">
                      <a16:colId xmlns:a16="http://schemas.microsoft.com/office/drawing/2014/main" val="2705542241"/>
                    </a:ext>
                  </a:extLst>
                </a:gridCol>
                <a:gridCol w="832057">
                  <a:extLst>
                    <a:ext uri="{9D8B030D-6E8A-4147-A177-3AD203B41FA5}">
                      <a16:colId xmlns:a16="http://schemas.microsoft.com/office/drawing/2014/main" val="1871093545"/>
                    </a:ext>
                  </a:extLst>
                </a:gridCol>
                <a:gridCol w="911929">
                  <a:extLst>
                    <a:ext uri="{9D8B030D-6E8A-4147-A177-3AD203B41FA5}">
                      <a16:colId xmlns:a16="http://schemas.microsoft.com/office/drawing/2014/main" val="1801054739"/>
                    </a:ext>
                  </a:extLst>
                </a:gridCol>
                <a:gridCol w="1052087">
                  <a:extLst>
                    <a:ext uri="{9D8B030D-6E8A-4147-A177-3AD203B41FA5}">
                      <a16:colId xmlns:a16="http://schemas.microsoft.com/office/drawing/2014/main" val="4290799593"/>
                    </a:ext>
                  </a:extLst>
                </a:gridCol>
                <a:gridCol w="1395167">
                  <a:extLst>
                    <a:ext uri="{9D8B030D-6E8A-4147-A177-3AD203B41FA5}">
                      <a16:colId xmlns:a16="http://schemas.microsoft.com/office/drawing/2014/main" val="3101112684"/>
                    </a:ext>
                  </a:extLst>
                </a:gridCol>
                <a:gridCol w="1850794">
                  <a:extLst>
                    <a:ext uri="{9D8B030D-6E8A-4147-A177-3AD203B41FA5}">
                      <a16:colId xmlns:a16="http://schemas.microsoft.com/office/drawing/2014/main" val="41576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client_id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agreement_id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Income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sex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child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dep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err="1"/>
                        <a:t>cre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mor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i="1" dirty="0"/>
                        <a:t>Id klienta.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Id umowy.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Data.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Dochód.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Płeć.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Wiek.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Dzieci.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Czy posiada depozyt?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Czy posiada kredyt?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/>
                        <a:t>Czy posiada kredyt hipoteczny?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7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2018-06-21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15331</a:t>
                      </a:r>
                      <a:r>
                        <a:rPr lang="pl-PL" dirty="0"/>
                        <a:t>.</a:t>
                      </a:r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1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108606-7267-46BB-904D-531A4D7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9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3CE252-C6A6-40CE-827B-DEADF0A0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Plik </a:t>
            </a:r>
            <a:r>
              <a:rPr lang="pl-PL" b="1" dirty="0"/>
              <a:t>albums.csv</a:t>
            </a:r>
            <a:r>
              <a:rPr lang="pl-PL" dirty="0"/>
              <a:t> zawiera następujące dane dotyczące albumów muzycznych:</a:t>
            </a:r>
          </a:p>
          <a:p>
            <a:r>
              <a:rPr lang="en-US" dirty="0" err="1"/>
              <a:t>artist_id</a:t>
            </a:r>
            <a:r>
              <a:rPr lang="pl-PL" dirty="0"/>
              <a:t> – </a:t>
            </a:r>
            <a:r>
              <a:rPr lang="pl-PL" dirty="0" err="1"/>
              <a:t>dentyfikator</a:t>
            </a:r>
            <a:r>
              <a:rPr lang="pl-PL" dirty="0"/>
              <a:t> artysty,</a:t>
            </a:r>
            <a:endParaRPr lang="en-US" dirty="0"/>
          </a:p>
          <a:p>
            <a:r>
              <a:rPr lang="en-US" dirty="0" err="1"/>
              <a:t>album_title</a:t>
            </a:r>
            <a:r>
              <a:rPr lang="pl-PL" dirty="0"/>
              <a:t> – tytuł albumu,</a:t>
            </a:r>
            <a:endParaRPr lang="en-US" dirty="0"/>
          </a:p>
          <a:p>
            <a:r>
              <a:rPr lang="pl-PL" dirty="0"/>
              <a:t>g</a:t>
            </a:r>
            <a:r>
              <a:rPr lang="en-US" dirty="0" err="1"/>
              <a:t>enre</a:t>
            </a:r>
            <a:r>
              <a:rPr lang="pl-PL" dirty="0"/>
              <a:t> – gatunek muzyczny,</a:t>
            </a:r>
            <a:endParaRPr lang="en-US" dirty="0"/>
          </a:p>
          <a:p>
            <a:r>
              <a:rPr lang="en-US" dirty="0" err="1"/>
              <a:t>year_of_pub</a:t>
            </a:r>
            <a:r>
              <a:rPr lang="pl-PL" dirty="0"/>
              <a:t> – rok publikacji,</a:t>
            </a:r>
            <a:endParaRPr lang="en-US" dirty="0"/>
          </a:p>
          <a:p>
            <a:r>
              <a:rPr lang="en-US" dirty="0" err="1"/>
              <a:t>num_of_tracks</a:t>
            </a:r>
            <a:r>
              <a:rPr lang="pl-PL" dirty="0"/>
              <a:t> – liczba piosnek na płycie,</a:t>
            </a:r>
            <a:endParaRPr lang="en-US" dirty="0"/>
          </a:p>
          <a:p>
            <a:r>
              <a:rPr lang="en-US" dirty="0" err="1"/>
              <a:t>num_of_sales</a:t>
            </a:r>
            <a:r>
              <a:rPr lang="pl-PL" dirty="0"/>
              <a:t> – liczba sprzedanych płyt,</a:t>
            </a:r>
            <a:endParaRPr lang="en-US" dirty="0"/>
          </a:p>
          <a:p>
            <a:r>
              <a:rPr lang="en-US" dirty="0" err="1"/>
              <a:t>rolling_stone_critic</a:t>
            </a:r>
            <a:r>
              <a:rPr lang="pl-PL" dirty="0"/>
              <a:t> – ocena Rolling </a:t>
            </a:r>
            <a:r>
              <a:rPr lang="pl-PL" dirty="0" err="1"/>
              <a:t>Stone</a:t>
            </a:r>
            <a:r>
              <a:rPr lang="pl-PL" dirty="0"/>
              <a:t> Magazine,</a:t>
            </a:r>
            <a:endParaRPr lang="en-US" dirty="0"/>
          </a:p>
          <a:p>
            <a:r>
              <a:rPr lang="en-US" dirty="0" err="1"/>
              <a:t>mtv_critic</a:t>
            </a:r>
            <a:r>
              <a:rPr lang="pl-PL" dirty="0"/>
              <a:t> – ocena MTV,</a:t>
            </a:r>
            <a:endParaRPr lang="en-US" dirty="0"/>
          </a:p>
          <a:p>
            <a:r>
              <a:rPr lang="en-US" dirty="0" err="1"/>
              <a:t>music_maniac_critic</a:t>
            </a:r>
            <a:r>
              <a:rPr lang="pl-PL" dirty="0"/>
              <a:t> – ocena Music </a:t>
            </a:r>
            <a:r>
              <a:rPr lang="pl-PL" dirty="0" err="1"/>
              <a:t>Maniac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 err="1"/>
              <a:t>Bazująć</a:t>
            </a:r>
            <a:r>
              <a:rPr lang="pl-PL" dirty="0"/>
              <a:t> na zdobytej dotychczas wiedzy przeprowadź prostą analizę </a:t>
            </a:r>
            <a:r>
              <a:rPr lang="pl-PL"/>
              <a:t>tej próbki.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8261ED-5CF6-485D-A166-187ED42D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C419B8B-E665-485D-B539-E4E181B4B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l-PL" dirty="0"/>
                  <a:t>Proszę dla kredytu hipotecznego z ratą stałą udzielonego na kwotę </a:t>
                </a:r>
                <a:r>
                  <a:rPr lang="pl-PL" b="1" dirty="0"/>
                  <a:t>K</a:t>
                </a:r>
                <a:r>
                  <a:rPr lang="pl-PL" dirty="0"/>
                  <a:t>, przy rocznej stopie oprocentowania </a:t>
                </a:r>
                <a:r>
                  <a:rPr lang="pl-PL" b="1" dirty="0"/>
                  <a:t>r</a:t>
                </a:r>
                <a:r>
                  <a:rPr lang="pl-PL" dirty="0"/>
                  <a:t>, zaciągniętego na okres </a:t>
                </a:r>
                <a:r>
                  <a:rPr lang="pl-PL" b="1" dirty="0"/>
                  <a:t>n</a:t>
                </a:r>
                <a:r>
                  <a:rPr lang="pl-PL" dirty="0"/>
                  <a:t> miesięcy wyznaczyć: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wysokość oprocentowanie miesięcznego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wysokość raty miesięcznej </a:t>
                </a:r>
                <a14:m>
                  <m:oMath xmlns:m="http://schemas.openxmlformats.org/officeDocument/2006/math">
                    <m:r>
                      <a:rPr lang="pl-PL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całkowitą kwotę do spłaty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C419B8B-E665-485D-B539-E4E181B4B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6C455E-BE82-4855-9C1A-99DFCD14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16F7A30-A58E-4D7C-8404-06FA8109E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l-PL" dirty="0"/>
                  <a:t>Proszę dla kredytu hipotecznego z ratą malejącą udzielonego na kwotę </a:t>
                </a:r>
                <a:r>
                  <a:rPr lang="pl-PL" b="1" dirty="0"/>
                  <a:t>K</a:t>
                </a:r>
                <a:r>
                  <a:rPr lang="pl-PL" dirty="0"/>
                  <a:t>, przy rocznej stopie oprocentowania </a:t>
                </a:r>
                <a:r>
                  <a:rPr lang="pl-PL" b="1" dirty="0"/>
                  <a:t>r</a:t>
                </a:r>
                <a:r>
                  <a:rPr lang="pl-PL" dirty="0"/>
                  <a:t>, zaciągniętego na okres </a:t>
                </a:r>
                <a:r>
                  <a:rPr lang="pl-PL" b="1" dirty="0"/>
                  <a:t>n</a:t>
                </a:r>
                <a:r>
                  <a:rPr lang="pl-PL" dirty="0"/>
                  <a:t> miesięcy wyznaczyć: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wysokość części kapitałowej raty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wysokość części odsetkowej raty i-tej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pl-PL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pl-PL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wysokość raty i-tej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całkowitą kwotę do spłaty </a:t>
                </a:r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Jaka była najniższa, średnia i najwyższa wartość raty?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16F7A30-A58E-4D7C-8404-06FA8109E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21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D7F794-3383-436C-B41C-5080E09A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3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F6A975-430D-478A-BFC1-20AD6C2D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pliku </a:t>
            </a:r>
            <a:r>
              <a:rPr lang="pl-PL" b="1" dirty="0" err="1"/>
              <a:t>wig_changes.rds</a:t>
            </a:r>
            <a:r>
              <a:rPr lang="pl-PL" dirty="0"/>
              <a:t> znajduje się wektor uporządkowanych chronologicznie wartości tekstowych </a:t>
            </a:r>
            <a:r>
              <a:rPr lang="pl-PL" b="1" dirty="0"/>
              <a:t>+</a:t>
            </a:r>
            <a:r>
              <a:rPr lang="pl-PL" dirty="0"/>
              <a:t> oraz </a:t>
            </a:r>
            <a:r>
              <a:rPr lang="pl-PL" b="1" dirty="0"/>
              <a:t>-</a:t>
            </a:r>
            <a:r>
              <a:rPr lang="pl-PL" dirty="0"/>
              <a:t> reprezentujących dni w których</a:t>
            </a:r>
          </a:p>
          <a:p>
            <a:r>
              <a:rPr lang="pl-PL" b="1" dirty="0"/>
              <a:t>(+)</a:t>
            </a:r>
            <a:r>
              <a:rPr lang="pl-PL" dirty="0"/>
              <a:t> wartość indeksu WIG wzrosła względem wartości z dnia poprzedniego,</a:t>
            </a:r>
          </a:p>
          <a:p>
            <a:r>
              <a:rPr lang="pl-PL" b="1" dirty="0"/>
              <a:t>(-)</a:t>
            </a:r>
            <a:r>
              <a:rPr lang="pl-PL" dirty="0"/>
              <a:t> wartość indeksu WIG zmalała względem wartości z dnia poprzedniego.</a:t>
            </a:r>
          </a:p>
          <a:p>
            <a:pPr marL="0" indent="0">
              <a:buNone/>
            </a:pPr>
            <a:r>
              <a:rPr lang="pl-PL" dirty="0"/>
              <a:t>Bazując na tym wektorze wyznacz następującą macierz: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Podnieś utworzoną macierz do potęgi 3.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F3A6CF-7F75-4346-96D6-25669A429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94962"/>
              </p:ext>
            </p:extLst>
          </p:nvPr>
        </p:nvGraphicFramePr>
        <p:xfrm>
          <a:off x="2995448" y="3997872"/>
          <a:ext cx="6201104" cy="15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20">
                  <a:extLst>
                    <a:ext uri="{9D8B030D-6E8A-4147-A177-3AD203B41FA5}">
                      <a16:colId xmlns:a16="http://schemas.microsoft.com/office/drawing/2014/main" val="2490585346"/>
                    </a:ext>
                  </a:extLst>
                </a:gridCol>
                <a:gridCol w="445690">
                  <a:extLst>
                    <a:ext uri="{9D8B030D-6E8A-4147-A177-3AD203B41FA5}">
                      <a16:colId xmlns:a16="http://schemas.microsoft.com/office/drawing/2014/main" val="3146433864"/>
                    </a:ext>
                  </a:extLst>
                </a:gridCol>
                <a:gridCol w="2586247">
                  <a:extLst>
                    <a:ext uri="{9D8B030D-6E8A-4147-A177-3AD203B41FA5}">
                      <a16:colId xmlns:a16="http://schemas.microsoft.com/office/drawing/2014/main" val="3774363718"/>
                    </a:ext>
                  </a:extLst>
                </a:gridCol>
                <a:gridCol w="2586247">
                  <a:extLst>
                    <a:ext uri="{9D8B030D-6E8A-4147-A177-3AD203B41FA5}">
                      <a16:colId xmlns:a16="http://schemas.microsoft.com/office/drawing/2014/main" val="3026651551"/>
                    </a:ext>
                  </a:extLst>
                </a:gridCol>
              </a:tblGrid>
              <a:tr h="27931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872" marR="68872" marT="34436" marB="34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872" marR="68872" marT="34436" marB="34436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pl-PL" sz="1300" b="1" dirty="0"/>
                        <a:t>t</a:t>
                      </a:r>
                      <a:endParaRPr lang="en-US" sz="1300" b="1" dirty="0"/>
                    </a:p>
                  </a:txBody>
                  <a:tcPr marL="80683" marR="80683" marT="40341" marB="4034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70923"/>
                  </a:ext>
                </a:extLst>
              </a:tr>
              <a:tr h="27931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872" marR="68872" marT="34436" marB="344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872" marR="68872" marT="34436" marB="34436"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 dirty="0"/>
                        <a:t>+</a:t>
                      </a:r>
                      <a:endParaRPr lang="en-US" sz="1300" b="1" dirty="0"/>
                    </a:p>
                  </a:txBody>
                  <a:tcPr marL="68872" marR="68872" marT="34436" marB="3443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 dirty="0"/>
                        <a:t>-</a:t>
                      </a:r>
                      <a:endParaRPr lang="en-US" sz="1300" b="1" dirty="0"/>
                    </a:p>
                  </a:txBody>
                  <a:tcPr marL="68872" marR="68872" marT="34436" marB="3443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901603"/>
                  </a:ext>
                </a:extLst>
              </a:tr>
              <a:tr h="482105">
                <a:tc rowSpan="2">
                  <a:txBody>
                    <a:bodyPr/>
                    <a:lstStyle/>
                    <a:p>
                      <a:pPr algn="ctr"/>
                      <a:r>
                        <a:rPr lang="pl-PL" sz="1300" b="1" dirty="0"/>
                        <a:t>t - 1</a:t>
                      </a:r>
                      <a:endParaRPr lang="en-US" sz="1300" b="1" dirty="0"/>
                    </a:p>
                  </a:txBody>
                  <a:tcPr marL="80683" marR="80683" marT="40341" marB="40341"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 dirty="0"/>
                        <a:t>+</a:t>
                      </a:r>
                      <a:endParaRPr lang="en-US" sz="1300" b="1" dirty="0"/>
                    </a:p>
                  </a:txBody>
                  <a:tcPr marL="68872" marR="68872" marT="34436" marB="3443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/>
                        <a:t>Prawdopodobieństwo wystąpienia</a:t>
                      </a:r>
                    </a:p>
                    <a:p>
                      <a:r>
                        <a:rPr lang="pl-PL" sz="1300" dirty="0"/>
                        <a:t>stanu + po stanie +.</a:t>
                      </a:r>
                      <a:endParaRPr lang="en-US" sz="1300" dirty="0"/>
                    </a:p>
                  </a:txBody>
                  <a:tcPr marL="68872" marR="68872" marT="34436" marB="3443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/>
                        <a:t>Prawdopodobieństwo wystąpienia</a:t>
                      </a:r>
                    </a:p>
                    <a:p>
                      <a:r>
                        <a:rPr lang="pl-PL" sz="1300" dirty="0"/>
                        <a:t>stanu - po stanie +.</a:t>
                      </a:r>
                      <a:endParaRPr lang="en-US" sz="1300" dirty="0"/>
                    </a:p>
                  </a:txBody>
                  <a:tcPr marL="68872" marR="68872" marT="34436" marB="34436" anchor="ctr" anchorCtr="1"/>
                </a:tc>
                <a:extLst>
                  <a:ext uri="{0D108BD9-81ED-4DB2-BD59-A6C34878D82A}">
                    <a16:rowId xmlns:a16="http://schemas.microsoft.com/office/drawing/2014/main" val="1453012970"/>
                  </a:ext>
                </a:extLst>
              </a:tr>
              <a:tr h="4821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300" b="1" dirty="0"/>
                        <a:t>-</a:t>
                      </a:r>
                      <a:endParaRPr lang="en-US" sz="1300" b="1" dirty="0"/>
                    </a:p>
                  </a:txBody>
                  <a:tcPr marL="68872" marR="68872" marT="34436" marB="3443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/>
                        <a:t>Prawdopodobieństwo wystąpienia</a:t>
                      </a:r>
                    </a:p>
                    <a:p>
                      <a:r>
                        <a:rPr lang="pl-PL" sz="1300" dirty="0"/>
                        <a:t>stanu + po stanie -.</a:t>
                      </a:r>
                      <a:endParaRPr lang="en-US" sz="1300" dirty="0"/>
                    </a:p>
                  </a:txBody>
                  <a:tcPr marL="68872" marR="68872" marT="34436" marB="34436" anchor="ctr" anchorCtr="1"/>
                </a:tc>
                <a:tc>
                  <a:txBody>
                    <a:bodyPr/>
                    <a:lstStyle/>
                    <a:p>
                      <a:r>
                        <a:rPr lang="pl-PL" sz="1300" dirty="0"/>
                        <a:t>Prawdopodobieństwo wystąpienia</a:t>
                      </a:r>
                    </a:p>
                    <a:p>
                      <a:r>
                        <a:rPr lang="pl-PL" sz="1300" dirty="0"/>
                        <a:t>stanu - po stanie -.</a:t>
                      </a:r>
                      <a:endParaRPr lang="en-US" sz="1300" dirty="0"/>
                    </a:p>
                  </a:txBody>
                  <a:tcPr marL="68872" marR="68872" marT="34436" marB="34436" anchor="ctr" anchorCtr="1"/>
                </a:tc>
                <a:extLst>
                  <a:ext uri="{0D108BD9-81ED-4DB2-BD59-A6C34878D82A}">
                    <a16:rowId xmlns:a16="http://schemas.microsoft.com/office/drawing/2014/main" val="4080613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6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88149F-6208-4692-B9A8-E21F3FB4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4a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8C11CEE-D563-4CBC-B1AF-DA27DF42E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W ramach pewnego ubezpieczenia </a:t>
                </a:r>
                <a:r>
                  <a:rPr lang="pl-PL" b="1" dirty="0"/>
                  <a:t>N</a:t>
                </a:r>
                <a:r>
                  <a:rPr lang="pl-PL" dirty="0"/>
                  <a:t> klientów płaci składkę wysokości </a:t>
                </a:r>
                <a:r>
                  <a:rPr lang="pl-PL" b="1" dirty="0"/>
                  <a:t>K</a:t>
                </a:r>
                <a:r>
                  <a:rPr lang="pl-PL" dirty="0"/>
                  <a:t> w zamian za możliwość uzyskania kwoty </a:t>
                </a:r>
                <a:r>
                  <a:rPr lang="pl-PL" b="1" dirty="0"/>
                  <a:t>F</a:t>
                </a:r>
                <a:r>
                  <a:rPr lang="pl-PL" dirty="0"/>
                  <a:t> jeżeli nastąpi zdarzenie. Zbuduj symulację tego ubezpieczenia na okres </a:t>
                </a:r>
                <a:r>
                  <a:rPr lang="pl-PL" b="1" dirty="0"/>
                  <a:t>T</a:t>
                </a:r>
                <a:r>
                  <a:rPr lang="pl-PL" dirty="0"/>
                  <a:t> miesięcy zgodnie z poniższym algorytmem.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Przyjmij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Wyznacz rezerwę na wypłaty: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𝐾𝑁</m:t>
                            </m:r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𝐾𝑁</m:t>
                            </m:r>
                            <m:r>
                              <a:rPr lang="pl-PL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Wyznacz liczbę wypłat: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0.9999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Wypłać odszkodowania: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𝑎𝐹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Sprawdź płynność: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Jeżeli spełnione, to zmodyfikuj liczbę ubezpieczonych do N = N + n  - o - a, gdzie n to losowa liczba z przedziału od 0 do 100 nowych klientów, natomiast o to losowa liczba z przedziału od 0 do 90 klientów rezygnujących.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Jeżeli nie spełnione, to firma zbankrutowała. Zatrzymaj algorytm przed czasem.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Przyjmij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pl-PL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Jeżeli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/>
                  <a:t> to przejdź do 2, w przeciwnym przypadku KONIEC.</a:t>
                </a: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8C11CEE-D563-4CBC-B1AF-DA27DF42E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696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C41931-CE73-4786-9B1B-95C1723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4b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C46221F-EDA9-4AE2-B7FF-D4AC2EF8B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861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Wykonaj następujące czynności.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Stwórz funkcję przeprowadzającą zaprojektowaną symulację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o argumentach K, N, F, T z wartościami domyślnymi,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zwracającą wektor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pl-PL" dirty="0"/>
                  <a:t> długości T jako wynik, jeżeli firma zbankrutowała w wektorze powinny od tego momentu znajdować się wartości NA.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Napisz kod wykonujący symulacje ubezpieczenia </a:t>
                </a:r>
                <a:r>
                  <a:rPr lang="pl-PL" b="1" dirty="0"/>
                  <a:t>M</a:t>
                </a:r>
                <a:r>
                  <a:rPr lang="pl-PL" dirty="0"/>
                  <a:t> razy i zapisujący wyniki do macierzy </a:t>
                </a:r>
                <a:r>
                  <a:rPr lang="pl-PL" b="1" dirty="0"/>
                  <a:t>SIM</a:t>
                </a:r>
                <a:r>
                  <a:rPr lang="pl-PL" dirty="0"/>
                  <a:t> postaci: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Bazując na macierzy </a:t>
                </a:r>
                <a:r>
                  <a:rPr lang="pl-PL" b="1" dirty="0"/>
                  <a:t>SIM</a:t>
                </a:r>
                <a:r>
                  <a:rPr lang="pl-PL" dirty="0"/>
                  <a:t> odpowiedz na poniższe pytania.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Jakie jest prawdopodobieństwo tego, że spółka nie zbankrutuje do chwili t = 1, 2, …, T?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Jaki średni poziom rezerw będzie miała spółka pod warunkiem, że nie zbankrutuje do chwili t = 1, 2, …, T?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pl-PL" dirty="0"/>
                  <a:t>Jaki jest oczekiwany okres życia spółki przy założeniu, że maksymalny czas jej życia wynosi T?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C46221F-EDA9-4AE2-B7FF-D4AC2EF8B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8614"/>
              </a:xfrm>
              <a:blipFill>
                <a:blip r:embed="rId2"/>
                <a:stretch>
                  <a:fillRect l="-522" t="-2156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88F739F-23AF-4BA6-B8CE-5FE1410E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22024"/>
              </p:ext>
            </p:extLst>
          </p:nvPr>
        </p:nvGraphicFramePr>
        <p:xfrm>
          <a:off x="4004441" y="3342510"/>
          <a:ext cx="4183118" cy="1488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76">
                  <a:extLst>
                    <a:ext uri="{9D8B030D-6E8A-4147-A177-3AD203B41FA5}">
                      <a16:colId xmlns:a16="http://schemas.microsoft.com/office/drawing/2014/main" val="2593294832"/>
                    </a:ext>
                  </a:extLst>
                </a:gridCol>
                <a:gridCol w="846626">
                  <a:extLst>
                    <a:ext uri="{9D8B030D-6E8A-4147-A177-3AD203B41FA5}">
                      <a16:colId xmlns:a16="http://schemas.microsoft.com/office/drawing/2014/main" val="2700550084"/>
                    </a:ext>
                  </a:extLst>
                </a:gridCol>
                <a:gridCol w="1998318">
                  <a:extLst>
                    <a:ext uri="{9D8B030D-6E8A-4147-A177-3AD203B41FA5}">
                      <a16:colId xmlns:a16="http://schemas.microsoft.com/office/drawing/2014/main" val="1510685233"/>
                    </a:ext>
                  </a:extLst>
                </a:gridCol>
                <a:gridCol w="195162">
                  <a:extLst>
                    <a:ext uri="{9D8B030D-6E8A-4147-A177-3AD203B41FA5}">
                      <a16:colId xmlns:a16="http://schemas.microsoft.com/office/drawing/2014/main" val="1677701954"/>
                    </a:ext>
                  </a:extLst>
                </a:gridCol>
                <a:gridCol w="195162">
                  <a:extLst>
                    <a:ext uri="{9D8B030D-6E8A-4147-A177-3AD203B41FA5}">
                      <a16:colId xmlns:a16="http://schemas.microsoft.com/office/drawing/2014/main" val="3256307680"/>
                    </a:ext>
                  </a:extLst>
                </a:gridCol>
                <a:gridCol w="221612">
                  <a:extLst>
                    <a:ext uri="{9D8B030D-6E8A-4147-A177-3AD203B41FA5}">
                      <a16:colId xmlns:a16="http://schemas.microsoft.com/office/drawing/2014/main" val="4265330537"/>
                    </a:ext>
                  </a:extLst>
                </a:gridCol>
                <a:gridCol w="192862">
                  <a:extLst>
                    <a:ext uri="{9D8B030D-6E8A-4147-A177-3AD203B41FA5}">
                      <a16:colId xmlns:a16="http://schemas.microsoft.com/office/drawing/2014/main" val="958330167"/>
                    </a:ext>
                  </a:extLst>
                </a:gridCol>
              </a:tblGrid>
              <a:tr h="228786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r>
                        <a:rPr lang="pl-PL" sz="1000" b="1" dirty="0"/>
                        <a:t>Miesiąc symulacji</a:t>
                      </a:r>
                      <a:endParaRPr lang="en-US" sz="1000" b="1" dirty="0"/>
                    </a:p>
                  </a:txBody>
                  <a:tcPr marL="83089" marR="83089" marT="41545" marB="41545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28199"/>
                  </a:ext>
                </a:extLst>
              </a:tr>
              <a:tr h="204988"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1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2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3</a:t>
                      </a:r>
                      <a:endParaRPr lang="en-US" sz="1000" b="1" dirty="0"/>
                    </a:p>
                  </a:txBody>
                  <a:tcPr marL="50432" marR="50432" marT="25216" marB="252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…</a:t>
                      </a:r>
                      <a:endParaRPr lang="en-US" sz="1000" b="1" dirty="0"/>
                    </a:p>
                  </a:txBody>
                  <a:tcPr marL="50432" marR="50432" marT="25216" marB="252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T</a:t>
                      </a:r>
                      <a:endParaRPr lang="en-US" sz="1000" b="1" dirty="0"/>
                    </a:p>
                  </a:txBody>
                  <a:tcPr marL="50432" marR="50432" marT="25216" marB="252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3332366"/>
                  </a:ext>
                </a:extLst>
              </a:tr>
              <a:tr h="204988">
                <a:tc rowSpan="5">
                  <a:txBody>
                    <a:bodyPr/>
                    <a:lstStyle/>
                    <a:p>
                      <a:r>
                        <a:rPr lang="pl-PL" sz="1000" b="1" dirty="0"/>
                        <a:t>Numer symulacji</a:t>
                      </a:r>
                      <a:endParaRPr lang="en-US" sz="1000" b="1" dirty="0"/>
                    </a:p>
                  </a:txBody>
                  <a:tcPr marL="63262" marR="63262" marT="31631" marB="31631"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1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extLst>
                  <a:ext uri="{0D108BD9-81ED-4DB2-BD59-A6C34878D82A}">
                    <a16:rowId xmlns:a16="http://schemas.microsoft.com/office/drawing/2014/main" val="3450074605"/>
                  </a:ext>
                </a:extLst>
              </a:tr>
              <a:tr h="228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2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1" dirty="0"/>
                        <a:t>Rezerwy w miesiącu 1 symulacji 2</a:t>
                      </a:r>
                      <a:endParaRPr lang="en-US" sz="1000" b="1" dirty="0"/>
                    </a:p>
                  </a:txBody>
                  <a:tcPr marL="50432" marR="50432" marT="25216" marB="25216" anchor="ctr" anchorCtr="1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/>
                    </a:p>
                  </a:txBody>
                  <a:tcPr marL="50432" marR="50432" marT="25216" marB="25216"/>
                </a:tc>
                <a:extLst>
                  <a:ext uri="{0D108BD9-81ED-4DB2-BD59-A6C34878D82A}">
                    <a16:rowId xmlns:a16="http://schemas.microsoft.com/office/drawing/2014/main" val="2705091040"/>
                  </a:ext>
                </a:extLst>
              </a:tr>
              <a:tr h="204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b="1" dirty="0"/>
                        <a:t>3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extLst>
                  <a:ext uri="{0D108BD9-81ED-4DB2-BD59-A6C34878D82A}">
                    <a16:rowId xmlns:a16="http://schemas.microsoft.com/office/drawing/2014/main" val="3957929306"/>
                  </a:ext>
                </a:extLst>
              </a:tr>
              <a:tr h="2049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1" dirty="0"/>
                        <a:t>…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extLst>
                  <a:ext uri="{0D108BD9-81ED-4DB2-BD59-A6C34878D82A}">
                    <a16:rowId xmlns:a16="http://schemas.microsoft.com/office/drawing/2014/main" val="108063394"/>
                  </a:ext>
                </a:extLst>
              </a:tr>
              <a:tr h="204988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69620" marR="69620" marT="34810" marB="34810"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1" dirty="0"/>
                        <a:t>M</a:t>
                      </a:r>
                      <a:endParaRPr lang="en-US" sz="1000" b="1" dirty="0"/>
                    </a:p>
                  </a:txBody>
                  <a:tcPr marL="50432" marR="50432" marT="25216" marB="252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 marL="50432" marR="50432" marT="25216" marB="25216"/>
                </a:tc>
                <a:extLst>
                  <a:ext uri="{0D108BD9-81ED-4DB2-BD59-A6C34878D82A}">
                    <a16:rowId xmlns:a16="http://schemas.microsoft.com/office/drawing/2014/main" val="27651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FD6FC0-1AB4-4A8F-BC38-875C968B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5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0025A4-0065-4AEE-9048-CFB9919D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Plik </a:t>
            </a:r>
            <a:r>
              <a:rPr lang="pl-PL" b="1" dirty="0" err="1"/>
              <a:t>age.rds</a:t>
            </a:r>
            <a:r>
              <a:rPr lang="pl-PL" dirty="0"/>
              <a:t> zawiera dane dotyczące wieku klientów pewnego banku. Przeanalizuj te dane pod kątem odpowiedzi na następujące pytania.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wiek ma najmłodszy i najstarszy klient?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Jaki jest przeciętny wiek klientów banku?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Jak bardzo zróżnicowani są klienci banku pod względem wieku?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Ilu klientów banku jest niepełnoletnich? Jaki to procent całości?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Ilu klientów banku jest w wieku 30-50 lat? Jaki to procent całości?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Ilu klientów nie podało swojego wieku? Jaki to procent całości?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Ile klientów bank posiada w segmentach wiekowych [16,17], [18,24], [25,34], [35,44], [45,64], [65,Inf]? Jaki to procent całości?</a:t>
            </a:r>
          </a:p>
        </p:txBody>
      </p:sp>
    </p:spTree>
    <p:extLst>
      <p:ext uri="{BB962C8B-B14F-4D97-AF65-F5344CB8AC3E}">
        <p14:creationId xmlns:p14="http://schemas.microsoft.com/office/powerpoint/2010/main" val="294546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C19C5-A576-46EF-BBC6-9A360725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6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D87399-E8E4-4F15-BED9-8A6F0C6B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Wykonanie poniższego kodu spowoduje skonstruowanie prostego modelu linowego zapisanego w postaci listy w obiekcie model. Wykonaj ten kod, a następnie: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przyjrzyj się strukturze obiektu model,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znajdź i wyświetl współczynniki modelu (</a:t>
            </a:r>
            <a:r>
              <a:rPr lang="pl-PL" dirty="0" err="1"/>
              <a:t>coefficients</a:t>
            </a:r>
            <a:r>
              <a:rPr lang="pl-PL" dirty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Znajdź i wyświetl wartości resztowe modelu (</a:t>
            </a:r>
            <a:r>
              <a:rPr lang="pl-PL" dirty="0" err="1"/>
              <a:t>residuals</a:t>
            </a:r>
            <a:r>
              <a:rPr lang="pl-PL" dirty="0"/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znajdź i wyświetl wartość dopasowanego R</a:t>
            </a:r>
            <a:r>
              <a:rPr lang="pl-PL" baseline="30000" dirty="0"/>
              <a:t>2</a:t>
            </a:r>
            <a:r>
              <a:rPr lang="pl-PL" dirty="0"/>
              <a:t> (</a:t>
            </a:r>
            <a:r>
              <a:rPr lang="pl-PL" dirty="0" err="1"/>
              <a:t>adj.r.squared</a:t>
            </a:r>
            <a:r>
              <a:rPr lang="pl-PL" dirty="0"/>
              <a:t>).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c(4.17,5.58,5.18,6.11,4.50,4.61,5.17,4.53,5.33,5.14)</a:t>
            </a:r>
            <a:r>
              <a:rPr lang="pl-PL" dirty="0">
                <a:latin typeface="Lucida Console" panose="020B0609040504020204" pitchFamily="49" charset="0"/>
              </a:rPr>
              <a:t> -&gt; </a:t>
            </a:r>
            <a:r>
              <a:rPr lang="en-US" dirty="0" err="1">
                <a:latin typeface="Lucida Console" panose="020B0609040504020204" pitchFamily="49" charset="0"/>
              </a:rPr>
              <a:t>ctl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c(4.81,4.17,4.41,3.59,5.87,3.83,6.03,4.89,4.32,4.69)</a:t>
            </a:r>
            <a:r>
              <a:rPr lang="pl-PL" dirty="0">
                <a:latin typeface="Lucida Console" panose="020B0609040504020204" pitchFamily="49" charset="0"/>
              </a:rPr>
              <a:t> -&gt; </a:t>
            </a:r>
            <a:r>
              <a:rPr lang="en-US" dirty="0" err="1">
                <a:latin typeface="Lucida Console" panose="020B0609040504020204" pitchFamily="49" charset="0"/>
              </a:rPr>
              <a:t>trt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</a:t>
            </a:r>
            <a:r>
              <a:rPr lang="en-US" dirty="0">
                <a:latin typeface="Lucida Console" panose="020B0609040504020204" pitchFamily="49" charset="0"/>
              </a:rPr>
              <a:t>(2, 10, 20, labels = c("</a:t>
            </a:r>
            <a:r>
              <a:rPr lang="en-US" dirty="0" err="1">
                <a:latin typeface="Lucida Console" panose="020B0609040504020204" pitchFamily="49" charset="0"/>
              </a:rPr>
              <a:t>Ctl</a:t>
            </a:r>
            <a:r>
              <a:rPr lang="en-US" dirty="0">
                <a:latin typeface="Lucida Console" panose="020B0609040504020204" pitchFamily="49" charset="0"/>
              </a:rPr>
              <a:t>","</a:t>
            </a:r>
            <a:r>
              <a:rPr lang="en-US" dirty="0" err="1">
                <a:latin typeface="Lucida Console" panose="020B0609040504020204" pitchFamily="49" charset="0"/>
              </a:rPr>
              <a:t>Trt</a:t>
            </a:r>
            <a:r>
              <a:rPr lang="en-US" dirty="0">
                <a:latin typeface="Lucida Console" panose="020B0609040504020204" pitchFamily="49" charset="0"/>
              </a:rPr>
              <a:t>"))</a:t>
            </a:r>
            <a:r>
              <a:rPr lang="pl-PL" dirty="0">
                <a:latin typeface="Lucida Console" panose="020B0609040504020204" pitchFamily="49" charset="0"/>
              </a:rPr>
              <a:t> -&gt; </a:t>
            </a:r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c(</a:t>
            </a:r>
            <a:r>
              <a:rPr lang="en-US" dirty="0" err="1">
                <a:latin typeface="Lucida Console" panose="020B0609040504020204" pitchFamily="49" charset="0"/>
              </a:rPr>
              <a:t>ctl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trt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pl-PL" dirty="0">
                <a:latin typeface="Lucida Console" panose="020B0609040504020204" pitchFamily="49" charset="0"/>
              </a:rPr>
              <a:t> -&gt; </a:t>
            </a:r>
            <a:r>
              <a:rPr lang="en-US" dirty="0">
                <a:latin typeface="Lucida Console" panose="020B0609040504020204" pitchFamily="49" charset="0"/>
              </a:rPr>
              <a:t>weight</a:t>
            </a:r>
          </a:p>
          <a:p>
            <a:pPr marL="0" indent="0">
              <a:buNone/>
            </a:pPr>
            <a:r>
              <a:rPr lang="pl-PL" dirty="0" err="1">
                <a:latin typeface="Lucida Console" panose="020B0609040504020204" pitchFamily="49" charset="0"/>
              </a:rPr>
              <a:t>summary</a:t>
            </a:r>
            <a:r>
              <a:rPr lang="pl-PL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lm</a:t>
            </a:r>
            <a:r>
              <a:rPr lang="en-US" dirty="0">
                <a:latin typeface="Lucida Console" panose="020B0609040504020204" pitchFamily="49" charset="0"/>
              </a:rPr>
              <a:t>(weight ~ group)</a:t>
            </a:r>
            <a:r>
              <a:rPr lang="pl-PL" dirty="0">
                <a:latin typeface="Lucida Console" panose="020B0609040504020204" pitchFamily="49" charset="0"/>
              </a:rPr>
              <a:t>) -&gt; model</a:t>
            </a:r>
          </a:p>
        </p:txBody>
      </p:sp>
    </p:spTree>
    <p:extLst>
      <p:ext uri="{BB962C8B-B14F-4D97-AF65-F5344CB8AC3E}">
        <p14:creationId xmlns:p14="http://schemas.microsoft.com/office/powerpoint/2010/main" val="13448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C19C5-A576-46EF-BBC6-9A360725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 7</a:t>
            </a:r>
            <a:endParaRPr lang="en-US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D87399-E8E4-4F15-BED9-8A6F0C6B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Załaduj plik </a:t>
            </a:r>
            <a:r>
              <a:rPr lang="pl-PL" b="1" dirty="0"/>
              <a:t>ugly_diamonds.csv</a:t>
            </a:r>
            <a:r>
              <a:rPr lang="pl-PL" dirty="0"/>
              <a:t> do R w postaci poprawnej ramki danych, tzn. ramki danych, która spełnia poniższą specyfikację: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data.frame</a:t>
            </a:r>
            <a:r>
              <a:rPr lang="en-US" dirty="0">
                <a:latin typeface="Lucida Console" panose="020B0609040504020204" pitchFamily="49" charset="0"/>
              </a:rPr>
              <a:t>':	10 obs. of  10 variables: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carat  : num  0.23 0.21 0.23 0.29 0.31 0.24 0.24 0.26 0.22 0.23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cut    : </a:t>
            </a:r>
            <a:r>
              <a:rPr lang="en-US" dirty="0" err="1">
                <a:latin typeface="Lucida Console" panose="020B0609040504020204" pitchFamily="49" charset="0"/>
              </a:rPr>
              <a:t>chr</a:t>
            </a:r>
            <a:r>
              <a:rPr lang="en-US" dirty="0">
                <a:latin typeface="Lucida Console" panose="020B0609040504020204" pitchFamily="49" charset="0"/>
              </a:rPr>
              <a:t>  "Ideal" "Premium" "Good" "Premium" ...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color  : </a:t>
            </a:r>
            <a:r>
              <a:rPr lang="en-US" dirty="0" err="1">
                <a:latin typeface="Lucida Console" panose="020B0609040504020204" pitchFamily="49" charset="0"/>
              </a:rPr>
              <a:t>chr</a:t>
            </a:r>
            <a:r>
              <a:rPr lang="en-US" dirty="0">
                <a:latin typeface="Lucida Console" panose="020B0609040504020204" pitchFamily="49" charset="0"/>
              </a:rPr>
              <a:t>  "E" "E" "E" "I" ...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clarity: </a:t>
            </a:r>
            <a:r>
              <a:rPr lang="en-US" dirty="0" err="1">
                <a:latin typeface="Lucida Console" panose="020B0609040504020204" pitchFamily="49" charset="0"/>
              </a:rPr>
              <a:t>chr</a:t>
            </a:r>
            <a:r>
              <a:rPr lang="en-US" dirty="0">
                <a:latin typeface="Lucida Console" panose="020B0609040504020204" pitchFamily="49" charset="0"/>
              </a:rPr>
              <a:t>  "SI2" "SI1" "VS1" "VS2" ...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depth  : num  61.5 59.8 56.9 62.4 NA 62.8 62.3 61.9 65.1 59.4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table  : int  55 61 65 58 58 57 57 55 61 61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price  : int  326 326 327 334 335 336 336 337 337 338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x      : num  3.95 3.89 4.05 4.2 4.34 3.94 3.95 4.07 3.87 4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y      : num  3.98 3.84 4.07 4.23 4.35 3.96 3.98 4.11 3.78 4.05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$ z      : num  2.43 2.31 2.31 2.63 2.75 2.48 2.47 2.53 2.49 2.39</a:t>
            </a:r>
          </a:p>
        </p:txBody>
      </p:sp>
    </p:spTree>
    <p:extLst>
      <p:ext uri="{BB962C8B-B14F-4D97-AF65-F5344CB8AC3E}">
        <p14:creationId xmlns:p14="http://schemas.microsoft.com/office/powerpoint/2010/main" val="21341938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1024</Words>
  <Application>Microsoft Office PowerPoint</Application>
  <PresentationFormat>Panoramiczny</PresentationFormat>
  <Paragraphs>175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Console</vt:lpstr>
      <vt:lpstr>Motyw pakietu Office</vt:lpstr>
      <vt:lpstr>Programowanie w R</vt:lpstr>
      <vt:lpstr>Zadanie 1</vt:lpstr>
      <vt:lpstr>Zadanie 2</vt:lpstr>
      <vt:lpstr>Zadanie 3</vt:lpstr>
      <vt:lpstr>Zadanie 4a</vt:lpstr>
      <vt:lpstr>Zadanie 4b</vt:lpstr>
      <vt:lpstr>Zadanie 5</vt:lpstr>
      <vt:lpstr>Zadanie 6</vt:lpstr>
      <vt:lpstr>Zadanie 7</vt:lpstr>
      <vt:lpstr>Zadanie 8</vt:lpstr>
      <vt:lpstr>Zadanie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R</dc:title>
  <dc:creator>Paweł Jamer</dc:creator>
  <cp:lastModifiedBy>Paweł Jamer</cp:lastModifiedBy>
  <cp:revision>57</cp:revision>
  <dcterms:created xsi:type="dcterms:W3CDTF">2019-03-15T19:11:02Z</dcterms:created>
  <dcterms:modified xsi:type="dcterms:W3CDTF">2019-03-17T08:00:21Z</dcterms:modified>
</cp:coreProperties>
</file>