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21" r:id="rId4"/>
  </p:sldMasterIdLst>
  <p:notesMasterIdLst>
    <p:notesMasterId r:id="rId17"/>
  </p:notesMasterIdLst>
  <p:handoutMasterIdLst>
    <p:handoutMasterId r:id="rId18"/>
  </p:handoutMasterIdLst>
  <p:sldIdLst>
    <p:sldId id="266" r:id="rId5"/>
    <p:sldId id="268" r:id="rId6"/>
    <p:sldId id="267" r:id="rId7"/>
    <p:sldId id="276" r:id="rId8"/>
    <p:sldId id="269" r:id="rId9"/>
    <p:sldId id="271" r:id="rId10"/>
    <p:sldId id="277" r:id="rId11"/>
    <p:sldId id="272" r:id="rId12"/>
    <p:sldId id="273" r:id="rId13"/>
    <p:sldId id="274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2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968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economy and trade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rules and laws of your colony? Think about what helps the colonists stay safe and maintain a healthy, happy colony.</a:t>
            </a:r>
          </a:p>
          <a:p>
            <a:endParaRPr lang="en-US"/>
          </a:p>
          <a:p>
            <a:r>
              <a:rPr lang="en-US"/>
              <a:t>In each shape…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Name the rule/law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why it’s important for the colony/colonists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the consequences for not following this rule/law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add more shapes, click on the last shape, then on SmartArt Tools -&gt; Design -&gt; Add Shape After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rules and laws of your colony? Think about what helps the colonists stay safe and maintain a healthy, happy colony.</a:t>
            </a:r>
          </a:p>
          <a:p>
            <a:endParaRPr lang="en-US"/>
          </a:p>
          <a:p>
            <a:r>
              <a:rPr lang="en-US"/>
              <a:t>In each shape…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Name the rule/law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why it’s important for the colony/colonists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the consequences for not following this rule/law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add more shapes, click on the last shape, then on SmartArt Tools -&gt; Design -&gt; Add Shape After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3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*OPTIONAL SLIDE* </a:t>
            </a:r>
            <a:r>
              <a:rPr lang="en-US"/>
              <a:t>If you are interested in learning more about social groups, look up the caste or class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questions/situations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transportation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 err="1"/>
              <a:t>Disaster</a:t>
            </a:r>
            <a:r>
              <a:rPr lang="pl-PL" noProof="0" dirty="0"/>
              <a:t> </a:t>
            </a:r>
            <a:r>
              <a:rPr lang="pl-PL" noProof="0" dirty="0" err="1"/>
              <a:t>or</a:t>
            </a:r>
            <a:r>
              <a:rPr lang="pl-PL" noProof="0" dirty="0"/>
              <a:t> not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198812" cy="1322587"/>
          </a:xfrm>
        </p:spPr>
        <p:txBody>
          <a:bodyPr/>
          <a:lstStyle/>
          <a:p>
            <a:r>
              <a:rPr lang="pl-PL" sz="1600" i="1" dirty="0" err="1"/>
              <a:t>Text</a:t>
            </a:r>
            <a:r>
              <a:rPr lang="pl-PL" sz="1600" i="1" dirty="0"/>
              <a:t> </a:t>
            </a:r>
            <a:r>
              <a:rPr lang="pl-PL" sz="1600" i="1" dirty="0" err="1"/>
              <a:t>Mining</a:t>
            </a:r>
            <a:r>
              <a:rPr lang="pl-PL" sz="1600" i="1" dirty="0"/>
              <a:t>, 25-01-2020</a:t>
            </a:r>
            <a:endParaRPr lang="en-US" sz="1600" i="1" noProof="0" dirty="0"/>
          </a:p>
          <a:p>
            <a:r>
              <a:rPr lang="pl-PL" noProof="0" dirty="0"/>
              <a:t>Łukasz Księżak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2" y="2349925"/>
            <a:ext cx="3042597" cy="2456442"/>
          </a:xfrm>
        </p:spPr>
        <p:txBody>
          <a:bodyPr/>
          <a:lstStyle/>
          <a:p>
            <a:r>
              <a:rPr lang="pl-PL" noProof="0" dirty="0"/>
              <a:t>Trenowanie modelu + ewaluacja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0634AE-121F-44D8-AFDA-90265D6B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41" y="520554"/>
            <a:ext cx="6768428" cy="1987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EA4429-1856-4F17-8FAE-5EFD8752A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107" y="2722358"/>
            <a:ext cx="4905375" cy="122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876861-9093-4EB0-B8A5-064377461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057" y="4137869"/>
            <a:ext cx="4629150" cy="2619375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FC533EE-1CFC-4B54-8F96-216FABA640EA}"/>
              </a:ext>
            </a:extLst>
          </p:cNvPr>
          <p:cNvSpPr txBox="1">
            <a:spLocks noChangeAspect="1"/>
          </p:cNvSpPr>
          <p:nvPr/>
        </p:nvSpPr>
        <p:spPr>
          <a:xfrm>
            <a:off x="1" y="1168445"/>
            <a:ext cx="3607266" cy="6919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>
                <a:solidFill>
                  <a:schemeClr val="bg1"/>
                </a:solidFill>
              </a:rPr>
              <a:t>Drzewo decyzyjne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2" y="2349925"/>
            <a:ext cx="3042597" cy="2456442"/>
          </a:xfrm>
        </p:spPr>
        <p:txBody>
          <a:bodyPr/>
          <a:lstStyle/>
          <a:p>
            <a:r>
              <a:rPr lang="pl-PL" noProof="0" dirty="0"/>
              <a:t>Trenowanie </a:t>
            </a:r>
            <a:r>
              <a:rPr lang="pl-PL" dirty="0"/>
              <a:t>modelu + ewaluacja</a:t>
            </a:r>
            <a:endParaRPr lang="en-US" noProof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5263953-700C-4123-8E76-DD48636CCA46}"/>
              </a:ext>
            </a:extLst>
          </p:cNvPr>
          <p:cNvSpPr txBox="1">
            <a:spLocks noChangeAspect="1"/>
          </p:cNvSpPr>
          <p:nvPr/>
        </p:nvSpPr>
        <p:spPr>
          <a:xfrm>
            <a:off x="1" y="1168445"/>
            <a:ext cx="3607266" cy="6919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>
                <a:solidFill>
                  <a:schemeClr val="bg1"/>
                </a:solidFill>
              </a:rPr>
              <a:t>SVM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6D51D-7909-4575-9430-EC1840F0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03" y="420760"/>
            <a:ext cx="6467475" cy="1771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1CAB41-2735-4C8E-A4E1-840B0935E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641" y="2531204"/>
            <a:ext cx="54102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F6210-F6C7-4BEE-A4E3-E162E1A1A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110" y="4093827"/>
            <a:ext cx="2583262" cy="25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3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5986-EBC4-4789-A870-2ABFB3F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007" y="2383481"/>
            <a:ext cx="3755662" cy="2456442"/>
          </a:xfrm>
        </p:spPr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6493-1AD8-405D-9C68-7C06DE2C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1"/>
            <a:ext cx="7578350" cy="2344490"/>
          </a:xfrm>
        </p:spPr>
        <p:txBody>
          <a:bodyPr/>
          <a:lstStyle/>
          <a:p>
            <a:r>
              <a:rPr lang="pl-PL" dirty="0"/>
              <a:t>Analiza zbioru danych </a:t>
            </a:r>
          </a:p>
          <a:p>
            <a:r>
              <a:rPr lang="pl-PL" dirty="0"/>
              <a:t>Procesowanie tekstu celem przygotowania do analizy</a:t>
            </a:r>
          </a:p>
          <a:p>
            <a:r>
              <a:rPr lang="pl-PL" dirty="0"/>
              <a:t>Wizualizacja i analiza uzyskanych rezultatów po procesowaniu</a:t>
            </a:r>
          </a:p>
          <a:p>
            <a:r>
              <a:rPr lang="pl-PL" dirty="0"/>
              <a:t>Trenowanie modelu i ewaluacja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9CFE-A469-4C31-BC9B-D093AC5C69A2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pl-PL" dirty="0"/>
              <a:t>Co zostało zrobione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C3E8792-5474-419E-8E45-400D5795E0D0}"/>
              </a:ext>
            </a:extLst>
          </p:cNvPr>
          <p:cNvSpPr txBox="1">
            <a:spLocks/>
          </p:cNvSpPr>
          <p:nvPr/>
        </p:nvSpPr>
        <p:spPr>
          <a:xfrm>
            <a:off x="3931014" y="3597705"/>
            <a:ext cx="7621707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Dalsze plany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914EA8-7A20-40DA-8EE4-78A25C5DF5D8}"/>
              </a:ext>
            </a:extLst>
          </p:cNvPr>
          <p:cNvSpPr txBox="1">
            <a:spLocks/>
          </p:cNvSpPr>
          <p:nvPr/>
        </p:nvSpPr>
        <p:spPr>
          <a:xfrm>
            <a:off x="3931014" y="4058650"/>
            <a:ext cx="7578350" cy="2344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Próba poprawienia wyniku przewidywania przez model – użycie bardziej zaawansowanych algorytmów, np. </a:t>
            </a:r>
            <a:r>
              <a:rPr lang="pl-PL" dirty="0" err="1"/>
              <a:t>xgboost</a:t>
            </a:r>
            <a:endParaRPr lang="pl-PL" dirty="0"/>
          </a:p>
          <a:p>
            <a:r>
              <a:rPr lang="pl-PL" dirty="0"/>
              <a:t>Praca nad doborem </a:t>
            </a:r>
            <a:r>
              <a:rPr lang="pl-PL" dirty="0" err="1"/>
              <a:t>hiperparametrów</a:t>
            </a:r>
            <a:r>
              <a:rPr lang="pl-PL" dirty="0"/>
              <a:t> do trenowania – analiza porównawcza wyników</a:t>
            </a:r>
          </a:p>
          <a:p>
            <a:r>
              <a:rPr lang="pl-PL" dirty="0"/>
              <a:t>Dalsza analiza z wykorzystaniem zbioru testowego celem ukończenia konkursu na stronie </a:t>
            </a:r>
            <a:r>
              <a:rPr lang="pl-PL" dirty="0" err="1"/>
              <a:t>Kaggle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198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3680728"/>
            <a:ext cx="4537613" cy="3194050"/>
            <a:chOff x="1" y="3649663"/>
            <a:chExt cx="4537613" cy="319405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5" y="4119869"/>
            <a:ext cx="3980179" cy="2456442"/>
          </a:xfrm>
        </p:spPr>
        <p:txBody>
          <a:bodyPr/>
          <a:lstStyle/>
          <a:p>
            <a:r>
              <a:rPr lang="pl-PL" dirty="0">
                <a:latin typeface="+mn-lt"/>
              </a:rPr>
              <a:t>Opis problemu</a:t>
            </a:r>
            <a:endParaRPr lang="en-US" dirty="0"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774BB3F-7C5B-46F1-8CBD-F32E0351306A}"/>
              </a:ext>
            </a:extLst>
          </p:cNvPr>
          <p:cNvSpPr txBox="1">
            <a:spLocks/>
          </p:cNvSpPr>
          <p:nvPr/>
        </p:nvSpPr>
        <p:spPr>
          <a:xfrm>
            <a:off x="5227849" y="531022"/>
            <a:ext cx="5870786" cy="52489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/>
              <a:t>Zbiór danych: </a:t>
            </a:r>
            <a:r>
              <a:rPr lang="en-US" sz="1600" b="1" dirty="0"/>
              <a:t>Real or Not? NLP with Disaster Tweets</a:t>
            </a:r>
            <a:r>
              <a:rPr lang="pl-PL" sz="1600" b="1" dirty="0"/>
              <a:t> </a:t>
            </a:r>
            <a:r>
              <a:rPr lang="pl-PL" sz="1600" dirty="0"/>
              <a:t>(kaggle.com)</a:t>
            </a:r>
          </a:p>
          <a:p>
            <a:r>
              <a:rPr lang="pl-PL" sz="1600" dirty="0"/>
              <a:t>Dwa zbiory: treningowy (7163 rekordów) i testowy (3263 rekordy)</a:t>
            </a:r>
          </a:p>
          <a:p>
            <a:r>
              <a:rPr lang="pl-PL" sz="1600" dirty="0"/>
              <a:t>Dane: pliki </a:t>
            </a:r>
            <a:r>
              <a:rPr lang="pl-PL" sz="1600" dirty="0" err="1"/>
              <a:t>csv</a:t>
            </a:r>
            <a:r>
              <a:rPr lang="pl-PL" sz="1600" dirty="0"/>
              <a:t> [id, </a:t>
            </a:r>
            <a:r>
              <a:rPr lang="pl-PL" sz="1600" dirty="0" err="1"/>
              <a:t>location</a:t>
            </a:r>
            <a:r>
              <a:rPr lang="pl-PL" sz="1600" dirty="0"/>
              <a:t>, </a:t>
            </a:r>
            <a:r>
              <a:rPr lang="pl-PL" sz="1600" dirty="0" err="1"/>
              <a:t>keyword</a:t>
            </a:r>
            <a:r>
              <a:rPr lang="pl-PL" sz="1600" dirty="0"/>
              <a:t>, </a:t>
            </a:r>
            <a:r>
              <a:rPr lang="pl-PL" sz="1600" dirty="0" err="1"/>
              <a:t>text</a:t>
            </a:r>
            <a:r>
              <a:rPr lang="pl-PL" sz="1600" dirty="0"/>
              <a:t>, (target)]</a:t>
            </a:r>
          </a:p>
          <a:p>
            <a:r>
              <a:rPr lang="pl-PL" sz="1600" dirty="0"/>
              <a:t>Zmienna celu: </a:t>
            </a:r>
            <a:r>
              <a:rPr lang="pl-PL" sz="1600" dirty="0" err="1"/>
              <a:t>tweet</a:t>
            </a:r>
            <a:r>
              <a:rPr lang="pl-PL" sz="1600" dirty="0"/>
              <a:t> opisuje faktyczne zdarzenie katastroficzne (tak bądź nie)</a:t>
            </a:r>
          </a:p>
          <a:p>
            <a:r>
              <a:rPr lang="pl-PL" sz="1600" dirty="0"/>
              <a:t>Opis problemu: </a:t>
            </a:r>
            <a:br>
              <a:rPr lang="pl-PL" sz="1600" dirty="0"/>
            </a:br>
            <a:r>
              <a:rPr lang="pl-PL" sz="1600" dirty="0"/>
              <a:t>Zbudowanie modelu na podstawie danych treningowych, który będzie klasyfikował czy dany </a:t>
            </a:r>
            <a:r>
              <a:rPr lang="pl-PL" sz="1600" dirty="0" err="1"/>
              <a:t>tweet</a:t>
            </a:r>
            <a:r>
              <a:rPr lang="pl-PL" sz="1600" dirty="0"/>
              <a:t> opisuje faktyczną katastrofę czy nie</a:t>
            </a:r>
          </a:p>
          <a:p>
            <a:pPr marL="0" indent="0">
              <a:buNone/>
            </a:pPr>
            <a:endParaRPr lang="pl-P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8BAC-94C2-4843-8EB1-4107F77D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56" y="4243190"/>
            <a:ext cx="2852738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A2A28-8C35-48EB-8AC0-2C0952913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907" y="4040084"/>
            <a:ext cx="3012181" cy="1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pl-PL" noProof="0" dirty="0">
                <a:latin typeface="+mn-lt"/>
              </a:rPr>
              <a:t>Przyjrzyjmy się danym</a:t>
            </a:r>
            <a:endParaRPr lang="en-US" noProof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pl-PL" dirty="0"/>
              <a:t>Rzut okiem na pierwsze wiersze:</a:t>
            </a:r>
          </a:p>
          <a:p>
            <a:pPr marL="0" indent="0">
              <a:buNone/>
            </a:pPr>
            <a:endParaRPr lang="pl-PL" noProof="0" dirty="0"/>
          </a:p>
          <a:p>
            <a:pPr marL="0" indent="0">
              <a:buNone/>
            </a:pPr>
            <a:endParaRPr lang="pl-PL" dirty="0"/>
          </a:p>
          <a:p>
            <a:r>
              <a:rPr lang="pl-PL" noProof="0" dirty="0"/>
              <a:t>Przemyślenia:</a:t>
            </a:r>
          </a:p>
          <a:p>
            <a:pPr lvl="1"/>
            <a:r>
              <a:rPr lang="pl-PL" dirty="0"/>
              <a:t>Czy id będzie nam w jakikolwiek sposób potrzebne?</a:t>
            </a:r>
          </a:p>
          <a:p>
            <a:pPr lvl="1"/>
            <a:r>
              <a:rPr lang="pl-PL" noProof="0" dirty="0"/>
              <a:t>Mamy kolumny, w których brakuje danych – co z nimi?</a:t>
            </a:r>
          </a:p>
          <a:p>
            <a:r>
              <a:rPr lang="pl-PL" dirty="0"/>
              <a:t>Akcje: </a:t>
            </a:r>
          </a:p>
          <a:p>
            <a:pPr lvl="1"/>
            <a:r>
              <a:rPr lang="pl-PL" noProof="0" dirty="0"/>
              <a:t>Usuwamy Id</a:t>
            </a:r>
          </a:p>
          <a:p>
            <a:pPr lvl="1"/>
            <a:r>
              <a:rPr lang="pl-PL" dirty="0"/>
              <a:t>Sprawdzamy co zrobić z [</a:t>
            </a:r>
            <a:r>
              <a:rPr lang="pl-PL" dirty="0" err="1"/>
              <a:t>location</a:t>
            </a:r>
            <a:r>
              <a:rPr lang="pl-PL" dirty="0"/>
              <a:t>] i [</a:t>
            </a:r>
            <a:r>
              <a:rPr lang="pl-PL" dirty="0" err="1"/>
              <a:t>keyword</a:t>
            </a:r>
            <a:r>
              <a:rPr lang="pl-PL" dirty="0"/>
              <a:t>]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/>
              <a:t>Dużo braków w </a:t>
            </a:r>
            <a:r>
              <a:rPr lang="pl-PL" dirty="0" err="1"/>
              <a:t>location</a:t>
            </a:r>
            <a:endParaRPr lang="pl-PL" dirty="0"/>
          </a:p>
          <a:p>
            <a:pPr lvl="1"/>
            <a:r>
              <a:rPr lang="pl-PL" dirty="0"/>
              <a:t>Co zrobić z </a:t>
            </a:r>
            <a:r>
              <a:rPr lang="pl-PL" dirty="0" err="1"/>
              <a:t>keyword</a:t>
            </a:r>
            <a:r>
              <a:rPr lang="pl-PL" dirty="0"/>
              <a:t>?</a:t>
            </a:r>
          </a:p>
          <a:p>
            <a:pPr marL="457200" lvl="1" indent="0">
              <a:buNone/>
            </a:pPr>
            <a:endParaRPr lang="pl-PL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FB71B-D7D4-4F11-A99D-217C4F70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34" y="1360882"/>
            <a:ext cx="7435441" cy="713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EB01D-E341-47DF-B457-2250A0E5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04" y="4560072"/>
            <a:ext cx="3951477" cy="5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pl-PL" noProof="0" dirty="0">
                <a:latin typeface="+mn-lt"/>
              </a:rPr>
              <a:t>Przyjrzyjmy się danym</a:t>
            </a:r>
            <a:endParaRPr lang="en-US" noProof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lvl="1"/>
            <a:r>
              <a:rPr lang="pl-PL" dirty="0"/>
              <a:t>Zobaczmy jak procentowo do całego zbioru mają się nasze braki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/>
              <a:t>Ponad 30% braków w kolumnie </a:t>
            </a:r>
            <a:r>
              <a:rPr lang="pl-PL" b="1" dirty="0" err="1"/>
              <a:t>location</a:t>
            </a:r>
            <a:r>
              <a:rPr lang="pl-PL" dirty="0"/>
              <a:t> -&gt; Usuwam kolumnę</a:t>
            </a:r>
          </a:p>
          <a:p>
            <a:pPr lvl="1"/>
            <a:r>
              <a:rPr lang="pl-PL" dirty="0"/>
              <a:t>Ocena przydatności kolumny </a:t>
            </a:r>
            <a:r>
              <a:rPr lang="pl-PL" b="1" dirty="0" err="1"/>
              <a:t>keyword</a:t>
            </a:r>
            <a:r>
              <a:rPr lang="pl-PL" dirty="0"/>
              <a:t> względem zmiennej celu -&gt; wydają się istotne, postanawiam je  pozostawić do dalszej analizy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E9315-EBF5-426B-A459-34FF9CE9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63" y="1232046"/>
            <a:ext cx="5257800" cy="13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BC38E-1EA4-41A5-A03C-2298273C8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989" y="3572509"/>
            <a:ext cx="8327296" cy="837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CEC6C-5B7C-4218-927B-4F7D88017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212" y="4512372"/>
            <a:ext cx="1575012" cy="2304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613458-5292-4598-AC1B-B4F69AB36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928" y="4525666"/>
            <a:ext cx="1575012" cy="22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6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D7BD-5C62-4764-9E1D-D185EBAA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1" y="-10806"/>
            <a:ext cx="3316545" cy="2456442"/>
          </a:xfrm>
        </p:spPr>
        <p:txBody>
          <a:bodyPr/>
          <a:lstStyle/>
          <a:p>
            <a:r>
              <a:rPr lang="pl-PL" noProof="0" dirty="0"/>
              <a:t>Wizualizacje 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C480C-C4D4-46AD-BCE6-04E0141475B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noProof="0" dirty="0">
                <a:latin typeface="+mn-lt"/>
              </a:rPr>
              <a:t>Dystrybucja zmiennej celu w zbiorze treningowym</a:t>
            </a:r>
            <a:endParaRPr lang="en-US" sz="1800" b="1" noProof="0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642DB-12B2-406A-9349-B6C98765561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noProof="0" dirty="0">
                <a:latin typeface="+mn-lt"/>
              </a:rPr>
              <a:t>Chmura słów – treść </a:t>
            </a:r>
            <a:r>
              <a:rPr lang="pl-PL" sz="1800" b="1" noProof="0" dirty="0" err="1">
                <a:latin typeface="+mn-lt"/>
              </a:rPr>
              <a:t>tweet</a:t>
            </a:r>
            <a:r>
              <a:rPr lang="pl-PL" sz="1800" b="1" noProof="0" dirty="0">
                <a:latin typeface="+mn-lt"/>
              </a:rPr>
              <a:t>-a</a:t>
            </a:r>
            <a:endParaRPr lang="en-US" sz="1800" b="1" noProof="0" dirty="0"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FDBFEE-D460-4EEA-8480-B58B8C156092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noProof="0" dirty="0" err="1">
                <a:latin typeface="+mn-lt"/>
              </a:rPr>
              <a:t>Bigramy</a:t>
            </a:r>
            <a:r>
              <a:rPr lang="pl-PL" sz="1800" b="1" noProof="0" dirty="0">
                <a:latin typeface="+mn-lt"/>
              </a:rPr>
              <a:t> – analiza występujących par słów</a:t>
            </a:r>
            <a:endParaRPr lang="en-US" sz="1800" b="1" noProof="0" dirty="0">
              <a:latin typeface="+mn-lt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11391E3-B27B-4797-BCF1-A317EBE493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8576" y="3429000"/>
            <a:ext cx="3023692" cy="2082835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0B7A4E9C-9C72-45CD-8098-49AB45C3C21F}"/>
              </a:ext>
            </a:extLst>
          </p:cNvPr>
          <p:cNvSpPr txBox="1">
            <a:spLocks/>
          </p:cNvSpPr>
          <p:nvPr/>
        </p:nvSpPr>
        <p:spPr>
          <a:xfrm>
            <a:off x="798576" y="5515026"/>
            <a:ext cx="3420000" cy="99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l-PL" dirty="0"/>
              <a:t>Dystrybucja wydaje się być zrównoważona, nie widzę konieczności redystrybucji danych do nauki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1A8CD28-0235-4D7B-9DB1-6E4F94B023EA}"/>
              </a:ext>
            </a:extLst>
          </p:cNvPr>
          <p:cNvSpPr txBox="1">
            <a:spLocks/>
          </p:cNvSpPr>
          <p:nvPr/>
        </p:nvSpPr>
        <p:spPr>
          <a:xfrm>
            <a:off x="4398507" y="5651423"/>
            <a:ext cx="3420000" cy="99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l-PL" dirty="0"/>
              <a:t>Najczęstsze słowa to angielskie stop-</a:t>
            </a:r>
            <a:r>
              <a:rPr lang="pl-PL" dirty="0" err="1"/>
              <a:t>words</a:t>
            </a:r>
            <a:r>
              <a:rPr lang="pl-PL" dirty="0"/>
              <a:t> – koniecznie trzeba oczyścić dane</a:t>
            </a:r>
            <a:endParaRPr lang="en-US" dirty="0"/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91A59D43-0DF1-4DB4-9A3A-99983B792F2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>
          <a:xfrm>
            <a:off x="4630723" y="3040084"/>
            <a:ext cx="2768367" cy="2691893"/>
          </a:xfrm>
          <a:prstGeom prst="rect">
            <a:avLst/>
          </a:prstGeom>
        </p:spPr>
      </p:pic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F7845AF6-00A9-4909-8358-EC8067F44FC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5"/>
          <a:stretch>
            <a:fillRect/>
          </a:stretch>
        </p:blipFill>
        <p:spPr>
          <a:xfrm>
            <a:off x="8207545" y="3454239"/>
            <a:ext cx="2926717" cy="2197184"/>
          </a:xfrm>
          <a:prstGeom prst="rect">
            <a:avLst/>
          </a:prstGeom>
        </p:spPr>
      </p:pic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47DFD6C5-9816-4E8B-ABA2-EC3839DBC1C8}"/>
              </a:ext>
            </a:extLst>
          </p:cNvPr>
          <p:cNvSpPr txBox="1">
            <a:spLocks/>
          </p:cNvSpPr>
          <p:nvPr/>
        </p:nvSpPr>
        <p:spPr>
          <a:xfrm>
            <a:off x="8050723" y="5731977"/>
            <a:ext cx="3420000" cy="99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93161CD-6CEC-4F6F-891F-8F04D541C797}"/>
              </a:ext>
            </a:extLst>
          </p:cNvPr>
          <p:cNvSpPr txBox="1">
            <a:spLocks/>
          </p:cNvSpPr>
          <p:nvPr/>
        </p:nvSpPr>
        <p:spPr>
          <a:xfrm>
            <a:off x="8050722" y="5672395"/>
            <a:ext cx="3802921" cy="99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l-PL" dirty="0"/>
              <a:t>Dzięki </a:t>
            </a:r>
            <a:r>
              <a:rPr lang="pl-PL" dirty="0" err="1"/>
              <a:t>bigramom</a:t>
            </a:r>
            <a:r>
              <a:rPr lang="pl-PL" dirty="0"/>
              <a:t> widzimy pary słów. Wskazują, że do oczyszczenia są również chociażby linki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6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9809"/>
            <a:ext cx="3636231" cy="2518191"/>
          </a:xfrm>
        </p:spPr>
        <p:txBody>
          <a:bodyPr/>
          <a:lstStyle/>
          <a:p>
            <a:r>
              <a:rPr lang="pl-PL" dirty="0"/>
              <a:t>Procesowanie tekstu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9B34AE-511E-4AFC-87B5-E52A25A4727C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870768" y="469900"/>
            <a:ext cx="691971" cy="691971"/>
          </a:xfrm>
        </p:spPr>
        <p:txBody>
          <a:bodyPr/>
          <a:lstStyle/>
          <a:p>
            <a:r>
              <a:rPr lang="en-US" sz="2400"/>
              <a:t>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E7952-3B10-47E2-8E7C-F1652C0E0D9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1191436"/>
            <a:ext cx="3420000" cy="460945"/>
          </a:xfrm>
        </p:spPr>
        <p:txBody>
          <a:bodyPr/>
          <a:lstStyle/>
          <a:p>
            <a:r>
              <a:rPr lang="pl-PL" b="1" dirty="0">
                <a:latin typeface="+mn-lt"/>
              </a:rPr>
              <a:t>Połączenie zbiorów w jeden</a:t>
            </a:r>
            <a:endParaRPr lang="en-US" b="1" dirty="0">
              <a:latin typeface="+mn-lt"/>
            </a:endParaRPr>
          </a:p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827-04F8-4181-935E-18C59909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1813293"/>
            <a:ext cx="3227971" cy="1615707"/>
          </a:xfrm>
        </p:spPr>
        <p:txBody>
          <a:bodyPr/>
          <a:lstStyle/>
          <a:p>
            <a:r>
              <a:rPr lang="pl-PL" dirty="0"/>
              <a:t>Wszystkie operacje procesowania tekstu takie same dla zbioru treningowego i testowego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0E55E6-7F4E-4D34-A101-AED886857C79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475112" y="469900"/>
            <a:ext cx="691971" cy="691971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1C1FD6-AE9B-4DC9-8418-8E649F146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1191436"/>
            <a:ext cx="3420000" cy="460945"/>
          </a:xfrm>
        </p:spPr>
        <p:txBody>
          <a:bodyPr/>
          <a:lstStyle/>
          <a:p>
            <a:r>
              <a:rPr lang="pl-PL" b="1" dirty="0" err="1">
                <a:latin typeface="+mn-lt"/>
              </a:rPr>
              <a:t>Lowercase</a:t>
            </a:r>
            <a:r>
              <a:rPr lang="pl-PL" b="1" dirty="0">
                <a:latin typeface="+mn-lt"/>
              </a:rPr>
              <a:t> dla treści </a:t>
            </a:r>
            <a:r>
              <a:rPr lang="pl-PL" b="1" dirty="0" err="1">
                <a:latin typeface="+mn-lt"/>
              </a:rPr>
              <a:t>tweetów</a:t>
            </a:r>
            <a:endParaRPr lang="en-US" b="1" dirty="0">
              <a:latin typeface="+mn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55BBC3-2645-4B68-A025-3CCB03ACA930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8055639" y="469900"/>
            <a:ext cx="691971" cy="69197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F3F135-97CF-4F51-9AA5-BFE76E2D0B9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1191436"/>
            <a:ext cx="3420000" cy="460945"/>
          </a:xfrm>
        </p:spPr>
        <p:txBody>
          <a:bodyPr/>
          <a:lstStyle/>
          <a:p>
            <a:r>
              <a:rPr lang="pl-PL" b="1" dirty="0">
                <a:latin typeface="+mn-lt"/>
              </a:rPr>
              <a:t>Usunięcie </a:t>
            </a:r>
            <a:r>
              <a:rPr lang="pl-PL" b="1" dirty="0" err="1">
                <a:latin typeface="+mn-lt"/>
              </a:rPr>
              <a:t>url</a:t>
            </a:r>
            <a:r>
              <a:rPr lang="pl-PL" b="1" dirty="0">
                <a:latin typeface="+mn-lt"/>
              </a:rPr>
              <a:t>-ów z </a:t>
            </a:r>
            <a:r>
              <a:rPr lang="pl-PL" b="1" dirty="0" err="1">
                <a:latin typeface="+mn-lt"/>
              </a:rPr>
              <a:t>tweetów</a:t>
            </a:r>
            <a:endParaRPr lang="en-US" b="1" dirty="0">
              <a:latin typeface="+mn-lt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0A153C-DAE9-4119-B6CB-F753E40958C5}"/>
              </a:ext>
            </a:extLst>
          </p:cNvPr>
          <p:cNvSpPr txBox="1">
            <a:spLocks noChangeAspect="1"/>
          </p:cNvSpPr>
          <p:nvPr/>
        </p:nvSpPr>
        <p:spPr>
          <a:xfrm>
            <a:off x="4475112" y="3618273"/>
            <a:ext cx="691971" cy="69197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4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22C6227-33AC-4B8E-9805-E4A5B3398ECE}"/>
              </a:ext>
            </a:extLst>
          </p:cNvPr>
          <p:cNvSpPr txBox="1">
            <a:spLocks/>
          </p:cNvSpPr>
          <p:nvPr/>
        </p:nvSpPr>
        <p:spPr>
          <a:xfrm>
            <a:off x="4387159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>
                <a:latin typeface="+mn-lt"/>
              </a:rPr>
              <a:t>Usunięcie nazw użytkowników</a:t>
            </a:r>
            <a:endParaRPr lang="en-US" b="1" dirty="0">
              <a:latin typeface="+mn-lt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B48AFC4-8B42-4072-AAA2-4702519F0D8E}"/>
              </a:ext>
            </a:extLst>
          </p:cNvPr>
          <p:cNvSpPr txBox="1">
            <a:spLocks noChangeAspect="1"/>
          </p:cNvSpPr>
          <p:nvPr/>
        </p:nvSpPr>
        <p:spPr>
          <a:xfrm>
            <a:off x="8055639" y="3618273"/>
            <a:ext cx="691971" cy="69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5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961517EE-A586-412B-85CB-6F57B715CE11}"/>
              </a:ext>
            </a:extLst>
          </p:cNvPr>
          <p:cNvSpPr txBox="1">
            <a:spLocks/>
          </p:cNvSpPr>
          <p:nvPr/>
        </p:nvSpPr>
        <p:spPr>
          <a:xfrm>
            <a:off x="7973424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>
                <a:latin typeface="+mn-lt"/>
              </a:rPr>
              <a:t>Usunięcie słów jedno i dwu literowych</a:t>
            </a:r>
            <a:endParaRPr lang="en-US" b="1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B1232C-9196-411F-8D1E-BB4F563D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44" y="3295250"/>
            <a:ext cx="3852723" cy="3560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4588E4-DDB5-491A-9215-98A3EF45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415" y="1746412"/>
            <a:ext cx="3238500" cy="723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988619-E616-4BCF-A7F0-9816C673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465" y="1748319"/>
            <a:ext cx="3152775" cy="1247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B6C3E7-554B-4A6D-8539-C0A417963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462" y="4748931"/>
            <a:ext cx="3267075" cy="1304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5DA80-4968-4617-89BE-A635FEF57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424" y="5083728"/>
            <a:ext cx="4086728" cy="14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9809"/>
            <a:ext cx="3636231" cy="2518191"/>
          </a:xfrm>
        </p:spPr>
        <p:txBody>
          <a:bodyPr/>
          <a:lstStyle/>
          <a:p>
            <a:r>
              <a:rPr lang="pl-PL" dirty="0"/>
              <a:t>Procesowanie tekstu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9B34AE-511E-4AFC-87B5-E52A25A4727C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563612" y="457532"/>
            <a:ext cx="691971" cy="691971"/>
          </a:xfrm>
        </p:spPr>
        <p:txBody>
          <a:bodyPr/>
          <a:lstStyle/>
          <a:p>
            <a:r>
              <a:rPr lang="pl-PL" sz="2400" dirty="0"/>
              <a:t>6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E7952-3B10-47E2-8E7C-F1652C0E0D9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65775" y="1197853"/>
            <a:ext cx="3420000" cy="460945"/>
          </a:xfrm>
        </p:spPr>
        <p:txBody>
          <a:bodyPr/>
          <a:lstStyle/>
          <a:p>
            <a:r>
              <a:rPr lang="pl-PL" b="1" dirty="0" err="1">
                <a:latin typeface="+mn-lt"/>
              </a:rPr>
              <a:t>Stemming</a:t>
            </a:r>
            <a:endParaRPr lang="en-US" b="1" dirty="0">
              <a:latin typeface="+mn-lt"/>
            </a:endParaRPr>
          </a:p>
          <a:p>
            <a:r>
              <a:rPr lang="en-US" dirty="0"/>
              <a:t>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E2F73-EF6A-495A-B9B6-88C14EBE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775" y="1658799"/>
            <a:ext cx="3495675" cy="590550"/>
          </a:xfrm>
          <a:prstGeom prst="rect">
            <a:avLst/>
          </a:prstGeom>
        </p:spPr>
      </p:pic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DA24D7E-4811-45EB-A93C-5FBA92E8147C}"/>
              </a:ext>
            </a:extLst>
          </p:cNvPr>
          <p:cNvSpPr txBox="1">
            <a:spLocks noChangeAspect="1"/>
          </p:cNvSpPr>
          <p:nvPr/>
        </p:nvSpPr>
        <p:spPr>
          <a:xfrm>
            <a:off x="4528525" y="457533"/>
            <a:ext cx="691971" cy="6919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0E9ADDE7-2D1A-4FF7-B415-11EA379AEF51}"/>
              </a:ext>
            </a:extLst>
          </p:cNvPr>
          <p:cNvSpPr txBox="1">
            <a:spLocks/>
          </p:cNvSpPr>
          <p:nvPr/>
        </p:nvSpPr>
        <p:spPr>
          <a:xfrm>
            <a:off x="4367212" y="1197854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>
                <a:latin typeface="+mn-lt"/>
              </a:rPr>
              <a:t>Usunięcie angielskich stop-</a:t>
            </a:r>
            <a:r>
              <a:rPr lang="pl-PL" b="1" dirty="0" err="1">
                <a:latin typeface="+mn-lt"/>
              </a:rPr>
              <a:t>words</a:t>
            </a:r>
            <a:endParaRPr lang="en-US" b="1" dirty="0">
              <a:latin typeface="+mn-lt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ED3952-97B8-4CAB-9939-1CF6BABAB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12" y="1675423"/>
            <a:ext cx="3457575" cy="8096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8EB881E-C6CC-482C-A32F-DC820160A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69" y="1675423"/>
            <a:ext cx="3286125" cy="1038225"/>
          </a:xfrm>
          <a:prstGeom prst="rect">
            <a:avLst/>
          </a:prstGeom>
        </p:spPr>
      </p:pic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B1A03A74-2DC2-43CC-ACD9-4F38D9C4202C}"/>
              </a:ext>
            </a:extLst>
          </p:cNvPr>
          <p:cNvSpPr txBox="1">
            <a:spLocks noChangeAspect="1"/>
          </p:cNvSpPr>
          <p:nvPr/>
        </p:nvSpPr>
        <p:spPr>
          <a:xfrm>
            <a:off x="8149489" y="457533"/>
            <a:ext cx="691971" cy="69197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8</a:t>
            </a:r>
            <a:endParaRPr lang="en-US" sz="2400" dirty="0"/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5C0C68-E89F-4227-8329-C2FA8064B58A}"/>
              </a:ext>
            </a:extLst>
          </p:cNvPr>
          <p:cNvSpPr txBox="1">
            <a:spLocks/>
          </p:cNvSpPr>
          <p:nvPr/>
        </p:nvSpPr>
        <p:spPr>
          <a:xfrm>
            <a:off x="452569" y="1214478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>
                <a:latin typeface="+mn-lt"/>
              </a:rPr>
              <a:t>Usunięcie znaków innych niż litery </a:t>
            </a:r>
            <a:endParaRPr lang="en-US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C5A89-E196-4D40-95FE-E9534A0EC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694" y="3608509"/>
            <a:ext cx="3495675" cy="146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58145-1718-4CFB-96E1-4D1F6D1C9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6515" y="3760396"/>
            <a:ext cx="3814194" cy="1158826"/>
          </a:xfrm>
          <a:prstGeom prst="rect">
            <a:avLst/>
          </a:prstGeom>
        </p:spPr>
      </p:pic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F393D85-3339-48AD-8D59-EF4C3F664B27}"/>
              </a:ext>
            </a:extLst>
          </p:cNvPr>
          <p:cNvSpPr txBox="1">
            <a:spLocks noChangeAspect="1"/>
          </p:cNvSpPr>
          <p:nvPr/>
        </p:nvSpPr>
        <p:spPr>
          <a:xfrm>
            <a:off x="3796389" y="2815093"/>
            <a:ext cx="7924320" cy="6919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>
                <a:solidFill>
                  <a:schemeClr val="bg1"/>
                </a:solidFill>
              </a:rPr>
              <a:t>Przekształcony tekst </a:t>
            </a:r>
            <a:r>
              <a:rPr lang="pl-PL" sz="2400" dirty="0" err="1">
                <a:solidFill>
                  <a:schemeClr val="bg1"/>
                </a:solidFill>
              </a:rPr>
              <a:t>tweet</a:t>
            </a:r>
            <a:r>
              <a:rPr lang="pl-PL" sz="2400" dirty="0">
                <a:solidFill>
                  <a:schemeClr val="bg1"/>
                </a:solidFill>
              </a:rPr>
              <a:t>-a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ACF8143-E12F-4FB8-9DA7-0DFAB19F40FD}"/>
              </a:ext>
            </a:extLst>
          </p:cNvPr>
          <p:cNvSpPr/>
          <p:nvPr/>
        </p:nvSpPr>
        <p:spPr>
          <a:xfrm>
            <a:off x="7216389" y="4175422"/>
            <a:ext cx="690126" cy="45300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C307D-D23E-4F41-B98D-60A1E7D8A49C}"/>
              </a:ext>
            </a:extLst>
          </p:cNvPr>
          <p:cNvSpPr/>
          <p:nvPr/>
        </p:nvSpPr>
        <p:spPr>
          <a:xfrm>
            <a:off x="3796389" y="3608509"/>
            <a:ext cx="3420000" cy="1574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0F687B-0E63-43E4-B0F0-FFFC867AE552}"/>
              </a:ext>
            </a:extLst>
          </p:cNvPr>
          <p:cNvSpPr/>
          <p:nvPr/>
        </p:nvSpPr>
        <p:spPr>
          <a:xfrm>
            <a:off x="7906515" y="3608509"/>
            <a:ext cx="3814194" cy="1574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85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3620-1F60-40D2-9E2C-7617C1F0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332" y="2089867"/>
            <a:ext cx="3598668" cy="2456442"/>
          </a:xfrm>
        </p:spPr>
        <p:txBody>
          <a:bodyPr/>
          <a:lstStyle/>
          <a:p>
            <a:r>
              <a:rPr lang="pl-PL" noProof="0" dirty="0"/>
              <a:t>Chmura </a:t>
            </a:r>
            <a:br>
              <a:rPr lang="pl-PL" noProof="0" dirty="0"/>
            </a:br>
            <a:r>
              <a:rPr lang="pl-PL" noProof="0" dirty="0"/>
              <a:t>słów po procesowaniu</a:t>
            </a:r>
            <a:endParaRPr lang="en-US" noProof="0" dirty="0"/>
          </a:p>
        </p:txBody>
      </p:sp>
      <p:pic>
        <p:nvPicPr>
          <p:cNvPr id="5" name="Content Placeholder 33">
            <a:extLst>
              <a:ext uri="{FF2B5EF4-FFF2-40B4-BE49-F238E27FC236}">
                <a16:creationId xmlns:a16="http://schemas.microsoft.com/office/drawing/2014/main" id="{02F13501-0821-48C9-8388-68517364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77" y="3775515"/>
            <a:ext cx="3170056" cy="3082486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0F7352A-FBE3-4F65-AAB2-1070D828C950}"/>
              </a:ext>
            </a:extLst>
          </p:cNvPr>
          <p:cNvSpPr/>
          <p:nvPr/>
        </p:nvSpPr>
        <p:spPr>
          <a:xfrm>
            <a:off x="6735169" y="2328684"/>
            <a:ext cx="1335039" cy="120801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Old</a:t>
            </a:r>
            <a:r>
              <a:rPr lang="pl-PL" dirty="0"/>
              <a:t> one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EDD3B-2836-4AC2-8ED1-A1E4D816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6" y="81116"/>
            <a:ext cx="5086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7A0F-B15F-4C7D-8200-4077EFE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pl-PL" sz="3200" noProof="0" dirty="0"/>
              <a:t>Budowanie modelu</a:t>
            </a:r>
            <a:endParaRPr lang="en-US" sz="3200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F61C-A153-450C-8FB6-0B541A6E6B4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pl-PL" dirty="0"/>
              <a:t>Budowa </a:t>
            </a:r>
            <a:r>
              <a:rPr lang="pl-PL" dirty="0" err="1"/>
              <a:t>DocumentTermMatrix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CCF1BA-A6F9-4F51-983C-68D02F1E5385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pl-PL" noProof="0" dirty="0"/>
              <a:t>Usunięcie rzadkich słów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4AC2E1-0C41-448A-B736-4C9F66554BE7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pl-PL" noProof="0" dirty="0"/>
              <a:t>Podział na zbiór treningowy i testowy</a:t>
            </a:r>
            <a:endParaRPr lang="en-US" noProof="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840BF16-A28D-4523-B6C9-5746876597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01156" y="3482588"/>
            <a:ext cx="3419475" cy="408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4929D-B749-4476-99E7-83DC8C40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59" y="4671151"/>
            <a:ext cx="3981737" cy="1304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9D0FD3-CD88-4097-90E6-0FEABE429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89" y="4056695"/>
            <a:ext cx="3190875" cy="590550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6C822AF-7094-4DBD-B7EC-34ED00B32B5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6"/>
          <a:stretch>
            <a:fillRect/>
          </a:stretch>
        </p:blipFill>
        <p:spPr>
          <a:xfrm>
            <a:off x="4470816" y="3482588"/>
            <a:ext cx="3419475" cy="491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8A39E3-CA01-4EEC-A68F-B781A0218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7159" y="4118248"/>
            <a:ext cx="3445050" cy="1341822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1466193-F40A-4A8C-9768-77FC1DE397A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8"/>
          <a:stretch>
            <a:fillRect/>
          </a:stretch>
        </p:blipFill>
        <p:spPr>
          <a:xfrm>
            <a:off x="7973686" y="3891025"/>
            <a:ext cx="3419475" cy="6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06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E0E54A-B6AE-42DB-94AE-11AE2920103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0</TotalTime>
  <Words>804</Words>
  <Application>Microsoft Office PowerPoint</Application>
  <PresentationFormat>Widescreen</PresentationFormat>
  <Paragraphs>133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Wingdings</vt:lpstr>
      <vt:lpstr>Atlas</vt:lpstr>
      <vt:lpstr>Disaster or not</vt:lpstr>
      <vt:lpstr>Opis problemu</vt:lpstr>
      <vt:lpstr>Przyjrzyjmy się danym</vt:lpstr>
      <vt:lpstr>Przyjrzyjmy się danym</vt:lpstr>
      <vt:lpstr>Wizualizacje </vt:lpstr>
      <vt:lpstr>Procesowanie tekstu</vt:lpstr>
      <vt:lpstr>Procesowanie tekstu</vt:lpstr>
      <vt:lpstr>Chmura  słów po procesowaniu</vt:lpstr>
      <vt:lpstr>Budowanie modelu</vt:lpstr>
      <vt:lpstr>Trenowanie modelu + ewaluacja</vt:lpstr>
      <vt:lpstr>Trenowanie modelu + ewaluacja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2020-01-18T14:21:55Z</dcterms:created>
  <dcterms:modified xsi:type="dcterms:W3CDTF">2020-01-24T18:10:05Z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