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5" r:id="rId3"/>
    <p:sldId id="266" r:id="rId4"/>
    <p:sldId id="267" r:id="rId5"/>
    <p:sldId id="268" r:id="rId6"/>
    <p:sldId id="257" r:id="rId7"/>
    <p:sldId id="269" r:id="rId8"/>
    <p:sldId id="258" r:id="rId9"/>
    <p:sldId id="260" r:id="rId10"/>
    <p:sldId id="261" r:id="rId11"/>
    <p:sldId id="262" r:id="rId12"/>
    <p:sldId id="263" r:id="rId13"/>
    <p:sldId id="264" r:id="rId14"/>
    <p:sldId id="270" r:id="rId15"/>
    <p:sldId id="273" r:id="rId16"/>
    <p:sldId id="271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DFF"/>
    <a:srgbClr val="FDFDFD"/>
    <a:srgbClr val="FEFEFE"/>
    <a:srgbClr val="FF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64" autoAdjust="0"/>
  </p:normalViewPr>
  <p:slideViewPr>
    <p:cSldViewPr snapToGrid="0">
      <p:cViewPr varScale="1">
        <p:scale>
          <a:sx n="63" d="100"/>
          <a:sy n="63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9D5EC-CB68-4AB4-B669-0290FC2ADBEB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A52A06A9-CD57-4D42-8216-84617CA5D7C4}">
      <dgm:prSet phldrT="[Tekst]"/>
      <dgm:spPr/>
      <dgm:t>
        <a:bodyPr/>
        <a:lstStyle/>
        <a:p>
          <a:r>
            <a:rPr lang="pl-PL" dirty="0"/>
            <a:t>Obraz/plik audio</a:t>
          </a:r>
        </a:p>
      </dgm:t>
    </dgm:pt>
    <dgm:pt modelId="{A038B1CD-D7D7-4D6E-84C1-F43B2EAE2E8A}" type="parTrans" cxnId="{F686A03F-622C-4EC1-8D9D-DC3AEB651B9A}">
      <dgm:prSet/>
      <dgm:spPr/>
      <dgm:t>
        <a:bodyPr/>
        <a:lstStyle/>
        <a:p>
          <a:endParaRPr lang="pl-PL"/>
        </a:p>
      </dgm:t>
    </dgm:pt>
    <dgm:pt modelId="{52D6726A-3EBA-4419-8AC5-422220DDBDCB}" type="sibTrans" cxnId="{F686A03F-622C-4EC1-8D9D-DC3AEB651B9A}">
      <dgm:prSet/>
      <dgm:spPr/>
      <dgm:t>
        <a:bodyPr/>
        <a:lstStyle/>
        <a:p>
          <a:endParaRPr lang="pl-PL"/>
        </a:p>
      </dgm:t>
    </dgm:pt>
    <dgm:pt modelId="{8A06C6AF-9C5E-43A8-912F-4937644801FE}">
      <dgm:prSet phldrT="[Tekst]"/>
      <dgm:spPr/>
      <dgm:t>
        <a:bodyPr/>
        <a:lstStyle/>
        <a:p>
          <a:r>
            <a:rPr lang="pl-PL" dirty="0"/>
            <a:t>Program </a:t>
          </a:r>
          <a:r>
            <a:rPr lang="pl-PL" dirty="0" err="1"/>
            <a:t>steganograficzny</a:t>
          </a:r>
          <a:endParaRPr lang="pl-PL" dirty="0"/>
        </a:p>
      </dgm:t>
    </dgm:pt>
    <dgm:pt modelId="{D5246EED-8FE0-4A7C-B796-DE29AC7669DC}" type="parTrans" cxnId="{2A44D38A-91F6-429A-A503-7F1C34D6B84E}">
      <dgm:prSet/>
      <dgm:spPr/>
      <dgm:t>
        <a:bodyPr/>
        <a:lstStyle/>
        <a:p>
          <a:endParaRPr lang="pl-PL"/>
        </a:p>
      </dgm:t>
    </dgm:pt>
    <dgm:pt modelId="{632BB10B-BFA4-475A-8EFF-A52015BCF718}" type="sibTrans" cxnId="{2A44D38A-91F6-429A-A503-7F1C34D6B84E}">
      <dgm:prSet/>
      <dgm:spPr/>
      <dgm:t>
        <a:bodyPr/>
        <a:lstStyle/>
        <a:p>
          <a:endParaRPr lang="pl-PL"/>
        </a:p>
      </dgm:t>
    </dgm:pt>
    <dgm:pt modelId="{E5A8B1F7-E664-4AEF-B761-F7982851F1A2}">
      <dgm:prSet phldrT="[Tekst]"/>
      <dgm:spPr/>
      <dgm:t>
        <a:bodyPr/>
        <a:lstStyle/>
        <a:p>
          <a:r>
            <a:rPr lang="pl-PL" dirty="0"/>
            <a:t>Obraz/plik audio</a:t>
          </a:r>
        </a:p>
      </dgm:t>
    </dgm:pt>
    <dgm:pt modelId="{AB1D34B4-EC79-4FEA-AE3A-43F9B37DAE6D}" type="parTrans" cxnId="{860EE1DD-6236-4EB5-B224-948CA72B0B58}">
      <dgm:prSet/>
      <dgm:spPr/>
      <dgm:t>
        <a:bodyPr/>
        <a:lstStyle/>
        <a:p>
          <a:endParaRPr lang="pl-PL"/>
        </a:p>
      </dgm:t>
    </dgm:pt>
    <dgm:pt modelId="{1329AF9E-4E05-415F-BE47-640DC6D3B6CC}" type="sibTrans" cxnId="{860EE1DD-6236-4EB5-B224-948CA72B0B58}">
      <dgm:prSet/>
      <dgm:spPr/>
      <dgm:t>
        <a:bodyPr/>
        <a:lstStyle/>
        <a:p>
          <a:endParaRPr lang="pl-PL"/>
        </a:p>
      </dgm:t>
    </dgm:pt>
    <dgm:pt modelId="{14178A11-C7A9-4E19-800B-FD8B164121AF}" type="pres">
      <dgm:prSet presAssocID="{1C89D5EC-CB68-4AB4-B669-0290FC2ADBEB}" presName="Name0" presStyleCnt="0">
        <dgm:presLayoutVars>
          <dgm:dir/>
          <dgm:resizeHandles val="exact"/>
        </dgm:presLayoutVars>
      </dgm:prSet>
      <dgm:spPr/>
    </dgm:pt>
    <dgm:pt modelId="{EC327460-3367-4851-A6C8-20E60E021CDB}" type="pres">
      <dgm:prSet presAssocID="{A52A06A9-CD57-4D42-8216-84617CA5D7C4}" presName="node" presStyleLbl="node1" presStyleIdx="0" presStyleCnt="3">
        <dgm:presLayoutVars>
          <dgm:bulletEnabled val="1"/>
        </dgm:presLayoutVars>
      </dgm:prSet>
      <dgm:spPr/>
    </dgm:pt>
    <dgm:pt modelId="{B78574E0-B6F2-46F9-BE57-18C1310018A5}" type="pres">
      <dgm:prSet presAssocID="{52D6726A-3EBA-4419-8AC5-422220DDBDCB}" presName="sibTrans" presStyleLbl="sibTrans2D1" presStyleIdx="0" presStyleCnt="2"/>
      <dgm:spPr/>
    </dgm:pt>
    <dgm:pt modelId="{9B5EBE72-049A-4B94-936C-94765C0CBFDF}" type="pres">
      <dgm:prSet presAssocID="{52D6726A-3EBA-4419-8AC5-422220DDBDCB}" presName="connectorText" presStyleLbl="sibTrans2D1" presStyleIdx="0" presStyleCnt="2"/>
      <dgm:spPr/>
    </dgm:pt>
    <dgm:pt modelId="{56CC5824-2525-48DB-AF16-ABBD8679E3E2}" type="pres">
      <dgm:prSet presAssocID="{8A06C6AF-9C5E-43A8-912F-4937644801FE}" presName="node" presStyleLbl="node1" presStyleIdx="1" presStyleCnt="3">
        <dgm:presLayoutVars>
          <dgm:bulletEnabled val="1"/>
        </dgm:presLayoutVars>
      </dgm:prSet>
      <dgm:spPr/>
    </dgm:pt>
    <dgm:pt modelId="{78D62467-39FF-4C17-B882-48EE3DD8E3B4}" type="pres">
      <dgm:prSet presAssocID="{632BB10B-BFA4-475A-8EFF-A52015BCF718}" presName="sibTrans" presStyleLbl="sibTrans2D1" presStyleIdx="1" presStyleCnt="2"/>
      <dgm:spPr/>
    </dgm:pt>
    <dgm:pt modelId="{04ED7851-5D97-4909-A4B9-E71F3664BFF4}" type="pres">
      <dgm:prSet presAssocID="{632BB10B-BFA4-475A-8EFF-A52015BCF718}" presName="connectorText" presStyleLbl="sibTrans2D1" presStyleIdx="1" presStyleCnt="2"/>
      <dgm:spPr/>
    </dgm:pt>
    <dgm:pt modelId="{5ADA710C-C732-4879-ADA5-315E3E7AD2B8}" type="pres">
      <dgm:prSet presAssocID="{E5A8B1F7-E664-4AEF-B761-F7982851F1A2}" presName="node" presStyleLbl="node1" presStyleIdx="2" presStyleCnt="3">
        <dgm:presLayoutVars>
          <dgm:bulletEnabled val="1"/>
        </dgm:presLayoutVars>
      </dgm:prSet>
      <dgm:spPr/>
    </dgm:pt>
  </dgm:ptLst>
  <dgm:cxnLst>
    <dgm:cxn modelId="{5DE21004-B974-4747-A3B3-CF9F22F11348}" type="presOf" srcId="{A52A06A9-CD57-4D42-8216-84617CA5D7C4}" destId="{EC327460-3367-4851-A6C8-20E60E021CDB}" srcOrd="0" destOrd="0" presId="urn:microsoft.com/office/officeart/2005/8/layout/process1"/>
    <dgm:cxn modelId="{77B77A1E-4A28-4860-9020-606B75DD76A2}" type="presOf" srcId="{1C89D5EC-CB68-4AB4-B669-0290FC2ADBEB}" destId="{14178A11-C7A9-4E19-800B-FD8B164121AF}" srcOrd="0" destOrd="0" presId="urn:microsoft.com/office/officeart/2005/8/layout/process1"/>
    <dgm:cxn modelId="{3CC8B13A-E7D0-4276-AD9D-5B549567945F}" type="presOf" srcId="{632BB10B-BFA4-475A-8EFF-A52015BCF718}" destId="{78D62467-39FF-4C17-B882-48EE3DD8E3B4}" srcOrd="0" destOrd="0" presId="urn:microsoft.com/office/officeart/2005/8/layout/process1"/>
    <dgm:cxn modelId="{F686A03F-622C-4EC1-8D9D-DC3AEB651B9A}" srcId="{1C89D5EC-CB68-4AB4-B669-0290FC2ADBEB}" destId="{A52A06A9-CD57-4D42-8216-84617CA5D7C4}" srcOrd="0" destOrd="0" parTransId="{A038B1CD-D7D7-4D6E-84C1-F43B2EAE2E8A}" sibTransId="{52D6726A-3EBA-4419-8AC5-422220DDBDCB}"/>
    <dgm:cxn modelId="{6E70466A-DC7E-4285-A824-3C8D9F7043B8}" type="presOf" srcId="{632BB10B-BFA4-475A-8EFF-A52015BCF718}" destId="{04ED7851-5D97-4909-A4B9-E71F3664BFF4}" srcOrd="1" destOrd="0" presId="urn:microsoft.com/office/officeart/2005/8/layout/process1"/>
    <dgm:cxn modelId="{4C7C0177-1DA2-4400-AE72-97A2E9A4A398}" type="presOf" srcId="{52D6726A-3EBA-4419-8AC5-422220DDBDCB}" destId="{B78574E0-B6F2-46F9-BE57-18C1310018A5}" srcOrd="0" destOrd="0" presId="urn:microsoft.com/office/officeart/2005/8/layout/process1"/>
    <dgm:cxn modelId="{2A44D38A-91F6-429A-A503-7F1C34D6B84E}" srcId="{1C89D5EC-CB68-4AB4-B669-0290FC2ADBEB}" destId="{8A06C6AF-9C5E-43A8-912F-4937644801FE}" srcOrd="1" destOrd="0" parTransId="{D5246EED-8FE0-4A7C-B796-DE29AC7669DC}" sibTransId="{632BB10B-BFA4-475A-8EFF-A52015BCF718}"/>
    <dgm:cxn modelId="{85619993-09DA-4871-AD9B-CB55712DE849}" type="presOf" srcId="{8A06C6AF-9C5E-43A8-912F-4937644801FE}" destId="{56CC5824-2525-48DB-AF16-ABBD8679E3E2}" srcOrd="0" destOrd="0" presId="urn:microsoft.com/office/officeart/2005/8/layout/process1"/>
    <dgm:cxn modelId="{510A3BD5-87A4-4C47-B39D-C5BCC299E84B}" type="presOf" srcId="{E5A8B1F7-E664-4AEF-B761-F7982851F1A2}" destId="{5ADA710C-C732-4879-ADA5-315E3E7AD2B8}" srcOrd="0" destOrd="0" presId="urn:microsoft.com/office/officeart/2005/8/layout/process1"/>
    <dgm:cxn modelId="{860EE1DD-6236-4EB5-B224-948CA72B0B58}" srcId="{1C89D5EC-CB68-4AB4-B669-0290FC2ADBEB}" destId="{E5A8B1F7-E664-4AEF-B761-F7982851F1A2}" srcOrd="2" destOrd="0" parTransId="{AB1D34B4-EC79-4FEA-AE3A-43F9B37DAE6D}" sibTransId="{1329AF9E-4E05-415F-BE47-640DC6D3B6CC}"/>
    <dgm:cxn modelId="{56DE57F1-A350-4CFB-AD3B-6EA0F68177B8}" type="presOf" srcId="{52D6726A-3EBA-4419-8AC5-422220DDBDCB}" destId="{9B5EBE72-049A-4B94-936C-94765C0CBFDF}" srcOrd="1" destOrd="0" presId="urn:microsoft.com/office/officeart/2005/8/layout/process1"/>
    <dgm:cxn modelId="{566CF8B7-E482-4332-9673-5A8B8A7D197D}" type="presParOf" srcId="{14178A11-C7A9-4E19-800B-FD8B164121AF}" destId="{EC327460-3367-4851-A6C8-20E60E021CDB}" srcOrd="0" destOrd="0" presId="urn:microsoft.com/office/officeart/2005/8/layout/process1"/>
    <dgm:cxn modelId="{9F26FD3E-2969-4EA5-BFB9-040510F377D2}" type="presParOf" srcId="{14178A11-C7A9-4E19-800B-FD8B164121AF}" destId="{B78574E0-B6F2-46F9-BE57-18C1310018A5}" srcOrd="1" destOrd="0" presId="urn:microsoft.com/office/officeart/2005/8/layout/process1"/>
    <dgm:cxn modelId="{8F3A9F92-4DE9-49EF-A1EE-7AB9EE85D6FC}" type="presParOf" srcId="{B78574E0-B6F2-46F9-BE57-18C1310018A5}" destId="{9B5EBE72-049A-4B94-936C-94765C0CBFDF}" srcOrd="0" destOrd="0" presId="urn:microsoft.com/office/officeart/2005/8/layout/process1"/>
    <dgm:cxn modelId="{0A92A2C3-4FD6-4BF3-A28C-103712AFF217}" type="presParOf" srcId="{14178A11-C7A9-4E19-800B-FD8B164121AF}" destId="{56CC5824-2525-48DB-AF16-ABBD8679E3E2}" srcOrd="2" destOrd="0" presId="urn:microsoft.com/office/officeart/2005/8/layout/process1"/>
    <dgm:cxn modelId="{D4D547EB-C0D6-46B3-94A3-8A4AAA819E05}" type="presParOf" srcId="{14178A11-C7A9-4E19-800B-FD8B164121AF}" destId="{78D62467-39FF-4C17-B882-48EE3DD8E3B4}" srcOrd="3" destOrd="0" presId="urn:microsoft.com/office/officeart/2005/8/layout/process1"/>
    <dgm:cxn modelId="{AFBD5BD6-3155-459E-A843-7FB67846DFD4}" type="presParOf" srcId="{78D62467-39FF-4C17-B882-48EE3DD8E3B4}" destId="{04ED7851-5D97-4909-A4B9-E71F3664BFF4}" srcOrd="0" destOrd="0" presId="urn:microsoft.com/office/officeart/2005/8/layout/process1"/>
    <dgm:cxn modelId="{76F856A5-A8D1-48EF-8871-3D646DF5897B}" type="presParOf" srcId="{14178A11-C7A9-4E19-800B-FD8B164121AF}" destId="{5ADA710C-C732-4879-ADA5-315E3E7AD2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0A339-1A0C-4995-84F7-98CD73DD1B2C}" type="doc">
      <dgm:prSet loTypeId="urn:microsoft.com/office/officeart/2005/8/layout/hProcess3" loCatId="process" qsTypeId="urn:microsoft.com/office/officeart/2005/8/quickstyle/3d5" qsCatId="3D" csTypeId="urn:microsoft.com/office/officeart/2005/8/colors/accent1_2" csCatId="accent1" phldr="1"/>
      <dgm:spPr/>
    </dgm:pt>
    <dgm:pt modelId="{53BA37E3-81D3-4530-81C2-B744FC85EAD2}">
      <dgm:prSet phldrT="[Tekst]" custT="1"/>
      <dgm:spPr/>
      <dgm:t>
        <a:bodyPr/>
        <a:lstStyle/>
        <a:p>
          <a:r>
            <a:rPr lang="pl-PL" sz="1800" dirty="0"/>
            <a:t>Wiadomość</a:t>
          </a:r>
        </a:p>
      </dgm:t>
    </dgm:pt>
    <dgm:pt modelId="{B58AE323-76D7-4137-A292-5EED0E78EFD9}" type="parTrans" cxnId="{A6C767F7-DE46-4FBC-A7F7-BBE28A0E22A1}">
      <dgm:prSet/>
      <dgm:spPr/>
      <dgm:t>
        <a:bodyPr/>
        <a:lstStyle/>
        <a:p>
          <a:endParaRPr lang="pl-PL"/>
        </a:p>
      </dgm:t>
    </dgm:pt>
    <dgm:pt modelId="{EDE5F4E1-9659-4100-A109-91E88378431A}" type="sibTrans" cxnId="{A6C767F7-DE46-4FBC-A7F7-BBE28A0E22A1}">
      <dgm:prSet/>
      <dgm:spPr/>
      <dgm:t>
        <a:bodyPr/>
        <a:lstStyle/>
        <a:p>
          <a:endParaRPr lang="pl-PL"/>
        </a:p>
      </dgm:t>
    </dgm:pt>
    <dgm:pt modelId="{F7A4C49C-0810-4F9E-A039-ABA38FF960C8}" type="pres">
      <dgm:prSet presAssocID="{FE10A339-1A0C-4995-84F7-98CD73DD1B2C}" presName="Name0" presStyleCnt="0">
        <dgm:presLayoutVars>
          <dgm:dir/>
          <dgm:animLvl val="lvl"/>
          <dgm:resizeHandles val="exact"/>
        </dgm:presLayoutVars>
      </dgm:prSet>
      <dgm:spPr/>
    </dgm:pt>
    <dgm:pt modelId="{0F3A7680-2CE6-47A8-9B13-70EFB732610C}" type="pres">
      <dgm:prSet presAssocID="{FE10A339-1A0C-4995-84F7-98CD73DD1B2C}" presName="dummy" presStyleCnt="0"/>
      <dgm:spPr/>
    </dgm:pt>
    <dgm:pt modelId="{A5936B6F-0F21-49AA-B258-2595422272B4}" type="pres">
      <dgm:prSet presAssocID="{FE10A339-1A0C-4995-84F7-98CD73DD1B2C}" presName="linH" presStyleCnt="0"/>
      <dgm:spPr/>
    </dgm:pt>
    <dgm:pt modelId="{993EE29B-C54F-47FB-9B1F-F6B9F9AA647A}" type="pres">
      <dgm:prSet presAssocID="{FE10A339-1A0C-4995-84F7-98CD73DD1B2C}" presName="padding1" presStyleCnt="0"/>
      <dgm:spPr/>
    </dgm:pt>
    <dgm:pt modelId="{D35228FD-6CB3-4978-9666-8694A98E1B1D}" type="pres">
      <dgm:prSet presAssocID="{53BA37E3-81D3-4530-81C2-B744FC85EAD2}" presName="linV" presStyleCnt="0"/>
      <dgm:spPr/>
    </dgm:pt>
    <dgm:pt modelId="{44808B7D-400C-48E1-9959-3DA3E7CBC2F4}" type="pres">
      <dgm:prSet presAssocID="{53BA37E3-81D3-4530-81C2-B744FC85EAD2}" presName="spVertical1" presStyleCnt="0"/>
      <dgm:spPr/>
    </dgm:pt>
    <dgm:pt modelId="{3E326888-7F9F-4634-9280-2E4B7B5DBE79}" type="pres">
      <dgm:prSet presAssocID="{53BA37E3-81D3-4530-81C2-B744FC85EAD2}" presName="parTx" presStyleLbl="revTx" presStyleIdx="0" presStyleCnt="1" custAng="5400000" custScaleX="122050" custScaleY="388024" custLinFactY="88212" custLinFactNeighborX="376" custLinFactNeighborY="100000">
        <dgm:presLayoutVars>
          <dgm:chMax val="0"/>
          <dgm:chPref val="0"/>
          <dgm:bulletEnabled val="1"/>
        </dgm:presLayoutVars>
      </dgm:prSet>
      <dgm:spPr/>
    </dgm:pt>
    <dgm:pt modelId="{25CCA4BA-AAF1-4BBE-A5C8-799E4BCE937F}" type="pres">
      <dgm:prSet presAssocID="{53BA37E3-81D3-4530-81C2-B744FC85EAD2}" presName="spVertical2" presStyleCnt="0"/>
      <dgm:spPr/>
    </dgm:pt>
    <dgm:pt modelId="{218B7C15-717A-47A3-84D8-98340E4924CB}" type="pres">
      <dgm:prSet presAssocID="{53BA37E3-81D3-4530-81C2-B744FC85EAD2}" presName="spVertical3" presStyleCnt="0"/>
      <dgm:spPr/>
    </dgm:pt>
    <dgm:pt modelId="{90C31484-0261-4977-9BE4-DBCDE1128412}" type="pres">
      <dgm:prSet presAssocID="{FE10A339-1A0C-4995-84F7-98CD73DD1B2C}" presName="padding2" presStyleCnt="0"/>
      <dgm:spPr/>
    </dgm:pt>
    <dgm:pt modelId="{5A54E931-C7A5-4366-85FF-7BFB236C18A8}" type="pres">
      <dgm:prSet presAssocID="{FE10A339-1A0C-4995-84F7-98CD73DD1B2C}" presName="negArrow" presStyleCnt="0"/>
      <dgm:spPr/>
    </dgm:pt>
    <dgm:pt modelId="{6446881A-74E7-4C8B-9CFF-0B0EEE75FC56}" type="pres">
      <dgm:prSet presAssocID="{FE10A339-1A0C-4995-84F7-98CD73DD1B2C}" presName="backgroundArrow" presStyleLbl="node1" presStyleIdx="0" presStyleCnt="1" custAng="5400000" custScaleX="349" custScaleY="216173" custLinFactY="100000" custLinFactNeighborX="-1865" custLinFactNeighborY="123926"/>
      <dgm:spPr/>
    </dgm:pt>
  </dgm:ptLst>
  <dgm:cxnLst>
    <dgm:cxn modelId="{7C3C620F-E91C-43AB-B1C3-91963C1C46B3}" type="presOf" srcId="{FE10A339-1A0C-4995-84F7-98CD73DD1B2C}" destId="{F7A4C49C-0810-4F9E-A039-ABA38FF960C8}" srcOrd="0" destOrd="0" presId="urn:microsoft.com/office/officeart/2005/8/layout/hProcess3"/>
    <dgm:cxn modelId="{69876769-F43A-47E5-8AF2-1676D1C27F2C}" type="presOf" srcId="{53BA37E3-81D3-4530-81C2-B744FC85EAD2}" destId="{3E326888-7F9F-4634-9280-2E4B7B5DBE79}" srcOrd="0" destOrd="0" presId="urn:microsoft.com/office/officeart/2005/8/layout/hProcess3"/>
    <dgm:cxn modelId="{A6C767F7-DE46-4FBC-A7F7-BBE28A0E22A1}" srcId="{FE10A339-1A0C-4995-84F7-98CD73DD1B2C}" destId="{53BA37E3-81D3-4530-81C2-B744FC85EAD2}" srcOrd="0" destOrd="0" parTransId="{B58AE323-76D7-4137-A292-5EED0E78EFD9}" sibTransId="{EDE5F4E1-9659-4100-A109-91E88378431A}"/>
    <dgm:cxn modelId="{7734F49C-2608-491E-8BE6-7244CDE3157F}" type="presParOf" srcId="{F7A4C49C-0810-4F9E-A039-ABA38FF960C8}" destId="{0F3A7680-2CE6-47A8-9B13-70EFB732610C}" srcOrd="0" destOrd="0" presId="urn:microsoft.com/office/officeart/2005/8/layout/hProcess3"/>
    <dgm:cxn modelId="{7A060517-787A-4649-A88E-EFFB3D44A776}" type="presParOf" srcId="{F7A4C49C-0810-4F9E-A039-ABA38FF960C8}" destId="{A5936B6F-0F21-49AA-B258-2595422272B4}" srcOrd="1" destOrd="0" presId="urn:microsoft.com/office/officeart/2005/8/layout/hProcess3"/>
    <dgm:cxn modelId="{2FF98CA9-01DD-4A85-B2A9-66025D59CD6C}" type="presParOf" srcId="{A5936B6F-0F21-49AA-B258-2595422272B4}" destId="{993EE29B-C54F-47FB-9B1F-F6B9F9AA647A}" srcOrd="0" destOrd="0" presId="urn:microsoft.com/office/officeart/2005/8/layout/hProcess3"/>
    <dgm:cxn modelId="{E4DF6076-D3B6-4663-B2AB-6A0638BC790E}" type="presParOf" srcId="{A5936B6F-0F21-49AA-B258-2595422272B4}" destId="{D35228FD-6CB3-4978-9666-8694A98E1B1D}" srcOrd="1" destOrd="0" presId="urn:microsoft.com/office/officeart/2005/8/layout/hProcess3"/>
    <dgm:cxn modelId="{16B8427E-5342-4367-ADC6-645D27E7DE89}" type="presParOf" srcId="{D35228FD-6CB3-4978-9666-8694A98E1B1D}" destId="{44808B7D-400C-48E1-9959-3DA3E7CBC2F4}" srcOrd="0" destOrd="0" presId="urn:microsoft.com/office/officeart/2005/8/layout/hProcess3"/>
    <dgm:cxn modelId="{DE4A8BCE-9791-4BB1-A702-950459D6B157}" type="presParOf" srcId="{D35228FD-6CB3-4978-9666-8694A98E1B1D}" destId="{3E326888-7F9F-4634-9280-2E4B7B5DBE79}" srcOrd="1" destOrd="0" presId="urn:microsoft.com/office/officeart/2005/8/layout/hProcess3"/>
    <dgm:cxn modelId="{7C817BE6-ECE3-4122-A071-834C9968020F}" type="presParOf" srcId="{D35228FD-6CB3-4978-9666-8694A98E1B1D}" destId="{25CCA4BA-AAF1-4BBE-A5C8-799E4BCE937F}" srcOrd="2" destOrd="0" presId="urn:microsoft.com/office/officeart/2005/8/layout/hProcess3"/>
    <dgm:cxn modelId="{A7725317-BAFE-431E-814A-03E42155F720}" type="presParOf" srcId="{D35228FD-6CB3-4978-9666-8694A98E1B1D}" destId="{218B7C15-717A-47A3-84D8-98340E4924CB}" srcOrd="3" destOrd="0" presId="urn:microsoft.com/office/officeart/2005/8/layout/hProcess3"/>
    <dgm:cxn modelId="{E25DCBA2-74ED-4FC3-8F64-E6E68E5A97F0}" type="presParOf" srcId="{A5936B6F-0F21-49AA-B258-2595422272B4}" destId="{90C31484-0261-4977-9BE4-DBCDE1128412}" srcOrd="2" destOrd="0" presId="urn:microsoft.com/office/officeart/2005/8/layout/hProcess3"/>
    <dgm:cxn modelId="{F353997F-76A7-43BF-9E97-16BF8AE68D98}" type="presParOf" srcId="{A5936B6F-0F21-49AA-B258-2595422272B4}" destId="{5A54E931-C7A5-4366-85FF-7BFB236C18A8}" srcOrd="3" destOrd="0" presId="urn:microsoft.com/office/officeart/2005/8/layout/hProcess3"/>
    <dgm:cxn modelId="{953F285B-0D66-487C-8327-F43AAC8659D7}" type="presParOf" srcId="{A5936B6F-0F21-49AA-B258-2595422272B4}" destId="{6446881A-74E7-4C8B-9CFF-0B0EEE75FC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27460-3367-4851-A6C8-20E60E021CDB}">
      <dsp:nvSpPr>
        <dsp:cNvPr id="0" name=""/>
        <dsp:cNvSpPr/>
      </dsp:nvSpPr>
      <dsp:spPr>
        <a:xfrm>
          <a:off x="8706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Obraz/plik audio</a:t>
          </a:r>
        </a:p>
      </dsp:txBody>
      <dsp:txXfrm>
        <a:off x="54437" y="1035909"/>
        <a:ext cx="2510797" cy="1469893"/>
      </dsp:txXfrm>
    </dsp:sp>
    <dsp:sp modelId="{B78574E0-B6F2-46F9-BE57-18C1310018A5}">
      <dsp:nvSpPr>
        <dsp:cNvPr id="0" name=""/>
        <dsp:cNvSpPr/>
      </dsp:nvSpPr>
      <dsp:spPr>
        <a:xfrm>
          <a:off x="2871192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100" kern="1200"/>
        </a:p>
      </dsp:txBody>
      <dsp:txXfrm>
        <a:off x="2871192" y="1577247"/>
        <a:ext cx="386175" cy="387216"/>
      </dsp:txXfrm>
    </dsp:sp>
    <dsp:sp modelId="{56CC5824-2525-48DB-AF16-ABBD8679E3E2}">
      <dsp:nvSpPr>
        <dsp:cNvPr id="0" name=""/>
        <dsp:cNvSpPr/>
      </dsp:nvSpPr>
      <dsp:spPr>
        <a:xfrm>
          <a:off x="3651870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Program </a:t>
          </a:r>
          <a:r>
            <a:rPr lang="pl-PL" sz="2600" kern="1200" dirty="0" err="1"/>
            <a:t>steganograficzny</a:t>
          </a:r>
          <a:endParaRPr lang="pl-PL" sz="2600" kern="1200" dirty="0"/>
        </a:p>
      </dsp:txBody>
      <dsp:txXfrm>
        <a:off x="3697601" y="1035909"/>
        <a:ext cx="2510797" cy="1469893"/>
      </dsp:txXfrm>
    </dsp:sp>
    <dsp:sp modelId="{78D62467-39FF-4C17-B882-48EE3DD8E3B4}">
      <dsp:nvSpPr>
        <dsp:cNvPr id="0" name=""/>
        <dsp:cNvSpPr/>
      </dsp:nvSpPr>
      <dsp:spPr>
        <a:xfrm>
          <a:off x="6514355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100" kern="1200"/>
        </a:p>
      </dsp:txBody>
      <dsp:txXfrm>
        <a:off x="6514355" y="1577247"/>
        <a:ext cx="386175" cy="387216"/>
      </dsp:txXfrm>
    </dsp:sp>
    <dsp:sp modelId="{5ADA710C-C732-4879-ADA5-315E3E7AD2B8}">
      <dsp:nvSpPr>
        <dsp:cNvPr id="0" name=""/>
        <dsp:cNvSpPr/>
      </dsp:nvSpPr>
      <dsp:spPr>
        <a:xfrm>
          <a:off x="7295033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Obraz/plik audio</a:t>
          </a:r>
        </a:p>
      </dsp:txBody>
      <dsp:txXfrm>
        <a:off x="7340764" y="1035909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6881A-74E7-4C8B-9CFF-0B0EEE75FC56}">
      <dsp:nvSpPr>
        <dsp:cNvPr id="0" name=""/>
        <dsp:cNvSpPr/>
      </dsp:nvSpPr>
      <dsp:spPr>
        <a:xfrm rot="5400000">
          <a:off x="-29344" y="1383314"/>
          <a:ext cx="1573426" cy="1360528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26888-7F9F-4634-9280-2E4B7B5DBE79}">
      <dsp:nvSpPr>
        <dsp:cNvPr id="0" name=""/>
        <dsp:cNvSpPr/>
      </dsp:nvSpPr>
      <dsp:spPr>
        <a:xfrm rot="5400000">
          <a:off x="131681" y="1249551"/>
          <a:ext cx="1288370" cy="122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Wiadomość</a:t>
          </a:r>
        </a:p>
      </dsp:txBody>
      <dsp:txXfrm>
        <a:off x="131681" y="1249551"/>
        <a:ext cx="1288370" cy="1221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E9C12-9A69-4E41-B561-EC2E61CD2E15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E2FC5-1D85-481C-963F-A7172F176B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0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260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26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667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03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44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861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3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7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16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84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13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58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03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29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4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70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3E86-5787-494F-BD16-5CD2C35C829F}" type="datetimeFigureOut">
              <a:rPr lang="pl-PL" smtClean="0"/>
              <a:t>05.04.2017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3829-43EF-4F3A-A8E8-9AF4F75B67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371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79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Widoczność pikseli </a:t>
            </a:r>
          </a:p>
        </p:txBody>
      </p:sp>
      <p:pic>
        <p:nvPicPr>
          <p:cNvPr id="3074" name="Picture 2" descr="https://upload.wikimedia.org/wikipedia/commons/thumb/3/34/RGB_pixels.jpg/300px-RGB_pixel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76" y="1652531"/>
            <a:ext cx="6018849" cy="483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akurat RGB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Wyświetlanie obrazu związane jest z budową ludzkiego oka</a:t>
            </a:r>
          </a:p>
          <a:p>
            <a:r>
              <a:rPr lang="pl-PL" dirty="0"/>
              <a:t>3 rodzaje czopków (światłoczułe receptory) reagują na światło widzialne o długości</a:t>
            </a:r>
          </a:p>
          <a:p>
            <a:pPr lvl="1"/>
            <a:r>
              <a:rPr lang="pl-PL" dirty="0"/>
              <a:t>564-580 </a:t>
            </a:r>
            <a:r>
              <a:rPr lang="pl-PL" dirty="0" err="1"/>
              <a:t>nm</a:t>
            </a:r>
            <a:r>
              <a:rPr lang="pl-PL" dirty="0"/>
              <a:t> – barwa czerwona</a:t>
            </a:r>
          </a:p>
          <a:p>
            <a:pPr lvl="1"/>
            <a:r>
              <a:rPr lang="pl-PL" dirty="0"/>
              <a:t>534-545 </a:t>
            </a:r>
            <a:r>
              <a:rPr lang="pl-PL" dirty="0" err="1"/>
              <a:t>nm</a:t>
            </a:r>
            <a:r>
              <a:rPr lang="pl-PL" dirty="0"/>
              <a:t> – barwa zielona</a:t>
            </a:r>
          </a:p>
          <a:p>
            <a:pPr lvl="1"/>
            <a:r>
              <a:rPr lang="pl-PL" dirty="0"/>
              <a:t>420-440 </a:t>
            </a:r>
            <a:r>
              <a:rPr lang="pl-PL" dirty="0" err="1"/>
              <a:t>nm</a:t>
            </a:r>
            <a:r>
              <a:rPr lang="pl-PL" dirty="0"/>
              <a:t> – barwa niebieska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100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http://www.mojkosmos.pl/wp-content/uploads/2014/10/fale_swiatla_fizy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1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	                </a:t>
            </a:r>
            <a:r>
              <a:rPr lang="pt-BR" dirty="0"/>
              <a:t>R                     G                     B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t-BR" dirty="0"/>
              <a:t>11111111        11111111        11111111</a:t>
            </a:r>
            <a:endParaRPr lang="pl-PL" dirty="0"/>
          </a:p>
          <a:p>
            <a:pPr marL="0" indent="0">
              <a:buNone/>
            </a:pPr>
            <a:r>
              <a:rPr lang="pl-PL" sz="3200" dirty="0"/>
              <a:t>			RGB(255, 255, 255)</a:t>
            </a:r>
          </a:p>
          <a:p>
            <a:pPr marL="3657600" lvl="8" indent="0">
              <a:buNone/>
            </a:pPr>
            <a:endParaRPr lang="pl-PL" dirty="0"/>
          </a:p>
          <a:p>
            <a:pPr marL="3657600" lvl="8" indent="0">
              <a:buNone/>
            </a:pP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4341341" y="4250725"/>
            <a:ext cx="2323071" cy="21995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88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691978"/>
            <a:ext cx="9905999" cy="602186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RGB(254, 254, 254)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RGB(253, 253, 253)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RGB (153, 253, 253) </a:t>
            </a:r>
          </a:p>
        </p:txBody>
      </p:sp>
      <p:sp>
        <p:nvSpPr>
          <p:cNvPr id="5" name="Prostokąt 4"/>
          <p:cNvSpPr/>
          <p:nvPr/>
        </p:nvSpPr>
        <p:spPr>
          <a:xfrm>
            <a:off x="4658497" y="815544"/>
            <a:ext cx="1318054" cy="1103871"/>
          </a:xfrm>
          <a:prstGeom prst="rect">
            <a:avLst/>
          </a:prstGeom>
          <a:solidFill>
            <a:srgbClr val="FEFE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658497" y="2809102"/>
            <a:ext cx="1318054" cy="1219200"/>
          </a:xfrm>
          <a:prstGeom prst="rect">
            <a:avLst/>
          </a:prstGeom>
          <a:solidFill>
            <a:srgbClr val="FDF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4658497" y="4794421"/>
            <a:ext cx="1318054" cy="1153298"/>
          </a:xfrm>
          <a:prstGeom prst="rect">
            <a:avLst/>
          </a:prstGeom>
          <a:solidFill>
            <a:srgbClr val="99F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21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Obrazek przed ukryciem</a:t>
            </a:r>
          </a:p>
        </p:txBody>
      </p:sp>
      <p:pic>
        <p:nvPicPr>
          <p:cNvPr id="1026" name="Picture 2" descr="Obraz przed ukryciem litery 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05" y="2663984"/>
            <a:ext cx="6684168" cy="22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l-PL" dirty="0"/>
              <a:t>Ukrycie Litery 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pl-PL" dirty="0"/>
              <a:t>S = 01010011 </a:t>
            </a:r>
          </a:p>
          <a:p>
            <a:endParaRPr lang="pl-PL" dirty="0"/>
          </a:p>
        </p:txBody>
      </p:sp>
      <p:pic>
        <p:nvPicPr>
          <p:cNvPr id="1028" name="Picture 4" descr="Proces ukrywania litery S za pomocą zmiany najmniej znaczącego bitu w obrazi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6" y="2978729"/>
            <a:ext cx="10760445" cy="33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5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Obrazek po ukryciu litery S</a:t>
            </a:r>
          </a:p>
        </p:txBody>
      </p:sp>
      <p:pic>
        <p:nvPicPr>
          <p:cNvPr id="2050" name="Picture 2" descr="Obraz po ukryciu litery S zmieniając najmniej znaczący b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2727960"/>
            <a:ext cx="704088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9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Audio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1886465"/>
            <a:ext cx="9905999" cy="3904736"/>
          </a:xfrm>
        </p:spPr>
        <p:txBody>
          <a:bodyPr/>
          <a:lstStyle/>
          <a:p>
            <a:r>
              <a:rPr lang="pl-PL" dirty="0" err="1"/>
              <a:t>Spektogram</a:t>
            </a:r>
            <a:r>
              <a:rPr lang="pl-PL" dirty="0"/>
              <a:t> -  wykres widma amplitudowego sygnału</a:t>
            </a:r>
          </a:p>
          <a:p>
            <a:r>
              <a:rPr lang="pl-PL" dirty="0"/>
              <a:t> Dźwięk słyszalny - 16 </a:t>
            </a:r>
            <a:r>
              <a:rPr lang="pl-PL" dirty="0" err="1"/>
              <a:t>Hz</a:t>
            </a:r>
            <a:r>
              <a:rPr lang="pl-PL" dirty="0"/>
              <a:t> do ok. 20 kHz</a:t>
            </a:r>
          </a:p>
          <a:p>
            <a:r>
              <a:rPr lang="pl-PL" dirty="0"/>
              <a:t>Ukrywanie danych pod częstotliwościami, których nie słyszymy</a:t>
            </a:r>
          </a:p>
          <a:p>
            <a:r>
              <a:rPr lang="pl-PL" dirty="0"/>
              <a:t>Formaty bezstratne takie jak FLAC czy WAV pomieszczą więcej informacji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461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582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Steganografia</a:t>
            </a:r>
            <a:r>
              <a:rPr lang="pl-PL" dirty="0"/>
              <a:t>	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Pojęcie wywodzi się ze słów języka greckiego </a:t>
            </a:r>
            <a:r>
              <a:rPr lang="pl-PL" i="1" dirty="0" err="1"/>
              <a:t>steganos</a:t>
            </a:r>
            <a:r>
              <a:rPr lang="pl-PL" dirty="0"/>
              <a:t> (potajemny) i </a:t>
            </a:r>
            <a:r>
              <a:rPr lang="pl-PL" i="1" dirty="0" err="1"/>
              <a:t>grapho</a:t>
            </a:r>
            <a:r>
              <a:rPr lang="pl-PL" dirty="0"/>
              <a:t> (piszę) </a:t>
            </a:r>
          </a:p>
          <a:p>
            <a:r>
              <a:rPr lang="pl-PL" dirty="0"/>
              <a:t>Utajnianie informacji w innych informacjach</a:t>
            </a:r>
          </a:p>
          <a:p>
            <a:r>
              <a:rPr lang="pl-PL" dirty="0"/>
              <a:t>Dźwięk – wykorzystanie częstotliwości, których nie słyszy człowiek</a:t>
            </a:r>
          </a:p>
          <a:p>
            <a:r>
              <a:rPr lang="pl-PL" dirty="0"/>
              <a:t>Obraz – wykorzystanie nadmiarowych informacji o kolorze</a:t>
            </a:r>
          </a:p>
          <a:p>
            <a:r>
              <a:rPr lang="pl-PL" dirty="0"/>
              <a:t>Im lepsza jakość obrazu bądź dźwięku tym większa ilość nadmiarowych danych</a:t>
            </a:r>
          </a:p>
        </p:txBody>
      </p:sp>
    </p:spTree>
    <p:extLst>
      <p:ext uri="{BB962C8B-B14F-4D97-AF65-F5344CB8AC3E}">
        <p14:creationId xmlns:p14="http://schemas.microsoft.com/office/powerpoint/2010/main" val="102833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56550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42092368"/>
              </p:ext>
            </p:extLst>
          </p:nvPr>
        </p:nvGraphicFramePr>
        <p:xfrm>
          <a:off x="5307700" y="230659"/>
          <a:ext cx="1573426" cy="285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8739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NIEWIDOCZNOŚĆ = NIEWYKRYWALNOŚĆ</a:t>
            </a:r>
          </a:p>
          <a:p>
            <a:pPr marL="0" indent="0">
              <a:buNone/>
            </a:pPr>
            <a:r>
              <a:rPr lang="pl-PL" dirty="0"/>
              <a:t>Nie tylko ukrycie informacji, ale również gwarancja niezauważalności zmian w nośniku.</a:t>
            </a:r>
          </a:p>
        </p:txBody>
      </p:sp>
    </p:spTree>
    <p:extLst>
      <p:ext uri="{BB962C8B-B14F-4D97-AF65-F5344CB8AC3E}">
        <p14:creationId xmlns:p14="http://schemas.microsoft.com/office/powerpoint/2010/main" val="90527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 STEGANOGRAFII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Pojedyncza warstwa</a:t>
            </a:r>
          </a:p>
          <a:p>
            <a:r>
              <a:rPr lang="pl-PL" dirty="0"/>
              <a:t>Informacja może zostać odczyta przez każdego kto o niej wie i zna metodę ukrywania</a:t>
            </a:r>
          </a:p>
          <a:p>
            <a:r>
              <a:rPr lang="pl-PL" dirty="0"/>
              <a:t>Łatwe zniszczenie informacji</a:t>
            </a:r>
          </a:p>
          <a:p>
            <a:r>
              <a:rPr lang="pl-PL" dirty="0"/>
              <a:t>Ukrywane informacje muszą być dość małe</a:t>
            </a:r>
          </a:p>
        </p:txBody>
      </p:sp>
    </p:spTree>
    <p:extLst>
      <p:ext uri="{BB962C8B-B14F-4D97-AF65-F5344CB8AC3E}">
        <p14:creationId xmlns:p14="http://schemas.microsoft.com/office/powerpoint/2010/main" val="404725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Pojęcia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/>
                  <a:t>Bit – (najmniejsza) jednostka logiczna stanowiąca wartościowanie 0 lub 1</a:t>
                </a:r>
              </a:p>
              <a:p>
                <a:r>
                  <a:rPr lang="pl-PL" dirty="0"/>
                  <a:t>Bajt -   najmniejsza adresowalna jednostka informacji pamięci komputerowej, składająca się z 8 bitów, 1 bajt = jeden znak np. „z”</a:t>
                </a:r>
              </a:p>
              <a:p>
                <a:r>
                  <a:rPr lang="pl-PL" dirty="0"/>
                  <a:t>System binarny – system liczbowy, którego podstawą jest liczba 2. Do zapisu liczb potrzebne są tylko dwie cyfry: 0 i 1</a:t>
                </a:r>
              </a:p>
              <a:p>
                <a:pPr marL="0" indent="0">
                  <a:buNone/>
                </a:pPr>
                <a:endParaRPr lang="pl-PL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l-PL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pl-PL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pl-PL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pl-PL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sz="2800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sz="2800" i="0" dirty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926" r="-4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55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Najmniej znaczący BIT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4000" dirty="0" err="1"/>
              <a:t>Least</a:t>
            </a:r>
            <a:r>
              <a:rPr lang="pl-PL" sz="4000" dirty="0"/>
              <a:t> </a:t>
            </a:r>
            <a:r>
              <a:rPr lang="pl-PL" sz="4000" dirty="0" err="1"/>
              <a:t>significant</a:t>
            </a:r>
            <a:r>
              <a:rPr lang="pl-PL" sz="4000" dirty="0"/>
              <a:t> bit, LSB – bit o najmniejszej wadze</a:t>
            </a:r>
          </a:p>
          <a:p>
            <a:r>
              <a:rPr lang="pl-PL" sz="4000" dirty="0"/>
              <a:t>11 1111 = 77</a:t>
            </a:r>
          </a:p>
          <a:p>
            <a:r>
              <a:rPr lang="pl-PL" sz="4000" dirty="0"/>
              <a:t>11 1110 = 76</a:t>
            </a:r>
          </a:p>
          <a:p>
            <a:r>
              <a:rPr lang="pl-PL" sz="4000" dirty="0"/>
              <a:t>01 1111 = 37</a:t>
            </a:r>
          </a:p>
        </p:txBody>
      </p:sp>
    </p:spTree>
    <p:extLst>
      <p:ext uri="{BB962C8B-B14F-4D97-AF65-F5344CB8AC3E}">
        <p14:creationId xmlns:p14="http://schemas.microsoft.com/office/powerpoint/2010/main" val="37054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nalezione obrazy dla zapytania ascii table 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 b="4"/>
          <a:stretch/>
        </p:blipFill>
        <p:spPr bwMode="auto">
          <a:xfrm>
            <a:off x="5797898" y="1861852"/>
            <a:ext cx="6360288" cy="416437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/>
              <a:t>Tablica ascii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67687" y="2290800"/>
            <a:ext cx="4844521" cy="3541714"/>
          </a:xfrm>
        </p:spPr>
        <p:txBody>
          <a:bodyPr anchor="ctr">
            <a:normAutofit/>
          </a:bodyPr>
          <a:lstStyle/>
          <a:p>
            <a:r>
              <a:rPr lang="pl-PL" dirty="0"/>
              <a:t>American Standard </a:t>
            </a:r>
            <a:r>
              <a:rPr lang="pl-PL" dirty="0" err="1"/>
              <a:t>Code</a:t>
            </a:r>
            <a:r>
              <a:rPr lang="pl-PL" dirty="0"/>
              <a:t> for Information </a:t>
            </a:r>
            <a:r>
              <a:rPr lang="pl-PL" dirty="0" err="1"/>
              <a:t>Interchange</a:t>
            </a:r>
            <a:r>
              <a:rPr lang="pl-PL" dirty="0"/>
              <a:t> – 8 bitowa tablica kodowa</a:t>
            </a:r>
          </a:p>
          <a:p>
            <a:r>
              <a:rPr lang="pl-PL" dirty="0"/>
              <a:t>Mapuje liczby z zakresu 0-127 na podstawowe znaki </a:t>
            </a:r>
          </a:p>
          <a:p>
            <a:r>
              <a:rPr lang="pl-PL" dirty="0"/>
              <a:t>Każdy znak posiada 8 bitowy kod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473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RGB – Red </a:t>
            </a:r>
            <a:r>
              <a:rPr lang="pl-PL" dirty="0" err="1"/>
              <a:t>green</a:t>
            </a:r>
            <a:r>
              <a:rPr lang="pl-PL" dirty="0"/>
              <a:t> </a:t>
            </a:r>
            <a:r>
              <a:rPr lang="pl-PL" dirty="0" err="1"/>
              <a:t>blue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24 bitowy RGB lub BRG – każdy piksel jest reprezentowany przez trzy 8 bitowe liczby naturalne, określające kolejno barwę czerwoną, zieloną i niebieską </a:t>
            </a:r>
          </a:p>
        </p:txBody>
      </p:sp>
    </p:spTree>
    <p:extLst>
      <p:ext uri="{BB962C8B-B14F-4D97-AF65-F5344CB8AC3E}">
        <p14:creationId xmlns:p14="http://schemas.microsoft.com/office/powerpoint/2010/main" val="3292184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Obwód</Template>
  <TotalTime>2042</TotalTime>
  <Words>392</Words>
  <Application>Microsoft Office PowerPoint</Application>
  <PresentationFormat>Panoramiczny</PresentationFormat>
  <Paragraphs>62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Tw Cen MT</vt:lpstr>
      <vt:lpstr>Obwód</vt:lpstr>
      <vt:lpstr>Prezentacja programu PowerPoint</vt:lpstr>
      <vt:lpstr>Steganografia </vt:lpstr>
      <vt:lpstr>Prezentacja programu PowerPoint</vt:lpstr>
      <vt:lpstr>Prezentacja programu PowerPoint</vt:lpstr>
      <vt:lpstr>Wady STEGANOGRAFII</vt:lpstr>
      <vt:lpstr>Podstawowe Pojęcia</vt:lpstr>
      <vt:lpstr>Najmniej znaczący BIT</vt:lpstr>
      <vt:lpstr>Tablica ascii</vt:lpstr>
      <vt:lpstr>RGB – Red green blue</vt:lpstr>
      <vt:lpstr>Widoczność pikseli </vt:lpstr>
      <vt:lpstr>Dlaczego akurat RGB</vt:lpstr>
      <vt:lpstr>Prezentacja programu PowerPoint</vt:lpstr>
      <vt:lpstr>Prezentacja programu PowerPoint</vt:lpstr>
      <vt:lpstr>Prezentacja programu PowerPoint</vt:lpstr>
      <vt:lpstr>Obrazek przed ukryciem</vt:lpstr>
      <vt:lpstr>Ukrycie Litery S</vt:lpstr>
      <vt:lpstr>Obrazek po ukryciu litery S</vt:lpstr>
      <vt:lpstr>Audio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Ogan</dc:creator>
  <cp:lastModifiedBy>Łukasz Ogan</cp:lastModifiedBy>
  <cp:revision>23</cp:revision>
  <dcterms:created xsi:type="dcterms:W3CDTF">2017-04-02T14:11:32Z</dcterms:created>
  <dcterms:modified xsi:type="dcterms:W3CDTF">2017-04-06T06:38:10Z</dcterms:modified>
</cp:coreProperties>
</file>