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5" r:id="rId1"/>
    <p:sldMasterId id="2147484233" r:id="rId2"/>
  </p:sldMasterIdLst>
  <p:notesMasterIdLst>
    <p:notesMasterId r:id="rId24"/>
  </p:notesMasterIdLst>
  <p:sldIdLst>
    <p:sldId id="256" r:id="rId3"/>
    <p:sldId id="265" r:id="rId4"/>
    <p:sldId id="266" r:id="rId5"/>
    <p:sldId id="267" r:id="rId6"/>
    <p:sldId id="268" r:id="rId7"/>
    <p:sldId id="257" r:id="rId8"/>
    <p:sldId id="269" r:id="rId9"/>
    <p:sldId id="258" r:id="rId10"/>
    <p:sldId id="259" r:id="rId11"/>
    <p:sldId id="260" r:id="rId12"/>
    <p:sldId id="261" r:id="rId13"/>
    <p:sldId id="262" r:id="rId14"/>
    <p:sldId id="263" r:id="rId15"/>
    <p:sldId id="277" r:id="rId16"/>
    <p:sldId id="278" r:id="rId17"/>
    <p:sldId id="274" r:id="rId18"/>
    <p:sldId id="271" r:id="rId19"/>
    <p:sldId id="275" r:id="rId20"/>
    <p:sldId id="276" r:id="rId21"/>
    <p:sldId id="272" r:id="rId22"/>
    <p:sldId id="273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99FDFF"/>
    <a:srgbClr val="FDFDFD"/>
    <a:srgbClr val="FEFEFE"/>
    <a:srgbClr val="FFFF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6232" autoAdjust="0"/>
  </p:normalViewPr>
  <p:slideViewPr>
    <p:cSldViewPr snapToGrid="0">
      <p:cViewPr varScale="1">
        <p:scale>
          <a:sx n="63" d="100"/>
          <a:sy n="63" d="100"/>
        </p:scale>
        <p:origin x="9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C89D5EC-CB68-4AB4-B669-0290FC2ADBEB}" type="doc">
      <dgm:prSet loTypeId="urn:microsoft.com/office/officeart/2005/8/layout/process1" loCatId="process" qsTypeId="urn:microsoft.com/office/officeart/2005/8/quickstyle/3d5" qsCatId="3D" csTypeId="urn:microsoft.com/office/officeart/2005/8/colors/accent1_2" csCatId="accent1" phldr="1"/>
      <dgm:spPr/>
    </dgm:pt>
    <dgm:pt modelId="{A52A06A9-CD57-4D42-8216-84617CA5D7C4}">
      <dgm:prSet phldrT="[Tekst]"/>
      <dgm:spPr/>
      <dgm:t>
        <a:bodyPr/>
        <a:lstStyle/>
        <a:p>
          <a:r>
            <a:rPr lang="pl-PL" dirty="0"/>
            <a:t>Obraz/plik audio</a:t>
          </a:r>
        </a:p>
      </dgm:t>
    </dgm:pt>
    <dgm:pt modelId="{A038B1CD-D7D7-4D6E-84C1-F43B2EAE2E8A}" type="parTrans" cxnId="{F686A03F-622C-4EC1-8D9D-DC3AEB651B9A}">
      <dgm:prSet/>
      <dgm:spPr/>
      <dgm:t>
        <a:bodyPr/>
        <a:lstStyle/>
        <a:p>
          <a:endParaRPr lang="pl-PL"/>
        </a:p>
      </dgm:t>
    </dgm:pt>
    <dgm:pt modelId="{52D6726A-3EBA-4419-8AC5-422220DDBDCB}" type="sibTrans" cxnId="{F686A03F-622C-4EC1-8D9D-DC3AEB651B9A}">
      <dgm:prSet/>
      <dgm:spPr/>
      <dgm:t>
        <a:bodyPr/>
        <a:lstStyle/>
        <a:p>
          <a:endParaRPr lang="pl-PL"/>
        </a:p>
      </dgm:t>
    </dgm:pt>
    <dgm:pt modelId="{8A06C6AF-9C5E-43A8-912F-4937644801FE}">
      <dgm:prSet phldrT="[Tekst]"/>
      <dgm:spPr/>
      <dgm:t>
        <a:bodyPr/>
        <a:lstStyle/>
        <a:p>
          <a:r>
            <a:rPr lang="pl-PL" dirty="0"/>
            <a:t>Program </a:t>
          </a:r>
          <a:r>
            <a:rPr lang="pl-PL" dirty="0" err="1"/>
            <a:t>steganograficzny</a:t>
          </a:r>
          <a:endParaRPr lang="pl-PL" dirty="0"/>
        </a:p>
      </dgm:t>
    </dgm:pt>
    <dgm:pt modelId="{D5246EED-8FE0-4A7C-B796-DE29AC7669DC}" type="parTrans" cxnId="{2A44D38A-91F6-429A-A503-7F1C34D6B84E}">
      <dgm:prSet/>
      <dgm:spPr/>
      <dgm:t>
        <a:bodyPr/>
        <a:lstStyle/>
        <a:p>
          <a:endParaRPr lang="pl-PL"/>
        </a:p>
      </dgm:t>
    </dgm:pt>
    <dgm:pt modelId="{632BB10B-BFA4-475A-8EFF-A52015BCF718}" type="sibTrans" cxnId="{2A44D38A-91F6-429A-A503-7F1C34D6B84E}">
      <dgm:prSet/>
      <dgm:spPr/>
      <dgm:t>
        <a:bodyPr/>
        <a:lstStyle/>
        <a:p>
          <a:endParaRPr lang="pl-PL"/>
        </a:p>
      </dgm:t>
    </dgm:pt>
    <dgm:pt modelId="{E5A8B1F7-E664-4AEF-B761-F7982851F1A2}">
      <dgm:prSet phldrT="[Tekst]"/>
      <dgm:spPr/>
      <dgm:t>
        <a:bodyPr/>
        <a:lstStyle/>
        <a:p>
          <a:r>
            <a:rPr lang="pl-PL" dirty="0"/>
            <a:t>Obraz/plik audio</a:t>
          </a:r>
        </a:p>
      </dgm:t>
    </dgm:pt>
    <dgm:pt modelId="{AB1D34B4-EC79-4FEA-AE3A-43F9B37DAE6D}" type="parTrans" cxnId="{860EE1DD-6236-4EB5-B224-948CA72B0B58}">
      <dgm:prSet/>
      <dgm:spPr/>
      <dgm:t>
        <a:bodyPr/>
        <a:lstStyle/>
        <a:p>
          <a:endParaRPr lang="pl-PL"/>
        </a:p>
      </dgm:t>
    </dgm:pt>
    <dgm:pt modelId="{1329AF9E-4E05-415F-BE47-640DC6D3B6CC}" type="sibTrans" cxnId="{860EE1DD-6236-4EB5-B224-948CA72B0B58}">
      <dgm:prSet/>
      <dgm:spPr/>
      <dgm:t>
        <a:bodyPr/>
        <a:lstStyle/>
        <a:p>
          <a:endParaRPr lang="pl-PL"/>
        </a:p>
      </dgm:t>
    </dgm:pt>
    <dgm:pt modelId="{14178A11-C7A9-4E19-800B-FD8B164121AF}" type="pres">
      <dgm:prSet presAssocID="{1C89D5EC-CB68-4AB4-B669-0290FC2ADBEB}" presName="Name0" presStyleCnt="0">
        <dgm:presLayoutVars>
          <dgm:dir/>
          <dgm:resizeHandles val="exact"/>
        </dgm:presLayoutVars>
      </dgm:prSet>
      <dgm:spPr/>
    </dgm:pt>
    <dgm:pt modelId="{EC327460-3367-4851-A6C8-20E60E021CDB}" type="pres">
      <dgm:prSet presAssocID="{A52A06A9-CD57-4D42-8216-84617CA5D7C4}" presName="node" presStyleLbl="node1" presStyleIdx="0" presStyleCnt="3">
        <dgm:presLayoutVars>
          <dgm:bulletEnabled val="1"/>
        </dgm:presLayoutVars>
      </dgm:prSet>
      <dgm:spPr/>
    </dgm:pt>
    <dgm:pt modelId="{B78574E0-B6F2-46F9-BE57-18C1310018A5}" type="pres">
      <dgm:prSet presAssocID="{52D6726A-3EBA-4419-8AC5-422220DDBDCB}" presName="sibTrans" presStyleLbl="sibTrans2D1" presStyleIdx="0" presStyleCnt="2"/>
      <dgm:spPr/>
    </dgm:pt>
    <dgm:pt modelId="{9B5EBE72-049A-4B94-936C-94765C0CBFDF}" type="pres">
      <dgm:prSet presAssocID="{52D6726A-3EBA-4419-8AC5-422220DDBDCB}" presName="connectorText" presStyleLbl="sibTrans2D1" presStyleIdx="0" presStyleCnt="2"/>
      <dgm:spPr/>
    </dgm:pt>
    <dgm:pt modelId="{56CC5824-2525-48DB-AF16-ABBD8679E3E2}" type="pres">
      <dgm:prSet presAssocID="{8A06C6AF-9C5E-43A8-912F-4937644801FE}" presName="node" presStyleLbl="node1" presStyleIdx="1" presStyleCnt="3">
        <dgm:presLayoutVars>
          <dgm:bulletEnabled val="1"/>
        </dgm:presLayoutVars>
      </dgm:prSet>
      <dgm:spPr/>
    </dgm:pt>
    <dgm:pt modelId="{78D62467-39FF-4C17-B882-48EE3DD8E3B4}" type="pres">
      <dgm:prSet presAssocID="{632BB10B-BFA4-475A-8EFF-A52015BCF718}" presName="sibTrans" presStyleLbl="sibTrans2D1" presStyleIdx="1" presStyleCnt="2"/>
      <dgm:spPr/>
    </dgm:pt>
    <dgm:pt modelId="{04ED7851-5D97-4909-A4B9-E71F3664BFF4}" type="pres">
      <dgm:prSet presAssocID="{632BB10B-BFA4-475A-8EFF-A52015BCF718}" presName="connectorText" presStyleLbl="sibTrans2D1" presStyleIdx="1" presStyleCnt="2"/>
      <dgm:spPr/>
    </dgm:pt>
    <dgm:pt modelId="{5ADA710C-C732-4879-ADA5-315E3E7AD2B8}" type="pres">
      <dgm:prSet presAssocID="{E5A8B1F7-E664-4AEF-B761-F7982851F1A2}" presName="node" presStyleLbl="node1" presStyleIdx="2" presStyleCnt="3">
        <dgm:presLayoutVars>
          <dgm:bulletEnabled val="1"/>
        </dgm:presLayoutVars>
      </dgm:prSet>
      <dgm:spPr/>
    </dgm:pt>
  </dgm:ptLst>
  <dgm:cxnLst>
    <dgm:cxn modelId="{5DE21004-B974-4747-A3B3-CF9F22F11348}" type="presOf" srcId="{A52A06A9-CD57-4D42-8216-84617CA5D7C4}" destId="{EC327460-3367-4851-A6C8-20E60E021CDB}" srcOrd="0" destOrd="0" presId="urn:microsoft.com/office/officeart/2005/8/layout/process1"/>
    <dgm:cxn modelId="{77B77A1E-4A28-4860-9020-606B75DD76A2}" type="presOf" srcId="{1C89D5EC-CB68-4AB4-B669-0290FC2ADBEB}" destId="{14178A11-C7A9-4E19-800B-FD8B164121AF}" srcOrd="0" destOrd="0" presId="urn:microsoft.com/office/officeart/2005/8/layout/process1"/>
    <dgm:cxn modelId="{3CC8B13A-E7D0-4276-AD9D-5B549567945F}" type="presOf" srcId="{632BB10B-BFA4-475A-8EFF-A52015BCF718}" destId="{78D62467-39FF-4C17-B882-48EE3DD8E3B4}" srcOrd="0" destOrd="0" presId="urn:microsoft.com/office/officeart/2005/8/layout/process1"/>
    <dgm:cxn modelId="{F686A03F-622C-4EC1-8D9D-DC3AEB651B9A}" srcId="{1C89D5EC-CB68-4AB4-B669-0290FC2ADBEB}" destId="{A52A06A9-CD57-4D42-8216-84617CA5D7C4}" srcOrd="0" destOrd="0" parTransId="{A038B1CD-D7D7-4D6E-84C1-F43B2EAE2E8A}" sibTransId="{52D6726A-3EBA-4419-8AC5-422220DDBDCB}"/>
    <dgm:cxn modelId="{6E70466A-DC7E-4285-A824-3C8D9F7043B8}" type="presOf" srcId="{632BB10B-BFA4-475A-8EFF-A52015BCF718}" destId="{04ED7851-5D97-4909-A4B9-E71F3664BFF4}" srcOrd="1" destOrd="0" presId="urn:microsoft.com/office/officeart/2005/8/layout/process1"/>
    <dgm:cxn modelId="{4C7C0177-1DA2-4400-AE72-97A2E9A4A398}" type="presOf" srcId="{52D6726A-3EBA-4419-8AC5-422220DDBDCB}" destId="{B78574E0-B6F2-46F9-BE57-18C1310018A5}" srcOrd="0" destOrd="0" presId="urn:microsoft.com/office/officeart/2005/8/layout/process1"/>
    <dgm:cxn modelId="{2A44D38A-91F6-429A-A503-7F1C34D6B84E}" srcId="{1C89D5EC-CB68-4AB4-B669-0290FC2ADBEB}" destId="{8A06C6AF-9C5E-43A8-912F-4937644801FE}" srcOrd="1" destOrd="0" parTransId="{D5246EED-8FE0-4A7C-B796-DE29AC7669DC}" sibTransId="{632BB10B-BFA4-475A-8EFF-A52015BCF718}"/>
    <dgm:cxn modelId="{85619993-09DA-4871-AD9B-CB55712DE849}" type="presOf" srcId="{8A06C6AF-9C5E-43A8-912F-4937644801FE}" destId="{56CC5824-2525-48DB-AF16-ABBD8679E3E2}" srcOrd="0" destOrd="0" presId="urn:microsoft.com/office/officeart/2005/8/layout/process1"/>
    <dgm:cxn modelId="{510A3BD5-87A4-4C47-B39D-C5BCC299E84B}" type="presOf" srcId="{E5A8B1F7-E664-4AEF-B761-F7982851F1A2}" destId="{5ADA710C-C732-4879-ADA5-315E3E7AD2B8}" srcOrd="0" destOrd="0" presId="urn:microsoft.com/office/officeart/2005/8/layout/process1"/>
    <dgm:cxn modelId="{860EE1DD-6236-4EB5-B224-948CA72B0B58}" srcId="{1C89D5EC-CB68-4AB4-B669-0290FC2ADBEB}" destId="{E5A8B1F7-E664-4AEF-B761-F7982851F1A2}" srcOrd="2" destOrd="0" parTransId="{AB1D34B4-EC79-4FEA-AE3A-43F9B37DAE6D}" sibTransId="{1329AF9E-4E05-415F-BE47-640DC6D3B6CC}"/>
    <dgm:cxn modelId="{56DE57F1-A350-4CFB-AD3B-6EA0F68177B8}" type="presOf" srcId="{52D6726A-3EBA-4419-8AC5-422220DDBDCB}" destId="{9B5EBE72-049A-4B94-936C-94765C0CBFDF}" srcOrd="1" destOrd="0" presId="urn:microsoft.com/office/officeart/2005/8/layout/process1"/>
    <dgm:cxn modelId="{566CF8B7-E482-4332-9673-5A8B8A7D197D}" type="presParOf" srcId="{14178A11-C7A9-4E19-800B-FD8B164121AF}" destId="{EC327460-3367-4851-A6C8-20E60E021CDB}" srcOrd="0" destOrd="0" presId="urn:microsoft.com/office/officeart/2005/8/layout/process1"/>
    <dgm:cxn modelId="{9F26FD3E-2969-4EA5-BFB9-040510F377D2}" type="presParOf" srcId="{14178A11-C7A9-4E19-800B-FD8B164121AF}" destId="{B78574E0-B6F2-46F9-BE57-18C1310018A5}" srcOrd="1" destOrd="0" presId="urn:microsoft.com/office/officeart/2005/8/layout/process1"/>
    <dgm:cxn modelId="{8F3A9F92-4DE9-49EF-A1EE-7AB9EE85D6FC}" type="presParOf" srcId="{B78574E0-B6F2-46F9-BE57-18C1310018A5}" destId="{9B5EBE72-049A-4B94-936C-94765C0CBFDF}" srcOrd="0" destOrd="0" presId="urn:microsoft.com/office/officeart/2005/8/layout/process1"/>
    <dgm:cxn modelId="{0A92A2C3-4FD6-4BF3-A28C-103712AFF217}" type="presParOf" srcId="{14178A11-C7A9-4E19-800B-FD8B164121AF}" destId="{56CC5824-2525-48DB-AF16-ABBD8679E3E2}" srcOrd="2" destOrd="0" presId="urn:microsoft.com/office/officeart/2005/8/layout/process1"/>
    <dgm:cxn modelId="{D4D547EB-C0D6-46B3-94A3-8A4AAA819E05}" type="presParOf" srcId="{14178A11-C7A9-4E19-800B-FD8B164121AF}" destId="{78D62467-39FF-4C17-B882-48EE3DD8E3B4}" srcOrd="3" destOrd="0" presId="urn:microsoft.com/office/officeart/2005/8/layout/process1"/>
    <dgm:cxn modelId="{AFBD5BD6-3155-459E-A843-7FB67846DFD4}" type="presParOf" srcId="{78D62467-39FF-4C17-B882-48EE3DD8E3B4}" destId="{04ED7851-5D97-4909-A4B9-E71F3664BFF4}" srcOrd="0" destOrd="0" presId="urn:microsoft.com/office/officeart/2005/8/layout/process1"/>
    <dgm:cxn modelId="{76F856A5-A8D1-48EF-8871-3D646DF5897B}" type="presParOf" srcId="{14178A11-C7A9-4E19-800B-FD8B164121AF}" destId="{5ADA710C-C732-4879-ADA5-315E3E7AD2B8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E10A339-1A0C-4995-84F7-98CD73DD1B2C}" type="doc">
      <dgm:prSet loTypeId="urn:microsoft.com/office/officeart/2005/8/layout/hProcess3" loCatId="process" qsTypeId="urn:microsoft.com/office/officeart/2005/8/quickstyle/3d5" qsCatId="3D" csTypeId="urn:microsoft.com/office/officeart/2005/8/colors/accent1_2" csCatId="accent1" phldr="1"/>
      <dgm:spPr/>
    </dgm:pt>
    <dgm:pt modelId="{53BA37E3-81D3-4530-81C2-B744FC85EAD2}">
      <dgm:prSet phldrT="[Tekst]" custT="1"/>
      <dgm:spPr/>
      <dgm:t>
        <a:bodyPr/>
        <a:lstStyle/>
        <a:p>
          <a:r>
            <a:rPr lang="pl-PL" sz="1800" dirty="0"/>
            <a:t>Wiadomość</a:t>
          </a:r>
        </a:p>
      </dgm:t>
    </dgm:pt>
    <dgm:pt modelId="{B58AE323-76D7-4137-A292-5EED0E78EFD9}" type="parTrans" cxnId="{A6C767F7-DE46-4FBC-A7F7-BBE28A0E22A1}">
      <dgm:prSet/>
      <dgm:spPr/>
      <dgm:t>
        <a:bodyPr/>
        <a:lstStyle/>
        <a:p>
          <a:endParaRPr lang="pl-PL"/>
        </a:p>
      </dgm:t>
    </dgm:pt>
    <dgm:pt modelId="{EDE5F4E1-9659-4100-A109-91E88378431A}" type="sibTrans" cxnId="{A6C767F7-DE46-4FBC-A7F7-BBE28A0E22A1}">
      <dgm:prSet/>
      <dgm:spPr/>
      <dgm:t>
        <a:bodyPr/>
        <a:lstStyle/>
        <a:p>
          <a:endParaRPr lang="pl-PL"/>
        </a:p>
      </dgm:t>
    </dgm:pt>
    <dgm:pt modelId="{F7A4C49C-0810-4F9E-A039-ABA38FF960C8}" type="pres">
      <dgm:prSet presAssocID="{FE10A339-1A0C-4995-84F7-98CD73DD1B2C}" presName="Name0" presStyleCnt="0">
        <dgm:presLayoutVars>
          <dgm:dir/>
          <dgm:animLvl val="lvl"/>
          <dgm:resizeHandles val="exact"/>
        </dgm:presLayoutVars>
      </dgm:prSet>
      <dgm:spPr/>
    </dgm:pt>
    <dgm:pt modelId="{0F3A7680-2CE6-47A8-9B13-70EFB732610C}" type="pres">
      <dgm:prSet presAssocID="{FE10A339-1A0C-4995-84F7-98CD73DD1B2C}" presName="dummy" presStyleCnt="0"/>
      <dgm:spPr/>
    </dgm:pt>
    <dgm:pt modelId="{A5936B6F-0F21-49AA-B258-2595422272B4}" type="pres">
      <dgm:prSet presAssocID="{FE10A339-1A0C-4995-84F7-98CD73DD1B2C}" presName="linH" presStyleCnt="0"/>
      <dgm:spPr/>
    </dgm:pt>
    <dgm:pt modelId="{993EE29B-C54F-47FB-9B1F-F6B9F9AA647A}" type="pres">
      <dgm:prSet presAssocID="{FE10A339-1A0C-4995-84F7-98CD73DD1B2C}" presName="padding1" presStyleCnt="0"/>
      <dgm:spPr/>
    </dgm:pt>
    <dgm:pt modelId="{D35228FD-6CB3-4978-9666-8694A98E1B1D}" type="pres">
      <dgm:prSet presAssocID="{53BA37E3-81D3-4530-81C2-B744FC85EAD2}" presName="linV" presStyleCnt="0"/>
      <dgm:spPr/>
    </dgm:pt>
    <dgm:pt modelId="{44808B7D-400C-48E1-9959-3DA3E7CBC2F4}" type="pres">
      <dgm:prSet presAssocID="{53BA37E3-81D3-4530-81C2-B744FC85EAD2}" presName="spVertical1" presStyleCnt="0"/>
      <dgm:spPr/>
    </dgm:pt>
    <dgm:pt modelId="{3E326888-7F9F-4634-9280-2E4B7B5DBE79}" type="pres">
      <dgm:prSet presAssocID="{53BA37E3-81D3-4530-81C2-B744FC85EAD2}" presName="parTx" presStyleLbl="revTx" presStyleIdx="0" presStyleCnt="1" custAng="5400000" custScaleX="122050" custScaleY="388024" custLinFactY="88212" custLinFactNeighborX="376" custLinFactNeighborY="100000">
        <dgm:presLayoutVars>
          <dgm:chMax val="0"/>
          <dgm:chPref val="0"/>
          <dgm:bulletEnabled val="1"/>
        </dgm:presLayoutVars>
      </dgm:prSet>
      <dgm:spPr/>
    </dgm:pt>
    <dgm:pt modelId="{25CCA4BA-AAF1-4BBE-A5C8-799E4BCE937F}" type="pres">
      <dgm:prSet presAssocID="{53BA37E3-81D3-4530-81C2-B744FC85EAD2}" presName="spVertical2" presStyleCnt="0"/>
      <dgm:spPr/>
    </dgm:pt>
    <dgm:pt modelId="{218B7C15-717A-47A3-84D8-98340E4924CB}" type="pres">
      <dgm:prSet presAssocID="{53BA37E3-81D3-4530-81C2-B744FC85EAD2}" presName="spVertical3" presStyleCnt="0"/>
      <dgm:spPr/>
    </dgm:pt>
    <dgm:pt modelId="{90C31484-0261-4977-9BE4-DBCDE1128412}" type="pres">
      <dgm:prSet presAssocID="{FE10A339-1A0C-4995-84F7-98CD73DD1B2C}" presName="padding2" presStyleCnt="0"/>
      <dgm:spPr/>
    </dgm:pt>
    <dgm:pt modelId="{5A54E931-C7A5-4366-85FF-7BFB236C18A8}" type="pres">
      <dgm:prSet presAssocID="{FE10A339-1A0C-4995-84F7-98CD73DD1B2C}" presName="negArrow" presStyleCnt="0"/>
      <dgm:spPr/>
    </dgm:pt>
    <dgm:pt modelId="{6446881A-74E7-4C8B-9CFF-0B0EEE75FC56}" type="pres">
      <dgm:prSet presAssocID="{FE10A339-1A0C-4995-84F7-98CD73DD1B2C}" presName="backgroundArrow" presStyleLbl="node1" presStyleIdx="0" presStyleCnt="1" custAng="5400000" custScaleX="349" custScaleY="216173" custLinFactY="100000" custLinFactNeighborX="-1865" custLinFactNeighborY="123926"/>
      <dgm:spPr/>
    </dgm:pt>
  </dgm:ptLst>
  <dgm:cxnLst>
    <dgm:cxn modelId="{7C3C620F-E91C-43AB-B1C3-91963C1C46B3}" type="presOf" srcId="{FE10A339-1A0C-4995-84F7-98CD73DD1B2C}" destId="{F7A4C49C-0810-4F9E-A039-ABA38FF960C8}" srcOrd="0" destOrd="0" presId="urn:microsoft.com/office/officeart/2005/8/layout/hProcess3"/>
    <dgm:cxn modelId="{69876769-F43A-47E5-8AF2-1676D1C27F2C}" type="presOf" srcId="{53BA37E3-81D3-4530-81C2-B744FC85EAD2}" destId="{3E326888-7F9F-4634-9280-2E4B7B5DBE79}" srcOrd="0" destOrd="0" presId="urn:microsoft.com/office/officeart/2005/8/layout/hProcess3"/>
    <dgm:cxn modelId="{A6C767F7-DE46-4FBC-A7F7-BBE28A0E22A1}" srcId="{FE10A339-1A0C-4995-84F7-98CD73DD1B2C}" destId="{53BA37E3-81D3-4530-81C2-B744FC85EAD2}" srcOrd="0" destOrd="0" parTransId="{B58AE323-76D7-4137-A292-5EED0E78EFD9}" sibTransId="{EDE5F4E1-9659-4100-A109-91E88378431A}"/>
    <dgm:cxn modelId="{7734F49C-2608-491E-8BE6-7244CDE3157F}" type="presParOf" srcId="{F7A4C49C-0810-4F9E-A039-ABA38FF960C8}" destId="{0F3A7680-2CE6-47A8-9B13-70EFB732610C}" srcOrd="0" destOrd="0" presId="urn:microsoft.com/office/officeart/2005/8/layout/hProcess3"/>
    <dgm:cxn modelId="{7A060517-787A-4649-A88E-EFFB3D44A776}" type="presParOf" srcId="{F7A4C49C-0810-4F9E-A039-ABA38FF960C8}" destId="{A5936B6F-0F21-49AA-B258-2595422272B4}" srcOrd="1" destOrd="0" presId="urn:microsoft.com/office/officeart/2005/8/layout/hProcess3"/>
    <dgm:cxn modelId="{2FF98CA9-01DD-4A85-B2A9-66025D59CD6C}" type="presParOf" srcId="{A5936B6F-0F21-49AA-B258-2595422272B4}" destId="{993EE29B-C54F-47FB-9B1F-F6B9F9AA647A}" srcOrd="0" destOrd="0" presId="urn:microsoft.com/office/officeart/2005/8/layout/hProcess3"/>
    <dgm:cxn modelId="{E4DF6076-D3B6-4663-B2AB-6A0638BC790E}" type="presParOf" srcId="{A5936B6F-0F21-49AA-B258-2595422272B4}" destId="{D35228FD-6CB3-4978-9666-8694A98E1B1D}" srcOrd="1" destOrd="0" presId="urn:microsoft.com/office/officeart/2005/8/layout/hProcess3"/>
    <dgm:cxn modelId="{16B8427E-5342-4367-ADC6-645D27E7DE89}" type="presParOf" srcId="{D35228FD-6CB3-4978-9666-8694A98E1B1D}" destId="{44808B7D-400C-48E1-9959-3DA3E7CBC2F4}" srcOrd="0" destOrd="0" presId="urn:microsoft.com/office/officeart/2005/8/layout/hProcess3"/>
    <dgm:cxn modelId="{DE4A8BCE-9791-4BB1-A702-950459D6B157}" type="presParOf" srcId="{D35228FD-6CB3-4978-9666-8694A98E1B1D}" destId="{3E326888-7F9F-4634-9280-2E4B7B5DBE79}" srcOrd="1" destOrd="0" presId="urn:microsoft.com/office/officeart/2005/8/layout/hProcess3"/>
    <dgm:cxn modelId="{7C817BE6-ECE3-4122-A071-834C9968020F}" type="presParOf" srcId="{D35228FD-6CB3-4978-9666-8694A98E1B1D}" destId="{25CCA4BA-AAF1-4BBE-A5C8-799E4BCE937F}" srcOrd="2" destOrd="0" presId="urn:microsoft.com/office/officeart/2005/8/layout/hProcess3"/>
    <dgm:cxn modelId="{A7725317-BAFE-431E-814A-03E42155F720}" type="presParOf" srcId="{D35228FD-6CB3-4978-9666-8694A98E1B1D}" destId="{218B7C15-717A-47A3-84D8-98340E4924CB}" srcOrd="3" destOrd="0" presId="urn:microsoft.com/office/officeart/2005/8/layout/hProcess3"/>
    <dgm:cxn modelId="{E25DCBA2-74ED-4FC3-8F64-E6E68E5A97F0}" type="presParOf" srcId="{A5936B6F-0F21-49AA-B258-2595422272B4}" destId="{90C31484-0261-4977-9BE4-DBCDE1128412}" srcOrd="2" destOrd="0" presId="urn:microsoft.com/office/officeart/2005/8/layout/hProcess3"/>
    <dgm:cxn modelId="{F353997F-76A7-43BF-9E97-16BF8AE68D98}" type="presParOf" srcId="{A5936B6F-0F21-49AA-B258-2595422272B4}" destId="{5A54E931-C7A5-4366-85FF-7BFB236C18A8}" srcOrd="3" destOrd="0" presId="urn:microsoft.com/office/officeart/2005/8/layout/hProcess3"/>
    <dgm:cxn modelId="{953F285B-0D66-487C-8327-F43AAC8659D7}" type="presParOf" srcId="{A5936B6F-0F21-49AA-B258-2595422272B4}" destId="{6446881A-74E7-4C8B-9CFF-0B0EEE75FC56}" srcOrd="4" destOrd="0" presId="urn:microsoft.com/office/officeart/2005/8/layout/hProcess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327460-3367-4851-A6C8-20E60E021CDB}">
      <dsp:nvSpPr>
        <dsp:cNvPr id="0" name=""/>
        <dsp:cNvSpPr/>
      </dsp:nvSpPr>
      <dsp:spPr>
        <a:xfrm>
          <a:off x="9451" y="1036082"/>
          <a:ext cx="2824953" cy="16949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900" kern="1200" dirty="0"/>
            <a:t>Obraz/plik audio</a:t>
          </a:r>
        </a:p>
      </dsp:txBody>
      <dsp:txXfrm>
        <a:off x="59095" y="1085726"/>
        <a:ext cx="2725665" cy="1595683"/>
      </dsp:txXfrm>
    </dsp:sp>
    <dsp:sp modelId="{B78574E0-B6F2-46F9-BE57-18C1310018A5}">
      <dsp:nvSpPr>
        <dsp:cNvPr id="0" name=""/>
        <dsp:cNvSpPr/>
      </dsp:nvSpPr>
      <dsp:spPr>
        <a:xfrm>
          <a:off x="3116899" y="1533274"/>
          <a:ext cx="598890" cy="70058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2300" kern="1200"/>
        </a:p>
      </dsp:txBody>
      <dsp:txXfrm>
        <a:off x="3116899" y="1673392"/>
        <a:ext cx="419223" cy="420352"/>
      </dsp:txXfrm>
    </dsp:sp>
    <dsp:sp modelId="{56CC5824-2525-48DB-AF16-ABBD8679E3E2}">
      <dsp:nvSpPr>
        <dsp:cNvPr id="0" name=""/>
        <dsp:cNvSpPr/>
      </dsp:nvSpPr>
      <dsp:spPr>
        <a:xfrm>
          <a:off x="3964385" y="1036082"/>
          <a:ext cx="2824953" cy="16949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900" kern="1200" dirty="0"/>
            <a:t>Program </a:t>
          </a:r>
          <a:r>
            <a:rPr lang="pl-PL" sz="2900" kern="1200" dirty="0" err="1"/>
            <a:t>steganograficzny</a:t>
          </a:r>
          <a:endParaRPr lang="pl-PL" sz="2900" kern="1200" dirty="0"/>
        </a:p>
      </dsp:txBody>
      <dsp:txXfrm>
        <a:off x="4014029" y="1085726"/>
        <a:ext cx="2725665" cy="1595683"/>
      </dsp:txXfrm>
    </dsp:sp>
    <dsp:sp modelId="{78D62467-39FF-4C17-B882-48EE3DD8E3B4}">
      <dsp:nvSpPr>
        <dsp:cNvPr id="0" name=""/>
        <dsp:cNvSpPr/>
      </dsp:nvSpPr>
      <dsp:spPr>
        <a:xfrm>
          <a:off x="7071834" y="1533274"/>
          <a:ext cx="598890" cy="70058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2300" kern="1200"/>
        </a:p>
      </dsp:txBody>
      <dsp:txXfrm>
        <a:off x="7071834" y="1673392"/>
        <a:ext cx="419223" cy="420352"/>
      </dsp:txXfrm>
    </dsp:sp>
    <dsp:sp modelId="{5ADA710C-C732-4879-ADA5-315E3E7AD2B8}">
      <dsp:nvSpPr>
        <dsp:cNvPr id="0" name=""/>
        <dsp:cNvSpPr/>
      </dsp:nvSpPr>
      <dsp:spPr>
        <a:xfrm>
          <a:off x="7919320" y="1036082"/>
          <a:ext cx="2824953" cy="16949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900" kern="1200" dirty="0"/>
            <a:t>Obraz/plik audio</a:t>
          </a:r>
        </a:p>
      </dsp:txBody>
      <dsp:txXfrm>
        <a:off x="7968964" y="1085726"/>
        <a:ext cx="2725665" cy="159568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46881A-74E7-4C8B-9CFF-0B0EEE75FC56}">
      <dsp:nvSpPr>
        <dsp:cNvPr id="0" name=""/>
        <dsp:cNvSpPr/>
      </dsp:nvSpPr>
      <dsp:spPr>
        <a:xfrm rot="5400000">
          <a:off x="-29344" y="1383314"/>
          <a:ext cx="1573426" cy="1360528"/>
        </a:xfrm>
        <a:prstGeom prst="right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326888-7F9F-4634-9280-2E4B7B5DBE79}">
      <dsp:nvSpPr>
        <dsp:cNvPr id="0" name=""/>
        <dsp:cNvSpPr/>
      </dsp:nvSpPr>
      <dsp:spPr>
        <a:xfrm rot="5400000">
          <a:off x="131681" y="1249551"/>
          <a:ext cx="1288370" cy="12210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82880" rIns="0" bIns="1828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800" kern="1200" dirty="0"/>
            <a:t>Wiadomość</a:t>
          </a:r>
        </a:p>
      </dsp:txBody>
      <dsp:txXfrm>
        <a:off x="131681" y="1249551"/>
        <a:ext cx="1288370" cy="12210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3">
  <dgm:title val=""/>
  <dgm:desc val=""/>
  <dgm:catLst>
    <dgm:cat type="process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 chOrder="t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dummy" refType="w"/>
      <dgm:constr type="h" for="ch" forName="dummy" refType="h"/>
      <dgm:constr type="h" for="ch" forName="dummy" refType="w" refFor="ch" refForName="dummy" op="lte" fact="0.4"/>
      <dgm:constr type="ctrX" for="ch" forName="dummy" refType="w" fact="0.5"/>
      <dgm:constr type="ctrY" for="ch" forName="dummy" refType="h" fact="0.5"/>
      <dgm:constr type="w" for="ch" forName="linH" refType="w"/>
      <dgm:constr type="h" for="ch" forName="linH" refType="h"/>
      <dgm:constr type="ctrX" for="ch" forName="linH" refType="w" fact="0.5"/>
      <dgm:constr type="ctrY" for="ch" forName="linH" refType="h" fact="0.5"/>
      <dgm:constr type="userP" for="ch" forName="linH" refType="h" refFor="ch" refForName="dummy" fact="0.25"/>
      <dgm:constr type="userT" for="des" forName="parTx" refType="w" refFor="ch" refForName="dummy" fact="0.2"/>
    </dgm:constrLst>
    <dgm:ruleLst/>
    <dgm:layoutNode name="dummy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linH">
      <dgm:choose name="Name1">
        <dgm:if name="Name2" func="var" arg="dir" op="equ" val="norm">
          <dgm:alg type="lin">
            <dgm:param type="linDir" val="fromL"/>
            <dgm:param type="nodeVertAlign" val="t"/>
          </dgm:alg>
        </dgm:if>
        <dgm:else name="Name3">
          <dgm:alg type="lin">
            <dgm:param type="linDir" val="fromR"/>
            <dgm:param type="nodeVertAlign" val="t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forName="parTx" val="65"/>
        <dgm:constr type="primFontSz" for="des" forName="desTx" refType="primFontSz" refFor="des" refForName="parTx" op="equ"/>
        <dgm:constr type="h" for="des" forName="parTx" refType="primFontSz" refFor="des" refForName="parTx"/>
        <dgm:constr type="h" for="des" forName="desTx" refType="primFontSz" refFor="des" refForName="parTx" fact="0.5"/>
        <dgm:constr type="h" for="des" forName="parTx" op="equ"/>
        <dgm:constr type="h" for="des" forName="desTx" op="equ"/>
        <dgm:constr type="h" for="ch" forName="backgroundArrow" refType="primFontSz" refFor="des" refForName="parTx" fact="2"/>
        <dgm:constr type="h" for="ch" forName="backgroundArrow" refType="h" refFor="des" refForName="parTx" op="lte" fact="2"/>
        <dgm:constr type="h" for="ch" forName="backgroundArrow" refType="h" refFor="des" refForName="parTx" op="gte" fact="2"/>
        <dgm:constr type="h" for="des" forName="spVertical1" refType="primFontSz" refFor="des" refForName="parTx" fact="0.5"/>
        <dgm:constr type="h" for="des" forName="spVertical1" refType="h" refFor="des" refForName="parTx" op="lte" fact="0.5"/>
        <dgm:constr type="h" for="des" forName="spVertical1" refType="h" refFor="des" refForName="parTx" op="gte" fact="0.5"/>
        <dgm:constr type="h" for="des" forName="spVertical2" refType="primFontSz" refFor="des" refForName="parTx" fact="0.5"/>
        <dgm:constr type="h" for="des" forName="spVertical2" refType="h" refFor="des" refForName="parTx" op="lte" fact="0.5"/>
        <dgm:constr type="h" for="des" forName="spVertical2" refType="h" refFor="des" refForName="parTx" op="gte" fact="0.5"/>
        <dgm:constr type="h" for="des" forName="spVertical3" refType="primFontSz" refFor="des" refForName="parTx" fact="-0.4"/>
        <dgm:constr type="h" for="des" forName="spVertical3" refType="h" refFor="des" refForName="parTx" op="lte" fact="-0.4"/>
        <dgm:constr type="h" for="des" forName="spVertical3" refType="h" refFor="des" refForName="parTx" op="gte" fact="-0.4"/>
        <dgm:constr type="w" for="ch" forName="backgroundArrow" refType="w"/>
        <dgm:constr type="w" for="ch" forName="negArrow" refType="w" fact="-1"/>
        <dgm:constr type="w" for="ch" forName="linV" refType="w"/>
        <dgm:constr type="w" for="ch" forName="space" refType="w" refFor="ch" refForName="linV" fact="0.2"/>
        <dgm:constr type="w" for="ch" forName="padding1" refType="w" fact="0.08"/>
        <dgm:constr type="userP"/>
        <dgm:constr type="w" for="ch" forName="padding2" refType="userP"/>
      </dgm:constrLst>
      <dgm:ruleLst>
        <dgm:rule type="w" for="ch" forName="linV" val="0" fact="NaN" max="NaN"/>
        <dgm:rule type="primFontSz" for="des" forName="parTx" val="5" fact="NaN" max="NaN"/>
      </dgm:ruleLst>
      <dgm:layoutNode name="padding1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forEach name="Name4" axis="ch" ptType="node">
        <dgm:layoutNode name="linV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spVertical1" refType="w"/>
            <dgm:constr type="w" for="ch" forName="parTx" refType="w"/>
            <dgm:constr type="w" for="ch" forName="spVertical2" refType="w"/>
            <dgm:constr type="w" for="ch" forName="spVertical3" refType="w"/>
            <dgm:constr type="w" for="ch" forName="desTx" refType="w"/>
          </dgm:constrLst>
          <dgm:ruleLst/>
          <dgm:layoutNode name="spVertical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parTx" styleLbl="revTx">
            <dgm:varLst>
              <dgm:chMax val="0"/>
              <dgm:chPref val="0"/>
              <dgm:bulletEnabled val="1"/>
            </dgm:varLst>
            <dgm:choose name="Name5">
              <dgm:if name="Name6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">
                <dgm:alg type="tx">
                  <dgm:param type="parTxLTRAlign" val="ctr"/>
                  <dgm:param type="parTxRTLAlign" val="ct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hoose name="Name8">
              <dgm:if name="Name9" func="var" arg="dir" op="equ" val="norm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if>
              <dgm:else name="Name10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else>
            </dgm:choose>
            <dgm:ruleLst>
              <dgm:rule type="h" val="INF" fact="NaN" max="NaN"/>
            </dgm:ruleLst>
          </dgm:layoutNode>
          <dgm:layoutNode name="spVertical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pVertical3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choose name="Name11">
            <dgm:if name="Name12" axis="ch" ptType="node" func="cnt" op="gte" val="1">
              <dgm:layoutNode name="desTx" styleLbl="revTx">
                <dgm:varLst>
                  <dgm:bulletEnabled val="1"/>
                </dgm:varLst>
                <dgm:alg type="tx">
                  <dgm:param type="stBulletLvl" val="1"/>
                </dgm:alg>
                <dgm:shape xmlns:r="http://schemas.openxmlformats.org/officeDocument/2006/relationships" type="rect" r:blip="">
                  <dgm:adjLst/>
                </dgm:shape>
                <dgm:presOf axis="des" ptType="node"/>
                <dgm:constrLst>
                  <dgm:constr type="tMarg"/>
                  <dgm:constr type="bMarg"/>
                  <dgm:constr type="rMarg"/>
                  <dgm:constr type="lMarg"/>
                </dgm:constrLst>
                <dgm:ruleLst>
                  <dgm:rule type="h" val="INF" fact="NaN" max="NaN"/>
                </dgm:ruleLst>
              </dgm:layoutNode>
            </dgm:if>
            <dgm:else name="Name13"/>
          </dgm:choose>
        </dgm:layoutNod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  <dgm:layoutNode name="padding2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negArrow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backgroundArrow" styleLbl="node1">
        <dgm:alg type="sp"/>
        <dgm:choose name="Name15">
          <dgm:if name="Name16" func="var" arg="dir" op="equ" val="norm">
            <dgm:shape xmlns:r="http://schemas.openxmlformats.org/officeDocument/2006/relationships" type="rightArrow" r:blip="">
              <dgm:adjLst/>
            </dgm:shape>
          </dgm:if>
          <dgm:else name="Name17">
            <dgm:shape xmlns:r="http://schemas.openxmlformats.org/officeDocument/2006/relationships" type="leftArrow" r:blip="">
              <dgm:adjLst/>
            </dgm:shape>
          </dgm:else>
        </dgm:choose>
        <dgm:presOf/>
        <dgm:constrLst/>
        <dgm:ruleLst/>
      </dgm:layoutNode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1C1584-31F2-49A7-8BF1-A9B2D75A7790}" type="datetimeFigureOut">
              <a:rPr lang="pl-PL" smtClean="0"/>
              <a:t>13.04.2017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A4AF0E-92FD-4EF4-8C78-E8F1E172EAB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88758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err="1"/>
              <a:t>Pokazac</a:t>
            </a:r>
            <a:r>
              <a:rPr lang="pl-PL" dirty="0"/>
              <a:t> jeden piksel 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A4AF0E-92FD-4EF4-8C78-E8F1E172EABE}" type="slidenum">
              <a:rPr lang="pl-PL" smtClean="0"/>
              <a:t>11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882105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B55E4-9629-4D97-9C99-A900FFF97AA1}" type="datetime1">
              <a:rPr lang="pl-PL" smtClean="0"/>
              <a:t>13.04.2017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Ataki Sieciowe 2017, Łukasz Ogan, lukasz.ogan@gmail.com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3829-43EF-4F3A-A8E8-9AF4F75B672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13472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30F83-E7E3-4C82-A63F-781D9AFB3CDC}" type="datetime1">
              <a:rPr lang="pl-PL" smtClean="0"/>
              <a:t>13.04.2017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Ataki Sieciowe 2017, Łukasz Ogan, lukasz.ogan@gmail.com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3829-43EF-4F3A-A8E8-9AF4F75B672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00684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7E0B2-79DD-4795-AAB6-D1049B24C83B}" type="datetime1">
              <a:rPr lang="pl-PL" smtClean="0"/>
              <a:t>13.04.2017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Ataki Sieciowe 2017, Łukasz Ogan, lukasz.ogan@gmail.com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3829-43EF-4F3A-A8E8-9AF4F75B672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723805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696C915F-A233-4244-9F45-49FC92D0BAE0}" type="datetime1">
              <a:rPr lang="pl-PL" smtClean="0"/>
              <a:t>13.04.2017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r>
              <a:rPr lang="pl-PL"/>
              <a:t>Ataki Sieciowe 2017, Łukasz Ogan, lukasz.ogan@gmail.com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A6D3829-43EF-4F3A-A8E8-9AF4F75B672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427667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73A0F-0383-46FE-B627-825062BC6BC4}" type="datetime1">
              <a:rPr lang="pl-PL" smtClean="0"/>
              <a:t>13.04.2017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Ataki Sieciowe 2017, Łukasz Ogan, lukasz.ogan@gmail.com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3829-43EF-4F3A-A8E8-9AF4F75B672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024545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15E51-6C66-4C6C-B7BD-9F1EF8973531}" type="datetime1">
              <a:rPr lang="pl-PL" smtClean="0"/>
              <a:t>13.04.2017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Ataki Sieciowe 2017, Łukasz Ogan, lukasz.ogan@gmail.com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3829-43EF-4F3A-A8E8-9AF4F75B672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914763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F35C5-385F-40B2-978D-233A8EAC29B9}" type="datetime1">
              <a:rPr lang="pl-PL" smtClean="0"/>
              <a:t>13.04.2017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Ataki Sieciowe 2017, Łukasz Ogan, lukasz.ogan@gmail.com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3829-43EF-4F3A-A8E8-9AF4F75B672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416076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29EAC-46A0-47C6-8C3B-0334C96C9544}" type="datetime1">
              <a:rPr lang="pl-PL" smtClean="0"/>
              <a:t>13.04.2017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Ataki Sieciowe 2017, Łukasz Ogan, lukasz.ogan@gmail.com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3829-43EF-4F3A-A8E8-9AF4F75B672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02531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5EC66-A477-4866-8EC7-4FFFF5197425}" type="datetime1">
              <a:rPr lang="pl-PL" smtClean="0"/>
              <a:t>13.04.2017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Ataki Sieciowe 2017, Łukasz Ogan, lukasz.ogan@gmail.com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3829-43EF-4F3A-A8E8-9AF4F75B672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37110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0E13C-C9B3-44A4-82AA-FAC69863D213}" type="datetime1">
              <a:rPr lang="pl-PL" smtClean="0"/>
              <a:t>13.04.2017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Ataki Sieciowe 2017, Łukasz Ogan, lukasz.ogan@gmail.com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3829-43EF-4F3A-A8E8-9AF4F75B672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1725493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68169-CFCC-49CF-AF79-7AC59003014A}" type="datetime1">
              <a:rPr lang="pl-PL" smtClean="0"/>
              <a:t>13.04.2017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Ataki Sieciowe 2017, Łukasz Ogan, lukasz.ogan@gmail.com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4A6D3829-43EF-4F3A-A8E8-9AF4F75B672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7669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2BF8-6A02-4AEF-9807-3CF40ED0949D}" type="datetime1">
              <a:rPr lang="pl-PL" smtClean="0"/>
              <a:t>13.04.2017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Ataki Sieciowe 2017, Łukasz Ogan, lukasz.ogan@gmail.com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3829-43EF-4F3A-A8E8-9AF4F75B672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6860032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B54AAEF6-BA9B-4F87-9E71-AC6B14620BE3}" type="datetime1">
              <a:rPr lang="pl-PL" smtClean="0"/>
              <a:t>13.04.2017</a:t>
            </a:fld>
            <a:endParaRPr lang="pl-PL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r>
              <a:rPr lang="pl-PL"/>
              <a:t>Ataki Sieciowe 2017, Łukasz Ogan, lukasz.ogan@gmail.com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A6D3829-43EF-4F3A-A8E8-9AF4F75B672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344099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C53F7-5FD2-49E9-AB18-133B8D014F6F}" type="datetime1">
              <a:rPr lang="pl-PL" smtClean="0"/>
              <a:t>13.04.2017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Ataki Sieciowe 2017, Łukasz Ogan, lukasz.ogan@gmail.com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3829-43EF-4F3A-A8E8-9AF4F75B672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3230145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B20A1-614C-4B17-9078-506DD691CDA4}" type="datetime1">
              <a:rPr lang="pl-PL" smtClean="0"/>
              <a:t>13.04.2017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Ataki Sieciowe 2017, Łukasz Ogan, lukasz.ogan@gmail.com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3829-43EF-4F3A-A8E8-9AF4F75B672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52185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CC496-B82F-418E-9261-F052353439B4}" type="datetime1">
              <a:rPr lang="pl-PL" smtClean="0"/>
              <a:t>13.04.2017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Ataki Sieciowe 2017, Łukasz Ogan, lukasz.ogan@gmail.com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3829-43EF-4F3A-A8E8-9AF4F75B672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59826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B469A-00FD-4394-8611-1A15F22D0302}" type="datetime1">
              <a:rPr lang="pl-PL" smtClean="0"/>
              <a:t>13.04.2017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Ataki Sieciowe 2017, Łukasz Ogan, lukasz.ogan@gmail.com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3829-43EF-4F3A-A8E8-9AF4F75B672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23603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D2BB0-64D8-421D-8FB1-BD9298A66758}" type="datetime1">
              <a:rPr lang="pl-PL" smtClean="0"/>
              <a:t>13.04.2017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Ataki Sieciowe 2017, Łukasz Ogan, lukasz.ogan@gmail.com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3829-43EF-4F3A-A8E8-9AF4F75B6728}" type="slidenum">
              <a:rPr lang="pl-PL" smtClean="0"/>
              <a:t>‹#›</a:t>
            </a:fld>
            <a:endParaRPr lang="pl-PL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606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0E2A9-2F4B-4FBC-84C4-DF006B8B1ED6}" type="datetime1">
              <a:rPr lang="pl-PL" smtClean="0"/>
              <a:t>13.04.2017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Ataki Sieciowe 2017, Łukasz Ogan, lukasz.ogan@gmail.com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3829-43EF-4F3A-A8E8-9AF4F75B6728}" type="slidenum">
              <a:rPr lang="pl-PL" smtClean="0"/>
              <a:t>‹#›</a:t>
            </a:fld>
            <a:endParaRPr lang="pl-PL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480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F4319-D086-4543-8436-5BCE3825938C}" type="datetime1">
              <a:rPr lang="pl-PL" smtClean="0"/>
              <a:t>13.04.2017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Ataki Sieciowe 2017, Łukasz Ogan, lukasz.ogan@gmail.com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3829-43EF-4F3A-A8E8-9AF4F75B672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81191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13E48-8369-4DE6-981C-37BCAA93A46D}" type="datetime1">
              <a:rPr lang="pl-PL" smtClean="0"/>
              <a:t>13.04.2017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Ataki Sieciowe 2017, Łukasz Ogan, lukasz.ogan@gmail.com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3829-43EF-4F3A-A8E8-9AF4F75B672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29071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758D3-6D3A-4A52-A2A9-8E880C073EF0}" type="datetime1">
              <a:rPr lang="pl-PL" smtClean="0"/>
              <a:t>13.04.2017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Ataki Sieciowe 2017, Łukasz Ogan, lukasz.ogan@gmail.com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3829-43EF-4F3A-A8E8-9AF4F75B672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57742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B087619-4A44-4227-9C55-35E86A189A62}" type="datetime1">
              <a:rPr lang="pl-PL" smtClean="0"/>
              <a:t>13.04.2017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pl-PL"/>
              <a:t>Ataki Sieciowe 2017, Łukasz Ogan, lukasz.ogan@gmail.com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6D3829-43EF-4F3A-A8E8-9AF4F75B672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77192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6" r:id="rId1"/>
    <p:sldLayoutId id="2147483907" r:id="rId2"/>
    <p:sldLayoutId id="2147483908" r:id="rId3"/>
    <p:sldLayoutId id="2147483909" r:id="rId4"/>
    <p:sldLayoutId id="2147483910" r:id="rId5"/>
    <p:sldLayoutId id="2147483911" r:id="rId6"/>
    <p:sldLayoutId id="2147483912" r:id="rId7"/>
    <p:sldLayoutId id="2147483913" r:id="rId8"/>
    <p:sldLayoutId id="2147483914" r:id="rId9"/>
    <p:sldLayoutId id="2147483915" r:id="rId10"/>
    <p:sldLayoutId id="2147483916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67067D41-87DA-4510-8A1D-32EDD381F443}" type="datetime1">
              <a:rPr lang="pl-PL" smtClean="0"/>
              <a:t>13.04.2017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pl-PL"/>
              <a:t>Ataki Sieciowe 2017, Łukasz Ogan, lukasz.ogan@gmail.com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4A6D3829-43EF-4F3A-A8E8-9AF4F75B672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45424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34" r:id="rId1"/>
    <p:sldLayoutId id="2147484235" r:id="rId2"/>
    <p:sldLayoutId id="2147484236" r:id="rId3"/>
    <p:sldLayoutId id="2147484237" r:id="rId4"/>
    <p:sldLayoutId id="2147484238" r:id="rId5"/>
    <p:sldLayoutId id="2147484239" r:id="rId6"/>
    <p:sldLayoutId id="2147484240" r:id="rId7"/>
    <p:sldLayoutId id="2147484241" r:id="rId8"/>
    <p:sldLayoutId id="2147484242" r:id="rId9"/>
    <p:sldLayoutId id="2147484243" r:id="rId10"/>
    <p:sldLayoutId id="2147484244" r:id="rId11"/>
  </p:sldLayoutIdLst>
  <p:hf sldNum="0"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/>
          <a:lstStyle/>
          <a:p>
            <a:r>
              <a:rPr lang="pl-PL" sz="3600"/>
              <a:t>Steganografia z poziomu teoretycznego i programowalnego</a:t>
            </a:r>
            <a:endParaRPr lang="pl-PL" sz="3600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/>
          <a:lstStyle/>
          <a:p>
            <a:r>
              <a:rPr lang="pl-PL"/>
              <a:t>Łukasz Ogan, Wydział Matematyki i Informatyki UMK</a:t>
            </a:r>
            <a:endParaRPr lang="pl-PL" dirty="0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>
          <a:xfrm>
            <a:off x="685800" y="6554697"/>
            <a:ext cx="5029200" cy="228600"/>
          </a:xfrm>
        </p:spPr>
        <p:txBody>
          <a:bodyPr/>
          <a:lstStyle/>
          <a:p>
            <a:r>
              <a:rPr lang="pl-PL"/>
              <a:t>Ataki Sieciowe 2017, Łukasz Ogan, lukasz.ogan@gmail.com</a:t>
            </a:r>
            <a:endParaRPr lang="pl-PL" dirty="0"/>
          </a:p>
        </p:txBody>
      </p:sp>
      <p:pic>
        <p:nvPicPr>
          <p:cNvPr id="1026" name="Picture 2" descr="Wydział Matematyki i Informatyki Uniwersytet Mikołaja Kopernika w Toruni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5713" y="-16079"/>
            <a:ext cx="2296287" cy="744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77932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RGB – Red Green Blue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Model barw oparty o zapisanie trzech kolorów w postaci liczbowej</a:t>
            </a:r>
          </a:p>
          <a:p>
            <a:endParaRPr lang="pl-PL" dirty="0"/>
          </a:p>
          <a:p>
            <a:r>
              <a:rPr lang="pl-PL" dirty="0"/>
              <a:t>24 bitowy RGB lub BRG – każdy piksel jest reprezentowany przez trzy 8 bitowe liczby naturalne, określające kolejno barwę czerwoną, zieloną i niebieską. </a:t>
            </a:r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Ataki Sieciowe 2017, Łukasz Ogan, lukasz.ogan@gmail.com</a:t>
            </a:r>
          </a:p>
        </p:txBody>
      </p:sp>
      <p:pic>
        <p:nvPicPr>
          <p:cNvPr id="8" name="Picture 2" descr="Wydział Matematyki i Informatyki Uniwersytet Mikołaja Kopernika w Toruni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5713" y="-16079"/>
            <a:ext cx="2296287" cy="744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21846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Widoczność pikseli </a:t>
            </a:r>
          </a:p>
        </p:txBody>
      </p:sp>
      <p:pic>
        <p:nvPicPr>
          <p:cNvPr id="3074" name="Picture 2" descr="https://upload.wikimedia.org/wikipedia/commons/thumb/3/34/RGB_pixels.jpg/300px-RGB_pixels.jp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48137" y="2364581"/>
            <a:ext cx="3810000" cy="306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Ataki Sieciowe 2017, Łukasz Ogan, lukasz.ogan@gmail.com</a:t>
            </a:r>
          </a:p>
        </p:txBody>
      </p:sp>
      <p:pic>
        <p:nvPicPr>
          <p:cNvPr id="7" name="Picture 2" descr="Wydział Matematyki i Informatyki Uniwersytet Mikołaja Kopernika w Toruniu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5713" y="-16079"/>
            <a:ext cx="2296287" cy="744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1932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Dlaczego akurat RGB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Wyświetlanie obrazu związane jest z budową ludzkiego oka</a:t>
            </a:r>
          </a:p>
          <a:p>
            <a:r>
              <a:rPr lang="pl-PL" dirty="0"/>
              <a:t>3 rodzaje czopków (światłoczułe receptory) reagują na światło widzialne o długości</a:t>
            </a:r>
          </a:p>
          <a:p>
            <a:pPr lvl="1"/>
            <a:r>
              <a:rPr lang="pl-PL" dirty="0"/>
              <a:t>564-580 </a:t>
            </a:r>
            <a:r>
              <a:rPr lang="pl-PL" dirty="0" err="1"/>
              <a:t>nm</a:t>
            </a:r>
            <a:r>
              <a:rPr lang="pl-PL" dirty="0"/>
              <a:t> – barwa czerwona</a:t>
            </a:r>
          </a:p>
          <a:p>
            <a:pPr lvl="1"/>
            <a:r>
              <a:rPr lang="pl-PL" dirty="0"/>
              <a:t>534-545 </a:t>
            </a:r>
            <a:r>
              <a:rPr lang="pl-PL" dirty="0" err="1"/>
              <a:t>nm</a:t>
            </a:r>
            <a:r>
              <a:rPr lang="pl-PL" dirty="0"/>
              <a:t> – barwa zielona</a:t>
            </a:r>
          </a:p>
          <a:p>
            <a:pPr lvl="1"/>
            <a:r>
              <a:rPr lang="pl-PL" dirty="0"/>
              <a:t>420-440 </a:t>
            </a:r>
            <a:r>
              <a:rPr lang="pl-PL" dirty="0" err="1"/>
              <a:t>nm</a:t>
            </a:r>
            <a:r>
              <a:rPr lang="pl-PL" dirty="0"/>
              <a:t> – barwa niebieska</a:t>
            </a:r>
          </a:p>
          <a:p>
            <a:pPr marL="457200" lvl="1" indent="0">
              <a:buNone/>
            </a:pPr>
            <a:endParaRPr lang="pl-PL" dirty="0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Ataki Sieciowe 2017, Łukasz Ogan, lukasz.ogan@gmail.com</a:t>
            </a:r>
          </a:p>
        </p:txBody>
      </p:sp>
      <p:pic>
        <p:nvPicPr>
          <p:cNvPr id="7" name="Picture 2" descr="Wydział Matematyki i Informatyki Uniwersytet Mikołaja Kopernika w Toruni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5713" y="-16079"/>
            <a:ext cx="2296287" cy="744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10057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4098" name="Picture 2" descr="http://www.mojkosmos.pl/wp-content/uploads/2014/10/fale_swiatla_fizyk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4648"/>
            <a:ext cx="11579290" cy="6513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Ataki Sieciowe 2017, Łukasz Ogan, lukasz.ogan@gmail.com</a:t>
            </a:r>
          </a:p>
        </p:txBody>
      </p:sp>
      <p:pic>
        <p:nvPicPr>
          <p:cNvPr id="8" name="Picture 2" descr="Wydział Matematyki i Informatyki Uniwersytet Mikołaja Kopernika w Toruniu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5713" y="-16079"/>
            <a:ext cx="2296287" cy="744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74183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Kolor biały</a:t>
            </a:r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Ataki Sieciowe 2017, Łukasz Ogan, lukasz.ogan@gmail.com</a:t>
            </a:r>
          </a:p>
        </p:txBody>
      </p:sp>
      <p:sp>
        <p:nvSpPr>
          <p:cNvPr id="5" name="Symbol zastępczy zawartości 2"/>
          <p:cNvSpPr txBox="1">
            <a:spLocks/>
          </p:cNvSpPr>
          <p:nvPr/>
        </p:nvSpPr>
        <p:spPr>
          <a:xfrm>
            <a:off x="829056" y="21640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pl-PL" dirty="0"/>
              <a:t>	</a:t>
            </a:r>
            <a:r>
              <a:rPr lang="pl-PL" sz="3600" dirty="0"/>
              <a:t>                </a:t>
            </a:r>
            <a:r>
              <a:rPr lang="pt-BR" sz="3600" b="1" dirty="0">
                <a:solidFill>
                  <a:srgbClr val="FF0000"/>
                </a:solidFill>
              </a:rPr>
              <a:t>R</a:t>
            </a:r>
            <a:r>
              <a:rPr lang="pt-BR" sz="3600" dirty="0"/>
              <a:t>                     </a:t>
            </a:r>
            <a:r>
              <a:rPr lang="pt-BR" sz="3600" b="1" dirty="0">
                <a:solidFill>
                  <a:srgbClr val="00B050"/>
                </a:solidFill>
              </a:rPr>
              <a:t>G</a:t>
            </a:r>
            <a:r>
              <a:rPr lang="pt-BR" sz="3600" dirty="0"/>
              <a:t>                     </a:t>
            </a:r>
            <a:r>
              <a:rPr lang="pt-BR" sz="3600" b="1" dirty="0">
                <a:solidFill>
                  <a:srgbClr val="0070C0"/>
                </a:solidFill>
              </a:rPr>
              <a:t>B</a:t>
            </a:r>
          </a:p>
          <a:p>
            <a:pPr marL="0" indent="0">
              <a:buFont typeface="Arial" pitchFamily="34" charset="0"/>
              <a:buNone/>
            </a:pPr>
            <a:r>
              <a:rPr lang="pl-PL" sz="3600" dirty="0"/>
              <a:t>		</a:t>
            </a:r>
            <a:r>
              <a:rPr lang="pt-BR" sz="3600" dirty="0"/>
              <a:t>11111111        11111111        11111111</a:t>
            </a:r>
            <a:endParaRPr lang="pl-PL" sz="3600" dirty="0"/>
          </a:p>
          <a:p>
            <a:pPr marL="0" indent="0">
              <a:buFont typeface="Arial" pitchFamily="34" charset="0"/>
              <a:buNone/>
            </a:pPr>
            <a:r>
              <a:rPr lang="pl-PL" sz="3200"/>
              <a:t>			     </a:t>
            </a:r>
            <a:r>
              <a:rPr lang="pl-PL" sz="3200" b="1"/>
              <a:t>RGB</a:t>
            </a:r>
            <a:r>
              <a:rPr lang="pl-PL" sz="3200"/>
              <a:t>(255, 255, 255)</a:t>
            </a:r>
          </a:p>
          <a:p>
            <a:pPr marL="3657600" lvl="8" indent="0">
              <a:buFont typeface="Arial" pitchFamily="34" charset="0"/>
              <a:buNone/>
            </a:pPr>
            <a:endParaRPr lang="pl-PL" dirty="0"/>
          </a:p>
          <a:p>
            <a:pPr marL="3657600" lvl="8" indent="0">
              <a:buFont typeface="Arial" pitchFamily="34" charset="0"/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6711322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Poziomy koloru białego</a:t>
            </a:r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Ataki Sieciowe 2017, Łukasz Ogan, lukasz.ogan@gmail.com</a:t>
            </a:r>
          </a:p>
        </p:txBody>
      </p:sp>
      <p:sp>
        <p:nvSpPr>
          <p:cNvPr id="5" name="Symbol zastępczy zawartości 2"/>
          <p:cNvSpPr txBox="1">
            <a:spLocks/>
          </p:cNvSpPr>
          <p:nvPr/>
        </p:nvSpPr>
        <p:spPr>
          <a:xfrm>
            <a:off x="685800" y="2224869"/>
            <a:ext cx="9905999" cy="60218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pl-PL" b="1" dirty="0"/>
              <a:t>RGB</a:t>
            </a:r>
            <a:r>
              <a:rPr lang="pl-PL" dirty="0"/>
              <a:t>(254, 254, 254) </a:t>
            </a:r>
          </a:p>
          <a:p>
            <a:pPr marL="0" indent="0">
              <a:buFont typeface="Arial" pitchFamily="34" charset="0"/>
              <a:buNone/>
            </a:pPr>
            <a:endParaRPr lang="pl-PL" dirty="0"/>
          </a:p>
          <a:p>
            <a:pPr marL="0" indent="0">
              <a:buFont typeface="Arial" pitchFamily="34" charset="0"/>
              <a:buNone/>
            </a:pPr>
            <a:endParaRPr lang="pl-PL" dirty="0"/>
          </a:p>
          <a:p>
            <a:pPr marL="0" indent="0">
              <a:buFont typeface="Arial" pitchFamily="34" charset="0"/>
              <a:buNone/>
            </a:pPr>
            <a:endParaRPr lang="pl-PL" dirty="0"/>
          </a:p>
          <a:p>
            <a:pPr marL="0" indent="0">
              <a:buFont typeface="Arial" pitchFamily="34" charset="0"/>
              <a:buNone/>
            </a:pPr>
            <a:r>
              <a:rPr lang="pl-PL" b="1" dirty="0"/>
              <a:t>RGB</a:t>
            </a:r>
            <a:r>
              <a:rPr lang="pl-PL" dirty="0"/>
              <a:t>(253, 253, 253, 253)</a:t>
            </a:r>
          </a:p>
          <a:p>
            <a:pPr marL="0" indent="0">
              <a:buFont typeface="Arial" pitchFamily="34" charset="0"/>
              <a:buNone/>
            </a:pPr>
            <a:endParaRPr lang="pl-PL" dirty="0"/>
          </a:p>
          <a:p>
            <a:pPr marL="0" indent="0">
              <a:buFont typeface="Arial" pitchFamily="34" charset="0"/>
              <a:buNone/>
            </a:pPr>
            <a:endParaRPr lang="pl-PL" dirty="0"/>
          </a:p>
          <a:p>
            <a:pPr marL="0" indent="0">
              <a:buFont typeface="Arial" pitchFamily="34" charset="0"/>
              <a:buNone/>
            </a:pPr>
            <a:endParaRPr lang="pl-PL" dirty="0"/>
          </a:p>
          <a:p>
            <a:pPr marL="0" indent="0">
              <a:buFont typeface="Arial" pitchFamily="34" charset="0"/>
              <a:buNone/>
            </a:pPr>
            <a:r>
              <a:rPr lang="pl-PL" b="1" dirty="0"/>
              <a:t>RGB</a:t>
            </a:r>
            <a:r>
              <a:rPr lang="pl-PL" dirty="0"/>
              <a:t> (153, 253, 253) </a:t>
            </a:r>
          </a:p>
        </p:txBody>
      </p:sp>
      <p:sp>
        <p:nvSpPr>
          <p:cNvPr id="6" name="Prostokąt 5"/>
          <p:cNvSpPr/>
          <p:nvPr/>
        </p:nvSpPr>
        <p:spPr>
          <a:xfrm>
            <a:off x="4725557" y="2337511"/>
            <a:ext cx="1318054" cy="1103871"/>
          </a:xfrm>
          <a:prstGeom prst="rect">
            <a:avLst/>
          </a:prstGeom>
          <a:solidFill>
            <a:srgbClr val="FEFEF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7" name="Prostokąt 6"/>
          <p:cNvSpPr/>
          <p:nvPr/>
        </p:nvSpPr>
        <p:spPr>
          <a:xfrm>
            <a:off x="4725557" y="3834432"/>
            <a:ext cx="1318054" cy="1219200"/>
          </a:xfrm>
          <a:prstGeom prst="rect">
            <a:avLst/>
          </a:prstGeom>
          <a:solidFill>
            <a:srgbClr val="FDFDF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Prostokąt 7"/>
          <p:cNvSpPr/>
          <p:nvPr/>
        </p:nvSpPr>
        <p:spPr>
          <a:xfrm>
            <a:off x="4725557" y="5297864"/>
            <a:ext cx="1318054" cy="1153298"/>
          </a:xfrm>
          <a:prstGeom prst="rect">
            <a:avLst/>
          </a:prstGeom>
          <a:solidFill>
            <a:srgbClr val="99FD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698274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Ukrycie litery w obrazku</a:t>
            </a:r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Ataki Sieciowe 2017, Łukasz Ogan, lukasz.ogan@gmail.com</a:t>
            </a:r>
          </a:p>
        </p:txBody>
      </p:sp>
      <p:pic>
        <p:nvPicPr>
          <p:cNvPr id="1026" name="Picture 2" descr="Obraz przed ukryciem litery 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0437" y="2648958"/>
            <a:ext cx="5769126" cy="1923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Wydział Matematyki i Informatyki Uniwersytet Mikołaja Kopernika w Toruniu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5713" y="-16079"/>
            <a:ext cx="2296287" cy="744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8641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Ukrycie Litery S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/>
              <a:t>S = 01010011 </a:t>
            </a:r>
          </a:p>
          <a:p>
            <a:endParaRPr lang="pl-PL" dirty="0"/>
          </a:p>
        </p:txBody>
      </p:sp>
      <p:pic>
        <p:nvPicPr>
          <p:cNvPr id="1028" name="Picture 4" descr="Proces ukrywania litery S za pomocą zmiany najmniej znaczącego bitu w obrazie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3226" y="3039689"/>
            <a:ext cx="9874185" cy="3056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Ataki Sieciowe 2017, Łukasz Ogan, lukasz.ogan@gmail.com</a:t>
            </a:r>
          </a:p>
        </p:txBody>
      </p:sp>
      <p:pic>
        <p:nvPicPr>
          <p:cNvPr id="8" name="Picture 2" descr="Wydział Matematyki i Informatyki Uniwersytet Mikołaja Kopernika w Toruniu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5713" y="-16079"/>
            <a:ext cx="2296287" cy="744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64573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Obrazek przed i po</a:t>
            </a:r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Ataki Sieciowe 2017, Łukasz Ogan, lukasz.ogan@gmail.com</a:t>
            </a:r>
          </a:p>
        </p:txBody>
      </p:sp>
      <p:pic>
        <p:nvPicPr>
          <p:cNvPr id="2050" name="Picture 2" descr="Obraz przed ukryciem litery 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24" y="2940908"/>
            <a:ext cx="4659129" cy="1553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Obraz po ukryciu litery S zmieniając najmniej znaczący bit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1268" y="2940908"/>
            <a:ext cx="4659129" cy="1553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pole tekstowe 4"/>
          <p:cNvSpPr txBox="1"/>
          <p:nvPr/>
        </p:nvSpPr>
        <p:spPr>
          <a:xfrm>
            <a:off x="1688757" y="4493951"/>
            <a:ext cx="3023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Obrazek przed ukryciem </a:t>
            </a:r>
          </a:p>
        </p:txBody>
      </p:sp>
      <p:sp>
        <p:nvSpPr>
          <p:cNvPr id="6" name="pole tekstowe 5"/>
          <p:cNvSpPr txBox="1"/>
          <p:nvPr/>
        </p:nvSpPr>
        <p:spPr>
          <a:xfrm>
            <a:off x="8524732" y="4493951"/>
            <a:ext cx="3105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Obrazek po ukryciu</a:t>
            </a:r>
          </a:p>
        </p:txBody>
      </p:sp>
      <p:pic>
        <p:nvPicPr>
          <p:cNvPr id="9" name="Picture 2" descr="Wydział Matematyki i Informatyki Uniwersytet Mikołaja Kopernika w Toruniu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5713" y="-16079"/>
            <a:ext cx="2296287" cy="744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02680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Większy fragment tekstu</a:t>
            </a:r>
          </a:p>
        </p:txBody>
      </p:sp>
      <p:pic>
        <p:nvPicPr>
          <p:cNvPr id="6" name="Symbol zastępczy zawartości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0175" y="2157731"/>
            <a:ext cx="2483457" cy="2871049"/>
          </a:xfrm>
        </p:spPr>
      </p:pic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Ataki Sieciowe 2017, Łukasz Ogan, lukasz.ogan@gmail.com</a:t>
            </a:r>
          </a:p>
        </p:txBody>
      </p:sp>
      <p:sp>
        <p:nvSpPr>
          <p:cNvPr id="7" name="pole tekstowe 6"/>
          <p:cNvSpPr txBox="1"/>
          <p:nvPr/>
        </p:nvSpPr>
        <p:spPr>
          <a:xfrm>
            <a:off x="1699380" y="5237361"/>
            <a:ext cx="2786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dirty="0"/>
              <a:t>Rozmiar:</a:t>
            </a:r>
            <a:r>
              <a:rPr lang="pl-PL" dirty="0"/>
              <a:t> 12,2 KB</a:t>
            </a:r>
          </a:p>
        </p:txBody>
      </p:sp>
      <p:sp>
        <p:nvSpPr>
          <p:cNvPr id="8" name="Prostokąt 7"/>
          <p:cNvSpPr/>
          <p:nvPr/>
        </p:nvSpPr>
        <p:spPr>
          <a:xfrm>
            <a:off x="7939732" y="5220142"/>
            <a:ext cx="212690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b="1" dirty="0"/>
              <a:t>Rozmiar:</a:t>
            </a:r>
            <a:r>
              <a:rPr lang="pl-PL" dirty="0"/>
              <a:t> 14,9 KB</a:t>
            </a:r>
          </a:p>
        </p:txBody>
      </p:sp>
      <p:pic>
        <p:nvPicPr>
          <p:cNvPr id="11" name="Symbol zastępczy zawartości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3182" y="2026796"/>
            <a:ext cx="2483457" cy="2871049"/>
          </a:xfrm>
          <a:prstGeom prst="rect">
            <a:avLst/>
          </a:prstGeom>
        </p:spPr>
      </p:pic>
      <p:sp>
        <p:nvSpPr>
          <p:cNvPr id="12" name="pole tekstowe 11"/>
          <p:cNvSpPr txBox="1"/>
          <p:nvPr/>
        </p:nvSpPr>
        <p:spPr>
          <a:xfrm>
            <a:off x="2331243" y="5815274"/>
            <a:ext cx="7424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dirty="0"/>
              <a:t>Ukryty tekst: </a:t>
            </a:r>
            <a:r>
              <a:rPr lang="pl-PL" dirty="0"/>
              <a:t>to jest </a:t>
            </a:r>
            <a:r>
              <a:rPr lang="pl-PL" dirty="0" err="1"/>
              <a:t>kawalek</a:t>
            </a:r>
            <a:r>
              <a:rPr lang="pl-PL" dirty="0"/>
              <a:t> tekstu </a:t>
            </a:r>
            <a:r>
              <a:rPr lang="pl-PL" dirty="0" err="1"/>
              <a:t>ktory</a:t>
            </a:r>
            <a:r>
              <a:rPr lang="pl-PL" dirty="0"/>
              <a:t> chce </a:t>
            </a:r>
            <a:r>
              <a:rPr lang="pl-PL" dirty="0" err="1"/>
              <a:t>ukryc</a:t>
            </a:r>
            <a:r>
              <a:rPr lang="pl-PL" dirty="0"/>
              <a:t> poufna </a:t>
            </a:r>
            <a:r>
              <a:rPr lang="pl-PL" dirty="0" err="1"/>
              <a:t>wiadomosc</a:t>
            </a:r>
            <a:endParaRPr lang="pl-PL" dirty="0"/>
          </a:p>
        </p:txBody>
      </p:sp>
      <p:pic>
        <p:nvPicPr>
          <p:cNvPr id="14" name="Picture 2" descr="Wydział Matematyki i Informatyki Uniwersytet Mikołaja Kopernika w Toruniu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5713" y="-16079"/>
            <a:ext cx="2296287" cy="744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683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Steganografia</a:t>
            </a:r>
            <a:r>
              <a:rPr lang="pl-PL" dirty="0"/>
              <a:t>	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/>
              <a:t>Pojęcie wywodzi się ze słów języka greckiego </a:t>
            </a:r>
            <a:r>
              <a:rPr lang="pl-PL" i="1" dirty="0" err="1"/>
              <a:t>steganos</a:t>
            </a:r>
            <a:r>
              <a:rPr lang="pl-PL" dirty="0"/>
              <a:t> (potajemny) i </a:t>
            </a:r>
            <a:r>
              <a:rPr lang="pl-PL" i="1" dirty="0" err="1"/>
              <a:t>grapho</a:t>
            </a:r>
            <a:r>
              <a:rPr lang="pl-PL" dirty="0"/>
              <a:t> (piszę) </a:t>
            </a:r>
          </a:p>
          <a:p>
            <a:r>
              <a:rPr lang="pl-PL" dirty="0"/>
              <a:t>Utajnianie informacji w innych informacjach</a:t>
            </a:r>
          </a:p>
          <a:p>
            <a:r>
              <a:rPr lang="pl-PL" dirty="0"/>
              <a:t>Dźwięk – wykorzystanie częstotliwości, których nie słyszy człowiek</a:t>
            </a:r>
          </a:p>
          <a:p>
            <a:r>
              <a:rPr lang="pl-PL" dirty="0"/>
              <a:t>Obraz – wykorzystanie nadmiarowych informacji o kolorze</a:t>
            </a:r>
          </a:p>
          <a:p>
            <a:r>
              <a:rPr lang="pl-PL" dirty="0"/>
              <a:t>Im lepsza jakość obrazu bądź dźwięku tym większa ilość nadmiarowych danych</a:t>
            </a:r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Ataki Sieciowe 2017, Łukasz Ogan, lukasz.ogan@gmail.com</a:t>
            </a:r>
          </a:p>
        </p:txBody>
      </p:sp>
      <p:pic>
        <p:nvPicPr>
          <p:cNvPr id="7" name="Picture 2" descr="Wydział Matematyki i Informatyki Uniwersytet Mikołaja Kopernika w Toruni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5713" y="-16079"/>
            <a:ext cx="2296287" cy="744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83345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az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99" y="1481429"/>
            <a:ext cx="6912217" cy="3905402"/>
          </a:xfrm>
          <a:prstGeom prst="rect">
            <a:avLst/>
          </a:prstGeom>
        </p:spPr>
      </p:pic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836310" y="499533"/>
            <a:ext cx="3706761" cy="1658198"/>
          </a:xfrm>
        </p:spPr>
        <p:txBody>
          <a:bodyPr>
            <a:normAutofit/>
          </a:bodyPr>
          <a:lstStyle/>
          <a:p>
            <a:r>
              <a:rPr lang="pl-PL" sz="4400"/>
              <a:t>Audio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7836310" y="2011680"/>
            <a:ext cx="3706761" cy="3864732"/>
          </a:xfrm>
        </p:spPr>
        <p:txBody>
          <a:bodyPr>
            <a:normAutofit/>
          </a:bodyPr>
          <a:lstStyle/>
          <a:p>
            <a:r>
              <a:rPr lang="pl-PL" sz="2000" dirty="0"/>
              <a:t>Spektrogram -  wykres widma amplitudowego sygnału </a:t>
            </a:r>
          </a:p>
          <a:p>
            <a:r>
              <a:rPr lang="pl-PL" sz="2000" dirty="0"/>
              <a:t>Ukrywanie informacji na częstotliwościach, których nie słyszy człowiek</a:t>
            </a:r>
          </a:p>
          <a:p>
            <a:endParaRPr lang="pl-PL" sz="2000" dirty="0"/>
          </a:p>
          <a:p>
            <a:endParaRPr lang="pl-PL" sz="2000" dirty="0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>
          <a:xfrm>
            <a:off x="685800" y="6554697"/>
            <a:ext cx="5029200" cy="2286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pl-PL"/>
              <a:t>Ataki Sieciowe 2017, Łukasz Ogan, lukasz.ogan@gmail.com</a:t>
            </a:r>
          </a:p>
        </p:txBody>
      </p:sp>
      <p:pic>
        <p:nvPicPr>
          <p:cNvPr id="9" name="Picture 2" descr="Wydział Matematyki i Informatyki Uniwersytet Mikołaja Kopernika w Toruniu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5713" y="-16079"/>
            <a:ext cx="2296287" cy="744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46168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Literatura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1. </a:t>
            </a:r>
            <a:r>
              <a:rPr lang="pl-PL" dirty="0" err="1"/>
              <a:t>Gynvael</a:t>
            </a:r>
            <a:r>
              <a:rPr lang="pl-PL" dirty="0"/>
              <a:t> </a:t>
            </a:r>
            <a:r>
              <a:rPr lang="pl-PL" dirty="0" err="1"/>
              <a:t>Coldwind</a:t>
            </a:r>
            <a:r>
              <a:rPr lang="pl-PL" dirty="0"/>
              <a:t>,</a:t>
            </a:r>
            <a:r>
              <a:rPr lang="pl-PL" i="1" dirty="0"/>
              <a:t> Zrozumieć programowanie</a:t>
            </a:r>
          </a:p>
          <a:p>
            <a:r>
              <a:rPr lang="pl-PL" i="1" dirty="0"/>
              <a:t>2. </a:t>
            </a:r>
            <a:r>
              <a:rPr lang="pl-PL" dirty="0" err="1"/>
              <a:t>Volodymyr</a:t>
            </a:r>
            <a:r>
              <a:rPr lang="pl-PL" dirty="0"/>
              <a:t> </a:t>
            </a:r>
            <a:r>
              <a:rPr lang="pl-PL" dirty="0" err="1"/>
              <a:t>Mosorov</a:t>
            </a:r>
            <a:r>
              <a:rPr lang="pl-PL" dirty="0"/>
              <a:t>, </a:t>
            </a:r>
            <a:r>
              <a:rPr lang="pl-PL" i="1" dirty="0" err="1"/>
              <a:t>Steganografia</a:t>
            </a:r>
            <a:r>
              <a:rPr lang="pl-PL" i="1" dirty="0"/>
              <a:t> cyfrowa. Sztuka ukrywania informacji</a:t>
            </a:r>
          </a:p>
          <a:p>
            <a:r>
              <a:rPr lang="pl-PL" i="1" dirty="0"/>
              <a:t>3. </a:t>
            </a:r>
            <a:r>
              <a:rPr lang="pl-PL" dirty="0"/>
              <a:t>Marta </a:t>
            </a:r>
            <a:r>
              <a:rPr lang="pl-PL" dirty="0" err="1"/>
              <a:t>Walenczykowska</a:t>
            </a:r>
            <a:r>
              <a:rPr lang="pl-PL" dirty="0"/>
              <a:t>, </a:t>
            </a:r>
            <a:r>
              <a:rPr lang="pl-PL" i="1" dirty="0"/>
              <a:t>Analiza wybranych aplikacji </a:t>
            </a:r>
            <a:r>
              <a:rPr lang="pl-PL" i="1" dirty="0" err="1"/>
              <a:t>stegograficznych</a:t>
            </a:r>
            <a:endParaRPr lang="pl-PL" i="1" dirty="0"/>
          </a:p>
          <a:p>
            <a:r>
              <a:rPr lang="pl-PL" dirty="0"/>
              <a:t>4. Linux Magazine 62/2009, </a:t>
            </a:r>
            <a:r>
              <a:rPr lang="pl-PL" i="1" dirty="0"/>
              <a:t>Zabawy ze </a:t>
            </a:r>
            <a:r>
              <a:rPr lang="pl-PL" i="1" dirty="0" err="1"/>
              <a:t>steganografią</a:t>
            </a:r>
            <a:endParaRPr lang="pl-PL" i="1" dirty="0"/>
          </a:p>
          <a:p>
            <a:r>
              <a:rPr lang="pl-PL" dirty="0"/>
              <a:t>5. Cox, </a:t>
            </a:r>
            <a:r>
              <a:rPr lang="pl-PL" dirty="0" err="1"/>
              <a:t>M.Miller</a:t>
            </a:r>
            <a:r>
              <a:rPr lang="pl-PL" dirty="0"/>
              <a:t>, </a:t>
            </a:r>
            <a:r>
              <a:rPr lang="pl-PL" i="1" dirty="0"/>
              <a:t>Digital </a:t>
            </a:r>
            <a:r>
              <a:rPr lang="pl-PL" i="1" dirty="0" err="1"/>
              <a:t>Watermarking</a:t>
            </a:r>
            <a:r>
              <a:rPr lang="pl-PL" i="1" dirty="0"/>
              <a:t> and </a:t>
            </a:r>
            <a:r>
              <a:rPr lang="pl-PL" i="1" dirty="0" err="1"/>
              <a:t>Steganography</a:t>
            </a:r>
            <a:r>
              <a:rPr lang="pl-PL" dirty="0"/>
              <a:t>, Morgan </a:t>
            </a:r>
            <a:r>
              <a:rPr lang="pl-PL" dirty="0" err="1"/>
              <a:t>Kaufmann</a:t>
            </a:r>
            <a:endParaRPr lang="pl-PL" dirty="0"/>
          </a:p>
          <a:p>
            <a:r>
              <a:rPr lang="pl-PL" dirty="0"/>
              <a:t>6. </a:t>
            </a:r>
            <a:r>
              <a:rPr lang="en-US" dirty="0"/>
              <a:t>Viswanathan  V.,  </a:t>
            </a:r>
            <a:r>
              <a:rPr lang="en-US" i="1" dirty="0"/>
              <a:t>Information  hiding  in  wave  ﬁles  through  frequency  domain</a:t>
            </a:r>
            <a:endParaRPr lang="pl-PL" i="1" dirty="0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Ataki Sieciowe 2017, Łukasz Ogan, lukasz.ogan@gmail.com</a:t>
            </a:r>
          </a:p>
        </p:txBody>
      </p:sp>
      <p:pic>
        <p:nvPicPr>
          <p:cNvPr id="6" name="Picture 2" descr="Wydział Matematyki i Informatyki Uniwersytet Mikołaja Kopernika w Toruni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5713" y="-16079"/>
            <a:ext cx="2296287" cy="744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8639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Symbol zastępczy zawartości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43565502"/>
              </p:ext>
            </p:extLst>
          </p:nvPr>
        </p:nvGraphicFramePr>
        <p:xfrm>
          <a:off x="676275" y="2011363"/>
          <a:ext cx="10753725" cy="3767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942092368"/>
              </p:ext>
            </p:extLst>
          </p:nvPr>
        </p:nvGraphicFramePr>
        <p:xfrm>
          <a:off x="5307700" y="230659"/>
          <a:ext cx="1573426" cy="28502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Ataki Sieciowe 2017, Łukasz Ogan, lukasz.ogan@gmail.com</a:t>
            </a:r>
          </a:p>
        </p:txBody>
      </p:sp>
      <p:pic>
        <p:nvPicPr>
          <p:cNvPr id="7" name="Picture 2" descr="Wydział Matematyki i Informatyki Uniwersytet Mikołaja Kopernika w Toruniu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5713" y="-16079"/>
            <a:ext cx="2296287" cy="744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7398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pl-PL" dirty="0"/>
          </a:p>
          <a:p>
            <a:pPr marL="0" indent="0" algn="ctr">
              <a:buNone/>
            </a:pPr>
            <a:r>
              <a:rPr lang="pl-PL" sz="4000" dirty="0"/>
              <a:t>NIEWIDOCZNOŚĆ = NIEWYKRYWALNOŚĆ</a:t>
            </a:r>
          </a:p>
          <a:p>
            <a:pPr marL="0" indent="0">
              <a:buNone/>
            </a:pPr>
            <a:r>
              <a:rPr lang="pl-PL" dirty="0"/>
              <a:t>Nie tylko ukrycie informacji, ale również gwarancja niezauważalności zmian w nośniku.</a:t>
            </a:r>
          </a:p>
        </p:txBody>
      </p:sp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Ataki Sieciowe 2017, Łukasz Ogan, lukasz.ogan@gmail.com</a:t>
            </a:r>
          </a:p>
        </p:txBody>
      </p:sp>
      <p:pic>
        <p:nvPicPr>
          <p:cNvPr id="6" name="Picture 2" descr="Wydział Matematyki i Informatyki Uniwersytet Mikołaja Kopernika w Toruni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5713" y="-16079"/>
            <a:ext cx="2296287" cy="744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52761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Wady </a:t>
            </a:r>
            <a:r>
              <a:rPr lang="pl-PL" dirty="0" err="1"/>
              <a:t>steganografii</a:t>
            </a:r>
            <a:r>
              <a:rPr lang="pl-PL" dirty="0"/>
              <a:t> 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Pojedyncza warstwa</a:t>
            </a:r>
          </a:p>
          <a:p>
            <a:r>
              <a:rPr lang="pl-PL" dirty="0"/>
              <a:t>Informacja może zostać odczyta przez każdego kto o niej wie i zna metodę ukrywania</a:t>
            </a:r>
          </a:p>
          <a:p>
            <a:r>
              <a:rPr lang="pl-PL" dirty="0"/>
              <a:t>Łatwe zniszczenie informacji</a:t>
            </a:r>
          </a:p>
          <a:p>
            <a:r>
              <a:rPr lang="pl-PL" dirty="0"/>
              <a:t>Ukrywane informacje muszą być dość małe</a:t>
            </a:r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Ataki Sieciowe 2017, Łukasz Ogan, lukasz.ogan@gmail.com</a:t>
            </a:r>
          </a:p>
        </p:txBody>
      </p:sp>
      <p:pic>
        <p:nvPicPr>
          <p:cNvPr id="7" name="Picture 2" descr="Wydział Matematyki i Informatyki Uniwersytet Mikołaja Kopernika w Toruni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5713" y="-16079"/>
            <a:ext cx="2296287" cy="744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72557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Podstawowe Pojęcia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pl-PL" dirty="0"/>
                  <a:t>Bit – (najmniejsza) jednostka logiczna stanowiąca wartościowanie 0 lub 1</a:t>
                </a:r>
              </a:p>
              <a:p>
                <a:r>
                  <a:rPr lang="pl-PL" dirty="0"/>
                  <a:t>Bajt -   najmniejsza adresowalna jednostka informacji pamięci komputerowej, składająca się z 8 bitów, 1 bajt = jeden znak np. „z”</a:t>
                </a:r>
              </a:p>
              <a:p>
                <a:r>
                  <a:rPr lang="pl-PL" dirty="0"/>
                  <a:t>System binarny – system liczbowy, którego podstawą jest liczba 2. Do zapisu liczb potrzebne są tylko dwie cyfry: 0 i 1</a:t>
                </a:r>
              </a:p>
              <a:p>
                <a:pPr marL="0" indent="0">
                  <a:buNone/>
                </a:pPr>
                <a:endParaRPr lang="pl-PL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sz="2800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pl-PL" sz="2800" i="0" dirty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pl-PL" sz="28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l-PL" sz="2800" i="0" dirty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pl-PL" sz="2800" i="0" dirty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pl-PL" sz="2800" i="0" dirty="0">
                          <a:latin typeface="Cambria Math" panose="02040503050406030204" pitchFamily="18" charset="0"/>
                        </a:rPr>
                        <m:t>+0⋅</m:t>
                      </m:r>
                      <m:sSup>
                        <m:sSupPr>
                          <m:ctrlPr>
                            <a:rPr lang="pl-PL" sz="28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l-PL" sz="2800" i="0" dirty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pl-PL" sz="2800" i="0" dirty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l-PL" sz="2800" i="0" dirty="0">
                          <a:latin typeface="Cambria Math" panose="02040503050406030204" pitchFamily="18" charset="0"/>
                        </a:rPr>
                        <m:t>+1⋅</m:t>
                      </m:r>
                      <m:sSup>
                        <m:sSupPr>
                          <m:ctrlPr>
                            <a:rPr lang="pl-PL" sz="28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l-PL" sz="2800" i="0" dirty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pl-PL" sz="2800" i="0" dirty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pl-PL" sz="2800" i="0" dirty="0">
                          <a:latin typeface="Cambria Math" panose="02040503050406030204" pitchFamily="18" charset="0"/>
                        </a:rPr>
                        <m:t>+0⋅</m:t>
                      </m:r>
                      <m:sSup>
                        <m:sSupPr>
                          <m:ctrlPr>
                            <a:rPr lang="pl-PL" sz="28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l-PL" sz="2800" i="0" dirty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pl-PL" sz="2800" i="0" dirty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pl-PL" sz="2800" i="0" dirty="0">
                          <a:latin typeface="Cambria Math" panose="02040503050406030204" pitchFamily="18" charset="0"/>
                        </a:rPr>
                        <m:t>=10</m:t>
                      </m:r>
                    </m:oMath>
                  </m:oMathPara>
                </a14:m>
                <a:endParaRPr lang="pl-PL" sz="2800" dirty="0"/>
              </a:p>
            </p:txBody>
          </p:sp>
        </mc:Choice>
        <mc:Fallback xmlns="">
          <p:sp>
            <p:nvSpPr>
              <p:cNvPr id="3" name="Symbol zastępczy zawartości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751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Ataki Sieciowe 2017, Łukasz Ogan, lukasz.ogan@gmail.com</a:t>
            </a:r>
          </a:p>
        </p:txBody>
      </p:sp>
      <p:pic>
        <p:nvPicPr>
          <p:cNvPr id="7" name="Picture 2" descr="Wydział Matematyki i Informatyki Uniwersytet Mikołaja Kopernika w Toruniu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5713" y="-16079"/>
            <a:ext cx="2296287" cy="744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05554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Najmniej znaczący BIT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4000" dirty="0" err="1"/>
              <a:t>Least</a:t>
            </a:r>
            <a:r>
              <a:rPr lang="pl-PL" sz="4000" dirty="0"/>
              <a:t> </a:t>
            </a:r>
            <a:r>
              <a:rPr lang="pl-PL" sz="4000" dirty="0" err="1"/>
              <a:t>significant</a:t>
            </a:r>
            <a:r>
              <a:rPr lang="pl-PL" sz="4000" dirty="0"/>
              <a:t> bit, LSB – bit o najmniejszej wadze</a:t>
            </a:r>
          </a:p>
          <a:p>
            <a:r>
              <a:rPr lang="pl-PL" sz="4000" dirty="0"/>
              <a:t>11 1111 = 77</a:t>
            </a:r>
          </a:p>
          <a:p>
            <a:r>
              <a:rPr lang="pl-PL" sz="4000" dirty="0"/>
              <a:t>11 1110 = 76</a:t>
            </a:r>
          </a:p>
          <a:p>
            <a:r>
              <a:rPr lang="pl-PL" sz="4000" dirty="0"/>
              <a:t>01 1111 = 37</a:t>
            </a:r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Ataki Sieciowe 2017, Łukasz Ogan, lukasz.ogan@gmail.com</a:t>
            </a:r>
          </a:p>
        </p:txBody>
      </p:sp>
      <p:pic>
        <p:nvPicPr>
          <p:cNvPr id="7" name="Picture 2" descr="Wydział Matematyki i Informatyki Uniwersytet Mikołaja Kopernika w Toruni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5713" y="-16079"/>
            <a:ext cx="2296287" cy="744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54808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Znalezione obrazy dla zapytania ascii table 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92" b="4"/>
          <a:stretch/>
        </p:blipFill>
        <p:spPr bwMode="auto">
          <a:xfrm>
            <a:off x="5797898" y="1861852"/>
            <a:ext cx="6360288" cy="4164374"/>
          </a:xfrm>
          <a:prstGeom prst="round2DiagRect">
            <a:avLst>
              <a:gd name="adj1" fmla="val 4860"/>
              <a:gd name="adj2" fmla="val 0"/>
            </a:avLst>
          </a:prstGeom>
          <a:noFill/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l-PL"/>
              <a:t>Tablica ascii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667687" y="2290800"/>
            <a:ext cx="4844521" cy="3541714"/>
          </a:xfrm>
        </p:spPr>
        <p:txBody>
          <a:bodyPr anchor="ctr">
            <a:normAutofit/>
          </a:bodyPr>
          <a:lstStyle/>
          <a:p>
            <a:r>
              <a:rPr lang="pl-PL" dirty="0"/>
              <a:t>American Standard </a:t>
            </a:r>
            <a:r>
              <a:rPr lang="pl-PL" dirty="0" err="1"/>
              <a:t>Code</a:t>
            </a:r>
            <a:r>
              <a:rPr lang="pl-PL" dirty="0"/>
              <a:t> for Information </a:t>
            </a:r>
            <a:r>
              <a:rPr lang="pl-PL" dirty="0" err="1"/>
              <a:t>Interchange</a:t>
            </a:r>
            <a:r>
              <a:rPr lang="pl-PL" dirty="0"/>
              <a:t> – 7 bitowa tablica kodowa</a:t>
            </a:r>
          </a:p>
          <a:p>
            <a:r>
              <a:rPr lang="pl-PL" dirty="0"/>
              <a:t>Mapuje liczby z zakresu 0-127 na podstawowe znaki </a:t>
            </a:r>
          </a:p>
          <a:p>
            <a:r>
              <a:rPr lang="pl-PL" dirty="0"/>
              <a:t>Każdy znak posiada 8 bitowy kod</a:t>
            </a:r>
          </a:p>
          <a:p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Ataki Sieciowe 2017, Łukasz Ogan, lukasz.ogan@gmail.com</a:t>
            </a:r>
          </a:p>
        </p:txBody>
      </p:sp>
      <p:pic>
        <p:nvPicPr>
          <p:cNvPr id="8" name="Picture 2" descr="Wydział Matematyki i Informatyki Uniwersytet Mikołaja Kopernika w Toruniu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5713" y="-16079"/>
            <a:ext cx="2296287" cy="744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47304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1028" name="Picture 4" descr="Znalezione obrazy dla zapytania ascii table 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Ataki Sieciowe 2017, Łukasz Ogan, lukasz.ogan@gmail.com</a:t>
            </a:r>
          </a:p>
        </p:txBody>
      </p:sp>
    </p:spTree>
    <p:extLst>
      <p:ext uri="{BB962C8B-B14F-4D97-AF65-F5344CB8AC3E}">
        <p14:creationId xmlns:p14="http://schemas.microsoft.com/office/powerpoint/2010/main" val="3605837640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Wielkomiejski">
  <a:themeElements>
    <a:clrScheme name="Wielkomiejski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Wielkomiejski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Wielkomiejski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3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TM02900743[[fn=Organiczny]]</Template>
  <TotalTime>2172</TotalTime>
  <Words>796</Words>
  <Application>Microsoft Office PowerPoint</Application>
  <PresentationFormat>Panoramiczny</PresentationFormat>
  <Paragraphs>103</Paragraphs>
  <Slides>21</Slides>
  <Notes>1</Notes>
  <HiddenSlides>0</HiddenSlides>
  <MMClips>0</MMClips>
  <ScaleCrop>false</ScaleCrop>
  <HeadingPairs>
    <vt:vector size="6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2</vt:i4>
      </vt:variant>
      <vt:variant>
        <vt:lpstr>Tytuły slajdów</vt:lpstr>
      </vt:variant>
      <vt:variant>
        <vt:i4>21</vt:i4>
      </vt:variant>
    </vt:vector>
  </HeadingPairs>
  <TitlesOfParts>
    <vt:vector size="28" baseType="lpstr">
      <vt:lpstr>Arial</vt:lpstr>
      <vt:lpstr>Calibri</vt:lpstr>
      <vt:lpstr>Calibri Light</vt:lpstr>
      <vt:lpstr>Cambria Math</vt:lpstr>
      <vt:lpstr>Wingdings 2</vt:lpstr>
      <vt:lpstr>HDOfficeLightV0</vt:lpstr>
      <vt:lpstr>Wielkomiejski</vt:lpstr>
      <vt:lpstr>Steganografia z poziomu teoretycznego i programowalnego</vt:lpstr>
      <vt:lpstr>Steganografia </vt:lpstr>
      <vt:lpstr>Prezentacja programu PowerPoint</vt:lpstr>
      <vt:lpstr>Prezentacja programu PowerPoint</vt:lpstr>
      <vt:lpstr>Wady steganografii </vt:lpstr>
      <vt:lpstr>Podstawowe Pojęcia</vt:lpstr>
      <vt:lpstr>Najmniej znaczący BIT</vt:lpstr>
      <vt:lpstr>Tablica ascii</vt:lpstr>
      <vt:lpstr>Prezentacja programu PowerPoint</vt:lpstr>
      <vt:lpstr>RGB – Red Green Blue</vt:lpstr>
      <vt:lpstr>Widoczność pikseli </vt:lpstr>
      <vt:lpstr>Dlaczego akurat RGB</vt:lpstr>
      <vt:lpstr>Prezentacja programu PowerPoint</vt:lpstr>
      <vt:lpstr>Kolor biały</vt:lpstr>
      <vt:lpstr>Poziomy koloru białego</vt:lpstr>
      <vt:lpstr>Ukrycie litery w obrazku</vt:lpstr>
      <vt:lpstr>Ukrycie Litery S</vt:lpstr>
      <vt:lpstr>Obrazek przed i po</vt:lpstr>
      <vt:lpstr>Większy fragment tekstu</vt:lpstr>
      <vt:lpstr>Audio</vt:lpstr>
      <vt:lpstr>Literatura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Łukasz Ogan</dc:creator>
  <cp:lastModifiedBy>Łukasz Ogan</cp:lastModifiedBy>
  <cp:revision>31</cp:revision>
  <dcterms:created xsi:type="dcterms:W3CDTF">2017-04-02T14:11:32Z</dcterms:created>
  <dcterms:modified xsi:type="dcterms:W3CDTF">2017-04-13T07:43:19Z</dcterms:modified>
</cp:coreProperties>
</file>