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3" r:id="rId6"/>
    <p:sldId id="273" r:id="rId7"/>
    <p:sldId id="274" r:id="rId8"/>
    <p:sldId id="276" r:id="rId9"/>
    <p:sldId id="277" r:id="rId10"/>
    <p:sldId id="281" r:id="rId11"/>
    <p:sldId id="285" r:id="rId12"/>
    <p:sldId id="278" r:id="rId13"/>
    <p:sldId id="279" r:id="rId14"/>
    <p:sldId id="284" r:id="rId15"/>
    <p:sldId id="282" r:id="rId16"/>
    <p:sldId id="283" r:id="rId17"/>
    <p:sldId id="272" r:id="rId1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83" d="100"/>
          <a:sy n="83" d="100"/>
        </p:scale>
        <p:origin x="60" y="1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13.01.2020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13.01.2020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HyperOptimize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Remo Hofmann, Lukas Zoller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9FA5FA0-77B2-47CB-9A16-ACF6C1EC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064" y="1439863"/>
            <a:ext cx="712792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Sequenzdiagramm zum Kernprozess</a:t>
            </a:r>
          </a:p>
        </p:txBody>
      </p:sp>
    </p:spTree>
    <p:extLst>
      <p:ext uri="{BB962C8B-B14F-4D97-AF65-F5344CB8AC3E}">
        <p14:creationId xmlns:p14="http://schemas.microsoft.com/office/powerpoint/2010/main" val="92947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F617F43-6BB8-4767-900B-44C94BDF63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4157299"/>
              </p:ext>
            </p:extLst>
          </p:nvPr>
        </p:nvGraphicFramePr>
        <p:xfrm>
          <a:off x="553250" y="1091133"/>
          <a:ext cx="8260336" cy="5079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548">
                  <a:extLst>
                    <a:ext uri="{9D8B030D-6E8A-4147-A177-3AD203B41FA5}">
                      <a16:colId xmlns:a16="http://schemas.microsoft.com/office/drawing/2014/main" val="3893206179"/>
                    </a:ext>
                  </a:extLst>
                </a:gridCol>
                <a:gridCol w="991241">
                  <a:extLst>
                    <a:ext uri="{9D8B030D-6E8A-4147-A177-3AD203B41FA5}">
                      <a16:colId xmlns:a16="http://schemas.microsoft.com/office/drawing/2014/main" val="3893601666"/>
                    </a:ext>
                  </a:extLst>
                </a:gridCol>
                <a:gridCol w="3634547">
                  <a:extLst>
                    <a:ext uri="{9D8B030D-6E8A-4147-A177-3AD203B41FA5}">
                      <a16:colId xmlns:a16="http://schemas.microsoft.com/office/drawing/2014/main" val="1109436871"/>
                    </a:ext>
                  </a:extLst>
                </a:gridCol>
              </a:tblGrid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Anforderung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Bemerkung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4716925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Datensatz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einlesen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nur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minimale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Vorschau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438667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Bestes</a:t>
                      </a:r>
                      <a:r>
                        <a:rPr lang="en-US" sz="1100" u="none" strike="noStrike" dirty="0">
                          <a:effectLst/>
                        </a:rPr>
                        <a:t> Modell </a:t>
                      </a:r>
                      <a:r>
                        <a:rPr lang="en-US" sz="1100" u="none" strike="noStrike" dirty="0" err="1">
                          <a:effectLst/>
                        </a:rPr>
                        <a:t>ermitteln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226240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Visueller Resultatvergleich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8361376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Modell mit manuell gesetzten Hyperparametern trainieren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337624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Klassifizierung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nicht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klassifizierter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2853204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Einheitliches 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Einige</a:t>
                      </a:r>
                      <a:r>
                        <a:rPr lang="en-US" sz="1100" u="none" strike="noStrike" dirty="0">
                          <a:effectLst/>
                        </a:rPr>
                        <a:t> 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14759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Zuverlässigkeit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426953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Laufzeitabschätzung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de-DE" sz="1100" u="none" strike="noStrike" dirty="0">
                          <a:effectLst/>
                        </a:rPr>
                        <a:t>: Schlechte Schätzung bei vielen Modellen (&gt;400)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09850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Vergleich mit den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84073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Tkinter</a:t>
            </a:r>
            <a:endParaRPr lang="de-CH" dirty="0"/>
          </a:p>
          <a:p>
            <a:r>
              <a:rPr lang="de-CH" dirty="0"/>
              <a:t>GUI an sich </a:t>
            </a:r>
            <a:r>
              <a:rPr lang="de-CH" dirty="0">
                <a:sym typeface="Wingdings" panose="05000000000000000000" pitchFamily="2" charset="2"/>
              </a:rPr>
              <a:t> bereits mit einer </a:t>
            </a:r>
            <a:r>
              <a:rPr lang="de-CH" dirty="0" err="1">
                <a:sym typeface="Wingdings" panose="05000000000000000000" pitchFamily="2" charset="2"/>
              </a:rPr>
              <a:t>Commandline</a:t>
            </a:r>
            <a:r>
              <a:rPr lang="de-CH" dirty="0">
                <a:sym typeface="Wingdings" panose="05000000000000000000" pitchFamily="2" charset="2"/>
              </a:rPr>
              <a:t>-App oder einer Library wäre dem Zielpublikum bereits geholfen</a:t>
            </a:r>
          </a:p>
          <a:p>
            <a:r>
              <a:rPr lang="de-CH" dirty="0">
                <a:sym typeface="Wingdings" panose="05000000000000000000" pitchFamily="2" charset="2"/>
              </a:rPr>
              <a:t>Datenstrukturen: keine Zeit für Konstruktion generischer Datentypen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Negatives</a:t>
            </a:r>
          </a:p>
        </p:txBody>
      </p:sp>
    </p:spTree>
    <p:extLst>
      <p:ext uri="{BB962C8B-B14F-4D97-AF65-F5344CB8AC3E}">
        <p14:creationId xmlns:p14="http://schemas.microsoft.com/office/powerpoint/2010/main" val="13057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Positives</a:t>
            </a:r>
          </a:p>
        </p:txBody>
      </p:sp>
    </p:spTree>
    <p:extLst>
      <p:ext uri="{BB962C8B-B14F-4D97-AF65-F5344CB8AC3E}">
        <p14:creationId xmlns:p14="http://schemas.microsoft.com/office/powerpoint/2010/main" val="36085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Ausgangslage (Problemstellung und Lösungsidee)</a:t>
            </a:r>
          </a:p>
          <a:p>
            <a:r>
              <a:rPr lang="de-CH" dirty="0"/>
              <a:t>Anforderungen</a:t>
            </a:r>
          </a:p>
          <a:p>
            <a:r>
              <a:rPr lang="de-CH" dirty="0"/>
              <a:t>Use Cases</a:t>
            </a:r>
          </a:p>
          <a:p>
            <a:r>
              <a:rPr lang="de-CH" dirty="0"/>
              <a:t>Lösung</a:t>
            </a:r>
          </a:p>
          <a:p>
            <a:pPr lvl="1"/>
            <a:r>
              <a:rPr lang="de-CH" dirty="0"/>
              <a:t>Technologie</a:t>
            </a:r>
          </a:p>
          <a:p>
            <a:pPr lvl="1"/>
            <a:r>
              <a:rPr lang="de-CH" dirty="0"/>
              <a:t>GUI (Tour durch die Applikation)</a:t>
            </a:r>
          </a:p>
          <a:p>
            <a:pPr lvl="1"/>
            <a:r>
              <a:rPr lang="de-CH" dirty="0"/>
              <a:t>Architektur (Klassendiagramm)</a:t>
            </a:r>
          </a:p>
          <a:p>
            <a:pPr lvl="1"/>
            <a:r>
              <a:rPr lang="de-CH" dirty="0"/>
              <a:t>Optimierung (Sequenzdiagramm)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Snippets</a:t>
            </a:r>
            <a:endParaRPr lang="de-CH" dirty="0"/>
          </a:p>
          <a:p>
            <a:r>
              <a:rPr lang="de-CH" dirty="0" err="1"/>
              <a:t>Learnings</a:t>
            </a:r>
            <a:endParaRPr lang="de-CH" dirty="0"/>
          </a:p>
          <a:p>
            <a:pPr lvl="1"/>
            <a:r>
              <a:rPr lang="de-CH" dirty="0"/>
              <a:t>Negatives</a:t>
            </a:r>
          </a:p>
          <a:p>
            <a:pPr lvl="1"/>
            <a:r>
              <a:rPr lang="de-CH" dirty="0"/>
              <a:t>Positives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Problemstellung:</a:t>
            </a:r>
          </a:p>
          <a:p>
            <a:pPr lvl="1"/>
            <a:r>
              <a:rPr lang="de-CH" dirty="0"/>
              <a:t>Welche Hyperparameter sollen für ein neuronales Netzwerk gewählt werden? </a:t>
            </a:r>
          </a:p>
          <a:p>
            <a:pPr lvl="2"/>
            <a:r>
              <a:rPr lang="de-CH" dirty="0"/>
              <a:t>Knoten pro Layer</a:t>
            </a:r>
          </a:p>
          <a:p>
            <a:pPr lvl="2"/>
            <a:r>
              <a:rPr lang="de-CH" dirty="0"/>
              <a:t>Anzahl </a:t>
            </a:r>
            <a:r>
              <a:rPr lang="de-CH" dirty="0" err="1"/>
              <a:t>Layers</a:t>
            </a:r>
            <a:endParaRPr lang="de-CH" dirty="0"/>
          </a:p>
          <a:p>
            <a:pPr lvl="2"/>
            <a:r>
              <a:rPr lang="de-CH" dirty="0"/>
              <a:t>Learning Rate</a:t>
            </a:r>
          </a:p>
          <a:p>
            <a:pPr lvl="2"/>
            <a:r>
              <a:rPr lang="de-CH" dirty="0"/>
              <a:t>Etc.</a:t>
            </a:r>
          </a:p>
          <a:p>
            <a:pPr lvl="1"/>
            <a:r>
              <a:rPr lang="de-CH" dirty="0"/>
              <a:t>Die Wahl der Hyperparameter erfordert viel Erfahrung mit neuronalen Netzwerken</a:t>
            </a:r>
          </a:p>
          <a:p>
            <a:pPr lvl="1"/>
            <a:endParaRPr lang="de-CH" dirty="0"/>
          </a:p>
          <a:p>
            <a:r>
              <a:rPr lang="de-CH" dirty="0"/>
              <a:t>Lösungsidee: </a:t>
            </a:r>
          </a:p>
          <a:p>
            <a:pPr lvl="1"/>
            <a:r>
              <a:rPr lang="de-CH" dirty="0"/>
              <a:t>Applikation, die die optimalen Hyperparameter ermittelt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36539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Use Cases: </a:t>
            </a:r>
          </a:p>
          <a:p>
            <a:pPr lvl="1"/>
            <a:r>
              <a:rPr lang="de-CH" dirty="0"/>
              <a:t>Datensatz einlesen</a:t>
            </a:r>
          </a:p>
          <a:p>
            <a:pPr lvl="1"/>
            <a:r>
              <a:rPr lang="de-CH" dirty="0"/>
              <a:t>Modelle zu einem Datensatz testen und das beste auswählen</a:t>
            </a:r>
          </a:p>
          <a:p>
            <a:pPr lvl="1"/>
            <a:r>
              <a:rPr lang="de-CH" dirty="0"/>
              <a:t>Visueller Vergleich der Testresultate</a:t>
            </a:r>
          </a:p>
          <a:p>
            <a:pPr lvl="1"/>
            <a:r>
              <a:rPr lang="de-CH" dirty="0"/>
              <a:t>Modell mit manuell gesetzten Hyperparametern trainieren</a:t>
            </a:r>
          </a:p>
          <a:p>
            <a:pPr lvl="1"/>
            <a:r>
              <a:rPr lang="de-CH" dirty="0"/>
              <a:t>Auswertung nicht klassifizierter Daten</a:t>
            </a:r>
          </a:p>
          <a:p>
            <a:pPr lvl="1"/>
            <a:endParaRPr lang="de-CH" dirty="0"/>
          </a:p>
          <a:p>
            <a:r>
              <a:rPr lang="de-CH" dirty="0"/>
              <a:t>Qualitätsanforderungen:</a:t>
            </a:r>
          </a:p>
          <a:p>
            <a:pPr lvl="1"/>
            <a:r>
              <a:rPr lang="de-CH" dirty="0"/>
              <a:t>Usability</a:t>
            </a:r>
          </a:p>
          <a:p>
            <a:pPr lvl="1"/>
            <a:r>
              <a:rPr lang="de-CH" dirty="0"/>
              <a:t>Zuverlässigkeit</a:t>
            </a:r>
          </a:p>
          <a:p>
            <a:pPr lvl="1"/>
            <a:r>
              <a:rPr lang="de-CH" dirty="0"/>
              <a:t>Laufzeitabschätzung mit 25% Fehlertoleranz</a:t>
            </a:r>
          </a:p>
          <a:p>
            <a:pPr lvl="1"/>
            <a:endParaRPr lang="de-CH" dirty="0"/>
          </a:p>
          <a:p>
            <a:r>
              <a:rPr lang="de-CH" dirty="0"/>
              <a:t>Abgrenzung</a:t>
            </a:r>
          </a:p>
          <a:p>
            <a:pPr lvl="1"/>
            <a:r>
              <a:rPr lang="de-CH" dirty="0"/>
              <a:t>Keine Verwendung der trainierten Modelle in anderen Apps</a:t>
            </a:r>
          </a:p>
          <a:p>
            <a:pPr lvl="1"/>
            <a:r>
              <a:rPr lang="de-CH" dirty="0"/>
              <a:t>Datensätze werden nur in formaler Hinsicht geprüft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35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Technologie</a:t>
            </a:r>
          </a:p>
        </p:txBody>
      </p:sp>
    </p:spTree>
    <p:extLst>
      <p:ext uri="{BB962C8B-B14F-4D97-AF65-F5344CB8AC3E}">
        <p14:creationId xmlns:p14="http://schemas.microsoft.com/office/powerpoint/2010/main" val="151751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GUI</a:t>
            </a:r>
          </a:p>
        </p:txBody>
      </p:sp>
    </p:spTree>
    <p:extLst>
      <p:ext uri="{BB962C8B-B14F-4D97-AF65-F5344CB8AC3E}">
        <p14:creationId xmlns:p14="http://schemas.microsoft.com/office/powerpoint/2010/main" val="18221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1BD48C-C53D-4F52-9BBB-FC84C8205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157" y="1894901"/>
            <a:ext cx="8925881" cy="3844887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1</a:t>
            </a:r>
          </a:p>
        </p:txBody>
      </p:sp>
    </p:spTree>
    <p:extLst>
      <p:ext uri="{BB962C8B-B14F-4D97-AF65-F5344CB8AC3E}">
        <p14:creationId xmlns:p14="http://schemas.microsoft.com/office/powerpoint/2010/main" val="36770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2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3C72FF-4A57-49B8-8289-68E76358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331" y="1894901"/>
            <a:ext cx="8991034" cy="3866921"/>
          </a:xfrm>
        </p:spPr>
      </p:pic>
    </p:spTree>
    <p:extLst>
      <p:ext uri="{BB962C8B-B14F-4D97-AF65-F5344CB8AC3E}">
        <p14:creationId xmlns:p14="http://schemas.microsoft.com/office/powerpoint/2010/main" val="205693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Architektur</a:t>
            </a:r>
          </a:p>
        </p:txBody>
      </p:sp>
    </p:spTree>
    <p:extLst>
      <p:ext uri="{BB962C8B-B14F-4D97-AF65-F5344CB8AC3E}">
        <p14:creationId xmlns:p14="http://schemas.microsoft.com/office/powerpoint/2010/main" val="98837059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250</Words>
  <Application>Microsoft Office PowerPoint</Application>
  <PresentationFormat>Bildschirmpräsentation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Lucida Grande</vt:lpstr>
      <vt:lpstr>Lucida Sans</vt:lpstr>
      <vt:lpstr>BFH_PPT_Vorlage_v2</vt:lpstr>
      <vt:lpstr>Projekt 1</vt:lpstr>
      <vt:lpstr>Inhalt</vt:lpstr>
      <vt:lpstr>Ausgangslage</vt:lpstr>
      <vt:lpstr>Anforderungen</vt:lpstr>
      <vt:lpstr>Lösung: Technologie</vt:lpstr>
      <vt:lpstr>Lösung: GUI</vt:lpstr>
      <vt:lpstr>Lösung: Resultatgraph 1</vt:lpstr>
      <vt:lpstr>Lösung: Resultatgraph 2</vt:lpstr>
      <vt:lpstr>Lösung: Architektur</vt:lpstr>
      <vt:lpstr>Lösung: Sequenzdiagramm zum Kernprozess</vt:lpstr>
      <vt:lpstr>Lösung: Vergleich mit den Anforderungen</vt:lpstr>
      <vt:lpstr>Learnings: Negatives</vt:lpstr>
      <vt:lpstr>Learnings: Positives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20</cp:revision>
  <cp:lastPrinted>2013-04-25T14:17:09Z</cp:lastPrinted>
  <dcterms:created xsi:type="dcterms:W3CDTF">2019-04-07T14:43:15Z</dcterms:created>
  <dcterms:modified xsi:type="dcterms:W3CDTF">2020-01-13T10:57:51Z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