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288" r:id="rId6"/>
    <p:sldId id="287" r:id="rId7"/>
    <p:sldId id="263" r:id="rId8"/>
    <p:sldId id="273" r:id="rId9"/>
    <p:sldId id="274" r:id="rId10"/>
    <p:sldId id="286" r:id="rId11"/>
    <p:sldId id="276" r:id="rId12"/>
    <p:sldId id="277" r:id="rId13"/>
    <p:sldId id="281" r:id="rId14"/>
    <p:sldId id="285" r:id="rId15"/>
    <p:sldId id="279" r:id="rId16"/>
    <p:sldId id="278" r:id="rId17"/>
    <p:sldId id="282" r:id="rId18"/>
    <p:sldId id="283" r:id="rId19"/>
    <p:sldId id="284" r:id="rId20"/>
    <p:sldId id="272" r:id="rId2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Zoller" initials="LZ" lastIdx="1" clrIdx="0">
    <p:extLst>
      <p:ext uri="{19B8F6BF-5375-455C-9EA6-DF929625EA0E}">
        <p15:presenceInfo xmlns:p15="http://schemas.microsoft.com/office/powerpoint/2012/main" userId="204410bd045adc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98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289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3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09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6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Beispiel, wie man mit der Applikation gute Hyperparameter findet:</a:t>
            </a:r>
          </a:p>
          <a:p>
            <a:pPr marL="228600" indent="-228600">
              <a:buAutoNum type="arabicPeriod"/>
            </a:pPr>
            <a:r>
              <a:rPr lang="de-DE" dirty="0"/>
              <a:t>Mit maximalem Range eine Anzahl von Models laufen lassen</a:t>
            </a:r>
          </a:p>
          <a:p>
            <a:pPr marL="685800" lvl="1" indent="-228600">
              <a:buAutoNum type="arabicPeriod"/>
            </a:pPr>
            <a:r>
              <a:rPr lang="de-DE" dirty="0"/>
              <a:t>Resultatgraph:</a:t>
            </a:r>
          </a:p>
          <a:p>
            <a:pPr marL="1143000" lvl="2" indent="-228600">
              <a:buAutoNum type="arabicPeriod"/>
            </a:pPr>
            <a:r>
              <a:rPr lang="de-DE" dirty="0"/>
              <a:t>Pro Hyperparameter</a:t>
            </a:r>
          </a:p>
          <a:p>
            <a:pPr marL="1600200" lvl="3" indent="-228600">
              <a:buAutoNum type="arabicPeriod"/>
            </a:pPr>
            <a:r>
              <a:rPr lang="de-DE" dirty="0"/>
              <a:t>X-Achse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Hyperpameter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600200" lvl="3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Y-Achse  Klassifizierungserfolg auf dem </a:t>
            </a:r>
            <a:r>
              <a:rPr lang="de-DE" dirty="0" err="1">
                <a:sym typeface="Wingdings" panose="05000000000000000000" pitchFamily="2" charset="2"/>
              </a:rPr>
              <a:t>Testset</a:t>
            </a:r>
            <a:endParaRPr lang="de-DE" dirty="0">
              <a:sym typeface="Wingdings" panose="05000000000000000000" pitchFamily="2" charset="2"/>
            </a:endParaRPr>
          </a:p>
          <a:p>
            <a:pPr marL="228600" lvl="0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Mit eingeschränktem Hyperparameterbereich nochmals Models laufen lassen  Nächste Folie</a:t>
            </a:r>
          </a:p>
          <a:p>
            <a:pPr marL="228600" lvl="0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66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Durchschnittserfolg der Models ist höher</a:t>
            </a:r>
          </a:p>
          <a:p>
            <a:endParaRPr lang="de-DE" dirty="0"/>
          </a:p>
          <a:p>
            <a:r>
              <a:rPr lang="de-DE" dirty="0"/>
              <a:t>Bereich könnte noch weiter eingegrenzt werden.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58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Optimierung bei uns: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Grafik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erklären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Ranges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GUI </a:t>
            </a:r>
            <a:r>
              <a:rPr lang="en-US" dirty="0" err="1">
                <a:sym typeface="Wingdings" panose="05000000000000000000" pitchFamily="2" charset="2"/>
              </a:rPr>
              <a:t>definieren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von XX number of Models in </a:t>
            </a:r>
            <a:r>
              <a:rPr lang="en-US" dirty="0" err="1">
                <a:sym typeface="Wingdings" panose="05000000000000000000" pitchFamily="2" charset="2"/>
              </a:rPr>
              <a:t>diesem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HyperParameterRaum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Loop </a:t>
            </a:r>
            <a:r>
              <a:rPr lang="en-US" dirty="0" err="1">
                <a:sym typeface="Wingdings" panose="05000000000000000000" pitchFamily="2" charset="2"/>
              </a:rPr>
              <a:t>über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alle</a:t>
            </a:r>
            <a:r>
              <a:rPr lang="en-US" dirty="0">
                <a:sym typeface="Wingdings" panose="05000000000000000000" pitchFamily="2" charset="2"/>
              </a:rPr>
              <a:t> Models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Train, test, keep best model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Bestes</a:t>
            </a:r>
            <a:r>
              <a:rPr lang="en-US" dirty="0">
                <a:sym typeface="Wingdings" panose="05000000000000000000" pitchFamily="2" charset="2"/>
              </a:rPr>
              <a:t> Model </a:t>
            </a:r>
            <a:r>
              <a:rPr lang="en-US" dirty="0" err="1">
                <a:sym typeface="Wingdings" panose="05000000000000000000" pitchFamily="2" charset="2"/>
              </a:rPr>
              <a:t>zurückgeben</a:t>
            </a:r>
            <a:endParaRPr lang="en-US" dirty="0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Fazit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Optimierung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heisst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Loop </a:t>
            </a:r>
            <a:r>
              <a:rPr lang="en-US" dirty="0" err="1">
                <a:sym typeface="Wingdings" panose="05000000000000000000" pitchFamily="2" charset="2"/>
              </a:rPr>
              <a:t>über</a:t>
            </a:r>
            <a:r>
              <a:rPr lang="en-US" dirty="0">
                <a:sym typeface="Wingdings" panose="05000000000000000000" pitchFamily="2" charset="2"/>
              </a:rPr>
              <a:t> Random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von Models, </a:t>
            </a:r>
            <a:r>
              <a:rPr lang="en-US" dirty="0" err="1">
                <a:sym typeface="Wingdings" panose="05000000000000000000" pitchFamily="2" charset="2"/>
              </a:rPr>
              <a:t>bestes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diesen</a:t>
            </a:r>
            <a:r>
              <a:rPr lang="en-US" dirty="0">
                <a:sym typeface="Wingdings" panose="05000000000000000000" pitchFamily="2" charset="2"/>
              </a:rPr>
              <a:t> Models </a:t>
            </a:r>
            <a:r>
              <a:rPr lang="en-US" dirty="0" err="1">
                <a:sym typeface="Wingdings" panose="05000000000000000000" pitchFamily="2" charset="2"/>
              </a:rPr>
              <a:t>auswählen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933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 zum Stand der Abgabe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3 Ebenen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Views: entsprechen den einzelnen Ansichten im GUI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Logic</a:t>
            </a:r>
            <a:r>
              <a:rPr lang="de-DE" dirty="0">
                <a:sym typeface="Wingdings" panose="05000000000000000000" pitchFamily="2" charset="2"/>
              </a:rPr>
              <a:t>: Enthält die gesamte Optimierung der Modelle, die Zeitschätzung etc.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Persistence</a:t>
            </a:r>
            <a:r>
              <a:rPr lang="de-DE" dirty="0">
                <a:sym typeface="Wingdings" panose="05000000000000000000" pitchFamily="2" charset="2"/>
              </a:rPr>
              <a:t>: Enthält Klassen für die Interaktion mit dem Filesystem und mit der Datenbank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9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HyperOptimize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Remo Hofmann, Lukas Zoller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1BD48C-C53D-4F52-9BBB-FC84C8205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157" y="1894901"/>
            <a:ext cx="8925881" cy="3844887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1</a:t>
            </a:r>
          </a:p>
        </p:txBody>
      </p:sp>
    </p:spTree>
    <p:extLst>
      <p:ext uri="{BB962C8B-B14F-4D97-AF65-F5344CB8AC3E}">
        <p14:creationId xmlns:p14="http://schemas.microsoft.com/office/powerpoint/2010/main" val="3677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2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3C72FF-4A57-49B8-8289-68E76358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331" y="1894901"/>
            <a:ext cx="8991034" cy="3866921"/>
          </a:xfrm>
        </p:spPr>
      </p:pic>
    </p:spTree>
    <p:extLst>
      <p:ext uri="{BB962C8B-B14F-4D97-AF65-F5344CB8AC3E}">
        <p14:creationId xmlns:p14="http://schemas.microsoft.com/office/powerpoint/2010/main" val="205693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9FA5FA0-77B2-47CB-9A16-ACF6C1EC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4064" y="1439863"/>
            <a:ext cx="712792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Sequenzdiagramm zum Kernprozess</a:t>
            </a:r>
          </a:p>
        </p:txBody>
      </p:sp>
    </p:spTree>
    <p:extLst>
      <p:ext uri="{BB962C8B-B14F-4D97-AF65-F5344CB8AC3E}">
        <p14:creationId xmlns:p14="http://schemas.microsoft.com/office/powerpoint/2010/main" val="92947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21A8C5-5ABC-42F9-B089-F8DBD8F20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861456"/>
            <a:ext cx="9158837" cy="354874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Architektur</a:t>
            </a:r>
          </a:p>
        </p:txBody>
      </p:sp>
    </p:spTree>
    <p:extLst>
      <p:ext uri="{BB962C8B-B14F-4D97-AF65-F5344CB8AC3E}">
        <p14:creationId xmlns:p14="http://schemas.microsoft.com/office/powerpoint/2010/main" val="9883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Tkinter</a:t>
            </a:r>
            <a:endParaRPr lang="de-CH" dirty="0"/>
          </a:p>
          <a:p>
            <a:endParaRPr lang="de-CH" dirty="0"/>
          </a:p>
          <a:p>
            <a:r>
              <a:rPr lang="de-CH" dirty="0"/>
              <a:t>GUI an sich </a:t>
            </a:r>
            <a:r>
              <a:rPr lang="de-CH" dirty="0">
                <a:sym typeface="Wingdings" panose="05000000000000000000" pitchFamily="2" charset="2"/>
              </a:rPr>
              <a:t> bereits mit einer </a:t>
            </a:r>
            <a:r>
              <a:rPr lang="de-CH" dirty="0" err="1">
                <a:sym typeface="Wingdings" panose="05000000000000000000" pitchFamily="2" charset="2"/>
              </a:rPr>
              <a:t>Commandline</a:t>
            </a:r>
            <a:r>
              <a:rPr lang="de-CH" dirty="0">
                <a:sym typeface="Wingdings" panose="05000000000000000000" pitchFamily="2" charset="2"/>
              </a:rPr>
              <a:t>-App oder einer Library wäre dem Zielpublikum bereits geholfen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MVP: Stärkere Abtrennung von View und Logik (mit Interface pro View)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Negatives</a:t>
            </a:r>
          </a:p>
        </p:txBody>
      </p:sp>
    </p:spTree>
    <p:extLst>
      <p:ext uri="{BB962C8B-B14F-4D97-AF65-F5344CB8AC3E}">
        <p14:creationId xmlns:p14="http://schemas.microsoft.com/office/powerpoint/2010/main" val="13057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GUI's</a:t>
            </a:r>
            <a:r>
              <a:rPr lang="de-CH" dirty="0"/>
              <a:t> sollte man nur aus absoluter Notwendigkeit bauen</a:t>
            </a:r>
          </a:p>
          <a:p>
            <a:endParaRPr lang="de-CH" dirty="0"/>
          </a:p>
          <a:p>
            <a:r>
              <a:rPr lang="de-CH" dirty="0"/>
              <a:t>Persönliche Weiterbildung im Bereich neuronale Netzwerke</a:t>
            </a:r>
          </a:p>
          <a:p>
            <a:endParaRPr lang="de-CH" dirty="0"/>
          </a:p>
          <a:p>
            <a:r>
              <a:rPr lang="de-CH" dirty="0"/>
              <a:t>Gewissenhafte Planung hat vor bösen Überraschungen bewahrt</a:t>
            </a:r>
          </a:p>
          <a:p>
            <a:endParaRPr lang="de-CH" dirty="0"/>
          </a:p>
          <a:p>
            <a:r>
              <a:rPr lang="de-CH" dirty="0"/>
              <a:t>Alle Anforderungen erreicht / Use Cases implementiert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Positives</a:t>
            </a:r>
          </a:p>
        </p:txBody>
      </p:sp>
    </p:spTree>
    <p:extLst>
      <p:ext uri="{BB962C8B-B14F-4D97-AF65-F5344CB8AC3E}">
        <p14:creationId xmlns:p14="http://schemas.microsoft.com/office/powerpoint/2010/main" val="36085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F617F43-6BB8-4767-900B-44C94BDF638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53250" y="1091133"/>
          <a:ext cx="8260336" cy="5079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548">
                  <a:extLst>
                    <a:ext uri="{9D8B030D-6E8A-4147-A177-3AD203B41FA5}">
                      <a16:colId xmlns:a16="http://schemas.microsoft.com/office/drawing/2014/main" val="3893206179"/>
                    </a:ext>
                  </a:extLst>
                </a:gridCol>
                <a:gridCol w="991241">
                  <a:extLst>
                    <a:ext uri="{9D8B030D-6E8A-4147-A177-3AD203B41FA5}">
                      <a16:colId xmlns:a16="http://schemas.microsoft.com/office/drawing/2014/main" val="3893601666"/>
                    </a:ext>
                  </a:extLst>
                </a:gridCol>
                <a:gridCol w="3634547">
                  <a:extLst>
                    <a:ext uri="{9D8B030D-6E8A-4147-A177-3AD203B41FA5}">
                      <a16:colId xmlns:a16="http://schemas.microsoft.com/office/drawing/2014/main" val="1109436871"/>
                    </a:ext>
                  </a:extLst>
                </a:gridCol>
              </a:tblGrid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Anforderung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Bemerkung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4716925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Datensatz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einlesen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nur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minimale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Vorschau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438667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Bestes</a:t>
                      </a:r>
                      <a:r>
                        <a:rPr lang="en-US" sz="1100" u="none" strike="noStrike" dirty="0">
                          <a:effectLst/>
                        </a:rPr>
                        <a:t> Modell </a:t>
                      </a:r>
                      <a:r>
                        <a:rPr lang="en-US" sz="1100" u="none" strike="noStrike" dirty="0" err="1">
                          <a:effectLst/>
                        </a:rPr>
                        <a:t>ermitteln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226240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Visueller Resultatvergleich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8361376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Modell mit manuell gesetzten Hyperparametern trainieren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337624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Klassifizierung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nicht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klassifizierter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2853204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Einheitliches 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Einige</a:t>
                      </a:r>
                      <a:r>
                        <a:rPr lang="en-US" sz="1100" u="none" strike="noStrike" dirty="0">
                          <a:effectLst/>
                        </a:rPr>
                        <a:t> 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14759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Zuverlässigkeit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426953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Laufzeitabschätzung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de-DE" sz="1100" u="none" strike="noStrike" dirty="0">
                          <a:effectLst/>
                        </a:rPr>
                        <a:t>: Schlechte Schätzung bei vielen Modellen (&gt;400)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09850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Vergleich mit den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93373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3DD6CE2-5A02-4B59-8485-7E5D4D4E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7841" y="262890"/>
            <a:ext cx="5957369" cy="6018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5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5F6ACE2-DF14-42F4-9F9A-077E7F94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3864600" cy="5320710"/>
          </a:xfrm>
        </p:spPr>
        <p:txBody>
          <a:bodyPr/>
          <a:lstStyle/>
          <a:p>
            <a:r>
              <a:rPr lang="de-CH" dirty="0"/>
              <a:t>Ein Alltägliches Beispiel: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sz="2400" dirty="0"/>
              <a:t>Einfach für Menschen..</a:t>
            </a:r>
            <a:br>
              <a:rPr lang="de-CH" sz="2400" dirty="0"/>
            </a:br>
            <a:br>
              <a:rPr lang="de-CH" sz="2400" dirty="0"/>
            </a:br>
            <a:r>
              <a:rPr lang="de-CH" sz="2400" dirty="0"/>
              <a:t>- </a:t>
            </a:r>
            <a:br>
              <a:rPr lang="de-CH" sz="2400" dirty="0"/>
            </a:br>
            <a:br>
              <a:rPr lang="de-CH" sz="2400" dirty="0"/>
            </a:br>
            <a:r>
              <a:rPr lang="de-CH" sz="2400" dirty="0"/>
              <a:t>..für Maschinen nur nach</a:t>
            </a:r>
            <a:br>
              <a:rPr lang="de-CH" sz="2400" dirty="0"/>
            </a:br>
            <a:r>
              <a:rPr lang="de-CH" sz="2400" dirty="0"/>
              <a:t>viel Training möglich!</a:t>
            </a:r>
            <a:endParaRPr lang="de-CH" dirty="0"/>
          </a:p>
        </p:txBody>
      </p:sp>
      <p:pic>
        <p:nvPicPr>
          <p:cNvPr id="9" name="Inhaltsplatzhalter 8" descr="Ein Bild, das Gras, Schild, Gebäude, Spiel enthält.&#10;&#10;Automatisch generierte Beschreibung">
            <a:extLst>
              <a:ext uri="{FF2B5EF4-FFF2-40B4-BE49-F238E27FC236}">
                <a16:creationId xmlns:a16="http://schemas.microsoft.com/office/drawing/2014/main" id="{F16CD67E-D371-41E3-9FE3-24284FBD7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2600" y="-28576"/>
            <a:ext cx="4731390" cy="684868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118DA86-7BEE-4DB6-B774-D8970393FC5B}"/>
              </a:ext>
            </a:extLst>
          </p:cNvPr>
          <p:cNvSpPr txBox="1"/>
          <p:nvPr/>
        </p:nvSpPr>
        <p:spPr>
          <a:xfrm>
            <a:off x="4332600" y="6642169"/>
            <a:ext cx="161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697D91"/>
                </a:solidFill>
              </a:rPr>
              <a:t>Bild: steemit.com</a:t>
            </a:r>
          </a:p>
        </p:txBody>
      </p:sp>
    </p:spTree>
    <p:extLst>
      <p:ext uri="{BB962C8B-B14F-4D97-AF65-F5344CB8AC3E}">
        <p14:creationId xmlns:p14="http://schemas.microsoft.com/office/powerpoint/2010/main" val="2961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Kurzeinführung neuronale Netzwerke</a:t>
            </a:r>
          </a:p>
          <a:p>
            <a:r>
              <a:rPr lang="de-CH" dirty="0"/>
              <a:t>Ausgangslage (Problemstellung und Lösungsidee) </a:t>
            </a:r>
          </a:p>
          <a:p>
            <a:r>
              <a:rPr lang="de-CH" dirty="0"/>
              <a:t>Anforderungen 	</a:t>
            </a:r>
          </a:p>
          <a:p>
            <a:r>
              <a:rPr lang="de-CH" dirty="0"/>
              <a:t>Vorgehen und Planung 	</a:t>
            </a:r>
          </a:p>
          <a:p>
            <a:r>
              <a:rPr lang="de-CH" dirty="0"/>
              <a:t>Lösung</a:t>
            </a:r>
          </a:p>
          <a:p>
            <a:pPr lvl="1"/>
            <a:r>
              <a:rPr lang="de-CH" dirty="0"/>
              <a:t>Technologie			</a:t>
            </a:r>
          </a:p>
          <a:p>
            <a:pPr lvl="1"/>
            <a:r>
              <a:rPr lang="de-CH" dirty="0"/>
              <a:t>GUI (Tour durch die Applikation)	</a:t>
            </a:r>
          </a:p>
          <a:p>
            <a:pPr lvl="1"/>
            <a:r>
              <a:rPr lang="de-CH" dirty="0"/>
              <a:t>Optimierung (Sequenzdiagramm)	</a:t>
            </a:r>
          </a:p>
          <a:p>
            <a:pPr lvl="1"/>
            <a:r>
              <a:rPr lang="de-CH" dirty="0"/>
              <a:t>Architektur (Klassendiagramm)	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						</a:t>
            </a:r>
          </a:p>
          <a:p>
            <a:pPr lvl="1"/>
            <a:r>
              <a:rPr lang="de-CH" dirty="0"/>
              <a:t>Negatives						</a:t>
            </a:r>
          </a:p>
          <a:p>
            <a:pPr lvl="1"/>
            <a:r>
              <a:rPr lang="de-CH" dirty="0"/>
              <a:t>Positives						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Problemstellung:</a:t>
            </a:r>
          </a:p>
          <a:p>
            <a:pPr lvl="1"/>
            <a:r>
              <a:rPr lang="de-CH" dirty="0"/>
              <a:t>Welche Hyperparameter sollen für ein neuronales Netzwerk gewählt werden? </a:t>
            </a:r>
          </a:p>
          <a:p>
            <a:pPr lvl="2"/>
            <a:r>
              <a:rPr lang="de-CH" dirty="0"/>
              <a:t>Knoten pro Layer</a:t>
            </a:r>
          </a:p>
          <a:p>
            <a:pPr lvl="2"/>
            <a:r>
              <a:rPr lang="de-CH" dirty="0"/>
              <a:t>Anzahl </a:t>
            </a:r>
            <a:r>
              <a:rPr lang="de-CH" dirty="0" err="1"/>
              <a:t>Layers</a:t>
            </a:r>
            <a:endParaRPr lang="de-CH" dirty="0"/>
          </a:p>
          <a:p>
            <a:pPr lvl="2"/>
            <a:r>
              <a:rPr lang="de-CH" dirty="0"/>
              <a:t>Learning Rate</a:t>
            </a:r>
          </a:p>
          <a:p>
            <a:pPr lvl="2"/>
            <a:r>
              <a:rPr lang="de-CH" dirty="0"/>
              <a:t>Etc.</a:t>
            </a:r>
          </a:p>
          <a:p>
            <a:pPr lvl="1"/>
            <a:r>
              <a:rPr lang="de-CH" dirty="0"/>
              <a:t>Die Wahl der Hyperparameter erfordert viel Erfahrung mit neuronalen Netzwerken</a:t>
            </a:r>
          </a:p>
          <a:p>
            <a:pPr lvl="1"/>
            <a:endParaRPr lang="de-CH" dirty="0"/>
          </a:p>
          <a:p>
            <a:r>
              <a:rPr lang="de-CH" dirty="0"/>
              <a:t>Lösungsidee: </a:t>
            </a:r>
          </a:p>
          <a:p>
            <a:pPr lvl="1"/>
            <a:r>
              <a:rPr lang="de-CH" dirty="0"/>
              <a:t>Applikation, die die optimalen Hyperparameter ermittelt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365397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Use Cases: </a:t>
            </a:r>
          </a:p>
          <a:p>
            <a:pPr lvl="1"/>
            <a:r>
              <a:rPr lang="de-CH" dirty="0"/>
              <a:t>Datensatz einlesen</a:t>
            </a:r>
          </a:p>
          <a:p>
            <a:pPr lvl="1"/>
            <a:r>
              <a:rPr lang="de-CH" dirty="0"/>
              <a:t>Modelle zu einem Datensatz testen und das beste auswählen</a:t>
            </a:r>
          </a:p>
          <a:p>
            <a:pPr lvl="1"/>
            <a:r>
              <a:rPr lang="de-CH" dirty="0"/>
              <a:t>Visueller Vergleich der Testresultate</a:t>
            </a:r>
          </a:p>
          <a:p>
            <a:pPr lvl="1"/>
            <a:r>
              <a:rPr lang="de-CH" dirty="0"/>
              <a:t>Modell mit manuell gesetzten Hyperparametern trainieren</a:t>
            </a:r>
          </a:p>
          <a:p>
            <a:pPr lvl="1"/>
            <a:r>
              <a:rPr lang="de-CH" dirty="0"/>
              <a:t>Auswertung nicht klassifizierter Daten</a:t>
            </a:r>
          </a:p>
          <a:p>
            <a:pPr lvl="1"/>
            <a:endParaRPr lang="de-CH" dirty="0"/>
          </a:p>
          <a:p>
            <a:r>
              <a:rPr lang="de-CH" dirty="0"/>
              <a:t>Qualitätsanforderungen:</a:t>
            </a:r>
          </a:p>
          <a:p>
            <a:pPr lvl="1"/>
            <a:r>
              <a:rPr lang="de-CH" dirty="0"/>
              <a:t>Usability</a:t>
            </a:r>
          </a:p>
          <a:p>
            <a:pPr lvl="1"/>
            <a:r>
              <a:rPr lang="de-CH" dirty="0"/>
              <a:t>Zuverlässigkeit</a:t>
            </a:r>
          </a:p>
          <a:p>
            <a:pPr lvl="1"/>
            <a:r>
              <a:rPr lang="de-CH" dirty="0"/>
              <a:t>Laufzeitabschätzung mit 25% Fehlertoleranz</a:t>
            </a:r>
          </a:p>
          <a:p>
            <a:pPr lvl="1"/>
            <a:endParaRPr lang="de-CH" dirty="0"/>
          </a:p>
          <a:p>
            <a:r>
              <a:rPr lang="de-CH" dirty="0"/>
              <a:t>Abgrenzung</a:t>
            </a:r>
          </a:p>
          <a:p>
            <a:pPr lvl="1"/>
            <a:r>
              <a:rPr lang="de-CH" dirty="0"/>
              <a:t>Keine Verwendung der trainierten Modelle in anderen Apps</a:t>
            </a:r>
          </a:p>
          <a:p>
            <a:pPr lvl="1"/>
            <a:r>
              <a:rPr lang="de-CH" dirty="0"/>
              <a:t>Datensätze werden nur in formaler Hinsicht geprüft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35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Detaillierte Planung und Prototyp</a:t>
            </a:r>
          </a:p>
          <a:p>
            <a:endParaRPr lang="de-CH" dirty="0"/>
          </a:p>
          <a:p>
            <a:r>
              <a:rPr lang="de-CH" dirty="0"/>
              <a:t>Agiler Ansatz</a:t>
            </a:r>
          </a:p>
          <a:p>
            <a:endParaRPr lang="de-CH" dirty="0"/>
          </a:p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 bei Zusammenführung von GUI und technischen Elementen</a:t>
            </a:r>
          </a:p>
          <a:p>
            <a:endParaRPr lang="de-CH" dirty="0"/>
          </a:p>
          <a:p>
            <a:r>
              <a:rPr lang="de-CH" dirty="0" err="1"/>
              <a:t>Git</a:t>
            </a:r>
            <a:r>
              <a:rPr lang="de-CH" dirty="0"/>
              <a:t> als Repository </a:t>
            </a:r>
            <a:r>
              <a:rPr lang="de-CH" dirty="0" err="1"/>
              <a:t>tool</a:t>
            </a:r>
            <a:endParaRPr lang="de-CH" dirty="0"/>
          </a:p>
          <a:p>
            <a:endParaRPr lang="de-CH" dirty="0"/>
          </a:p>
          <a:p>
            <a:r>
              <a:rPr lang="de-CH" dirty="0"/>
              <a:t>Mindestens alle 2 Wochen Statusmeeting mit Projektbetreuer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Vorgehen und Planung</a:t>
            </a:r>
          </a:p>
        </p:txBody>
      </p:sp>
    </p:spTree>
    <p:extLst>
      <p:ext uri="{BB962C8B-B14F-4D97-AF65-F5344CB8AC3E}">
        <p14:creationId xmlns:p14="http://schemas.microsoft.com/office/powerpoint/2010/main" val="319698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6"/>
            <a:r>
              <a:rPr lang="de-CH" dirty="0"/>
              <a:t>Einfache Datenmanipulation</a:t>
            </a:r>
          </a:p>
          <a:p>
            <a:pPr lvl="6"/>
            <a:r>
              <a:rPr lang="de-CH" dirty="0"/>
              <a:t>Objektorientierte Programmierung möglich</a:t>
            </a:r>
          </a:p>
          <a:p>
            <a:pPr lvl="6"/>
            <a:r>
              <a:rPr lang="de-CH" dirty="0"/>
              <a:t>Beliebt für </a:t>
            </a:r>
            <a:r>
              <a:rPr lang="de-CH" dirty="0" err="1"/>
              <a:t>Machine</a:t>
            </a:r>
            <a:r>
              <a:rPr lang="de-CH" dirty="0"/>
              <a:t> Learning Anwendungen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Beliebt für die Implementierung neuronaler Netzwerke</a:t>
            </a:r>
          </a:p>
          <a:p>
            <a:pPr lvl="6"/>
            <a:r>
              <a:rPr lang="de-CH" dirty="0"/>
              <a:t>High-level </a:t>
            </a:r>
            <a:r>
              <a:rPr lang="de-CH" dirty="0" err="1"/>
              <a:t>neural</a:t>
            </a:r>
            <a:r>
              <a:rPr lang="de-CH" dirty="0"/>
              <a:t> network API</a:t>
            </a:r>
          </a:p>
          <a:p>
            <a:pPr lvl="6"/>
            <a:r>
              <a:rPr lang="de-CH" dirty="0"/>
              <a:t>Relativ einfache Verwendung</a:t>
            </a:r>
          </a:p>
          <a:p>
            <a:pPr lvl="6"/>
            <a:r>
              <a:rPr lang="de-CH" dirty="0"/>
              <a:t>Immens Anpassungsmöglichkeiten</a:t>
            </a:r>
          </a:p>
          <a:p>
            <a:pPr lvl="6"/>
            <a:endParaRPr lang="de-CH" dirty="0"/>
          </a:p>
          <a:p>
            <a:pPr lvl="6"/>
            <a:r>
              <a:rPr lang="de-CH" dirty="0"/>
              <a:t>"</a:t>
            </a:r>
            <a:r>
              <a:rPr lang="de-CH" dirty="0" err="1"/>
              <a:t>Tk</a:t>
            </a:r>
            <a:r>
              <a:rPr lang="de-CH" dirty="0"/>
              <a:t> interface"</a:t>
            </a:r>
          </a:p>
          <a:p>
            <a:pPr lvl="6"/>
            <a:r>
              <a:rPr lang="de-CH" dirty="0"/>
              <a:t>Interface zum </a:t>
            </a:r>
            <a:r>
              <a:rPr lang="de-CH" dirty="0" err="1"/>
              <a:t>Tk</a:t>
            </a:r>
            <a:r>
              <a:rPr lang="de-CH" dirty="0"/>
              <a:t> GUI Toolkit</a:t>
            </a:r>
          </a:p>
          <a:p>
            <a:pPr lvl="6"/>
            <a:endParaRPr lang="de-CH" dirty="0"/>
          </a:p>
          <a:p>
            <a:pPr lvl="6"/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Technologie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E2BD8E-33D1-41B4-A31C-D608FDA5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3032008"/>
            <a:ext cx="1793506" cy="5583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48DE2F6-E1FB-49B1-8082-BF9677FB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1623340"/>
            <a:ext cx="2094099" cy="6807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5E1FEE-7EBB-4962-93D9-1F45F444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9" y="4633308"/>
            <a:ext cx="1645109" cy="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Siehe </a:t>
            </a:r>
            <a:r>
              <a:rPr lang="de-CH" dirty="0" err="1"/>
              <a:t>Livedemo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GUI</a:t>
            </a:r>
          </a:p>
        </p:txBody>
      </p:sp>
    </p:spTree>
    <p:extLst>
      <p:ext uri="{BB962C8B-B14F-4D97-AF65-F5344CB8AC3E}">
        <p14:creationId xmlns:p14="http://schemas.microsoft.com/office/powerpoint/2010/main" val="182211018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567</Words>
  <Application>Microsoft Office PowerPoint</Application>
  <PresentationFormat>Bildschirmpräsentation (4:3)</PresentationFormat>
  <Paragraphs>153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MS PGothic</vt:lpstr>
      <vt:lpstr>Arial</vt:lpstr>
      <vt:lpstr>Calibri</vt:lpstr>
      <vt:lpstr>Lucida Grande</vt:lpstr>
      <vt:lpstr>Lucida Sans</vt:lpstr>
      <vt:lpstr>Wingdings</vt:lpstr>
      <vt:lpstr>BFH_PPT_Vorlage_v2</vt:lpstr>
      <vt:lpstr>Projekt 1</vt:lpstr>
      <vt:lpstr>PowerPoint-Präsentation</vt:lpstr>
      <vt:lpstr>Ein Alltägliches Beispiel:    Einfach für Menschen..  -   ..für Maschinen nur nach viel Training möglich!</vt:lpstr>
      <vt:lpstr>Inhalt</vt:lpstr>
      <vt:lpstr>Ausgangslage</vt:lpstr>
      <vt:lpstr>Anforderungen</vt:lpstr>
      <vt:lpstr>Vorgehen und Planung</vt:lpstr>
      <vt:lpstr>Lösung: Technologie</vt:lpstr>
      <vt:lpstr>Lösung: GUI</vt:lpstr>
      <vt:lpstr>Lösung: Resultatgraph 1</vt:lpstr>
      <vt:lpstr>Lösung: Resultatgraph 2</vt:lpstr>
      <vt:lpstr>Lösung: Sequenzdiagramm zum Kernprozess</vt:lpstr>
      <vt:lpstr>Lösung: Architektur</vt:lpstr>
      <vt:lpstr>Learnings: Negatives</vt:lpstr>
      <vt:lpstr>Learnings: Positives</vt:lpstr>
      <vt:lpstr>Lösung: Vergleich mit den Anforderungen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35</cp:revision>
  <cp:lastPrinted>2013-04-25T14:17:09Z</cp:lastPrinted>
  <dcterms:created xsi:type="dcterms:W3CDTF">2019-04-07T14:43:15Z</dcterms:created>
  <dcterms:modified xsi:type="dcterms:W3CDTF">2020-01-17T09:06:22Z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