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288" r:id="rId6"/>
    <p:sldId id="287" r:id="rId7"/>
    <p:sldId id="263" r:id="rId8"/>
    <p:sldId id="273" r:id="rId9"/>
    <p:sldId id="274" r:id="rId10"/>
    <p:sldId id="286" r:id="rId11"/>
    <p:sldId id="276" r:id="rId12"/>
    <p:sldId id="277" r:id="rId13"/>
    <p:sldId id="281" r:id="rId14"/>
    <p:sldId id="285" r:id="rId15"/>
    <p:sldId id="279" r:id="rId16"/>
    <p:sldId id="278" r:id="rId17"/>
    <p:sldId id="284" r:id="rId18"/>
    <p:sldId id="282" r:id="rId19"/>
    <p:sldId id="283" r:id="rId20"/>
    <p:sldId id="272" r:id="rId21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Zoller" initials="LZ" lastIdx="1" clrIdx="0">
    <p:extLst>
      <p:ext uri="{19B8F6BF-5375-455C-9EA6-DF929625EA0E}">
        <p15:presenceInfo xmlns:p15="http://schemas.microsoft.com/office/powerpoint/2012/main" userId="204410bd045adc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298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6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16.01.2020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16.01.2020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03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Beispiel, wie man mit der Applikation gute Hyperparameter findet:</a:t>
            </a:r>
          </a:p>
          <a:p>
            <a:pPr marL="228600" indent="-228600">
              <a:buAutoNum type="arabicPeriod"/>
            </a:pPr>
            <a:r>
              <a:rPr lang="de-DE" dirty="0"/>
              <a:t>Mit maximalem Range eine Anzahl von Models laufen lassen</a:t>
            </a:r>
          </a:p>
          <a:p>
            <a:pPr marL="685800" lvl="1" indent="-228600">
              <a:buAutoNum type="arabicPeriod"/>
            </a:pPr>
            <a:r>
              <a:rPr lang="de-DE" dirty="0"/>
              <a:t>Resultatgraph:</a:t>
            </a:r>
          </a:p>
          <a:p>
            <a:pPr marL="1143000" lvl="2" indent="-228600">
              <a:buAutoNum type="arabicPeriod"/>
            </a:pPr>
            <a:r>
              <a:rPr lang="de-DE" dirty="0"/>
              <a:t>Pro Hyperparameter</a:t>
            </a:r>
          </a:p>
          <a:p>
            <a:pPr marL="1600200" lvl="3" indent="-228600">
              <a:buAutoNum type="arabicPeriod"/>
            </a:pPr>
            <a:r>
              <a:rPr lang="de-DE" dirty="0"/>
              <a:t>X-Achse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Hyperpameter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1600200" lvl="3" indent="-228600"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Y-Achse  Klassifizierungserfolg auf dem </a:t>
            </a:r>
            <a:r>
              <a:rPr lang="de-DE" dirty="0" err="1">
                <a:sym typeface="Wingdings" panose="05000000000000000000" pitchFamily="2" charset="2"/>
              </a:rPr>
              <a:t>Testset</a:t>
            </a:r>
            <a:endParaRPr lang="de-DE" dirty="0">
              <a:sym typeface="Wingdings" panose="05000000000000000000" pitchFamily="2" charset="2"/>
            </a:endParaRPr>
          </a:p>
          <a:p>
            <a:pPr marL="228600" lvl="0" indent="-228600"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Mit eingeschränktem Hyperparameterbereich nochmals Models laufen lassen  Nächste Folie</a:t>
            </a:r>
          </a:p>
          <a:p>
            <a:pPr marL="228600" lvl="0" indent="-228600"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 marL="1143000" lvl="2" indent="-228600"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 marL="1143000" lvl="2" indent="-22860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66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Durchschnittserfolg der Models ist höher</a:t>
            </a:r>
          </a:p>
          <a:p>
            <a:endParaRPr lang="de-DE" dirty="0"/>
          </a:p>
          <a:p>
            <a:r>
              <a:rPr lang="de-DE" dirty="0"/>
              <a:t>Bereich könnte noch weiter eingegrenzt werden.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158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Optimierung bei uns: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Grafik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erklären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Fazit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Optimierung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heisst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einfach</a:t>
            </a:r>
            <a:r>
              <a:rPr lang="en-US" dirty="0">
                <a:sym typeface="Wingdings" panose="05000000000000000000" pitchFamily="2" charset="2"/>
              </a:rPr>
              <a:t> Loop </a:t>
            </a:r>
            <a:r>
              <a:rPr lang="en-US" dirty="0" err="1">
                <a:sym typeface="Wingdings" panose="05000000000000000000" pitchFamily="2" charset="2"/>
              </a:rPr>
              <a:t>über</a:t>
            </a:r>
            <a:r>
              <a:rPr lang="en-US" dirty="0">
                <a:sym typeface="Wingdings" panose="05000000000000000000" pitchFamily="2" charset="2"/>
              </a:rPr>
              <a:t> Random </a:t>
            </a:r>
            <a:r>
              <a:rPr lang="en-US" dirty="0" err="1">
                <a:sym typeface="Wingdings" panose="05000000000000000000" pitchFamily="2" charset="2"/>
              </a:rPr>
              <a:t>Auswahl</a:t>
            </a:r>
            <a:r>
              <a:rPr lang="en-US" dirty="0">
                <a:sym typeface="Wingdings" panose="05000000000000000000" pitchFamily="2" charset="2"/>
              </a:rPr>
              <a:t> von Models, </a:t>
            </a:r>
            <a:r>
              <a:rPr lang="en-US" dirty="0" err="1">
                <a:sym typeface="Wingdings" panose="05000000000000000000" pitchFamily="2" charset="2"/>
              </a:rPr>
              <a:t>bestes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diesen</a:t>
            </a:r>
            <a:r>
              <a:rPr lang="en-US" dirty="0">
                <a:sym typeface="Wingdings" panose="05000000000000000000" pitchFamily="2" charset="2"/>
              </a:rPr>
              <a:t> Models </a:t>
            </a:r>
            <a:r>
              <a:rPr lang="en-US" dirty="0" err="1">
                <a:sym typeface="Wingdings" panose="05000000000000000000" pitchFamily="2" charset="2"/>
              </a:rPr>
              <a:t>auswählen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933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Architektur zum Stand der Abgabe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3 Ebenen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Views: entsprechen den einzelnen Ansichten im GUI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Logic</a:t>
            </a:r>
            <a:r>
              <a:rPr lang="de-DE" dirty="0">
                <a:sym typeface="Wingdings" panose="05000000000000000000" pitchFamily="2" charset="2"/>
              </a:rPr>
              <a:t>: Enthält die gesamte Optimierung der Modelle, die Zeitschätzung etc.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Persistence</a:t>
            </a:r>
            <a:r>
              <a:rPr lang="de-DE" dirty="0">
                <a:sym typeface="Wingdings" panose="05000000000000000000" pitchFamily="2" charset="2"/>
              </a:rPr>
              <a:t>: Enthält Klassen für die Interaktion mit dem Filesystem und mit der Datenbank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39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Technik und Informatik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HyperOptimize</a:t>
            </a:r>
            <a:endParaRPr lang="de-CH" dirty="0"/>
          </a:p>
          <a:p>
            <a:endParaRPr lang="de-CH" dirty="0"/>
          </a:p>
          <a:p>
            <a:r>
              <a:rPr lang="de-CH" dirty="0"/>
              <a:t>Remo Hofmann, Lukas Zoller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1BD48C-C53D-4F52-9BBB-FC84C8205E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2157" y="1894901"/>
            <a:ext cx="8925881" cy="3844887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Resultatgraph 1</a:t>
            </a:r>
          </a:p>
        </p:txBody>
      </p:sp>
    </p:spTree>
    <p:extLst>
      <p:ext uri="{BB962C8B-B14F-4D97-AF65-F5344CB8AC3E}">
        <p14:creationId xmlns:p14="http://schemas.microsoft.com/office/powerpoint/2010/main" val="36770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Resultatgraph 2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B3C72FF-4A57-49B8-8289-68E76358FF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5331" y="1894901"/>
            <a:ext cx="8991034" cy="3866921"/>
          </a:xfrm>
        </p:spPr>
      </p:pic>
    </p:spTree>
    <p:extLst>
      <p:ext uri="{BB962C8B-B14F-4D97-AF65-F5344CB8AC3E}">
        <p14:creationId xmlns:p14="http://schemas.microsoft.com/office/powerpoint/2010/main" val="205693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29FA5FA0-77B2-47CB-9A16-ACF6C1EC05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4064" y="1439863"/>
            <a:ext cx="712792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Sequenzdiagramm zum Kernprozess</a:t>
            </a:r>
          </a:p>
        </p:txBody>
      </p:sp>
    </p:spTree>
    <p:extLst>
      <p:ext uri="{BB962C8B-B14F-4D97-AF65-F5344CB8AC3E}">
        <p14:creationId xmlns:p14="http://schemas.microsoft.com/office/powerpoint/2010/main" val="92947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21A8C5-5ABC-42F9-B089-F8DBD8F20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861456"/>
            <a:ext cx="9158837" cy="354874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Architektur</a:t>
            </a:r>
          </a:p>
        </p:txBody>
      </p:sp>
    </p:spTree>
    <p:extLst>
      <p:ext uri="{BB962C8B-B14F-4D97-AF65-F5344CB8AC3E}">
        <p14:creationId xmlns:p14="http://schemas.microsoft.com/office/powerpoint/2010/main" val="98837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BF617F43-6BB8-4767-900B-44C94BDF638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4157299"/>
              </p:ext>
            </p:extLst>
          </p:nvPr>
        </p:nvGraphicFramePr>
        <p:xfrm>
          <a:off x="553250" y="1091133"/>
          <a:ext cx="8260336" cy="5079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4548">
                  <a:extLst>
                    <a:ext uri="{9D8B030D-6E8A-4147-A177-3AD203B41FA5}">
                      <a16:colId xmlns:a16="http://schemas.microsoft.com/office/drawing/2014/main" val="3893206179"/>
                    </a:ext>
                  </a:extLst>
                </a:gridCol>
                <a:gridCol w="991241">
                  <a:extLst>
                    <a:ext uri="{9D8B030D-6E8A-4147-A177-3AD203B41FA5}">
                      <a16:colId xmlns:a16="http://schemas.microsoft.com/office/drawing/2014/main" val="3893601666"/>
                    </a:ext>
                  </a:extLst>
                </a:gridCol>
                <a:gridCol w="3634547">
                  <a:extLst>
                    <a:ext uri="{9D8B030D-6E8A-4147-A177-3AD203B41FA5}">
                      <a16:colId xmlns:a16="http://schemas.microsoft.com/office/drawing/2014/main" val="1109436871"/>
                    </a:ext>
                  </a:extLst>
                </a:gridCol>
              </a:tblGrid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Anforderung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Bemerkung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4716925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Datensatz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einlesen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nur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minimale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Vorschau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6438667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Bestes</a:t>
                      </a:r>
                      <a:r>
                        <a:rPr lang="en-US" sz="1100" u="none" strike="noStrike" dirty="0">
                          <a:effectLst/>
                        </a:rPr>
                        <a:t> Modell </a:t>
                      </a:r>
                      <a:r>
                        <a:rPr lang="en-US" sz="1100" u="none" strike="noStrike" dirty="0" err="1">
                          <a:effectLst/>
                        </a:rPr>
                        <a:t>ermitteln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8226240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Visueller Resultatvergleich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8361376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Modell mit manuell gesetzten Hyperparametern trainieren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6337624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Klassifizierung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nicht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klassifizierter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Daten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2853204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Einheitliches GUI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Einige</a:t>
                      </a:r>
                      <a:r>
                        <a:rPr lang="en-US" sz="1100" u="none" strike="noStrike" dirty="0">
                          <a:effectLst/>
                        </a:rPr>
                        <a:t> Bugs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0147598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Zuverlässigkeit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7426953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Laufzeitabschätzung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de-DE" sz="1100" u="none" strike="noStrike" dirty="0">
                          <a:effectLst/>
                        </a:rPr>
                        <a:t>: Schlechte Schätzung bei vielen Modellen (&gt;400)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0098505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Vergleich mit den Anforderungen</a:t>
            </a:r>
          </a:p>
        </p:txBody>
      </p:sp>
    </p:spTree>
    <p:extLst>
      <p:ext uri="{BB962C8B-B14F-4D97-AF65-F5344CB8AC3E}">
        <p14:creationId xmlns:p14="http://schemas.microsoft.com/office/powerpoint/2010/main" val="284073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Tkinter</a:t>
            </a:r>
            <a:endParaRPr lang="de-CH" dirty="0"/>
          </a:p>
          <a:p>
            <a:r>
              <a:rPr lang="de-CH" dirty="0"/>
              <a:t>GUI an sich </a:t>
            </a:r>
            <a:r>
              <a:rPr lang="de-CH" dirty="0">
                <a:sym typeface="Wingdings" panose="05000000000000000000" pitchFamily="2" charset="2"/>
              </a:rPr>
              <a:t> bereits mit einer </a:t>
            </a:r>
            <a:r>
              <a:rPr lang="de-CH" dirty="0" err="1">
                <a:sym typeface="Wingdings" panose="05000000000000000000" pitchFamily="2" charset="2"/>
              </a:rPr>
              <a:t>Commandline</a:t>
            </a:r>
            <a:r>
              <a:rPr lang="de-CH" dirty="0">
                <a:sym typeface="Wingdings" panose="05000000000000000000" pitchFamily="2" charset="2"/>
              </a:rPr>
              <a:t>-App oder einer Library wäre dem Zielpublikum bereits geholfen</a:t>
            </a:r>
          </a:p>
          <a:p>
            <a:r>
              <a:rPr lang="de-CH" dirty="0">
                <a:sym typeface="Wingdings" panose="05000000000000000000" pitchFamily="2" charset="2"/>
              </a:rPr>
              <a:t>Datenstrukturen: keine Zeit für Konstruktion generischer Datentypen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r>
              <a:rPr lang="de-CH" dirty="0"/>
              <a:t>: Negatives</a:t>
            </a:r>
          </a:p>
        </p:txBody>
      </p:sp>
    </p:spTree>
    <p:extLst>
      <p:ext uri="{BB962C8B-B14F-4D97-AF65-F5344CB8AC3E}">
        <p14:creationId xmlns:p14="http://schemas.microsoft.com/office/powerpoint/2010/main" val="13057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GUI's</a:t>
            </a:r>
            <a:r>
              <a:rPr lang="de-CH" dirty="0"/>
              <a:t> sollte man nur aus absoluter Notwendigkeit bauen</a:t>
            </a:r>
          </a:p>
          <a:p>
            <a:endParaRPr lang="de-CH" dirty="0"/>
          </a:p>
          <a:p>
            <a:r>
              <a:rPr lang="de-CH" dirty="0"/>
              <a:t>Persönliche Weiterbildung im Bereich neuronale Netzwerke</a:t>
            </a:r>
          </a:p>
          <a:p>
            <a:endParaRPr lang="de-CH" dirty="0"/>
          </a:p>
          <a:p>
            <a:r>
              <a:rPr lang="de-CH" dirty="0"/>
              <a:t>Gewissenhafte Planung hat vor bösen Überraschungen bewahrt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r>
              <a:rPr lang="de-CH" dirty="0"/>
              <a:t>: Positives</a:t>
            </a:r>
          </a:p>
        </p:txBody>
      </p:sp>
    </p:spTree>
    <p:extLst>
      <p:ext uri="{BB962C8B-B14F-4D97-AF65-F5344CB8AC3E}">
        <p14:creationId xmlns:p14="http://schemas.microsoft.com/office/powerpoint/2010/main" val="36085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22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3DD6CE2-5A02-4B59-8485-7E5D4D4E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7841" y="262890"/>
            <a:ext cx="5957369" cy="6018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159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5F6ACE2-DF14-42F4-9F9A-077E7F94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3864600" cy="5320710"/>
          </a:xfrm>
        </p:spPr>
        <p:txBody>
          <a:bodyPr/>
          <a:lstStyle/>
          <a:p>
            <a:r>
              <a:rPr lang="de-CH" dirty="0"/>
              <a:t>Ein Alltägliches Beispiel: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sz="2400" dirty="0"/>
              <a:t>Einfach für Menschen..</a:t>
            </a:r>
            <a:br>
              <a:rPr lang="de-CH" sz="2400" dirty="0"/>
            </a:br>
            <a:br>
              <a:rPr lang="de-CH" sz="2400" dirty="0"/>
            </a:br>
            <a:r>
              <a:rPr lang="de-CH" sz="2400" dirty="0"/>
              <a:t>- </a:t>
            </a:r>
            <a:br>
              <a:rPr lang="de-CH" sz="2400" dirty="0"/>
            </a:br>
            <a:br>
              <a:rPr lang="de-CH" sz="2400" dirty="0"/>
            </a:br>
            <a:r>
              <a:rPr lang="de-CH" sz="2400" dirty="0"/>
              <a:t>..für Maschinen nur nach</a:t>
            </a:r>
            <a:br>
              <a:rPr lang="de-CH" sz="2400" dirty="0"/>
            </a:br>
            <a:r>
              <a:rPr lang="de-CH" sz="2400" dirty="0"/>
              <a:t>viel Training möglich!</a:t>
            </a:r>
            <a:endParaRPr lang="de-CH" dirty="0"/>
          </a:p>
        </p:txBody>
      </p:sp>
      <p:pic>
        <p:nvPicPr>
          <p:cNvPr id="9" name="Inhaltsplatzhalter 8" descr="Ein Bild, das Gras, Schild, Gebäude, Spiel enthält.&#10;&#10;Automatisch generierte Beschreibung">
            <a:extLst>
              <a:ext uri="{FF2B5EF4-FFF2-40B4-BE49-F238E27FC236}">
                <a16:creationId xmlns:a16="http://schemas.microsoft.com/office/drawing/2014/main" id="{F16CD67E-D371-41E3-9FE3-24284FBD7C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32600" y="-28576"/>
            <a:ext cx="4731390" cy="684868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118DA86-7BEE-4DB6-B774-D8970393FC5B}"/>
              </a:ext>
            </a:extLst>
          </p:cNvPr>
          <p:cNvSpPr txBox="1"/>
          <p:nvPr/>
        </p:nvSpPr>
        <p:spPr>
          <a:xfrm>
            <a:off x="4332600" y="6642169"/>
            <a:ext cx="161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697D91"/>
                </a:solidFill>
              </a:rPr>
              <a:t>Bild: steemit.com</a:t>
            </a:r>
          </a:p>
        </p:txBody>
      </p:sp>
    </p:spTree>
    <p:extLst>
      <p:ext uri="{BB962C8B-B14F-4D97-AF65-F5344CB8AC3E}">
        <p14:creationId xmlns:p14="http://schemas.microsoft.com/office/powerpoint/2010/main" val="29614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Kurzeinführung neuronale Netzwerke</a:t>
            </a:r>
          </a:p>
          <a:p>
            <a:r>
              <a:rPr lang="de-CH" dirty="0"/>
              <a:t>Ausgangslage (Problemstellung und Lösungsidee) </a:t>
            </a:r>
          </a:p>
          <a:p>
            <a:r>
              <a:rPr lang="de-CH" dirty="0"/>
              <a:t>Anforderungen 	</a:t>
            </a:r>
          </a:p>
          <a:p>
            <a:r>
              <a:rPr lang="de-CH" dirty="0"/>
              <a:t>Vorgehen und Planung 	</a:t>
            </a:r>
          </a:p>
          <a:p>
            <a:r>
              <a:rPr lang="de-CH" dirty="0"/>
              <a:t>Lösung</a:t>
            </a:r>
          </a:p>
          <a:p>
            <a:pPr lvl="1"/>
            <a:r>
              <a:rPr lang="de-CH" dirty="0"/>
              <a:t>Technologie			</a:t>
            </a:r>
          </a:p>
          <a:p>
            <a:pPr lvl="1"/>
            <a:r>
              <a:rPr lang="de-CH" dirty="0"/>
              <a:t>GUI (Tour durch die Applikation)	</a:t>
            </a:r>
          </a:p>
          <a:p>
            <a:pPr lvl="1"/>
            <a:r>
              <a:rPr lang="de-CH" dirty="0"/>
              <a:t>Optimierung (Sequenzdiagramm)	</a:t>
            </a:r>
          </a:p>
          <a:p>
            <a:pPr lvl="1"/>
            <a:r>
              <a:rPr lang="de-CH" dirty="0"/>
              <a:t>Architektur (Klassendiagramm)	</a:t>
            </a:r>
          </a:p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						</a:t>
            </a:r>
          </a:p>
          <a:p>
            <a:pPr lvl="1"/>
            <a:r>
              <a:rPr lang="de-CH" dirty="0"/>
              <a:t>Negatives						</a:t>
            </a:r>
          </a:p>
          <a:p>
            <a:pPr lvl="1"/>
            <a:r>
              <a:rPr lang="de-CH" dirty="0"/>
              <a:t>Positives						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Problemstellung:</a:t>
            </a:r>
          </a:p>
          <a:p>
            <a:pPr lvl="1"/>
            <a:r>
              <a:rPr lang="de-CH" dirty="0"/>
              <a:t>Welche Hyperparameter sollen für ein neuronales Netzwerk gewählt werden? </a:t>
            </a:r>
          </a:p>
          <a:p>
            <a:pPr lvl="2"/>
            <a:r>
              <a:rPr lang="de-CH" dirty="0"/>
              <a:t>Knoten pro Layer</a:t>
            </a:r>
          </a:p>
          <a:p>
            <a:pPr lvl="2"/>
            <a:r>
              <a:rPr lang="de-CH" dirty="0"/>
              <a:t>Anzahl </a:t>
            </a:r>
            <a:r>
              <a:rPr lang="de-CH" dirty="0" err="1"/>
              <a:t>Layers</a:t>
            </a:r>
            <a:endParaRPr lang="de-CH" dirty="0"/>
          </a:p>
          <a:p>
            <a:pPr lvl="2"/>
            <a:r>
              <a:rPr lang="de-CH" dirty="0"/>
              <a:t>Learning Rate</a:t>
            </a:r>
          </a:p>
          <a:p>
            <a:pPr lvl="2"/>
            <a:r>
              <a:rPr lang="de-CH" dirty="0"/>
              <a:t>Etc.</a:t>
            </a:r>
          </a:p>
          <a:p>
            <a:pPr lvl="1"/>
            <a:r>
              <a:rPr lang="de-CH" dirty="0"/>
              <a:t>Die Wahl der Hyperparameter erfordert viel Erfahrung mit neuronalen Netzwerken</a:t>
            </a:r>
          </a:p>
          <a:p>
            <a:pPr lvl="1"/>
            <a:endParaRPr lang="de-CH" dirty="0"/>
          </a:p>
          <a:p>
            <a:r>
              <a:rPr lang="de-CH" dirty="0"/>
              <a:t>Lösungsidee: </a:t>
            </a:r>
          </a:p>
          <a:p>
            <a:pPr lvl="1"/>
            <a:r>
              <a:rPr lang="de-CH" dirty="0"/>
              <a:t>Applikation, die die optimalen Hyperparameter ermittelt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</p:spTree>
    <p:extLst>
      <p:ext uri="{BB962C8B-B14F-4D97-AF65-F5344CB8AC3E}">
        <p14:creationId xmlns:p14="http://schemas.microsoft.com/office/powerpoint/2010/main" val="365397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75765"/>
            <a:ext cx="8100000" cy="5044234"/>
          </a:xfrm>
        </p:spPr>
        <p:txBody>
          <a:bodyPr/>
          <a:lstStyle/>
          <a:p>
            <a:r>
              <a:rPr lang="de-CH" dirty="0"/>
              <a:t>Use Cases: </a:t>
            </a:r>
          </a:p>
          <a:p>
            <a:pPr lvl="1"/>
            <a:r>
              <a:rPr lang="de-CH" dirty="0"/>
              <a:t>Datensatz einlesen</a:t>
            </a:r>
          </a:p>
          <a:p>
            <a:pPr lvl="1"/>
            <a:r>
              <a:rPr lang="de-CH" dirty="0"/>
              <a:t>Modelle zu einem Datensatz testen und das beste auswählen</a:t>
            </a:r>
          </a:p>
          <a:p>
            <a:pPr lvl="1"/>
            <a:r>
              <a:rPr lang="de-CH" dirty="0"/>
              <a:t>Visueller Vergleich der Testresultate</a:t>
            </a:r>
          </a:p>
          <a:p>
            <a:pPr lvl="1"/>
            <a:r>
              <a:rPr lang="de-CH" dirty="0"/>
              <a:t>Modell mit manuell gesetzten Hyperparametern trainieren</a:t>
            </a:r>
          </a:p>
          <a:p>
            <a:pPr lvl="1"/>
            <a:r>
              <a:rPr lang="de-CH" dirty="0"/>
              <a:t>Auswertung nicht klassifizierter Daten</a:t>
            </a:r>
          </a:p>
          <a:p>
            <a:pPr lvl="1"/>
            <a:endParaRPr lang="de-CH" dirty="0"/>
          </a:p>
          <a:p>
            <a:r>
              <a:rPr lang="de-CH" dirty="0"/>
              <a:t>Qualitätsanforderungen:</a:t>
            </a:r>
          </a:p>
          <a:p>
            <a:pPr lvl="1"/>
            <a:r>
              <a:rPr lang="de-CH" dirty="0"/>
              <a:t>Usability</a:t>
            </a:r>
          </a:p>
          <a:p>
            <a:pPr lvl="1"/>
            <a:r>
              <a:rPr lang="de-CH" dirty="0"/>
              <a:t>Zuverlässigkeit</a:t>
            </a:r>
          </a:p>
          <a:p>
            <a:pPr lvl="1"/>
            <a:r>
              <a:rPr lang="de-CH" dirty="0"/>
              <a:t>Laufzeitabschätzung mit 25% Fehlertoleranz</a:t>
            </a:r>
          </a:p>
          <a:p>
            <a:pPr lvl="1"/>
            <a:endParaRPr lang="de-CH" dirty="0"/>
          </a:p>
          <a:p>
            <a:r>
              <a:rPr lang="de-CH" dirty="0"/>
              <a:t>Abgrenzung</a:t>
            </a:r>
          </a:p>
          <a:p>
            <a:pPr lvl="1"/>
            <a:r>
              <a:rPr lang="de-CH" dirty="0"/>
              <a:t>Keine Verwendung der trainierten Modelle in anderen Apps</a:t>
            </a:r>
          </a:p>
          <a:p>
            <a:pPr lvl="1"/>
            <a:r>
              <a:rPr lang="de-CH" dirty="0"/>
              <a:t>Datensätze werden nur in formaler Hinsicht geprüft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20352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75765"/>
            <a:ext cx="8100000" cy="5044234"/>
          </a:xfrm>
        </p:spPr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Ansatz</a:t>
            </a:r>
          </a:p>
          <a:p>
            <a:endParaRPr lang="de-CH" dirty="0"/>
          </a:p>
          <a:p>
            <a:r>
              <a:rPr lang="de-CH" dirty="0"/>
              <a:t>Pair </a:t>
            </a:r>
            <a:r>
              <a:rPr lang="de-CH" dirty="0" err="1"/>
              <a:t>Programming</a:t>
            </a:r>
            <a:r>
              <a:rPr lang="de-CH" dirty="0"/>
              <a:t> bei Zusammenführung von GUI und technischen Elementen</a:t>
            </a:r>
          </a:p>
          <a:p>
            <a:endParaRPr lang="de-CH" dirty="0"/>
          </a:p>
          <a:p>
            <a:r>
              <a:rPr lang="de-CH" dirty="0" err="1"/>
              <a:t>Git</a:t>
            </a:r>
            <a:r>
              <a:rPr lang="de-CH" dirty="0"/>
              <a:t> als Repository </a:t>
            </a:r>
            <a:r>
              <a:rPr lang="de-CH" dirty="0" err="1"/>
              <a:t>tool</a:t>
            </a:r>
            <a:endParaRPr lang="de-CH" dirty="0"/>
          </a:p>
          <a:p>
            <a:endParaRPr lang="de-CH" dirty="0"/>
          </a:p>
          <a:p>
            <a:r>
              <a:rPr lang="de-CH" dirty="0"/>
              <a:t>Mindestens alle 2 Wochen Statusmeeting mit Projektbetreuer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Vorgehen und Planung</a:t>
            </a:r>
          </a:p>
        </p:txBody>
      </p:sp>
    </p:spTree>
    <p:extLst>
      <p:ext uri="{BB962C8B-B14F-4D97-AF65-F5344CB8AC3E}">
        <p14:creationId xmlns:p14="http://schemas.microsoft.com/office/powerpoint/2010/main" val="319698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6"/>
            <a:r>
              <a:rPr lang="de-CH" dirty="0"/>
              <a:t>Einfache Datenmanipulation</a:t>
            </a:r>
          </a:p>
          <a:p>
            <a:pPr lvl="6"/>
            <a:r>
              <a:rPr lang="de-CH" dirty="0"/>
              <a:t>Objektorientierte Programmierung möglich</a:t>
            </a:r>
          </a:p>
          <a:p>
            <a:pPr lvl="6"/>
            <a:r>
              <a:rPr lang="de-CH" dirty="0"/>
              <a:t>Beliebt für </a:t>
            </a:r>
            <a:r>
              <a:rPr lang="de-CH" dirty="0" err="1"/>
              <a:t>Machine</a:t>
            </a:r>
            <a:r>
              <a:rPr lang="de-CH" dirty="0"/>
              <a:t> Learning Anwendungen</a:t>
            </a:r>
          </a:p>
          <a:p>
            <a:pPr lvl="6"/>
            <a:endParaRPr lang="de-CH" dirty="0"/>
          </a:p>
          <a:p>
            <a:pPr lvl="6"/>
            <a:r>
              <a:rPr lang="de-CH" dirty="0"/>
              <a:t>Beliebt für die Implementierung neuronaler Netzwerke</a:t>
            </a:r>
          </a:p>
          <a:p>
            <a:pPr lvl="6"/>
            <a:r>
              <a:rPr lang="de-CH" dirty="0"/>
              <a:t>High-level </a:t>
            </a:r>
            <a:r>
              <a:rPr lang="de-CH" dirty="0" err="1"/>
              <a:t>neural</a:t>
            </a:r>
            <a:r>
              <a:rPr lang="de-CH" dirty="0"/>
              <a:t> network API</a:t>
            </a:r>
          </a:p>
          <a:p>
            <a:pPr lvl="6"/>
            <a:r>
              <a:rPr lang="de-CH" dirty="0"/>
              <a:t>Relativ einfache Verwendung</a:t>
            </a:r>
          </a:p>
          <a:p>
            <a:pPr lvl="6"/>
            <a:r>
              <a:rPr lang="de-CH" dirty="0"/>
              <a:t>Immens Anpassungsmöglichkeiten</a:t>
            </a:r>
          </a:p>
          <a:p>
            <a:pPr lvl="6"/>
            <a:endParaRPr lang="de-CH" dirty="0"/>
          </a:p>
          <a:p>
            <a:pPr lvl="6"/>
            <a:r>
              <a:rPr lang="de-CH" dirty="0"/>
              <a:t>"</a:t>
            </a:r>
            <a:r>
              <a:rPr lang="de-CH" dirty="0" err="1"/>
              <a:t>Tk</a:t>
            </a:r>
            <a:r>
              <a:rPr lang="de-CH" dirty="0"/>
              <a:t> interface"</a:t>
            </a:r>
          </a:p>
          <a:p>
            <a:pPr lvl="6"/>
            <a:r>
              <a:rPr lang="de-CH" dirty="0"/>
              <a:t>Interface zum </a:t>
            </a:r>
            <a:r>
              <a:rPr lang="de-CH" dirty="0" err="1"/>
              <a:t>Tk</a:t>
            </a:r>
            <a:r>
              <a:rPr lang="de-CH" dirty="0"/>
              <a:t> GUI Toolkit</a:t>
            </a:r>
          </a:p>
          <a:p>
            <a:pPr lvl="6"/>
            <a:endParaRPr lang="de-CH" dirty="0"/>
          </a:p>
          <a:p>
            <a:pPr lvl="6"/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Technologie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E2BD8E-33D1-41B4-A31C-D608FDA5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3032008"/>
            <a:ext cx="1793506" cy="5583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48DE2F6-E1FB-49B1-8082-BF9677FB7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1623340"/>
            <a:ext cx="2094099" cy="6807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5E1FEE-7EBB-4962-93D9-1F45F444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9" y="4633308"/>
            <a:ext cx="1645109" cy="4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1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GUI</a:t>
            </a:r>
          </a:p>
        </p:txBody>
      </p:sp>
    </p:spTree>
    <p:extLst>
      <p:ext uri="{BB962C8B-B14F-4D97-AF65-F5344CB8AC3E}">
        <p14:creationId xmlns:p14="http://schemas.microsoft.com/office/powerpoint/2010/main" val="1822110180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orlage_BFHFolien.pptx" id="{5F1831A2-9B58-419A-8861-4DA545954B9D}" vid="{67D34032-66D0-4D92-BED8-40A8E1920E7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BfhIntranetDepartmentText xmlns="6ba39cd2-5d62-44d6-9fe3-6d65b1ded3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27355b76eaa545f376e73046d797939c">
  <xsd:schema xmlns:xsd="http://www.w3.org/2001/XMLSchema" xmlns:xs="http://www.w3.org/2001/XMLSchema" xmlns:p="http://schemas.microsoft.com/office/2006/metadata/properties" xmlns:ns2="6ba39cd2-5d62-44d6-9fe3-6d65b1ded336" xmlns:ns3="2551ef7e-3b29-44d1-a8ad-ef34c26bfc60" targetNamespace="http://schemas.microsoft.com/office/2006/metadata/properties" ma:root="true" ma:fieldsID="e99cf8416d8699230a3709adba34f5ba" ns2:_="" ns3:_="">
    <xsd:import namespace="6ba39cd2-5d62-44d6-9fe3-6d65b1ded33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9cd2-5d62-44d6-9fe3-6d65b1ded33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70C3CE-871E-471D-827D-756DC4BA1786}">
  <ds:schemaRefs>
    <ds:schemaRef ds:uri="http://purl.org/dc/dcmitype/"/>
    <ds:schemaRef ds:uri="2551ef7e-3b29-44d1-a8ad-ef34c26bfc60"/>
    <ds:schemaRef ds:uri="http://purl.org/dc/elements/1.1/"/>
    <ds:schemaRef ds:uri="http://schemas.microsoft.com/office/2006/documentManagement/types"/>
    <ds:schemaRef ds:uri="6ba39cd2-5d62-44d6-9fe3-6d65b1ded33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E867AC-08F5-4EE8-A7CD-6A5EC0153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9cd2-5d62-44d6-9fe3-6d65b1ded33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Vorlage_BFHFolien</Template>
  <TotalTime>0</TotalTime>
  <Words>518</Words>
  <Application>Microsoft Office PowerPoint</Application>
  <PresentationFormat>Bildschirmpräsentation (4:3)</PresentationFormat>
  <Paragraphs>135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MS PGothic</vt:lpstr>
      <vt:lpstr>Arial</vt:lpstr>
      <vt:lpstr>Calibri</vt:lpstr>
      <vt:lpstr>Lucida Grande</vt:lpstr>
      <vt:lpstr>Lucida Sans</vt:lpstr>
      <vt:lpstr>Wingdings</vt:lpstr>
      <vt:lpstr>BFH_PPT_Vorlage_v2</vt:lpstr>
      <vt:lpstr>Projekt 1</vt:lpstr>
      <vt:lpstr>PowerPoint-Präsentation</vt:lpstr>
      <vt:lpstr>Ein Alltägliches Beispiel:    Einfach für Menschen..  -   ..für Maschinen nur nach viel Training möglich!</vt:lpstr>
      <vt:lpstr>Inhalt</vt:lpstr>
      <vt:lpstr>Ausgangslage</vt:lpstr>
      <vt:lpstr>Anforderungen</vt:lpstr>
      <vt:lpstr>Vorgehen und Planung</vt:lpstr>
      <vt:lpstr>Lösung: Technologie</vt:lpstr>
      <vt:lpstr>Lösung: GUI</vt:lpstr>
      <vt:lpstr>Lösung: Resultatgraph 1</vt:lpstr>
      <vt:lpstr>Lösung: Resultatgraph 2</vt:lpstr>
      <vt:lpstr>Lösung: Sequenzdiagramm zum Kernprozess</vt:lpstr>
      <vt:lpstr>Lösung: Architektur</vt:lpstr>
      <vt:lpstr>Lösung: Vergleich mit den Anforderungen</vt:lpstr>
      <vt:lpstr>Learnings: Negatives</vt:lpstr>
      <vt:lpstr>Learnings: Positives</vt:lpstr>
      <vt:lpstr>End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Design Project</dc:title>
  <dc:creator>Hofmann Remo, INI-ONE-CIS-CLI</dc:creator>
  <dc:description> </dc:description>
  <cp:lastModifiedBy>Remo Hofmann</cp:lastModifiedBy>
  <cp:revision>31</cp:revision>
  <cp:lastPrinted>2013-04-25T14:17:09Z</cp:lastPrinted>
  <dcterms:created xsi:type="dcterms:W3CDTF">2019-04-07T14:43:15Z</dcterms:created>
  <dcterms:modified xsi:type="dcterms:W3CDTF">2020-01-16T22:57:04Z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Owner">
    <vt:lpwstr>Remo.Hofmann@swisscom.com</vt:lpwstr>
  </property>
  <property fmtid="{D5CDD505-2E9C-101B-9397-08002B2CF9AE}" pid="8" name="MSIP_Label_2e1fccfb-80ca-4fe1-a574-1516544edb53_SetDate">
    <vt:lpwstr>2019-04-08T14:20:18.9542768Z</vt:lpwstr>
  </property>
  <property fmtid="{D5CDD505-2E9C-101B-9397-08002B2CF9AE}" pid="9" name="MSIP_Label_2e1fccfb-80ca-4fe1-a574-1516544edb53_Name">
    <vt:lpwstr>C2 Internal</vt:lpwstr>
  </property>
  <property fmtid="{D5CDD505-2E9C-101B-9397-08002B2CF9AE}" pid="10" name="MSIP_Label_2e1fccfb-80ca-4fe1-a574-1516544edb53_Application">
    <vt:lpwstr>Microsoft Azure Information Protection</vt:lpwstr>
  </property>
  <property fmtid="{D5CDD505-2E9C-101B-9397-08002B2CF9AE}" pid="11" name="MSIP_Label_2e1fccfb-80ca-4fe1-a574-1516544edb53_Extended_MSFT_Method">
    <vt:lpwstr>Automatic</vt:lpwstr>
  </property>
  <property fmtid="{D5CDD505-2E9C-101B-9397-08002B2CF9AE}" pid="12" name="Sensitivity">
    <vt:lpwstr>C2 Internal</vt:lpwstr>
  </property>
</Properties>
</file>