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4" r:id="rId15"/>
    <p:sldId id="275" r:id="rId16"/>
    <p:sldId id="268" r:id="rId17"/>
    <p:sldId id="269" r:id="rId18"/>
    <p:sldId id="270" r:id="rId19"/>
    <p:sldId id="271" r:id="rId20"/>
    <p:sldId id="273" r:id="rId21"/>
    <p:sldId id="278" r:id="rId22"/>
    <p:sldId id="279" r:id="rId23"/>
    <p:sldId id="280" r:id="rId24"/>
    <p:sldId id="281" r:id="rId25"/>
    <p:sldId id="282" r:id="rId26"/>
    <p:sldId id="283" r:id="rId27"/>
    <p:sldId id="294" r:id="rId28"/>
    <p:sldId id="295" r:id="rId29"/>
    <p:sldId id="284" r:id="rId30"/>
    <p:sldId id="285" r:id="rId31"/>
    <p:sldId id="286" r:id="rId32"/>
    <p:sldId id="287" r:id="rId33"/>
    <p:sldId id="288" r:id="rId34"/>
    <p:sldId id="289" r:id="rId35"/>
    <p:sldId id="290" r:id="rId36"/>
    <p:sldId id="293" r:id="rId37"/>
    <p:sldId id="291" r:id="rId38"/>
    <p:sldId id="296" r:id="rId39"/>
    <p:sldId id="298" r:id="rId40"/>
    <p:sldId id="299" r:id="rId41"/>
    <p:sldId id="302" r:id="rId42"/>
    <p:sldId id="303" r:id="rId43"/>
    <p:sldId id="304" r:id="rId44"/>
    <p:sldId id="300" r:id="rId45"/>
    <p:sldId id="30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89956C-5B3F-87A0-9A4B-70F9300516C1}" v="439" dt="2021-05-14T16:03:23.247"/>
    <p1510:client id="{E785098C-69EA-40D7-AAE6-34F8ABDEF22E}" v="1859" dt="2021-05-14T00:57:09.883"/>
    <p1510:client id="{F48C4D36-4B73-345A-294D-F23256973F75}" v="8962" dt="2021-05-14T14:49:39.8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5/18/2021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52573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55104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67452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81948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5/18/2021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990174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11958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5/18/2021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99651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52300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02645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5/18/2021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850162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5/18/2021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05553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5/18/2021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16838079"/>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44" r:id="rId5"/>
    <p:sldLayoutId id="2147483739" r:id="rId6"/>
    <p:sldLayoutId id="2147483740" r:id="rId7"/>
    <p:sldLayoutId id="2147483741" r:id="rId8"/>
    <p:sldLayoutId id="2147483742" r:id="rId9"/>
    <p:sldLayoutId id="2147483743" r:id="rId10"/>
    <p:sldLayoutId id="2147483745" r:id="rId11"/>
  </p:sldLayoutIdLst>
  <p:hf sldNum="0" hdr="0" ftr="0" dt="0"/>
  <p:txStyles>
    <p:title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5CDF16-31F7-45D9-B781-473098FF6A9F}"/>
              </a:ext>
            </a:extLst>
          </p:cNvPr>
          <p:cNvPicPr>
            <a:picLocks noChangeAspect="1"/>
          </p:cNvPicPr>
          <p:nvPr/>
        </p:nvPicPr>
        <p:blipFill rotWithShape="1">
          <a:blip r:embed="rId2">
            <a:alphaModFix amt="90000"/>
          </a:blip>
          <a:srcRect t="373" r="-2" b="1248"/>
          <a:stretch/>
        </p:blipFill>
        <p:spPr>
          <a:xfrm>
            <a:off x="1" y="10"/>
            <a:ext cx="12191999" cy="6857989"/>
          </a:xfrm>
          <a:prstGeom prst="rect">
            <a:avLst/>
          </a:prstGeom>
        </p:spPr>
      </p:pic>
      <p:sp>
        <p:nvSpPr>
          <p:cNvPr id="9" name="Rectangle 8">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11" name="Rectangle 10">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p:cNvSpPr>
            <a:spLocks noGrp="1"/>
          </p:cNvSpPr>
          <p:nvPr>
            <p:ph type="ctrTitle"/>
          </p:nvPr>
        </p:nvSpPr>
        <p:spPr>
          <a:xfrm>
            <a:off x="1352013" y="2076597"/>
            <a:ext cx="9478081" cy="2684634"/>
          </a:xfrm>
        </p:spPr>
        <p:txBody>
          <a:bodyPr>
            <a:normAutofit/>
          </a:bodyPr>
          <a:lstStyle/>
          <a:p>
            <a:r>
              <a:rPr lang="en-US" sz="4400" dirty="0">
                <a:cs typeface="Calibri Light"/>
              </a:rPr>
              <a:t>Artificial Neural Networks</a:t>
            </a:r>
            <a:br>
              <a:rPr lang="en-US" sz="4400" dirty="0">
                <a:cs typeface="Calibri Light"/>
              </a:rPr>
            </a:br>
            <a:r>
              <a:rPr lang="en-US" sz="3600" dirty="0">
                <a:cs typeface="Calibri Light"/>
              </a:rPr>
              <a:t>IMAT5235 Coursework</a:t>
            </a:r>
            <a:r>
              <a:rPr lang="en-US" sz="4400" dirty="0">
                <a:cs typeface="Calibri Light"/>
              </a:rPr>
              <a:t> </a:t>
            </a:r>
            <a:endParaRPr lang="en-US" sz="5800">
              <a:cs typeface="Calibri Light"/>
            </a:endParaRPr>
          </a:p>
        </p:txBody>
      </p:sp>
      <p:sp>
        <p:nvSpPr>
          <p:cNvPr id="3" name="Subtitle 2"/>
          <p:cNvSpPr>
            <a:spLocks noGrp="1"/>
          </p:cNvSpPr>
          <p:nvPr>
            <p:ph type="subTitle" idx="1"/>
          </p:nvPr>
        </p:nvSpPr>
        <p:spPr>
          <a:xfrm>
            <a:off x="1629101" y="4682062"/>
            <a:ext cx="8936846" cy="457201"/>
          </a:xfrm>
        </p:spPr>
        <p:txBody>
          <a:bodyPr vert="horz" lIns="91440" tIns="45720" rIns="91440" bIns="45720" rtlCol="0" anchor="t">
            <a:normAutofit/>
          </a:bodyPr>
          <a:lstStyle/>
          <a:p>
            <a:r>
              <a:rPr lang="en-US" dirty="0"/>
              <a:t>Lukasz Mateusz </a:t>
            </a:r>
            <a:r>
              <a:rPr lang="en-US" dirty="0" err="1"/>
              <a:t>Pszonak</a:t>
            </a:r>
            <a:r>
              <a:rPr lang="en-US" dirty="0"/>
              <a:t> P2619730</a:t>
            </a:r>
          </a:p>
        </p:txBody>
      </p:sp>
      <p:sp>
        <p:nvSpPr>
          <p:cNvPr id="13" name="Rectangle 12">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21" name="Rectangle 20">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2" name="Title 1">
            <a:extLst>
              <a:ext uri="{FF2B5EF4-FFF2-40B4-BE49-F238E27FC236}">
                <a16:creationId xmlns:a16="http://schemas.microsoft.com/office/drawing/2014/main" id="{B851B32E-4894-4D86-A50B-AA6778B50A5A}"/>
              </a:ext>
            </a:extLst>
          </p:cNvPr>
          <p:cNvSpPr>
            <a:spLocks noGrp="1"/>
          </p:cNvSpPr>
          <p:nvPr>
            <p:ph type="title"/>
          </p:nvPr>
        </p:nvSpPr>
        <p:spPr>
          <a:xfrm>
            <a:off x="983887" y="1185059"/>
            <a:ext cx="3491832" cy="4487882"/>
          </a:xfrm>
        </p:spPr>
        <p:txBody>
          <a:bodyPr>
            <a:normAutofit/>
          </a:bodyPr>
          <a:lstStyle/>
          <a:p>
            <a:pPr algn="ctr"/>
            <a:r>
              <a:rPr lang="en-US" sz="4400"/>
              <a:t>Data preprocessing</a:t>
            </a:r>
          </a:p>
        </p:txBody>
      </p:sp>
      <p:sp>
        <p:nvSpPr>
          <p:cNvPr id="23" name="Rectangle 22">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EF247FBA-F9EF-4DBA-9CF9-A8DFCF87A858}"/>
              </a:ext>
            </a:extLst>
          </p:cNvPr>
          <p:cNvSpPr>
            <a:spLocks noGrp="1"/>
          </p:cNvSpPr>
          <p:nvPr>
            <p:ph idx="1"/>
          </p:nvPr>
        </p:nvSpPr>
        <p:spPr>
          <a:xfrm>
            <a:off x="6403656" y="936416"/>
            <a:ext cx="4870512" cy="4985169"/>
          </a:xfrm>
        </p:spPr>
        <p:txBody>
          <a:bodyPr vert="horz" lIns="91440" tIns="45720" rIns="91440" bIns="45720" rtlCol="0" anchor="ctr">
            <a:normAutofit/>
          </a:bodyPr>
          <a:lstStyle/>
          <a:p>
            <a:pPr marL="0" indent="0" algn="just">
              <a:lnSpc>
                <a:spcPct val="150000"/>
              </a:lnSpc>
              <a:buNone/>
            </a:pPr>
            <a:r>
              <a:rPr lang="en-US" sz="2000" b="1" dirty="0"/>
              <a:t>In</a:t>
            </a:r>
            <a:r>
              <a:rPr lang="en-US" sz="2000" b="1" dirty="0">
                <a:latin typeface="Selawik Light" panose="02020404030301010803"/>
              </a:rPr>
              <a:t> order to operate on the data, one needs to understand it so firstly it is a good practice to view the data and look for patterns, categorical or continuous values, </a:t>
            </a:r>
            <a:r>
              <a:rPr lang="en-US" sz="2000" b="1">
                <a:latin typeface="Selawik Light" panose="02020404030301010803"/>
              </a:rPr>
              <a:t>values of no impact etc.</a:t>
            </a:r>
            <a:endParaRPr lang="en-US"/>
          </a:p>
          <a:p>
            <a:pPr marL="342900" indent="-342900" algn="just"/>
            <a:endParaRPr lang="en-US" sz="2000" dirty="0">
              <a:latin typeface="Consolas"/>
            </a:endParaRPr>
          </a:p>
          <a:p>
            <a:pPr marL="0" indent="0" algn="just">
              <a:buNone/>
            </a:pPr>
            <a:endParaRPr lang="en-US" sz="2000" b="1" dirty="0">
              <a:latin typeface="Selawik Light" panose="02020404030301010803"/>
            </a:endParaRPr>
          </a:p>
        </p:txBody>
      </p:sp>
    </p:spTree>
    <p:extLst>
      <p:ext uri="{BB962C8B-B14F-4D97-AF65-F5344CB8AC3E}">
        <p14:creationId xmlns:p14="http://schemas.microsoft.com/office/powerpoint/2010/main" val="1600299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21" name="Rectangle 20">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2" name="Title 1">
            <a:extLst>
              <a:ext uri="{FF2B5EF4-FFF2-40B4-BE49-F238E27FC236}">
                <a16:creationId xmlns:a16="http://schemas.microsoft.com/office/drawing/2014/main" id="{B851B32E-4894-4D86-A50B-AA6778B50A5A}"/>
              </a:ext>
            </a:extLst>
          </p:cNvPr>
          <p:cNvSpPr>
            <a:spLocks noGrp="1"/>
          </p:cNvSpPr>
          <p:nvPr>
            <p:ph type="title"/>
          </p:nvPr>
        </p:nvSpPr>
        <p:spPr>
          <a:xfrm>
            <a:off x="983887" y="1185059"/>
            <a:ext cx="3491832" cy="4487882"/>
          </a:xfrm>
        </p:spPr>
        <p:txBody>
          <a:bodyPr>
            <a:normAutofit/>
          </a:bodyPr>
          <a:lstStyle/>
          <a:p>
            <a:pPr algn="ctr"/>
            <a:r>
              <a:rPr lang="en-US" sz="4400"/>
              <a:t>Data preprocessing</a:t>
            </a:r>
          </a:p>
        </p:txBody>
      </p:sp>
      <p:sp>
        <p:nvSpPr>
          <p:cNvPr id="23" name="Rectangle 22">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EF247FBA-F9EF-4DBA-9CF9-A8DFCF87A858}"/>
              </a:ext>
            </a:extLst>
          </p:cNvPr>
          <p:cNvSpPr>
            <a:spLocks noGrp="1"/>
          </p:cNvSpPr>
          <p:nvPr>
            <p:ph idx="1"/>
          </p:nvPr>
        </p:nvSpPr>
        <p:spPr>
          <a:xfrm>
            <a:off x="6403656" y="936416"/>
            <a:ext cx="4870512" cy="4985169"/>
          </a:xfrm>
        </p:spPr>
        <p:txBody>
          <a:bodyPr vert="horz" lIns="91440" tIns="45720" rIns="91440" bIns="45720" rtlCol="0" anchor="ctr">
            <a:normAutofit/>
          </a:bodyPr>
          <a:lstStyle/>
          <a:p>
            <a:pPr marL="0" indent="0" algn="just">
              <a:buNone/>
            </a:pPr>
            <a:endParaRPr lang="en-US" sz="2000" b="1" dirty="0"/>
          </a:p>
          <a:p>
            <a:pPr marL="342900" indent="-342900" algn="just"/>
            <a:endParaRPr lang="en-US" sz="2000" dirty="0">
              <a:latin typeface="Consolas"/>
            </a:endParaRPr>
          </a:p>
          <a:p>
            <a:pPr marL="0" indent="0" algn="just">
              <a:buNone/>
            </a:pPr>
            <a:endParaRPr lang="en-US" sz="2000" b="1" dirty="0">
              <a:latin typeface="Selawik Light" panose="02020404030301010803"/>
            </a:endParaRPr>
          </a:p>
        </p:txBody>
      </p:sp>
      <p:pic>
        <p:nvPicPr>
          <p:cNvPr id="4" name="Picture 4" descr="Text&#10;&#10;Description automatically generated">
            <a:extLst>
              <a:ext uri="{FF2B5EF4-FFF2-40B4-BE49-F238E27FC236}">
                <a16:creationId xmlns:a16="http://schemas.microsoft.com/office/drawing/2014/main" id="{ECAAE720-E10B-4D5F-864A-BDB6F91E2F4B}"/>
              </a:ext>
            </a:extLst>
          </p:cNvPr>
          <p:cNvPicPr>
            <a:picLocks noChangeAspect="1"/>
          </p:cNvPicPr>
          <p:nvPr/>
        </p:nvPicPr>
        <p:blipFill>
          <a:blip r:embed="rId2"/>
          <a:stretch>
            <a:fillRect/>
          </a:stretch>
        </p:blipFill>
        <p:spPr>
          <a:xfrm>
            <a:off x="-8585" y="3523"/>
            <a:ext cx="12198438" cy="6850953"/>
          </a:xfrm>
          <a:prstGeom prst="rect">
            <a:avLst/>
          </a:prstGeom>
        </p:spPr>
      </p:pic>
    </p:spTree>
    <p:extLst>
      <p:ext uri="{BB962C8B-B14F-4D97-AF65-F5344CB8AC3E}">
        <p14:creationId xmlns:p14="http://schemas.microsoft.com/office/powerpoint/2010/main" val="249094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21" name="Rectangle 20">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2" name="Title 1">
            <a:extLst>
              <a:ext uri="{FF2B5EF4-FFF2-40B4-BE49-F238E27FC236}">
                <a16:creationId xmlns:a16="http://schemas.microsoft.com/office/drawing/2014/main" id="{B851B32E-4894-4D86-A50B-AA6778B50A5A}"/>
              </a:ext>
            </a:extLst>
          </p:cNvPr>
          <p:cNvSpPr>
            <a:spLocks noGrp="1"/>
          </p:cNvSpPr>
          <p:nvPr>
            <p:ph type="title"/>
          </p:nvPr>
        </p:nvSpPr>
        <p:spPr>
          <a:xfrm>
            <a:off x="983887" y="1185059"/>
            <a:ext cx="3491832" cy="4487882"/>
          </a:xfrm>
        </p:spPr>
        <p:txBody>
          <a:bodyPr>
            <a:normAutofit/>
          </a:bodyPr>
          <a:lstStyle/>
          <a:p>
            <a:pPr algn="ctr"/>
            <a:r>
              <a:rPr lang="en-US" sz="4400"/>
              <a:t>Data preprocessing</a:t>
            </a:r>
          </a:p>
        </p:txBody>
      </p:sp>
      <p:sp>
        <p:nvSpPr>
          <p:cNvPr id="23" name="Rectangle 22">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EF247FBA-F9EF-4DBA-9CF9-A8DFCF87A858}"/>
              </a:ext>
            </a:extLst>
          </p:cNvPr>
          <p:cNvSpPr>
            <a:spLocks noGrp="1"/>
          </p:cNvSpPr>
          <p:nvPr>
            <p:ph idx="1"/>
          </p:nvPr>
        </p:nvSpPr>
        <p:spPr>
          <a:xfrm>
            <a:off x="6403656" y="936416"/>
            <a:ext cx="4870512" cy="4985169"/>
          </a:xfrm>
        </p:spPr>
        <p:txBody>
          <a:bodyPr vert="horz" lIns="91440" tIns="45720" rIns="91440" bIns="45720" rtlCol="0" anchor="ctr">
            <a:normAutofit/>
          </a:bodyPr>
          <a:lstStyle/>
          <a:p>
            <a:pPr marL="0" indent="0" algn="just">
              <a:buNone/>
            </a:pPr>
            <a:endParaRPr lang="en-US" sz="2000" b="1" dirty="0"/>
          </a:p>
          <a:p>
            <a:pPr marL="342900" indent="-342900" algn="just"/>
            <a:endParaRPr lang="en-US" sz="2000" dirty="0">
              <a:latin typeface="Consolas"/>
            </a:endParaRPr>
          </a:p>
          <a:p>
            <a:pPr marL="0" indent="0" algn="just">
              <a:buNone/>
            </a:pPr>
            <a:endParaRPr lang="en-US" sz="2000" b="1" dirty="0">
              <a:latin typeface="Selawik Light" panose="02020404030301010803"/>
            </a:endParaRPr>
          </a:p>
        </p:txBody>
      </p:sp>
      <p:sp>
        <p:nvSpPr>
          <p:cNvPr id="6" name="TextBox 5">
            <a:extLst>
              <a:ext uri="{FF2B5EF4-FFF2-40B4-BE49-F238E27FC236}">
                <a16:creationId xmlns:a16="http://schemas.microsoft.com/office/drawing/2014/main" id="{7EC9B614-98CD-4436-8C2F-AB9AE4CE457B}"/>
              </a:ext>
            </a:extLst>
          </p:cNvPr>
          <p:cNvSpPr txBox="1"/>
          <p:nvPr/>
        </p:nvSpPr>
        <p:spPr>
          <a:xfrm>
            <a:off x="6012288" y="2513527"/>
            <a:ext cx="5555086" cy="23433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000" b="1" dirty="0"/>
              <a:t>One can observe that the inputs in the dataset are either categorical values or </a:t>
            </a:r>
            <a:r>
              <a:rPr lang="en-US" sz="2000" b="1"/>
              <a:t>continuous values. Some feature names also have text strings instead of numerical values however they are also categorical.</a:t>
            </a:r>
            <a:endParaRPr lang="en-US"/>
          </a:p>
        </p:txBody>
      </p:sp>
    </p:spTree>
    <p:extLst>
      <p:ext uri="{BB962C8B-B14F-4D97-AF65-F5344CB8AC3E}">
        <p14:creationId xmlns:p14="http://schemas.microsoft.com/office/powerpoint/2010/main" val="1972559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21" name="Rectangle 20">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2" name="Title 1">
            <a:extLst>
              <a:ext uri="{FF2B5EF4-FFF2-40B4-BE49-F238E27FC236}">
                <a16:creationId xmlns:a16="http://schemas.microsoft.com/office/drawing/2014/main" id="{B851B32E-4894-4D86-A50B-AA6778B50A5A}"/>
              </a:ext>
            </a:extLst>
          </p:cNvPr>
          <p:cNvSpPr>
            <a:spLocks noGrp="1"/>
          </p:cNvSpPr>
          <p:nvPr>
            <p:ph type="title"/>
          </p:nvPr>
        </p:nvSpPr>
        <p:spPr>
          <a:xfrm>
            <a:off x="983887" y="1185059"/>
            <a:ext cx="3491832" cy="4487882"/>
          </a:xfrm>
        </p:spPr>
        <p:txBody>
          <a:bodyPr>
            <a:normAutofit/>
          </a:bodyPr>
          <a:lstStyle/>
          <a:p>
            <a:pPr algn="ctr"/>
            <a:r>
              <a:rPr lang="en-US" sz="4400"/>
              <a:t>Data preprocessing</a:t>
            </a:r>
          </a:p>
        </p:txBody>
      </p:sp>
      <p:sp>
        <p:nvSpPr>
          <p:cNvPr id="23" name="Rectangle 22">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EF247FBA-F9EF-4DBA-9CF9-A8DFCF87A858}"/>
              </a:ext>
            </a:extLst>
          </p:cNvPr>
          <p:cNvSpPr>
            <a:spLocks noGrp="1"/>
          </p:cNvSpPr>
          <p:nvPr>
            <p:ph idx="1"/>
          </p:nvPr>
        </p:nvSpPr>
        <p:spPr>
          <a:xfrm>
            <a:off x="6403656" y="936416"/>
            <a:ext cx="4870512" cy="4985169"/>
          </a:xfrm>
        </p:spPr>
        <p:txBody>
          <a:bodyPr vert="horz" lIns="91440" tIns="45720" rIns="91440" bIns="45720" rtlCol="0" anchor="ctr">
            <a:normAutofit/>
          </a:bodyPr>
          <a:lstStyle/>
          <a:p>
            <a:pPr marL="0" indent="0" algn="just">
              <a:buNone/>
            </a:pPr>
            <a:endParaRPr lang="en-US" sz="2000" b="1" dirty="0"/>
          </a:p>
          <a:p>
            <a:pPr marL="342900" indent="-342900" algn="just"/>
            <a:endParaRPr lang="en-US" sz="2000" dirty="0">
              <a:latin typeface="Consolas"/>
            </a:endParaRPr>
          </a:p>
          <a:p>
            <a:pPr marL="0" indent="0" algn="just">
              <a:buNone/>
            </a:pPr>
            <a:endParaRPr lang="en-US" sz="2000" b="1" dirty="0">
              <a:latin typeface="Selawik Light" panose="02020404030301010803"/>
            </a:endParaRPr>
          </a:p>
        </p:txBody>
      </p:sp>
      <p:sp>
        <p:nvSpPr>
          <p:cNvPr id="6" name="TextBox 5">
            <a:extLst>
              <a:ext uri="{FF2B5EF4-FFF2-40B4-BE49-F238E27FC236}">
                <a16:creationId xmlns:a16="http://schemas.microsoft.com/office/drawing/2014/main" id="{7EC9B614-98CD-4436-8C2F-AB9AE4CE457B}"/>
              </a:ext>
            </a:extLst>
          </p:cNvPr>
          <p:cNvSpPr txBox="1"/>
          <p:nvPr/>
        </p:nvSpPr>
        <p:spPr>
          <a:xfrm>
            <a:off x="6184816" y="1507112"/>
            <a:ext cx="5555086" cy="37358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000" b="1" dirty="0"/>
              <a:t>Encoding the inputs and output:</a:t>
            </a:r>
          </a:p>
          <a:p>
            <a:pPr algn="just">
              <a:lnSpc>
                <a:spcPct val="150000"/>
              </a:lnSpc>
            </a:pPr>
            <a:endParaRPr lang="en-US" sz="2000" b="1" dirty="0"/>
          </a:p>
          <a:p>
            <a:pPr algn="just">
              <a:lnSpc>
                <a:spcPct val="150000"/>
              </a:lnSpc>
            </a:pPr>
            <a:r>
              <a:rPr lang="en-US" sz="2000" b="1" dirty="0"/>
              <a:t>All non-numerical (text) values from feature names columns were encoded with numbers.</a:t>
            </a:r>
          </a:p>
          <a:p>
            <a:pPr algn="just">
              <a:lnSpc>
                <a:spcPct val="150000"/>
              </a:lnSpc>
            </a:pPr>
            <a:endParaRPr lang="en-US" sz="2000" b="1" dirty="0"/>
          </a:p>
          <a:p>
            <a:pPr algn="just">
              <a:lnSpc>
                <a:spcPct val="150000"/>
              </a:lnSpc>
            </a:pPr>
            <a:r>
              <a:rPr lang="en-US" sz="2000" b="1" dirty="0"/>
              <a:t>All non-numerical (text) values of Output Possibilities were encoded with only two numbers being 0  for normal and 1 for every </a:t>
            </a:r>
            <a:r>
              <a:rPr lang="en-US" sz="2000" b="1"/>
              <a:t>intrusion type.</a:t>
            </a:r>
            <a:endParaRPr lang="en-US" sz="2000" b="1" dirty="0"/>
          </a:p>
        </p:txBody>
      </p:sp>
    </p:spTree>
    <p:extLst>
      <p:ext uri="{BB962C8B-B14F-4D97-AF65-F5344CB8AC3E}">
        <p14:creationId xmlns:p14="http://schemas.microsoft.com/office/powerpoint/2010/main" val="103319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21" name="Rectangle 20">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2" name="Title 1">
            <a:extLst>
              <a:ext uri="{FF2B5EF4-FFF2-40B4-BE49-F238E27FC236}">
                <a16:creationId xmlns:a16="http://schemas.microsoft.com/office/drawing/2014/main" id="{B851B32E-4894-4D86-A50B-AA6778B50A5A}"/>
              </a:ext>
            </a:extLst>
          </p:cNvPr>
          <p:cNvSpPr>
            <a:spLocks noGrp="1"/>
          </p:cNvSpPr>
          <p:nvPr>
            <p:ph type="title"/>
          </p:nvPr>
        </p:nvSpPr>
        <p:spPr>
          <a:xfrm>
            <a:off x="983887" y="1185059"/>
            <a:ext cx="3491832" cy="4487882"/>
          </a:xfrm>
        </p:spPr>
        <p:txBody>
          <a:bodyPr>
            <a:normAutofit/>
          </a:bodyPr>
          <a:lstStyle/>
          <a:p>
            <a:pPr algn="ctr"/>
            <a:r>
              <a:rPr lang="en-US" sz="4400"/>
              <a:t>Data preprocessing</a:t>
            </a:r>
          </a:p>
        </p:txBody>
      </p:sp>
      <p:sp>
        <p:nvSpPr>
          <p:cNvPr id="23" name="Rectangle 22">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EF247FBA-F9EF-4DBA-9CF9-A8DFCF87A858}"/>
              </a:ext>
            </a:extLst>
          </p:cNvPr>
          <p:cNvSpPr>
            <a:spLocks noGrp="1"/>
          </p:cNvSpPr>
          <p:nvPr>
            <p:ph idx="1"/>
          </p:nvPr>
        </p:nvSpPr>
        <p:spPr>
          <a:xfrm>
            <a:off x="6403656" y="936416"/>
            <a:ext cx="4870512" cy="4985169"/>
          </a:xfrm>
        </p:spPr>
        <p:txBody>
          <a:bodyPr vert="horz" lIns="91440" tIns="45720" rIns="91440" bIns="45720" rtlCol="0" anchor="ctr">
            <a:normAutofit/>
          </a:bodyPr>
          <a:lstStyle/>
          <a:p>
            <a:pPr marL="0" indent="0" algn="just">
              <a:buNone/>
            </a:pPr>
            <a:endParaRPr lang="en-US" sz="2000" b="1" dirty="0"/>
          </a:p>
          <a:p>
            <a:pPr marL="342900" indent="-342900" algn="just"/>
            <a:endParaRPr lang="en-US" sz="2000" dirty="0">
              <a:latin typeface="Consolas"/>
            </a:endParaRPr>
          </a:p>
          <a:p>
            <a:pPr marL="0" indent="0" algn="just">
              <a:buNone/>
            </a:pPr>
            <a:endParaRPr lang="en-US" sz="2000" b="1" dirty="0">
              <a:latin typeface="Selawik Light" panose="02020404030301010803"/>
            </a:endParaRPr>
          </a:p>
        </p:txBody>
      </p:sp>
      <p:sp>
        <p:nvSpPr>
          <p:cNvPr id="6" name="TextBox 5">
            <a:extLst>
              <a:ext uri="{FF2B5EF4-FFF2-40B4-BE49-F238E27FC236}">
                <a16:creationId xmlns:a16="http://schemas.microsoft.com/office/drawing/2014/main" id="{7EC9B614-98CD-4436-8C2F-AB9AE4CE457B}"/>
              </a:ext>
            </a:extLst>
          </p:cNvPr>
          <p:cNvSpPr txBox="1"/>
          <p:nvPr/>
        </p:nvSpPr>
        <p:spPr>
          <a:xfrm>
            <a:off x="6184816" y="1507112"/>
            <a:ext cx="5555086" cy="41975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000" b="1"/>
              <a:t>PCA and MinMax Scaler:</a:t>
            </a:r>
          </a:p>
          <a:p>
            <a:pPr algn="just">
              <a:lnSpc>
                <a:spcPct val="150000"/>
              </a:lnSpc>
            </a:pPr>
            <a:endParaRPr lang="en-US" sz="2000" b="1" dirty="0"/>
          </a:p>
          <a:p>
            <a:pPr algn="just">
              <a:lnSpc>
                <a:spcPct val="150000"/>
              </a:lnSpc>
            </a:pPr>
            <a:r>
              <a:rPr lang="en-US" sz="2000" b="1" dirty="0"/>
              <a:t>In order to make the training process faster, the </a:t>
            </a:r>
            <a:r>
              <a:rPr lang="en-US" sz="2000" b="1"/>
              <a:t>use of PCA and MinMax Scaler is required.</a:t>
            </a:r>
            <a:endParaRPr lang="en-US" sz="2000" b="1" dirty="0"/>
          </a:p>
          <a:p>
            <a:pPr algn="just">
              <a:lnSpc>
                <a:spcPct val="150000"/>
              </a:lnSpc>
            </a:pPr>
            <a:endParaRPr lang="en-US" sz="2000" b="1" dirty="0"/>
          </a:p>
          <a:p>
            <a:pPr algn="just">
              <a:lnSpc>
                <a:spcPct val="150000"/>
              </a:lnSpc>
            </a:pPr>
            <a:r>
              <a:rPr lang="en-US" sz="2000" b="1" dirty="0"/>
              <a:t>PCA stands for Principal Component Analysis and is often used to decomposition (reduce the </a:t>
            </a:r>
            <a:r>
              <a:rPr lang="en-US" sz="2000" b="1"/>
              <a:t>dimensionality of the data) and the loss in accuracy is negligible.</a:t>
            </a:r>
            <a:endParaRPr lang="en-US" sz="2000" b="1" dirty="0"/>
          </a:p>
        </p:txBody>
      </p:sp>
    </p:spTree>
    <p:extLst>
      <p:ext uri="{BB962C8B-B14F-4D97-AF65-F5344CB8AC3E}">
        <p14:creationId xmlns:p14="http://schemas.microsoft.com/office/powerpoint/2010/main" val="3061038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21" name="Rectangle 20">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2" name="Title 1">
            <a:extLst>
              <a:ext uri="{FF2B5EF4-FFF2-40B4-BE49-F238E27FC236}">
                <a16:creationId xmlns:a16="http://schemas.microsoft.com/office/drawing/2014/main" id="{B851B32E-4894-4D86-A50B-AA6778B50A5A}"/>
              </a:ext>
            </a:extLst>
          </p:cNvPr>
          <p:cNvSpPr>
            <a:spLocks noGrp="1"/>
          </p:cNvSpPr>
          <p:nvPr>
            <p:ph type="title"/>
          </p:nvPr>
        </p:nvSpPr>
        <p:spPr>
          <a:xfrm>
            <a:off x="983887" y="1185059"/>
            <a:ext cx="3491832" cy="4487882"/>
          </a:xfrm>
        </p:spPr>
        <p:txBody>
          <a:bodyPr>
            <a:normAutofit/>
          </a:bodyPr>
          <a:lstStyle/>
          <a:p>
            <a:pPr algn="ctr"/>
            <a:r>
              <a:rPr lang="en-US" sz="4400"/>
              <a:t>Data preprocessing</a:t>
            </a:r>
          </a:p>
        </p:txBody>
      </p:sp>
      <p:sp>
        <p:nvSpPr>
          <p:cNvPr id="23" name="Rectangle 22">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EF247FBA-F9EF-4DBA-9CF9-A8DFCF87A858}"/>
              </a:ext>
            </a:extLst>
          </p:cNvPr>
          <p:cNvSpPr>
            <a:spLocks noGrp="1"/>
          </p:cNvSpPr>
          <p:nvPr>
            <p:ph idx="1"/>
          </p:nvPr>
        </p:nvSpPr>
        <p:spPr>
          <a:xfrm>
            <a:off x="6403656" y="936416"/>
            <a:ext cx="4870512" cy="4985169"/>
          </a:xfrm>
        </p:spPr>
        <p:txBody>
          <a:bodyPr vert="horz" lIns="91440" tIns="45720" rIns="91440" bIns="45720" rtlCol="0" anchor="ctr">
            <a:normAutofit/>
          </a:bodyPr>
          <a:lstStyle/>
          <a:p>
            <a:pPr marL="0" indent="0" algn="just">
              <a:buNone/>
            </a:pPr>
            <a:endParaRPr lang="en-US" sz="2000" b="1" dirty="0"/>
          </a:p>
          <a:p>
            <a:pPr marL="342900" indent="-342900" algn="just"/>
            <a:endParaRPr lang="en-US" sz="2000" dirty="0">
              <a:latin typeface="Consolas"/>
            </a:endParaRPr>
          </a:p>
          <a:p>
            <a:pPr marL="0" indent="0" algn="just">
              <a:buNone/>
            </a:pPr>
            <a:endParaRPr lang="en-US" sz="2000" b="1" dirty="0">
              <a:latin typeface="Selawik Light" panose="02020404030301010803"/>
            </a:endParaRPr>
          </a:p>
        </p:txBody>
      </p:sp>
      <p:sp>
        <p:nvSpPr>
          <p:cNvPr id="6" name="TextBox 5">
            <a:extLst>
              <a:ext uri="{FF2B5EF4-FFF2-40B4-BE49-F238E27FC236}">
                <a16:creationId xmlns:a16="http://schemas.microsoft.com/office/drawing/2014/main" id="{7EC9B614-98CD-4436-8C2F-AB9AE4CE457B}"/>
              </a:ext>
            </a:extLst>
          </p:cNvPr>
          <p:cNvSpPr txBox="1"/>
          <p:nvPr/>
        </p:nvSpPr>
        <p:spPr>
          <a:xfrm>
            <a:off x="6184816" y="1507112"/>
            <a:ext cx="5555086" cy="32742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000" b="1"/>
              <a:t>PCA and MinMax Scaler:</a:t>
            </a:r>
          </a:p>
          <a:p>
            <a:pPr algn="just">
              <a:lnSpc>
                <a:spcPct val="150000"/>
              </a:lnSpc>
            </a:pPr>
            <a:endParaRPr lang="en-US" sz="2000" b="1" dirty="0">
              <a:ea typeface="+mn-lt"/>
              <a:cs typeface="+mn-lt"/>
            </a:endParaRPr>
          </a:p>
          <a:p>
            <a:pPr algn="just">
              <a:lnSpc>
                <a:spcPct val="150000"/>
              </a:lnSpc>
            </a:pPr>
            <a:r>
              <a:rPr lang="en-US" sz="2000" b="1" dirty="0">
                <a:ea typeface="+mn-lt"/>
                <a:cs typeface="+mn-lt"/>
              </a:rPr>
              <a:t>MinMax scaler used on the input data scales and translates each feature individually such as that it is in the given range on the training set. This operation normalizes the features of the model and further </a:t>
            </a:r>
            <a:r>
              <a:rPr lang="en-US" sz="2000" b="1">
                <a:ea typeface="+mn-lt"/>
                <a:cs typeface="+mn-lt"/>
              </a:rPr>
              <a:t>improves the accuracy.  </a:t>
            </a:r>
            <a:endParaRPr lang="en-US" sz="2000" b="1"/>
          </a:p>
        </p:txBody>
      </p:sp>
    </p:spTree>
    <p:extLst>
      <p:ext uri="{BB962C8B-B14F-4D97-AF65-F5344CB8AC3E}">
        <p14:creationId xmlns:p14="http://schemas.microsoft.com/office/powerpoint/2010/main" val="379524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21" name="Rectangle 20">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2" name="Title 1">
            <a:extLst>
              <a:ext uri="{FF2B5EF4-FFF2-40B4-BE49-F238E27FC236}">
                <a16:creationId xmlns:a16="http://schemas.microsoft.com/office/drawing/2014/main" id="{B851B32E-4894-4D86-A50B-AA6778B50A5A}"/>
              </a:ext>
            </a:extLst>
          </p:cNvPr>
          <p:cNvSpPr>
            <a:spLocks noGrp="1"/>
          </p:cNvSpPr>
          <p:nvPr>
            <p:ph type="title"/>
          </p:nvPr>
        </p:nvSpPr>
        <p:spPr>
          <a:xfrm>
            <a:off x="983887" y="1185059"/>
            <a:ext cx="3491832" cy="4487882"/>
          </a:xfrm>
        </p:spPr>
        <p:txBody>
          <a:bodyPr>
            <a:normAutofit/>
          </a:bodyPr>
          <a:lstStyle/>
          <a:p>
            <a:pPr algn="ctr"/>
            <a:r>
              <a:rPr lang="en-US" sz="4400"/>
              <a:t>Neural Network Architecture</a:t>
            </a:r>
          </a:p>
        </p:txBody>
      </p:sp>
      <p:sp>
        <p:nvSpPr>
          <p:cNvPr id="23" name="Rectangle 22">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EF247FBA-F9EF-4DBA-9CF9-A8DFCF87A858}"/>
              </a:ext>
            </a:extLst>
          </p:cNvPr>
          <p:cNvSpPr>
            <a:spLocks noGrp="1"/>
          </p:cNvSpPr>
          <p:nvPr>
            <p:ph idx="1"/>
          </p:nvPr>
        </p:nvSpPr>
        <p:spPr>
          <a:xfrm>
            <a:off x="6403656" y="936416"/>
            <a:ext cx="4870512" cy="4985169"/>
          </a:xfrm>
        </p:spPr>
        <p:txBody>
          <a:bodyPr vert="horz" lIns="91440" tIns="45720" rIns="91440" bIns="45720" rtlCol="0" anchor="ctr">
            <a:normAutofit/>
          </a:bodyPr>
          <a:lstStyle/>
          <a:p>
            <a:pPr marL="0" indent="0" algn="just">
              <a:buNone/>
            </a:pPr>
            <a:endParaRPr lang="en-US" sz="2000" b="1" dirty="0"/>
          </a:p>
          <a:p>
            <a:pPr marL="342900" indent="-342900" algn="just"/>
            <a:endParaRPr lang="en-US" sz="2000" dirty="0">
              <a:latin typeface="Consolas"/>
            </a:endParaRPr>
          </a:p>
          <a:p>
            <a:pPr marL="0" indent="0" algn="just">
              <a:buNone/>
            </a:pPr>
            <a:endParaRPr lang="en-US" sz="2000" b="1" dirty="0">
              <a:latin typeface="Selawik Light" panose="02020404030301010803"/>
            </a:endParaRPr>
          </a:p>
        </p:txBody>
      </p:sp>
      <p:sp>
        <p:nvSpPr>
          <p:cNvPr id="6" name="TextBox 5">
            <a:extLst>
              <a:ext uri="{FF2B5EF4-FFF2-40B4-BE49-F238E27FC236}">
                <a16:creationId xmlns:a16="http://schemas.microsoft.com/office/drawing/2014/main" id="{7EC9B614-98CD-4436-8C2F-AB9AE4CE457B}"/>
              </a:ext>
            </a:extLst>
          </p:cNvPr>
          <p:cNvSpPr txBox="1"/>
          <p:nvPr/>
        </p:nvSpPr>
        <p:spPr>
          <a:xfrm>
            <a:off x="6409386" y="2513527"/>
            <a:ext cx="4964805" cy="2804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000" b="1" dirty="0"/>
              <a:t>Five layers in total. 1 input layer, 1 output layer and 3 hidden layers. This choice is motivated by the fact the author conducted various experiments and chose the one most </a:t>
            </a:r>
            <a:r>
              <a:rPr lang="en-US" sz="2000" b="1"/>
              <a:t>efficient (</a:t>
            </a:r>
            <a:r>
              <a:rPr lang="en-US" sz="2000" b="1" dirty="0"/>
              <a:t>Taking into account the time and the accuracy).</a:t>
            </a:r>
          </a:p>
        </p:txBody>
      </p:sp>
    </p:spTree>
    <p:extLst>
      <p:ext uri="{BB962C8B-B14F-4D97-AF65-F5344CB8AC3E}">
        <p14:creationId xmlns:p14="http://schemas.microsoft.com/office/powerpoint/2010/main" val="3596087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21" name="Rectangle 20">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2" name="Title 1">
            <a:extLst>
              <a:ext uri="{FF2B5EF4-FFF2-40B4-BE49-F238E27FC236}">
                <a16:creationId xmlns:a16="http://schemas.microsoft.com/office/drawing/2014/main" id="{B851B32E-4894-4D86-A50B-AA6778B50A5A}"/>
              </a:ext>
            </a:extLst>
          </p:cNvPr>
          <p:cNvSpPr>
            <a:spLocks noGrp="1"/>
          </p:cNvSpPr>
          <p:nvPr>
            <p:ph type="title"/>
          </p:nvPr>
        </p:nvSpPr>
        <p:spPr>
          <a:xfrm>
            <a:off x="983887" y="1185059"/>
            <a:ext cx="3491832" cy="4487882"/>
          </a:xfrm>
        </p:spPr>
        <p:txBody>
          <a:bodyPr>
            <a:normAutofit/>
          </a:bodyPr>
          <a:lstStyle/>
          <a:p>
            <a:pPr algn="ctr"/>
            <a:r>
              <a:rPr lang="en-US" sz="4400"/>
              <a:t>Neural Network Architecture</a:t>
            </a:r>
          </a:p>
        </p:txBody>
      </p:sp>
      <p:sp>
        <p:nvSpPr>
          <p:cNvPr id="23" name="Rectangle 22">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EF247FBA-F9EF-4DBA-9CF9-A8DFCF87A858}"/>
              </a:ext>
            </a:extLst>
          </p:cNvPr>
          <p:cNvSpPr>
            <a:spLocks noGrp="1"/>
          </p:cNvSpPr>
          <p:nvPr>
            <p:ph idx="1"/>
          </p:nvPr>
        </p:nvSpPr>
        <p:spPr>
          <a:xfrm>
            <a:off x="6403656" y="936416"/>
            <a:ext cx="4870512" cy="4985169"/>
          </a:xfrm>
        </p:spPr>
        <p:txBody>
          <a:bodyPr vert="horz" lIns="91440" tIns="45720" rIns="91440" bIns="45720" rtlCol="0" anchor="ctr">
            <a:normAutofit/>
          </a:bodyPr>
          <a:lstStyle/>
          <a:p>
            <a:pPr marL="0" indent="0" algn="just">
              <a:buNone/>
            </a:pPr>
            <a:endParaRPr lang="en-US" sz="2000" b="1" dirty="0"/>
          </a:p>
          <a:p>
            <a:pPr marL="342900" indent="-342900" algn="just"/>
            <a:endParaRPr lang="en-US" sz="2000" dirty="0">
              <a:latin typeface="Consolas"/>
            </a:endParaRPr>
          </a:p>
          <a:p>
            <a:pPr marL="0" indent="0" algn="just">
              <a:buNone/>
            </a:pPr>
            <a:endParaRPr lang="en-US" sz="2000" b="1" dirty="0">
              <a:latin typeface="Selawik Light" panose="02020404030301010803"/>
            </a:endParaRPr>
          </a:p>
        </p:txBody>
      </p:sp>
      <p:sp>
        <p:nvSpPr>
          <p:cNvPr id="6" name="TextBox 5">
            <a:extLst>
              <a:ext uri="{FF2B5EF4-FFF2-40B4-BE49-F238E27FC236}">
                <a16:creationId xmlns:a16="http://schemas.microsoft.com/office/drawing/2014/main" id="{7EC9B614-98CD-4436-8C2F-AB9AE4CE457B}"/>
              </a:ext>
            </a:extLst>
          </p:cNvPr>
          <p:cNvSpPr txBox="1"/>
          <p:nvPr/>
        </p:nvSpPr>
        <p:spPr>
          <a:xfrm>
            <a:off x="6291330" y="871471"/>
            <a:ext cx="4964805" cy="9583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000" b="1"/>
              <a:t>Code snippet displaying the Neural Network model and its parameters:</a:t>
            </a:r>
            <a:endParaRPr lang="en-US" sz="2000" b="1" dirty="0"/>
          </a:p>
        </p:txBody>
      </p:sp>
      <p:pic>
        <p:nvPicPr>
          <p:cNvPr id="4" name="Picture 4" descr="Text&#10;&#10;Description automatically generated">
            <a:extLst>
              <a:ext uri="{FF2B5EF4-FFF2-40B4-BE49-F238E27FC236}">
                <a16:creationId xmlns:a16="http://schemas.microsoft.com/office/drawing/2014/main" id="{DB02B057-12C9-44EE-A85C-7A032CCA8CAF}"/>
              </a:ext>
            </a:extLst>
          </p:cNvPr>
          <p:cNvPicPr>
            <a:picLocks noChangeAspect="1"/>
          </p:cNvPicPr>
          <p:nvPr/>
        </p:nvPicPr>
        <p:blipFill>
          <a:blip r:embed="rId2"/>
          <a:stretch>
            <a:fillRect/>
          </a:stretch>
        </p:blipFill>
        <p:spPr>
          <a:xfrm>
            <a:off x="5926427" y="2990998"/>
            <a:ext cx="5812665" cy="3430311"/>
          </a:xfrm>
          <a:prstGeom prst="rect">
            <a:avLst/>
          </a:prstGeom>
        </p:spPr>
      </p:pic>
    </p:spTree>
    <p:extLst>
      <p:ext uri="{BB962C8B-B14F-4D97-AF65-F5344CB8AC3E}">
        <p14:creationId xmlns:p14="http://schemas.microsoft.com/office/powerpoint/2010/main" val="254823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21" name="Rectangle 20">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2" name="Title 1">
            <a:extLst>
              <a:ext uri="{FF2B5EF4-FFF2-40B4-BE49-F238E27FC236}">
                <a16:creationId xmlns:a16="http://schemas.microsoft.com/office/drawing/2014/main" id="{B851B32E-4894-4D86-A50B-AA6778B50A5A}"/>
              </a:ext>
            </a:extLst>
          </p:cNvPr>
          <p:cNvSpPr>
            <a:spLocks noGrp="1"/>
          </p:cNvSpPr>
          <p:nvPr>
            <p:ph type="title"/>
          </p:nvPr>
        </p:nvSpPr>
        <p:spPr>
          <a:xfrm>
            <a:off x="983887" y="1185059"/>
            <a:ext cx="3491832" cy="4487882"/>
          </a:xfrm>
        </p:spPr>
        <p:txBody>
          <a:bodyPr>
            <a:normAutofit/>
          </a:bodyPr>
          <a:lstStyle/>
          <a:p>
            <a:pPr algn="ctr"/>
            <a:r>
              <a:rPr lang="en-US" sz="4400"/>
              <a:t>Neural Network Architecture</a:t>
            </a:r>
          </a:p>
        </p:txBody>
      </p:sp>
      <p:sp>
        <p:nvSpPr>
          <p:cNvPr id="23" name="Rectangle 22">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EF247FBA-F9EF-4DBA-9CF9-A8DFCF87A858}"/>
              </a:ext>
            </a:extLst>
          </p:cNvPr>
          <p:cNvSpPr>
            <a:spLocks noGrp="1"/>
          </p:cNvSpPr>
          <p:nvPr>
            <p:ph idx="1"/>
          </p:nvPr>
        </p:nvSpPr>
        <p:spPr>
          <a:xfrm>
            <a:off x="6403656" y="936416"/>
            <a:ext cx="4870512" cy="4985169"/>
          </a:xfrm>
        </p:spPr>
        <p:txBody>
          <a:bodyPr vert="horz" lIns="91440" tIns="45720" rIns="91440" bIns="45720" rtlCol="0" anchor="ctr">
            <a:normAutofit/>
          </a:bodyPr>
          <a:lstStyle/>
          <a:p>
            <a:pPr marL="0" indent="0" algn="just">
              <a:buNone/>
            </a:pPr>
            <a:endParaRPr lang="en-US" sz="2000" b="1" dirty="0"/>
          </a:p>
          <a:p>
            <a:pPr marL="342900" indent="-342900" algn="just"/>
            <a:endParaRPr lang="en-US" sz="2000" dirty="0">
              <a:latin typeface="Consolas"/>
            </a:endParaRPr>
          </a:p>
          <a:p>
            <a:pPr marL="0" indent="0" algn="just">
              <a:buNone/>
            </a:pPr>
            <a:endParaRPr lang="en-US" sz="2000" b="1" dirty="0">
              <a:latin typeface="Selawik Light" panose="02020404030301010803"/>
            </a:endParaRPr>
          </a:p>
        </p:txBody>
      </p:sp>
      <p:sp>
        <p:nvSpPr>
          <p:cNvPr id="6" name="TextBox 5">
            <a:extLst>
              <a:ext uri="{FF2B5EF4-FFF2-40B4-BE49-F238E27FC236}">
                <a16:creationId xmlns:a16="http://schemas.microsoft.com/office/drawing/2014/main" id="{7EC9B614-98CD-4436-8C2F-AB9AE4CE457B}"/>
              </a:ext>
            </a:extLst>
          </p:cNvPr>
          <p:cNvSpPr txBox="1"/>
          <p:nvPr/>
        </p:nvSpPr>
        <p:spPr>
          <a:xfrm>
            <a:off x="6291330" y="871471"/>
            <a:ext cx="4964805" cy="5113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000" b="1"/>
              <a:t>Overview:</a:t>
            </a:r>
          </a:p>
          <a:p>
            <a:pPr algn="just">
              <a:lnSpc>
                <a:spcPct val="150000"/>
              </a:lnSpc>
            </a:pPr>
            <a:endParaRPr lang="en-US" sz="2000" b="1" dirty="0"/>
          </a:p>
          <a:p>
            <a:pPr algn="just">
              <a:lnSpc>
                <a:spcPct val="150000"/>
              </a:lnSpc>
            </a:pPr>
            <a:r>
              <a:rPr lang="en-US" sz="2000" b="1" dirty="0"/>
              <a:t>A sequential model is basically a plain stack of layers within which each layer has exactly </a:t>
            </a:r>
            <a:r>
              <a:rPr lang="en-US" sz="2000" b="1"/>
              <a:t>one input tensor and one output tensor.</a:t>
            </a:r>
            <a:endParaRPr lang="en-US" sz="2000" b="1" dirty="0"/>
          </a:p>
          <a:p>
            <a:pPr algn="just">
              <a:lnSpc>
                <a:spcPct val="150000"/>
              </a:lnSpc>
            </a:pPr>
            <a:endParaRPr lang="en-US" sz="2000" b="1" dirty="0"/>
          </a:p>
          <a:p>
            <a:pPr algn="just">
              <a:lnSpc>
                <a:spcPct val="150000"/>
              </a:lnSpc>
            </a:pPr>
            <a:r>
              <a:rPr lang="en-US" sz="2000" b="1" dirty="0"/>
              <a:t>Activation function is used to define how the weighted sum of the input is transformed into the activation of the node or output for that speficif input. The default choice for </a:t>
            </a:r>
            <a:r>
              <a:rPr lang="en-US" sz="2000" b="1"/>
              <a:t>hidden layers – ReLU, Sigmoid for classifying.</a:t>
            </a:r>
            <a:endParaRPr lang="en-US" sz="2000" b="1" dirty="0"/>
          </a:p>
        </p:txBody>
      </p:sp>
    </p:spTree>
    <p:extLst>
      <p:ext uri="{BB962C8B-B14F-4D97-AF65-F5344CB8AC3E}">
        <p14:creationId xmlns:p14="http://schemas.microsoft.com/office/powerpoint/2010/main" val="552958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21" name="Rectangle 20">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2" name="Title 1">
            <a:extLst>
              <a:ext uri="{FF2B5EF4-FFF2-40B4-BE49-F238E27FC236}">
                <a16:creationId xmlns:a16="http://schemas.microsoft.com/office/drawing/2014/main" id="{B851B32E-4894-4D86-A50B-AA6778B50A5A}"/>
              </a:ext>
            </a:extLst>
          </p:cNvPr>
          <p:cNvSpPr>
            <a:spLocks noGrp="1"/>
          </p:cNvSpPr>
          <p:nvPr>
            <p:ph type="title"/>
          </p:nvPr>
        </p:nvSpPr>
        <p:spPr>
          <a:xfrm>
            <a:off x="983887" y="1185059"/>
            <a:ext cx="3491832" cy="4487882"/>
          </a:xfrm>
        </p:spPr>
        <p:txBody>
          <a:bodyPr>
            <a:normAutofit/>
          </a:bodyPr>
          <a:lstStyle/>
          <a:p>
            <a:pPr algn="ctr"/>
            <a:r>
              <a:rPr lang="en-US" sz="4400"/>
              <a:t>Neural Network Architecture</a:t>
            </a:r>
          </a:p>
        </p:txBody>
      </p:sp>
      <p:sp>
        <p:nvSpPr>
          <p:cNvPr id="23" name="Rectangle 22">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EF247FBA-F9EF-4DBA-9CF9-A8DFCF87A858}"/>
              </a:ext>
            </a:extLst>
          </p:cNvPr>
          <p:cNvSpPr>
            <a:spLocks noGrp="1"/>
          </p:cNvSpPr>
          <p:nvPr>
            <p:ph idx="1"/>
          </p:nvPr>
        </p:nvSpPr>
        <p:spPr>
          <a:xfrm>
            <a:off x="6403656" y="936416"/>
            <a:ext cx="4870512" cy="4985169"/>
          </a:xfrm>
        </p:spPr>
        <p:txBody>
          <a:bodyPr vert="horz" lIns="91440" tIns="45720" rIns="91440" bIns="45720" rtlCol="0" anchor="ctr">
            <a:normAutofit/>
          </a:bodyPr>
          <a:lstStyle/>
          <a:p>
            <a:pPr marL="0" indent="0" algn="just">
              <a:buNone/>
            </a:pPr>
            <a:endParaRPr lang="en-US" sz="2000" b="1" dirty="0"/>
          </a:p>
          <a:p>
            <a:pPr marL="342900" indent="-342900" algn="just"/>
            <a:endParaRPr lang="en-US" sz="2000" dirty="0">
              <a:latin typeface="Consolas"/>
            </a:endParaRPr>
          </a:p>
          <a:p>
            <a:pPr marL="0" indent="0" algn="just">
              <a:buNone/>
            </a:pPr>
            <a:endParaRPr lang="en-US" sz="2000" b="1" dirty="0">
              <a:latin typeface="Selawik Light" panose="02020404030301010803"/>
            </a:endParaRPr>
          </a:p>
        </p:txBody>
      </p:sp>
      <p:sp>
        <p:nvSpPr>
          <p:cNvPr id="6" name="TextBox 5">
            <a:extLst>
              <a:ext uri="{FF2B5EF4-FFF2-40B4-BE49-F238E27FC236}">
                <a16:creationId xmlns:a16="http://schemas.microsoft.com/office/drawing/2014/main" id="{7EC9B614-98CD-4436-8C2F-AB9AE4CE457B}"/>
              </a:ext>
            </a:extLst>
          </p:cNvPr>
          <p:cNvSpPr txBox="1"/>
          <p:nvPr/>
        </p:nvSpPr>
        <p:spPr>
          <a:xfrm>
            <a:off x="6363216" y="569547"/>
            <a:ext cx="4964805" cy="60366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000" b="1"/>
              <a:t>Kernel initializer is what initializes the weights in the layer.</a:t>
            </a:r>
            <a:endParaRPr lang="en-US" sz="2000" b="1" dirty="0"/>
          </a:p>
          <a:p>
            <a:pPr algn="just">
              <a:lnSpc>
                <a:spcPct val="150000"/>
              </a:lnSpc>
            </a:pPr>
            <a:endParaRPr lang="en-US" sz="2000" b="1" dirty="0"/>
          </a:p>
          <a:p>
            <a:pPr algn="just">
              <a:lnSpc>
                <a:spcPct val="150000"/>
              </a:lnSpc>
            </a:pPr>
            <a:r>
              <a:rPr lang="en-US" sz="2000" b="1" dirty="0"/>
              <a:t>Loss function is what measures the performance of the classification. Binary cross-entropy is a good choice given the </a:t>
            </a:r>
            <a:r>
              <a:rPr lang="en-US" sz="2000" b="1"/>
              <a:t>nature of the encoding.</a:t>
            </a:r>
          </a:p>
          <a:p>
            <a:pPr algn="just">
              <a:lnSpc>
                <a:spcPct val="150000"/>
              </a:lnSpc>
            </a:pPr>
            <a:endParaRPr lang="en-US" sz="2000" b="1" dirty="0"/>
          </a:p>
          <a:p>
            <a:pPr algn="just">
              <a:lnSpc>
                <a:spcPct val="150000"/>
              </a:lnSpc>
            </a:pPr>
            <a:r>
              <a:rPr lang="en-US" sz="2000" b="1" dirty="0"/>
              <a:t>Optimizer is used to change the attributes of the model such as weights, learning rate and son on to reduce the losses. According to </a:t>
            </a:r>
            <a:r>
              <a:rPr lang="en-US" sz="2000" b="1"/>
              <a:t>the author's research the Adam optimizer is the best choice.</a:t>
            </a:r>
          </a:p>
        </p:txBody>
      </p:sp>
    </p:spTree>
    <p:extLst>
      <p:ext uri="{BB962C8B-B14F-4D97-AF65-F5344CB8AC3E}">
        <p14:creationId xmlns:p14="http://schemas.microsoft.com/office/powerpoint/2010/main" val="1013572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21" name="Rectangle 20">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2" name="Title 1">
            <a:extLst>
              <a:ext uri="{FF2B5EF4-FFF2-40B4-BE49-F238E27FC236}">
                <a16:creationId xmlns:a16="http://schemas.microsoft.com/office/drawing/2014/main" id="{B851B32E-4894-4D86-A50B-AA6778B50A5A}"/>
              </a:ext>
            </a:extLst>
          </p:cNvPr>
          <p:cNvSpPr>
            <a:spLocks noGrp="1"/>
          </p:cNvSpPr>
          <p:nvPr>
            <p:ph type="title"/>
          </p:nvPr>
        </p:nvSpPr>
        <p:spPr>
          <a:xfrm>
            <a:off x="983887" y="1185059"/>
            <a:ext cx="3491832" cy="4487882"/>
          </a:xfrm>
        </p:spPr>
        <p:txBody>
          <a:bodyPr>
            <a:normAutofit/>
          </a:bodyPr>
          <a:lstStyle/>
          <a:p>
            <a:pPr algn="ctr"/>
            <a:r>
              <a:rPr lang="en-US" sz="4400"/>
              <a:t>Table of contents</a:t>
            </a:r>
          </a:p>
        </p:txBody>
      </p:sp>
      <p:sp>
        <p:nvSpPr>
          <p:cNvPr id="23" name="Rectangle 22">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EF247FBA-F9EF-4DBA-9CF9-A8DFCF87A858}"/>
              </a:ext>
            </a:extLst>
          </p:cNvPr>
          <p:cNvSpPr>
            <a:spLocks noGrp="1"/>
          </p:cNvSpPr>
          <p:nvPr>
            <p:ph idx="1"/>
          </p:nvPr>
        </p:nvSpPr>
        <p:spPr>
          <a:xfrm>
            <a:off x="6403656" y="936416"/>
            <a:ext cx="4870512" cy="4985169"/>
          </a:xfrm>
        </p:spPr>
        <p:txBody>
          <a:bodyPr vert="horz" lIns="91440" tIns="45720" rIns="91440" bIns="45720" rtlCol="0" anchor="ctr">
            <a:normAutofit/>
          </a:bodyPr>
          <a:lstStyle/>
          <a:p>
            <a:pPr algn="ctr">
              <a:buClr>
                <a:srgbClr val="262626"/>
              </a:buClr>
            </a:pPr>
            <a:r>
              <a:rPr lang="en-US" sz="2000" b="1" dirty="0">
                <a:ea typeface="+mn-lt"/>
                <a:cs typeface="+mn-lt"/>
              </a:rPr>
              <a:t>Introduction</a:t>
            </a:r>
            <a:endParaRPr lang="en-US" sz="2000"/>
          </a:p>
          <a:p>
            <a:pPr algn="ctr">
              <a:buClr>
                <a:srgbClr val="262626"/>
              </a:buClr>
            </a:pPr>
            <a:r>
              <a:rPr lang="en-US" sz="2000" b="1" dirty="0">
                <a:ea typeface="+mn-lt"/>
                <a:cs typeface="+mn-lt"/>
              </a:rPr>
              <a:t>Dataset overview </a:t>
            </a:r>
            <a:endParaRPr lang="en-US" sz="2000" b="1">
              <a:ea typeface="+mn-lt"/>
              <a:cs typeface="+mn-lt"/>
            </a:endParaRPr>
          </a:p>
          <a:p>
            <a:pPr algn="ctr">
              <a:buClr>
                <a:srgbClr val="262626"/>
              </a:buClr>
            </a:pPr>
            <a:r>
              <a:rPr lang="en-US" sz="2000" b="1" dirty="0">
                <a:ea typeface="+mn-lt"/>
                <a:cs typeface="+mn-lt"/>
              </a:rPr>
              <a:t>Methodology </a:t>
            </a:r>
            <a:endParaRPr lang="en-US" sz="2000" b="1">
              <a:ea typeface="+mn-lt"/>
              <a:cs typeface="+mn-lt"/>
            </a:endParaRPr>
          </a:p>
          <a:p>
            <a:pPr algn="ctr">
              <a:buClr>
                <a:srgbClr val="262626"/>
              </a:buClr>
            </a:pPr>
            <a:r>
              <a:rPr lang="en-US" sz="2000" b="1" dirty="0">
                <a:ea typeface="+mn-lt"/>
                <a:cs typeface="+mn-lt"/>
              </a:rPr>
              <a:t>Data preprocessing</a:t>
            </a:r>
            <a:endParaRPr lang="en-US" sz="2000" dirty="0">
              <a:ea typeface="+mn-lt"/>
              <a:cs typeface="+mn-lt"/>
            </a:endParaRPr>
          </a:p>
          <a:p>
            <a:pPr algn="ctr">
              <a:buClr>
                <a:srgbClr val="262626"/>
              </a:buClr>
            </a:pPr>
            <a:r>
              <a:rPr lang="en-US" sz="2000" b="1">
                <a:ea typeface="+mn-lt"/>
                <a:cs typeface="+mn-lt"/>
              </a:rPr>
              <a:t>Neural Network Architecture</a:t>
            </a:r>
            <a:endParaRPr lang="en-US" dirty="0"/>
          </a:p>
          <a:p>
            <a:pPr algn="ctr">
              <a:buClr>
                <a:srgbClr val="262626"/>
              </a:buClr>
            </a:pPr>
            <a:r>
              <a:rPr lang="en-US" sz="2000" b="1">
                <a:ea typeface="+mn-lt"/>
                <a:cs typeface="+mn-lt"/>
              </a:rPr>
              <a:t>Experiments and results</a:t>
            </a:r>
          </a:p>
          <a:p>
            <a:pPr algn="ctr">
              <a:buClr>
                <a:srgbClr val="262626"/>
              </a:buClr>
            </a:pPr>
            <a:r>
              <a:rPr lang="en-US" sz="2000" b="1">
                <a:ea typeface="+mn-lt"/>
                <a:cs typeface="+mn-lt"/>
              </a:rPr>
              <a:t>Future work</a:t>
            </a:r>
          </a:p>
          <a:p>
            <a:pPr algn="ctr">
              <a:buClr>
                <a:srgbClr val="262626"/>
              </a:buClr>
            </a:pPr>
            <a:r>
              <a:rPr lang="en-US" sz="2000" b="1" dirty="0">
                <a:ea typeface="+mn-lt"/>
                <a:cs typeface="+mn-lt"/>
              </a:rPr>
              <a:t>References</a:t>
            </a:r>
            <a:endParaRPr lang="en-US" sz="2000" b="1" dirty="0"/>
          </a:p>
        </p:txBody>
      </p:sp>
    </p:spTree>
    <p:extLst>
      <p:ext uri="{BB962C8B-B14F-4D97-AF65-F5344CB8AC3E}">
        <p14:creationId xmlns:p14="http://schemas.microsoft.com/office/powerpoint/2010/main" val="2305135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21" name="Rectangle 20">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2" name="Title 1">
            <a:extLst>
              <a:ext uri="{FF2B5EF4-FFF2-40B4-BE49-F238E27FC236}">
                <a16:creationId xmlns:a16="http://schemas.microsoft.com/office/drawing/2014/main" id="{B851B32E-4894-4D86-A50B-AA6778B50A5A}"/>
              </a:ext>
            </a:extLst>
          </p:cNvPr>
          <p:cNvSpPr>
            <a:spLocks noGrp="1"/>
          </p:cNvSpPr>
          <p:nvPr>
            <p:ph type="title"/>
          </p:nvPr>
        </p:nvSpPr>
        <p:spPr>
          <a:xfrm>
            <a:off x="983887" y="1185059"/>
            <a:ext cx="3491832" cy="4487882"/>
          </a:xfrm>
        </p:spPr>
        <p:txBody>
          <a:bodyPr>
            <a:normAutofit/>
          </a:bodyPr>
          <a:lstStyle/>
          <a:p>
            <a:pPr algn="ctr"/>
            <a:r>
              <a:rPr lang="en-US" sz="4400"/>
              <a:t>Experiments and results</a:t>
            </a:r>
          </a:p>
        </p:txBody>
      </p:sp>
      <p:sp>
        <p:nvSpPr>
          <p:cNvPr id="23" name="Rectangle 22">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EF247FBA-F9EF-4DBA-9CF9-A8DFCF87A858}"/>
              </a:ext>
            </a:extLst>
          </p:cNvPr>
          <p:cNvSpPr>
            <a:spLocks noGrp="1"/>
          </p:cNvSpPr>
          <p:nvPr>
            <p:ph idx="1"/>
          </p:nvPr>
        </p:nvSpPr>
        <p:spPr>
          <a:xfrm>
            <a:off x="6403656" y="936416"/>
            <a:ext cx="4870512" cy="4985169"/>
          </a:xfrm>
        </p:spPr>
        <p:txBody>
          <a:bodyPr vert="horz" lIns="91440" tIns="45720" rIns="91440" bIns="45720" rtlCol="0" anchor="ctr">
            <a:normAutofit/>
          </a:bodyPr>
          <a:lstStyle/>
          <a:p>
            <a:pPr marL="0" indent="0" algn="just">
              <a:buNone/>
            </a:pPr>
            <a:endParaRPr lang="en-US" sz="2000" b="1" dirty="0"/>
          </a:p>
          <a:p>
            <a:pPr marL="342900" indent="-342900" algn="just"/>
            <a:endParaRPr lang="en-US" sz="2000" dirty="0">
              <a:latin typeface="Consolas"/>
            </a:endParaRPr>
          </a:p>
          <a:p>
            <a:pPr marL="0" indent="0" algn="just">
              <a:buNone/>
            </a:pPr>
            <a:endParaRPr lang="en-US" sz="2000" b="1" dirty="0">
              <a:latin typeface="Selawik Light" panose="02020404030301010803"/>
            </a:endParaRPr>
          </a:p>
        </p:txBody>
      </p:sp>
      <p:sp>
        <p:nvSpPr>
          <p:cNvPr id="6" name="TextBox 5">
            <a:extLst>
              <a:ext uri="{FF2B5EF4-FFF2-40B4-BE49-F238E27FC236}">
                <a16:creationId xmlns:a16="http://schemas.microsoft.com/office/drawing/2014/main" id="{7EC9B614-98CD-4436-8C2F-AB9AE4CE457B}"/>
              </a:ext>
            </a:extLst>
          </p:cNvPr>
          <p:cNvSpPr txBox="1"/>
          <p:nvPr/>
        </p:nvSpPr>
        <p:spPr>
          <a:xfrm>
            <a:off x="6363216" y="569547"/>
            <a:ext cx="4964805" cy="4966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endParaRPr lang="en-US" sz="2000" b="1" dirty="0"/>
          </a:p>
        </p:txBody>
      </p:sp>
      <p:sp>
        <p:nvSpPr>
          <p:cNvPr id="4" name="TextBox 3">
            <a:extLst>
              <a:ext uri="{FF2B5EF4-FFF2-40B4-BE49-F238E27FC236}">
                <a16:creationId xmlns:a16="http://schemas.microsoft.com/office/drawing/2014/main" id="{5C0AEB7B-B38D-4511-9DB8-EE8390B1B481}"/>
              </a:ext>
            </a:extLst>
          </p:cNvPr>
          <p:cNvSpPr txBox="1"/>
          <p:nvPr/>
        </p:nvSpPr>
        <p:spPr>
          <a:xfrm>
            <a:off x="6320084" y="2107924"/>
            <a:ext cx="4964805" cy="18816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000" b="1" dirty="0"/>
              <a:t>The experiments are conducted to find the best split ratio for training/test sets in terms of model efficiency. The next slides display </a:t>
            </a:r>
            <a:r>
              <a:rPr lang="en-US" sz="2000" b="1"/>
              <a:t>the results for different splits of the data.</a:t>
            </a:r>
            <a:endParaRPr lang="en-US"/>
          </a:p>
        </p:txBody>
      </p:sp>
    </p:spTree>
    <p:extLst>
      <p:ext uri="{BB962C8B-B14F-4D97-AF65-F5344CB8AC3E}">
        <p14:creationId xmlns:p14="http://schemas.microsoft.com/office/powerpoint/2010/main" val="1798381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5" name="Rectangle 14">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3B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7AB1ED-3C71-4A04-A414-D9A81311CF46}"/>
              </a:ext>
            </a:extLst>
          </p:cNvPr>
          <p:cNvSpPr txBox="1"/>
          <p:nvPr/>
        </p:nvSpPr>
        <p:spPr>
          <a:xfrm>
            <a:off x="1072552" y="3114136"/>
            <a:ext cx="313138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Training set / test set</a:t>
            </a:r>
          </a:p>
          <a:p>
            <a:r>
              <a:rPr lang="en-US" sz="2400" b="1"/>
              <a:t>= 0.75 / 0.25</a:t>
            </a:r>
            <a:endParaRPr lang="en-US" sz="2400" b="1" dirty="0"/>
          </a:p>
        </p:txBody>
      </p:sp>
      <p:pic>
        <p:nvPicPr>
          <p:cNvPr id="4" name="Picture 6" descr="Graphical user interface&#10;&#10;Description automatically generated">
            <a:extLst>
              <a:ext uri="{FF2B5EF4-FFF2-40B4-BE49-F238E27FC236}">
                <a16:creationId xmlns:a16="http://schemas.microsoft.com/office/drawing/2014/main" id="{B26CBFAE-B750-4B58-B846-C6621DDE1CF2}"/>
              </a:ext>
            </a:extLst>
          </p:cNvPr>
          <p:cNvPicPr>
            <a:picLocks noGrp="1" noChangeAspect="1"/>
          </p:cNvPicPr>
          <p:nvPr>
            <p:ph idx="1"/>
          </p:nvPr>
        </p:nvPicPr>
        <p:blipFill>
          <a:blip r:embed="rId2"/>
          <a:stretch>
            <a:fillRect/>
          </a:stretch>
        </p:blipFill>
        <p:spPr>
          <a:xfrm>
            <a:off x="4185969" y="978675"/>
            <a:ext cx="7443156" cy="5264628"/>
          </a:xfrm>
        </p:spPr>
      </p:pic>
    </p:spTree>
    <p:extLst>
      <p:ext uri="{BB962C8B-B14F-4D97-AF65-F5344CB8AC3E}">
        <p14:creationId xmlns:p14="http://schemas.microsoft.com/office/powerpoint/2010/main" val="1438472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5" name="Rectangle 14">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3B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7AB1ED-3C71-4A04-A414-D9A81311CF46}"/>
              </a:ext>
            </a:extLst>
          </p:cNvPr>
          <p:cNvSpPr txBox="1"/>
          <p:nvPr/>
        </p:nvSpPr>
        <p:spPr>
          <a:xfrm>
            <a:off x="1072552" y="3114136"/>
            <a:ext cx="313138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Training set / test set</a:t>
            </a:r>
          </a:p>
          <a:p>
            <a:r>
              <a:rPr lang="en-US" sz="2400" b="1"/>
              <a:t>= 0.75 / 0.25</a:t>
            </a:r>
            <a:endParaRPr lang="en-US" sz="2400" b="1" dirty="0"/>
          </a:p>
        </p:txBody>
      </p:sp>
      <p:pic>
        <p:nvPicPr>
          <p:cNvPr id="6" name="Picture 6" descr="Graphical user interface, application&#10;&#10;Description automatically generated">
            <a:extLst>
              <a:ext uri="{FF2B5EF4-FFF2-40B4-BE49-F238E27FC236}">
                <a16:creationId xmlns:a16="http://schemas.microsoft.com/office/drawing/2014/main" id="{02F72054-B277-47DE-AAEA-979D20FE730C}"/>
              </a:ext>
            </a:extLst>
          </p:cNvPr>
          <p:cNvPicPr>
            <a:picLocks noGrp="1" noChangeAspect="1"/>
          </p:cNvPicPr>
          <p:nvPr>
            <p:ph idx="1"/>
          </p:nvPr>
        </p:nvPicPr>
        <p:blipFill>
          <a:blip r:embed="rId2"/>
          <a:stretch>
            <a:fillRect/>
          </a:stretch>
        </p:blipFill>
        <p:spPr>
          <a:xfrm>
            <a:off x="4516647" y="1050561"/>
            <a:ext cx="7054968" cy="4948327"/>
          </a:xfrm>
        </p:spPr>
      </p:pic>
    </p:spTree>
    <p:extLst>
      <p:ext uri="{BB962C8B-B14F-4D97-AF65-F5344CB8AC3E}">
        <p14:creationId xmlns:p14="http://schemas.microsoft.com/office/powerpoint/2010/main" val="2343640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5" name="Rectangle 14">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3B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7AB1ED-3C71-4A04-A414-D9A81311CF46}"/>
              </a:ext>
            </a:extLst>
          </p:cNvPr>
          <p:cNvSpPr txBox="1"/>
          <p:nvPr/>
        </p:nvSpPr>
        <p:spPr>
          <a:xfrm>
            <a:off x="1072552" y="3114136"/>
            <a:ext cx="313138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Training set / test set</a:t>
            </a:r>
          </a:p>
          <a:p>
            <a:r>
              <a:rPr lang="en-US" sz="2400" b="1"/>
              <a:t>= 0.65 / 0.35</a:t>
            </a:r>
            <a:endParaRPr lang="en-US" sz="2400" b="1" dirty="0"/>
          </a:p>
        </p:txBody>
      </p:sp>
      <p:pic>
        <p:nvPicPr>
          <p:cNvPr id="4" name="Picture 6" descr="Graphical user interface, text&#10;&#10;Description automatically generated">
            <a:extLst>
              <a:ext uri="{FF2B5EF4-FFF2-40B4-BE49-F238E27FC236}">
                <a16:creationId xmlns:a16="http://schemas.microsoft.com/office/drawing/2014/main" id="{D26DEC48-FCB8-4CB3-B729-57DB6D26850E}"/>
              </a:ext>
            </a:extLst>
          </p:cNvPr>
          <p:cNvPicPr>
            <a:picLocks noGrp="1" noChangeAspect="1"/>
          </p:cNvPicPr>
          <p:nvPr>
            <p:ph idx="1"/>
          </p:nvPr>
        </p:nvPicPr>
        <p:blipFill>
          <a:blip r:embed="rId2"/>
          <a:stretch>
            <a:fillRect/>
          </a:stretch>
        </p:blipFill>
        <p:spPr>
          <a:xfrm>
            <a:off x="4185969" y="964297"/>
            <a:ext cx="7443157" cy="5250251"/>
          </a:xfrm>
        </p:spPr>
      </p:pic>
    </p:spTree>
    <p:extLst>
      <p:ext uri="{BB962C8B-B14F-4D97-AF65-F5344CB8AC3E}">
        <p14:creationId xmlns:p14="http://schemas.microsoft.com/office/powerpoint/2010/main" val="1851459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5" name="Rectangle 14">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3B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7AB1ED-3C71-4A04-A414-D9A81311CF46}"/>
              </a:ext>
            </a:extLst>
          </p:cNvPr>
          <p:cNvSpPr txBox="1"/>
          <p:nvPr/>
        </p:nvSpPr>
        <p:spPr>
          <a:xfrm>
            <a:off x="1072552" y="3114136"/>
            <a:ext cx="313138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Training set / test set</a:t>
            </a:r>
          </a:p>
          <a:p>
            <a:r>
              <a:rPr lang="en-US" sz="2400" b="1"/>
              <a:t>= 0.65 / 0.35</a:t>
            </a:r>
            <a:endParaRPr lang="en-US" sz="2400" b="1" dirty="0"/>
          </a:p>
        </p:txBody>
      </p:sp>
      <p:pic>
        <p:nvPicPr>
          <p:cNvPr id="6" name="Picture 6" descr="Graphical user interface, application&#10;&#10;Description automatically generated">
            <a:extLst>
              <a:ext uri="{FF2B5EF4-FFF2-40B4-BE49-F238E27FC236}">
                <a16:creationId xmlns:a16="http://schemas.microsoft.com/office/drawing/2014/main" id="{FA41C8BD-B5DF-4A8B-9944-9D01C7A2AAB1}"/>
              </a:ext>
            </a:extLst>
          </p:cNvPr>
          <p:cNvPicPr>
            <a:picLocks noGrp="1" noChangeAspect="1"/>
          </p:cNvPicPr>
          <p:nvPr>
            <p:ph idx="1"/>
          </p:nvPr>
        </p:nvPicPr>
        <p:blipFill>
          <a:blip r:embed="rId2"/>
          <a:stretch>
            <a:fillRect/>
          </a:stretch>
        </p:blipFill>
        <p:spPr>
          <a:xfrm>
            <a:off x="4185968" y="993052"/>
            <a:ext cx="7241874" cy="5063346"/>
          </a:xfrm>
        </p:spPr>
      </p:pic>
    </p:spTree>
    <p:extLst>
      <p:ext uri="{BB962C8B-B14F-4D97-AF65-F5344CB8AC3E}">
        <p14:creationId xmlns:p14="http://schemas.microsoft.com/office/powerpoint/2010/main" val="1634774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5" name="Rectangle 14">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3B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7AB1ED-3C71-4A04-A414-D9A81311CF46}"/>
              </a:ext>
            </a:extLst>
          </p:cNvPr>
          <p:cNvSpPr txBox="1"/>
          <p:nvPr/>
        </p:nvSpPr>
        <p:spPr>
          <a:xfrm>
            <a:off x="1072552" y="3114136"/>
            <a:ext cx="313138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Training set / test set</a:t>
            </a:r>
          </a:p>
          <a:p>
            <a:r>
              <a:rPr lang="en-US" sz="2400" b="1"/>
              <a:t>= 0.55 / 0.45</a:t>
            </a:r>
            <a:endParaRPr lang="en-US" sz="2400" b="1" dirty="0"/>
          </a:p>
        </p:txBody>
      </p:sp>
      <p:pic>
        <p:nvPicPr>
          <p:cNvPr id="4" name="Picture 6">
            <a:extLst>
              <a:ext uri="{FF2B5EF4-FFF2-40B4-BE49-F238E27FC236}">
                <a16:creationId xmlns:a16="http://schemas.microsoft.com/office/drawing/2014/main" id="{FAA2FE23-B712-4734-A77F-D6017EFC1C5D}"/>
              </a:ext>
            </a:extLst>
          </p:cNvPr>
          <p:cNvPicPr>
            <a:picLocks noGrp="1" noChangeAspect="1"/>
          </p:cNvPicPr>
          <p:nvPr>
            <p:ph idx="1"/>
          </p:nvPr>
        </p:nvPicPr>
        <p:blipFill>
          <a:blip r:embed="rId2"/>
          <a:stretch>
            <a:fillRect/>
          </a:stretch>
        </p:blipFill>
        <p:spPr>
          <a:xfrm>
            <a:off x="4114081" y="964297"/>
            <a:ext cx="7443157" cy="5250251"/>
          </a:xfrm>
        </p:spPr>
      </p:pic>
    </p:spTree>
    <p:extLst>
      <p:ext uri="{BB962C8B-B14F-4D97-AF65-F5344CB8AC3E}">
        <p14:creationId xmlns:p14="http://schemas.microsoft.com/office/powerpoint/2010/main" val="4110638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5" name="Rectangle 14">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3B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7AB1ED-3C71-4A04-A414-D9A81311CF46}"/>
              </a:ext>
            </a:extLst>
          </p:cNvPr>
          <p:cNvSpPr txBox="1"/>
          <p:nvPr/>
        </p:nvSpPr>
        <p:spPr>
          <a:xfrm>
            <a:off x="1072552" y="3114136"/>
            <a:ext cx="313138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Training set / test set</a:t>
            </a:r>
          </a:p>
          <a:p>
            <a:r>
              <a:rPr lang="en-US" sz="2400" b="1"/>
              <a:t>= 0.55 / 0.45</a:t>
            </a:r>
            <a:endParaRPr lang="en-US" sz="2400" b="1" dirty="0"/>
          </a:p>
        </p:txBody>
      </p:sp>
      <p:pic>
        <p:nvPicPr>
          <p:cNvPr id="6" name="Picture 6">
            <a:extLst>
              <a:ext uri="{FF2B5EF4-FFF2-40B4-BE49-F238E27FC236}">
                <a16:creationId xmlns:a16="http://schemas.microsoft.com/office/drawing/2014/main" id="{C9AA3176-DC1B-465B-B886-35CC0B4A5DA3}"/>
              </a:ext>
            </a:extLst>
          </p:cNvPr>
          <p:cNvPicPr>
            <a:picLocks noGrp="1" noChangeAspect="1"/>
          </p:cNvPicPr>
          <p:nvPr>
            <p:ph idx="1"/>
          </p:nvPr>
        </p:nvPicPr>
        <p:blipFill>
          <a:blip r:embed="rId2"/>
          <a:stretch>
            <a:fillRect/>
          </a:stretch>
        </p:blipFill>
        <p:spPr>
          <a:xfrm>
            <a:off x="4315363" y="1007429"/>
            <a:ext cx="7141231" cy="5034589"/>
          </a:xfrm>
        </p:spPr>
      </p:pic>
    </p:spTree>
    <p:extLst>
      <p:ext uri="{BB962C8B-B14F-4D97-AF65-F5344CB8AC3E}">
        <p14:creationId xmlns:p14="http://schemas.microsoft.com/office/powerpoint/2010/main" val="2344956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5" name="Rectangle 14">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3B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7AB1ED-3C71-4A04-A414-D9A81311CF46}"/>
              </a:ext>
            </a:extLst>
          </p:cNvPr>
          <p:cNvSpPr txBox="1"/>
          <p:nvPr/>
        </p:nvSpPr>
        <p:spPr>
          <a:xfrm>
            <a:off x="1072552" y="3114136"/>
            <a:ext cx="313138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Training set / test set</a:t>
            </a:r>
          </a:p>
          <a:p>
            <a:r>
              <a:rPr lang="en-US" sz="2400" b="1"/>
              <a:t>= 0.45 / 0.55</a:t>
            </a:r>
            <a:endParaRPr lang="en-US" sz="2400" b="1" dirty="0"/>
          </a:p>
        </p:txBody>
      </p:sp>
      <p:pic>
        <p:nvPicPr>
          <p:cNvPr id="4" name="Picture 6">
            <a:extLst>
              <a:ext uri="{FF2B5EF4-FFF2-40B4-BE49-F238E27FC236}">
                <a16:creationId xmlns:a16="http://schemas.microsoft.com/office/drawing/2014/main" id="{4424217B-E427-4ACD-86A8-6DF6D99A123D}"/>
              </a:ext>
            </a:extLst>
          </p:cNvPr>
          <p:cNvPicPr>
            <a:picLocks noGrp="1" noChangeAspect="1"/>
          </p:cNvPicPr>
          <p:nvPr>
            <p:ph idx="1"/>
          </p:nvPr>
        </p:nvPicPr>
        <p:blipFill>
          <a:blip r:embed="rId2"/>
          <a:stretch>
            <a:fillRect/>
          </a:stretch>
        </p:blipFill>
        <p:spPr>
          <a:xfrm>
            <a:off x="4430383" y="921165"/>
            <a:ext cx="7126855" cy="5005836"/>
          </a:xfrm>
        </p:spPr>
      </p:pic>
    </p:spTree>
    <p:extLst>
      <p:ext uri="{BB962C8B-B14F-4D97-AF65-F5344CB8AC3E}">
        <p14:creationId xmlns:p14="http://schemas.microsoft.com/office/powerpoint/2010/main" val="764929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5" name="Rectangle 14">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3B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7AB1ED-3C71-4A04-A414-D9A81311CF46}"/>
              </a:ext>
            </a:extLst>
          </p:cNvPr>
          <p:cNvSpPr txBox="1"/>
          <p:nvPr/>
        </p:nvSpPr>
        <p:spPr>
          <a:xfrm>
            <a:off x="1072552" y="3114136"/>
            <a:ext cx="313138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Training set / test set</a:t>
            </a:r>
          </a:p>
          <a:p>
            <a:r>
              <a:rPr lang="en-US" sz="2400" b="1"/>
              <a:t>= 0.45 / 0.55</a:t>
            </a:r>
            <a:endParaRPr lang="en-US" sz="2400" b="1" dirty="0"/>
          </a:p>
        </p:txBody>
      </p:sp>
      <p:pic>
        <p:nvPicPr>
          <p:cNvPr id="6" name="Picture 6">
            <a:extLst>
              <a:ext uri="{FF2B5EF4-FFF2-40B4-BE49-F238E27FC236}">
                <a16:creationId xmlns:a16="http://schemas.microsoft.com/office/drawing/2014/main" id="{2662A2E3-59D9-4E56-B773-4C284F13E597}"/>
              </a:ext>
            </a:extLst>
          </p:cNvPr>
          <p:cNvPicPr>
            <a:picLocks noGrp="1" noChangeAspect="1"/>
          </p:cNvPicPr>
          <p:nvPr>
            <p:ph idx="1"/>
          </p:nvPr>
        </p:nvPicPr>
        <p:blipFill>
          <a:blip r:embed="rId2"/>
          <a:stretch>
            <a:fillRect/>
          </a:stretch>
        </p:blipFill>
        <p:spPr>
          <a:xfrm>
            <a:off x="4344119" y="1165580"/>
            <a:ext cx="6954327" cy="4890817"/>
          </a:xfrm>
        </p:spPr>
      </p:pic>
    </p:spTree>
    <p:extLst>
      <p:ext uri="{BB962C8B-B14F-4D97-AF65-F5344CB8AC3E}">
        <p14:creationId xmlns:p14="http://schemas.microsoft.com/office/powerpoint/2010/main" val="275817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5" name="Rectangle 14">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3B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7AB1ED-3C71-4A04-A414-D9A81311CF46}"/>
              </a:ext>
            </a:extLst>
          </p:cNvPr>
          <p:cNvSpPr txBox="1"/>
          <p:nvPr/>
        </p:nvSpPr>
        <p:spPr>
          <a:xfrm>
            <a:off x="1072552" y="3114136"/>
            <a:ext cx="313138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Training set / test set</a:t>
            </a:r>
          </a:p>
          <a:p>
            <a:r>
              <a:rPr lang="en-US" sz="2400" b="1"/>
              <a:t>= 0.35 / 0.65</a:t>
            </a:r>
            <a:endParaRPr lang="en-US" sz="2400" b="1" dirty="0"/>
          </a:p>
        </p:txBody>
      </p:sp>
      <p:pic>
        <p:nvPicPr>
          <p:cNvPr id="4" name="Picture 6">
            <a:extLst>
              <a:ext uri="{FF2B5EF4-FFF2-40B4-BE49-F238E27FC236}">
                <a16:creationId xmlns:a16="http://schemas.microsoft.com/office/drawing/2014/main" id="{03117243-D7BB-467D-A4F7-CD945AA99A1E}"/>
              </a:ext>
            </a:extLst>
          </p:cNvPr>
          <p:cNvPicPr>
            <a:picLocks noGrp="1" noChangeAspect="1"/>
          </p:cNvPicPr>
          <p:nvPr>
            <p:ph idx="1"/>
          </p:nvPr>
        </p:nvPicPr>
        <p:blipFill>
          <a:blip r:embed="rId2"/>
          <a:stretch>
            <a:fillRect/>
          </a:stretch>
        </p:blipFill>
        <p:spPr>
          <a:xfrm>
            <a:off x="4114081" y="892411"/>
            <a:ext cx="7457535" cy="5264628"/>
          </a:xfrm>
        </p:spPr>
      </p:pic>
    </p:spTree>
    <p:extLst>
      <p:ext uri="{BB962C8B-B14F-4D97-AF65-F5344CB8AC3E}">
        <p14:creationId xmlns:p14="http://schemas.microsoft.com/office/powerpoint/2010/main" val="3147350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21" name="Rectangle 20">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2" name="Title 1">
            <a:extLst>
              <a:ext uri="{FF2B5EF4-FFF2-40B4-BE49-F238E27FC236}">
                <a16:creationId xmlns:a16="http://schemas.microsoft.com/office/drawing/2014/main" id="{B851B32E-4894-4D86-A50B-AA6778B50A5A}"/>
              </a:ext>
            </a:extLst>
          </p:cNvPr>
          <p:cNvSpPr>
            <a:spLocks noGrp="1"/>
          </p:cNvSpPr>
          <p:nvPr>
            <p:ph type="title"/>
          </p:nvPr>
        </p:nvSpPr>
        <p:spPr>
          <a:xfrm>
            <a:off x="983887" y="1185059"/>
            <a:ext cx="3491832" cy="4487882"/>
          </a:xfrm>
        </p:spPr>
        <p:txBody>
          <a:bodyPr>
            <a:normAutofit/>
          </a:bodyPr>
          <a:lstStyle/>
          <a:p>
            <a:pPr algn="ctr"/>
            <a:r>
              <a:rPr lang="en-US" sz="4400"/>
              <a:t>Introduction</a:t>
            </a:r>
          </a:p>
        </p:txBody>
      </p:sp>
      <p:sp>
        <p:nvSpPr>
          <p:cNvPr id="23" name="Rectangle 22">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EF247FBA-F9EF-4DBA-9CF9-A8DFCF87A858}"/>
              </a:ext>
            </a:extLst>
          </p:cNvPr>
          <p:cNvSpPr>
            <a:spLocks noGrp="1"/>
          </p:cNvSpPr>
          <p:nvPr>
            <p:ph idx="1"/>
          </p:nvPr>
        </p:nvSpPr>
        <p:spPr>
          <a:xfrm>
            <a:off x="6403656" y="936416"/>
            <a:ext cx="4870512" cy="4985169"/>
          </a:xfrm>
        </p:spPr>
        <p:txBody>
          <a:bodyPr vert="horz" lIns="91440" tIns="45720" rIns="91440" bIns="45720" rtlCol="0" anchor="ctr">
            <a:normAutofit/>
          </a:bodyPr>
          <a:lstStyle/>
          <a:p>
            <a:pPr marL="0" indent="0" algn="ctr">
              <a:buClr>
                <a:srgbClr val="262626"/>
              </a:buClr>
              <a:buNone/>
            </a:pPr>
            <a:r>
              <a:rPr lang="en-US" sz="2000" b="1" dirty="0"/>
              <a:t>The IMAT5235 Coursework revolves around the problem of intrusion detection using an artificial neural network of one's choice and design. The author's goal is to make the net as accurate and time-efficient as possible.</a:t>
            </a:r>
          </a:p>
        </p:txBody>
      </p:sp>
    </p:spTree>
    <p:extLst>
      <p:ext uri="{BB962C8B-B14F-4D97-AF65-F5344CB8AC3E}">
        <p14:creationId xmlns:p14="http://schemas.microsoft.com/office/powerpoint/2010/main" val="31574570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5" name="Rectangle 14">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3B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7AB1ED-3C71-4A04-A414-D9A81311CF46}"/>
              </a:ext>
            </a:extLst>
          </p:cNvPr>
          <p:cNvSpPr txBox="1"/>
          <p:nvPr/>
        </p:nvSpPr>
        <p:spPr>
          <a:xfrm>
            <a:off x="1072552" y="3114136"/>
            <a:ext cx="313138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Training set / test set</a:t>
            </a:r>
          </a:p>
          <a:p>
            <a:r>
              <a:rPr lang="en-US" sz="2400" b="1"/>
              <a:t>= 0.35 / 0.65</a:t>
            </a:r>
            <a:endParaRPr lang="en-US" sz="2400" b="1" dirty="0"/>
          </a:p>
        </p:txBody>
      </p:sp>
      <p:pic>
        <p:nvPicPr>
          <p:cNvPr id="6" name="Picture 6">
            <a:extLst>
              <a:ext uri="{FF2B5EF4-FFF2-40B4-BE49-F238E27FC236}">
                <a16:creationId xmlns:a16="http://schemas.microsoft.com/office/drawing/2014/main" id="{76CFE57E-61C5-4924-AC4C-ECFC079D8481}"/>
              </a:ext>
            </a:extLst>
          </p:cNvPr>
          <p:cNvPicPr>
            <a:picLocks noGrp="1" noChangeAspect="1"/>
          </p:cNvPicPr>
          <p:nvPr>
            <p:ph idx="1"/>
          </p:nvPr>
        </p:nvPicPr>
        <p:blipFill>
          <a:blip r:embed="rId2"/>
          <a:stretch>
            <a:fillRect/>
          </a:stretch>
        </p:blipFill>
        <p:spPr>
          <a:xfrm>
            <a:off x="4185968" y="1007429"/>
            <a:ext cx="7285005" cy="5135231"/>
          </a:xfrm>
        </p:spPr>
      </p:pic>
    </p:spTree>
    <p:extLst>
      <p:ext uri="{BB962C8B-B14F-4D97-AF65-F5344CB8AC3E}">
        <p14:creationId xmlns:p14="http://schemas.microsoft.com/office/powerpoint/2010/main" val="10199362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5" name="Rectangle 14">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3B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7AB1ED-3C71-4A04-A414-D9A81311CF46}"/>
              </a:ext>
            </a:extLst>
          </p:cNvPr>
          <p:cNvSpPr txBox="1"/>
          <p:nvPr/>
        </p:nvSpPr>
        <p:spPr>
          <a:xfrm>
            <a:off x="1072552" y="3114136"/>
            <a:ext cx="313138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Training set / test set</a:t>
            </a:r>
          </a:p>
          <a:p>
            <a:r>
              <a:rPr lang="en-US" sz="2400" b="1"/>
              <a:t>= 0.25 / 0.75</a:t>
            </a:r>
            <a:endParaRPr lang="en-US" sz="2400" b="1" dirty="0"/>
          </a:p>
        </p:txBody>
      </p:sp>
      <p:pic>
        <p:nvPicPr>
          <p:cNvPr id="4" name="Picture 6">
            <a:extLst>
              <a:ext uri="{FF2B5EF4-FFF2-40B4-BE49-F238E27FC236}">
                <a16:creationId xmlns:a16="http://schemas.microsoft.com/office/drawing/2014/main" id="{CBBAD182-D6A3-4B12-81EC-561B6E8FF619}"/>
              </a:ext>
            </a:extLst>
          </p:cNvPr>
          <p:cNvPicPr>
            <a:picLocks noGrp="1" noChangeAspect="1"/>
          </p:cNvPicPr>
          <p:nvPr>
            <p:ph idx="1"/>
          </p:nvPr>
        </p:nvPicPr>
        <p:blipFill>
          <a:blip r:embed="rId2"/>
          <a:stretch>
            <a:fillRect/>
          </a:stretch>
        </p:blipFill>
        <p:spPr>
          <a:xfrm>
            <a:off x="4185968" y="921164"/>
            <a:ext cx="7385647" cy="5207119"/>
          </a:xfrm>
        </p:spPr>
      </p:pic>
    </p:spTree>
    <p:extLst>
      <p:ext uri="{BB962C8B-B14F-4D97-AF65-F5344CB8AC3E}">
        <p14:creationId xmlns:p14="http://schemas.microsoft.com/office/powerpoint/2010/main" val="3682773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5" name="Rectangle 14">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3B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7AB1ED-3C71-4A04-A414-D9A81311CF46}"/>
              </a:ext>
            </a:extLst>
          </p:cNvPr>
          <p:cNvSpPr txBox="1"/>
          <p:nvPr/>
        </p:nvSpPr>
        <p:spPr>
          <a:xfrm>
            <a:off x="1072552" y="3114136"/>
            <a:ext cx="313138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Training set / test set</a:t>
            </a:r>
          </a:p>
          <a:p>
            <a:r>
              <a:rPr lang="en-US" sz="2400" b="1"/>
              <a:t>= 0.25 / 0.75</a:t>
            </a:r>
            <a:endParaRPr lang="en-US" sz="2400" b="1" dirty="0"/>
          </a:p>
        </p:txBody>
      </p:sp>
      <p:pic>
        <p:nvPicPr>
          <p:cNvPr id="6" name="Picture 6" descr="Graphical user interface&#10;&#10;Description automatically generated">
            <a:extLst>
              <a:ext uri="{FF2B5EF4-FFF2-40B4-BE49-F238E27FC236}">
                <a16:creationId xmlns:a16="http://schemas.microsoft.com/office/drawing/2014/main" id="{1A40C4BC-4FF0-454E-9A94-59EA0B0381B4}"/>
              </a:ext>
            </a:extLst>
          </p:cNvPr>
          <p:cNvPicPr>
            <a:picLocks noGrp="1" noChangeAspect="1"/>
          </p:cNvPicPr>
          <p:nvPr>
            <p:ph idx="1"/>
          </p:nvPr>
        </p:nvPicPr>
        <p:blipFill>
          <a:blip r:embed="rId2"/>
          <a:stretch>
            <a:fillRect/>
          </a:stretch>
        </p:blipFill>
        <p:spPr>
          <a:xfrm>
            <a:off x="4286610" y="978674"/>
            <a:ext cx="7198742" cy="5106477"/>
          </a:xfrm>
        </p:spPr>
      </p:pic>
    </p:spTree>
    <p:extLst>
      <p:ext uri="{BB962C8B-B14F-4D97-AF65-F5344CB8AC3E}">
        <p14:creationId xmlns:p14="http://schemas.microsoft.com/office/powerpoint/2010/main" val="3850890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5" name="Rectangle 14">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3B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7AB1ED-3C71-4A04-A414-D9A81311CF46}"/>
              </a:ext>
            </a:extLst>
          </p:cNvPr>
          <p:cNvSpPr txBox="1"/>
          <p:nvPr/>
        </p:nvSpPr>
        <p:spPr>
          <a:xfrm>
            <a:off x="1072552" y="3114136"/>
            <a:ext cx="313138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Training set / test set</a:t>
            </a:r>
          </a:p>
          <a:p>
            <a:r>
              <a:rPr lang="en-US" sz="2400" b="1"/>
              <a:t>= 0.15 / 0.85</a:t>
            </a:r>
            <a:endParaRPr lang="en-US" sz="2400" b="1" dirty="0"/>
          </a:p>
        </p:txBody>
      </p:sp>
      <p:pic>
        <p:nvPicPr>
          <p:cNvPr id="4" name="Picture 6">
            <a:extLst>
              <a:ext uri="{FF2B5EF4-FFF2-40B4-BE49-F238E27FC236}">
                <a16:creationId xmlns:a16="http://schemas.microsoft.com/office/drawing/2014/main" id="{8A5E9FC9-FEBF-4D7F-96F7-4EAF51E0D7EC}"/>
              </a:ext>
            </a:extLst>
          </p:cNvPr>
          <p:cNvPicPr>
            <a:picLocks noGrp="1" noChangeAspect="1"/>
          </p:cNvPicPr>
          <p:nvPr>
            <p:ph idx="1"/>
          </p:nvPr>
        </p:nvPicPr>
        <p:blipFill>
          <a:blip r:embed="rId2"/>
          <a:stretch>
            <a:fillRect/>
          </a:stretch>
        </p:blipFill>
        <p:spPr>
          <a:xfrm>
            <a:off x="4071129" y="993051"/>
            <a:ext cx="7399666" cy="5163986"/>
          </a:xfrm>
        </p:spPr>
      </p:pic>
    </p:spTree>
    <p:extLst>
      <p:ext uri="{BB962C8B-B14F-4D97-AF65-F5344CB8AC3E}">
        <p14:creationId xmlns:p14="http://schemas.microsoft.com/office/powerpoint/2010/main" val="2784169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5" name="Rectangle 14">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3B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7AB1ED-3C71-4A04-A414-D9A81311CF46}"/>
              </a:ext>
            </a:extLst>
          </p:cNvPr>
          <p:cNvSpPr txBox="1"/>
          <p:nvPr/>
        </p:nvSpPr>
        <p:spPr>
          <a:xfrm>
            <a:off x="1072552" y="3114136"/>
            <a:ext cx="313138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Training set / test set</a:t>
            </a:r>
          </a:p>
          <a:p>
            <a:r>
              <a:rPr lang="en-US" sz="2400" b="1"/>
              <a:t>= 0.15 / 0.85</a:t>
            </a:r>
            <a:endParaRPr lang="en-US" sz="2400" b="1" dirty="0"/>
          </a:p>
        </p:txBody>
      </p:sp>
      <p:pic>
        <p:nvPicPr>
          <p:cNvPr id="6" name="Picture 6">
            <a:extLst>
              <a:ext uri="{FF2B5EF4-FFF2-40B4-BE49-F238E27FC236}">
                <a16:creationId xmlns:a16="http://schemas.microsoft.com/office/drawing/2014/main" id="{2CDC6519-9C94-41D2-BAA9-89FB4B6CC4CB}"/>
              </a:ext>
            </a:extLst>
          </p:cNvPr>
          <p:cNvPicPr>
            <a:picLocks noGrp="1" noChangeAspect="1"/>
          </p:cNvPicPr>
          <p:nvPr>
            <p:ph idx="1"/>
          </p:nvPr>
        </p:nvPicPr>
        <p:blipFill>
          <a:blip r:embed="rId2"/>
          <a:stretch>
            <a:fillRect/>
          </a:stretch>
        </p:blipFill>
        <p:spPr>
          <a:xfrm>
            <a:off x="4458958" y="1036183"/>
            <a:ext cx="6925932" cy="4991458"/>
          </a:xfrm>
        </p:spPr>
      </p:pic>
    </p:spTree>
    <p:extLst>
      <p:ext uri="{BB962C8B-B14F-4D97-AF65-F5344CB8AC3E}">
        <p14:creationId xmlns:p14="http://schemas.microsoft.com/office/powerpoint/2010/main" val="32600900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21" name="Rectangle 20">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2" name="Title 1">
            <a:extLst>
              <a:ext uri="{FF2B5EF4-FFF2-40B4-BE49-F238E27FC236}">
                <a16:creationId xmlns:a16="http://schemas.microsoft.com/office/drawing/2014/main" id="{B851B32E-4894-4D86-A50B-AA6778B50A5A}"/>
              </a:ext>
            </a:extLst>
          </p:cNvPr>
          <p:cNvSpPr>
            <a:spLocks noGrp="1"/>
          </p:cNvSpPr>
          <p:nvPr>
            <p:ph type="title"/>
          </p:nvPr>
        </p:nvSpPr>
        <p:spPr>
          <a:xfrm>
            <a:off x="983887" y="1185059"/>
            <a:ext cx="3491832" cy="4487882"/>
          </a:xfrm>
        </p:spPr>
        <p:txBody>
          <a:bodyPr>
            <a:normAutofit/>
          </a:bodyPr>
          <a:lstStyle/>
          <a:p>
            <a:pPr algn="ctr"/>
            <a:r>
              <a:rPr lang="en-US" sz="4400"/>
              <a:t>Experiments and results</a:t>
            </a:r>
          </a:p>
        </p:txBody>
      </p:sp>
      <p:sp>
        <p:nvSpPr>
          <p:cNvPr id="23" name="Rectangle 22">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EF247FBA-F9EF-4DBA-9CF9-A8DFCF87A858}"/>
              </a:ext>
            </a:extLst>
          </p:cNvPr>
          <p:cNvSpPr>
            <a:spLocks noGrp="1"/>
          </p:cNvSpPr>
          <p:nvPr>
            <p:ph idx="1"/>
          </p:nvPr>
        </p:nvSpPr>
        <p:spPr>
          <a:xfrm>
            <a:off x="6403656" y="936416"/>
            <a:ext cx="4870512" cy="4985169"/>
          </a:xfrm>
        </p:spPr>
        <p:txBody>
          <a:bodyPr vert="horz" lIns="91440" tIns="45720" rIns="91440" bIns="45720" rtlCol="0" anchor="ctr">
            <a:normAutofit/>
          </a:bodyPr>
          <a:lstStyle/>
          <a:p>
            <a:pPr marL="0" indent="0" algn="just">
              <a:buNone/>
            </a:pPr>
            <a:endParaRPr lang="en-US" sz="2000" b="1" dirty="0"/>
          </a:p>
          <a:p>
            <a:pPr marL="342900" indent="-342900" algn="just"/>
            <a:endParaRPr lang="en-US" sz="2000" dirty="0">
              <a:latin typeface="Consolas"/>
            </a:endParaRPr>
          </a:p>
          <a:p>
            <a:pPr marL="0" indent="0" algn="just">
              <a:buNone/>
            </a:pPr>
            <a:endParaRPr lang="en-US" sz="2000" b="1" dirty="0">
              <a:latin typeface="Selawik Light" panose="02020404030301010803"/>
            </a:endParaRPr>
          </a:p>
        </p:txBody>
      </p:sp>
      <p:sp>
        <p:nvSpPr>
          <p:cNvPr id="6" name="TextBox 5">
            <a:extLst>
              <a:ext uri="{FF2B5EF4-FFF2-40B4-BE49-F238E27FC236}">
                <a16:creationId xmlns:a16="http://schemas.microsoft.com/office/drawing/2014/main" id="{7EC9B614-98CD-4436-8C2F-AB9AE4CE457B}"/>
              </a:ext>
            </a:extLst>
          </p:cNvPr>
          <p:cNvSpPr txBox="1"/>
          <p:nvPr/>
        </p:nvSpPr>
        <p:spPr>
          <a:xfrm>
            <a:off x="6363216" y="569547"/>
            <a:ext cx="4964805" cy="4966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endParaRPr lang="en-US" sz="2000" b="1" dirty="0"/>
          </a:p>
        </p:txBody>
      </p:sp>
      <p:sp>
        <p:nvSpPr>
          <p:cNvPr id="4" name="TextBox 3">
            <a:extLst>
              <a:ext uri="{FF2B5EF4-FFF2-40B4-BE49-F238E27FC236}">
                <a16:creationId xmlns:a16="http://schemas.microsoft.com/office/drawing/2014/main" id="{5C0AEB7B-B38D-4511-9DB8-EE8390B1B481}"/>
              </a:ext>
            </a:extLst>
          </p:cNvPr>
          <p:cNvSpPr txBox="1"/>
          <p:nvPr/>
        </p:nvSpPr>
        <p:spPr>
          <a:xfrm>
            <a:off x="6363216" y="943358"/>
            <a:ext cx="4964805" cy="9583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000" b="1"/>
              <a:t>The table below displays the split ratios and their respective accuracy on the test set:</a:t>
            </a:r>
            <a:endParaRPr lang="en-US" sz="2000" b="1" dirty="0"/>
          </a:p>
        </p:txBody>
      </p:sp>
      <p:graphicFrame>
        <p:nvGraphicFramePr>
          <p:cNvPr id="5" name="Table 6">
            <a:extLst>
              <a:ext uri="{FF2B5EF4-FFF2-40B4-BE49-F238E27FC236}">
                <a16:creationId xmlns:a16="http://schemas.microsoft.com/office/drawing/2014/main" id="{A83B15D0-8BB8-478C-98B7-68350BA1836F}"/>
              </a:ext>
            </a:extLst>
          </p:cNvPr>
          <p:cNvGraphicFramePr>
            <a:graphicFrameLocks noGrp="1"/>
          </p:cNvGraphicFramePr>
          <p:nvPr>
            <p:extLst>
              <p:ext uri="{D42A27DB-BD31-4B8C-83A1-F6EECF244321}">
                <p14:modId xmlns:p14="http://schemas.microsoft.com/office/powerpoint/2010/main" val="4089706255"/>
              </p:ext>
            </p:extLst>
          </p:nvPr>
        </p:nvGraphicFramePr>
        <p:xfrm>
          <a:off x="5966603" y="2674188"/>
          <a:ext cx="5828266" cy="3750688"/>
        </p:xfrm>
        <a:graphic>
          <a:graphicData uri="http://schemas.openxmlformats.org/drawingml/2006/table">
            <a:tbl>
              <a:tblPr firstRow="1" bandRow="1">
                <a:tableStyleId>{5C22544A-7EE6-4342-B048-85BDC9FD1C3A}</a:tableStyleId>
              </a:tblPr>
              <a:tblGrid>
                <a:gridCol w="2914133">
                  <a:extLst>
                    <a:ext uri="{9D8B030D-6E8A-4147-A177-3AD203B41FA5}">
                      <a16:colId xmlns:a16="http://schemas.microsoft.com/office/drawing/2014/main" val="3747898978"/>
                    </a:ext>
                  </a:extLst>
                </a:gridCol>
                <a:gridCol w="2914133">
                  <a:extLst>
                    <a:ext uri="{9D8B030D-6E8A-4147-A177-3AD203B41FA5}">
                      <a16:colId xmlns:a16="http://schemas.microsoft.com/office/drawing/2014/main" val="1049820760"/>
                    </a:ext>
                  </a:extLst>
                </a:gridCol>
              </a:tblGrid>
              <a:tr h="468836">
                <a:tc>
                  <a:txBody>
                    <a:bodyPr/>
                    <a:lstStyle/>
                    <a:p>
                      <a:r>
                        <a:rPr lang="en-US"/>
                        <a:t>Split ratio (training / test)</a:t>
                      </a:r>
                    </a:p>
                  </a:txBody>
                  <a:tcPr/>
                </a:tc>
                <a:tc>
                  <a:txBody>
                    <a:bodyPr/>
                    <a:lstStyle/>
                    <a:p>
                      <a:pPr lvl="0">
                        <a:buNone/>
                      </a:pPr>
                      <a:r>
                        <a:rPr lang="en-US"/>
                        <a:t>Test accuracy</a:t>
                      </a:r>
                    </a:p>
                  </a:txBody>
                  <a:tcPr/>
                </a:tc>
                <a:extLst>
                  <a:ext uri="{0D108BD9-81ED-4DB2-BD59-A6C34878D82A}">
                    <a16:rowId xmlns:a16="http://schemas.microsoft.com/office/drawing/2014/main" val="607675467"/>
                  </a:ext>
                </a:extLst>
              </a:tr>
              <a:tr h="468836">
                <a:tc>
                  <a:txBody>
                    <a:bodyPr/>
                    <a:lstStyle/>
                    <a:p>
                      <a:r>
                        <a:rPr lang="en-US"/>
                        <a:t>0.75 / 0.25</a:t>
                      </a:r>
                    </a:p>
                  </a:txBody>
                  <a:tcPr/>
                </a:tc>
                <a:tc>
                  <a:txBody>
                    <a:bodyPr/>
                    <a:lstStyle/>
                    <a:p>
                      <a:r>
                        <a:rPr lang="en-US"/>
                        <a:t>0.9922</a:t>
                      </a:r>
                    </a:p>
                  </a:txBody>
                  <a:tcPr/>
                </a:tc>
                <a:extLst>
                  <a:ext uri="{0D108BD9-81ED-4DB2-BD59-A6C34878D82A}">
                    <a16:rowId xmlns:a16="http://schemas.microsoft.com/office/drawing/2014/main" val="3332218182"/>
                  </a:ext>
                </a:extLst>
              </a:tr>
              <a:tr h="468836">
                <a:tc>
                  <a:txBody>
                    <a:bodyPr/>
                    <a:lstStyle/>
                    <a:p>
                      <a:r>
                        <a:rPr lang="en-US"/>
                        <a:t>0.65 / 0.35</a:t>
                      </a:r>
                    </a:p>
                  </a:txBody>
                  <a:tcPr/>
                </a:tc>
                <a:tc>
                  <a:txBody>
                    <a:bodyPr/>
                    <a:lstStyle/>
                    <a:p>
                      <a:r>
                        <a:rPr lang="en-US"/>
                        <a:t>0.9937</a:t>
                      </a:r>
                    </a:p>
                  </a:txBody>
                  <a:tcPr/>
                </a:tc>
                <a:extLst>
                  <a:ext uri="{0D108BD9-81ED-4DB2-BD59-A6C34878D82A}">
                    <a16:rowId xmlns:a16="http://schemas.microsoft.com/office/drawing/2014/main" val="2726443026"/>
                  </a:ext>
                </a:extLst>
              </a:tr>
              <a:tr h="468836">
                <a:tc>
                  <a:txBody>
                    <a:bodyPr/>
                    <a:lstStyle/>
                    <a:p>
                      <a:r>
                        <a:rPr lang="en-US"/>
                        <a:t>0.55 / 0.45</a:t>
                      </a:r>
                    </a:p>
                  </a:txBody>
                  <a:tcPr/>
                </a:tc>
                <a:tc>
                  <a:txBody>
                    <a:bodyPr/>
                    <a:lstStyle/>
                    <a:p>
                      <a:r>
                        <a:rPr lang="en-US"/>
                        <a:t>0.9932</a:t>
                      </a:r>
                    </a:p>
                  </a:txBody>
                  <a:tcPr/>
                </a:tc>
                <a:extLst>
                  <a:ext uri="{0D108BD9-81ED-4DB2-BD59-A6C34878D82A}">
                    <a16:rowId xmlns:a16="http://schemas.microsoft.com/office/drawing/2014/main" val="3154213207"/>
                  </a:ext>
                </a:extLst>
              </a:tr>
              <a:tr h="468836">
                <a:tc>
                  <a:txBody>
                    <a:bodyPr/>
                    <a:lstStyle/>
                    <a:p>
                      <a:r>
                        <a:rPr lang="en-US"/>
                        <a:t>0.45/ 0.55</a:t>
                      </a:r>
                    </a:p>
                  </a:txBody>
                  <a:tcPr/>
                </a:tc>
                <a:tc>
                  <a:txBody>
                    <a:bodyPr/>
                    <a:lstStyle/>
                    <a:p>
                      <a:r>
                        <a:rPr lang="en-US"/>
                        <a:t>0.9917</a:t>
                      </a:r>
                    </a:p>
                  </a:txBody>
                  <a:tcPr/>
                </a:tc>
                <a:extLst>
                  <a:ext uri="{0D108BD9-81ED-4DB2-BD59-A6C34878D82A}">
                    <a16:rowId xmlns:a16="http://schemas.microsoft.com/office/drawing/2014/main" val="2919551804"/>
                  </a:ext>
                </a:extLst>
              </a:tr>
              <a:tr h="468836">
                <a:tc>
                  <a:txBody>
                    <a:bodyPr/>
                    <a:lstStyle/>
                    <a:p>
                      <a:r>
                        <a:rPr lang="en-US"/>
                        <a:t>0.35 / 0.65</a:t>
                      </a:r>
                    </a:p>
                  </a:txBody>
                  <a:tcPr/>
                </a:tc>
                <a:tc>
                  <a:txBody>
                    <a:bodyPr/>
                    <a:lstStyle/>
                    <a:p>
                      <a:r>
                        <a:rPr lang="en-US"/>
                        <a:t>0.9909</a:t>
                      </a:r>
                    </a:p>
                  </a:txBody>
                  <a:tcPr/>
                </a:tc>
                <a:extLst>
                  <a:ext uri="{0D108BD9-81ED-4DB2-BD59-A6C34878D82A}">
                    <a16:rowId xmlns:a16="http://schemas.microsoft.com/office/drawing/2014/main" val="3281679760"/>
                  </a:ext>
                </a:extLst>
              </a:tr>
              <a:tr h="468836">
                <a:tc>
                  <a:txBody>
                    <a:bodyPr/>
                    <a:lstStyle/>
                    <a:p>
                      <a:pPr lvl="0">
                        <a:buNone/>
                      </a:pPr>
                      <a:r>
                        <a:rPr lang="en-US"/>
                        <a:t>0.25 / 0.75</a:t>
                      </a:r>
                    </a:p>
                  </a:txBody>
                  <a:tcPr/>
                </a:tc>
                <a:tc>
                  <a:txBody>
                    <a:bodyPr/>
                    <a:lstStyle/>
                    <a:p>
                      <a:r>
                        <a:rPr lang="en-US"/>
                        <a:t>0.9903</a:t>
                      </a:r>
                    </a:p>
                  </a:txBody>
                  <a:tcPr/>
                </a:tc>
                <a:extLst>
                  <a:ext uri="{0D108BD9-81ED-4DB2-BD59-A6C34878D82A}">
                    <a16:rowId xmlns:a16="http://schemas.microsoft.com/office/drawing/2014/main" val="24490244"/>
                  </a:ext>
                </a:extLst>
              </a:tr>
              <a:tr h="468836">
                <a:tc>
                  <a:txBody>
                    <a:bodyPr/>
                    <a:lstStyle/>
                    <a:p>
                      <a:r>
                        <a:rPr lang="en-US"/>
                        <a:t>0.15 / 0.85</a:t>
                      </a:r>
                    </a:p>
                  </a:txBody>
                  <a:tcPr/>
                </a:tc>
                <a:tc>
                  <a:txBody>
                    <a:bodyPr/>
                    <a:lstStyle/>
                    <a:p>
                      <a:r>
                        <a:rPr lang="en-US"/>
                        <a:t>0.9887</a:t>
                      </a:r>
                    </a:p>
                  </a:txBody>
                  <a:tcPr/>
                </a:tc>
                <a:extLst>
                  <a:ext uri="{0D108BD9-81ED-4DB2-BD59-A6C34878D82A}">
                    <a16:rowId xmlns:a16="http://schemas.microsoft.com/office/drawing/2014/main" val="2870209637"/>
                  </a:ext>
                </a:extLst>
              </a:tr>
            </a:tbl>
          </a:graphicData>
        </a:graphic>
      </p:graphicFrame>
    </p:spTree>
    <p:extLst>
      <p:ext uri="{BB962C8B-B14F-4D97-AF65-F5344CB8AC3E}">
        <p14:creationId xmlns:p14="http://schemas.microsoft.com/office/powerpoint/2010/main" val="1947328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21" name="Rectangle 20">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2" name="Title 1">
            <a:extLst>
              <a:ext uri="{FF2B5EF4-FFF2-40B4-BE49-F238E27FC236}">
                <a16:creationId xmlns:a16="http://schemas.microsoft.com/office/drawing/2014/main" id="{B851B32E-4894-4D86-A50B-AA6778B50A5A}"/>
              </a:ext>
            </a:extLst>
          </p:cNvPr>
          <p:cNvSpPr>
            <a:spLocks noGrp="1"/>
          </p:cNvSpPr>
          <p:nvPr>
            <p:ph type="title"/>
          </p:nvPr>
        </p:nvSpPr>
        <p:spPr>
          <a:xfrm>
            <a:off x="983887" y="1185059"/>
            <a:ext cx="3491832" cy="4487882"/>
          </a:xfrm>
        </p:spPr>
        <p:txBody>
          <a:bodyPr>
            <a:normAutofit/>
          </a:bodyPr>
          <a:lstStyle/>
          <a:p>
            <a:pPr algn="ctr"/>
            <a:r>
              <a:rPr lang="en-US" sz="4400"/>
              <a:t>Experiments and results</a:t>
            </a:r>
          </a:p>
        </p:txBody>
      </p:sp>
      <p:sp>
        <p:nvSpPr>
          <p:cNvPr id="23" name="Rectangle 22">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EF247FBA-F9EF-4DBA-9CF9-A8DFCF87A858}"/>
              </a:ext>
            </a:extLst>
          </p:cNvPr>
          <p:cNvSpPr>
            <a:spLocks noGrp="1"/>
          </p:cNvSpPr>
          <p:nvPr>
            <p:ph idx="1"/>
          </p:nvPr>
        </p:nvSpPr>
        <p:spPr>
          <a:xfrm>
            <a:off x="6403656" y="936416"/>
            <a:ext cx="4870512" cy="4985169"/>
          </a:xfrm>
        </p:spPr>
        <p:txBody>
          <a:bodyPr vert="horz" lIns="91440" tIns="45720" rIns="91440" bIns="45720" rtlCol="0" anchor="ctr">
            <a:normAutofit/>
          </a:bodyPr>
          <a:lstStyle/>
          <a:p>
            <a:pPr marL="0" indent="0" algn="just">
              <a:buNone/>
            </a:pPr>
            <a:endParaRPr lang="en-US" sz="2000" b="1" dirty="0"/>
          </a:p>
          <a:p>
            <a:pPr marL="342900" indent="-342900" algn="just"/>
            <a:endParaRPr lang="en-US" sz="2000" dirty="0">
              <a:latin typeface="Consolas"/>
            </a:endParaRPr>
          </a:p>
          <a:p>
            <a:pPr marL="0" indent="0" algn="just">
              <a:buNone/>
            </a:pPr>
            <a:endParaRPr lang="en-US" sz="2000" b="1" dirty="0">
              <a:latin typeface="Selawik Light" panose="02020404030301010803"/>
            </a:endParaRPr>
          </a:p>
        </p:txBody>
      </p:sp>
      <p:sp>
        <p:nvSpPr>
          <p:cNvPr id="6" name="TextBox 5">
            <a:extLst>
              <a:ext uri="{FF2B5EF4-FFF2-40B4-BE49-F238E27FC236}">
                <a16:creationId xmlns:a16="http://schemas.microsoft.com/office/drawing/2014/main" id="{7EC9B614-98CD-4436-8C2F-AB9AE4CE457B}"/>
              </a:ext>
            </a:extLst>
          </p:cNvPr>
          <p:cNvSpPr txBox="1"/>
          <p:nvPr/>
        </p:nvSpPr>
        <p:spPr>
          <a:xfrm>
            <a:off x="6363216" y="569547"/>
            <a:ext cx="4964805" cy="4966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endParaRPr lang="en-US" sz="2000" b="1" dirty="0"/>
          </a:p>
        </p:txBody>
      </p:sp>
      <p:sp>
        <p:nvSpPr>
          <p:cNvPr id="4" name="TextBox 3">
            <a:extLst>
              <a:ext uri="{FF2B5EF4-FFF2-40B4-BE49-F238E27FC236}">
                <a16:creationId xmlns:a16="http://schemas.microsoft.com/office/drawing/2014/main" id="{5C0AEB7B-B38D-4511-9DB8-EE8390B1B481}"/>
              </a:ext>
            </a:extLst>
          </p:cNvPr>
          <p:cNvSpPr txBox="1"/>
          <p:nvPr/>
        </p:nvSpPr>
        <p:spPr>
          <a:xfrm>
            <a:off x="6406348" y="641433"/>
            <a:ext cx="4964805" cy="5574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000" b="1" dirty="0"/>
              <a:t>After thorough observation of the results the conclusion is that the most optimal split of </a:t>
            </a:r>
            <a:r>
              <a:rPr lang="en-US" sz="2000" b="1"/>
              <a:t>data is the 0.65 training set / 0.35 test set ratio.</a:t>
            </a:r>
          </a:p>
          <a:p>
            <a:pPr algn="just">
              <a:lnSpc>
                <a:spcPct val="150000"/>
              </a:lnSpc>
            </a:pPr>
            <a:endParaRPr lang="en-US" sz="2000" b="1" dirty="0"/>
          </a:p>
          <a:p>
            <a:pPr algn="just">
              <a:lnSpc>
                <a:spcPct val="150000"/>
              </a:lnSpc>
            </a:pPr>
            <a:r>
              <a:rPr lang="en-US" sz="2000" b="1" dirty="0"/>
              <a:t>The next step is to further improve the training time without a high decrease in accuracy. That was possible by changing the batch size. The author experiments with </a:t>
            </a:r>
            <a:r>
              <a:rPr lang="en-US" sz="2000" b="1"/>
              <a:t>values like 32, 64, 128 and 256 and ultimately chooses 128 as the optimal value for the batch size.</a:t>
            </a:r>
            <a:endParaRPr lang="en-US" sz="2000" b="1" dirty="0"/>
          </a:p>
        </p:txBody>
      </p:sp>
    </p:spTree>
    <p:extLst>
      <p:ext uri="{BB962C8B-B14F-4D97-AF65-F5344CB8AC3E}">
        <p14:creationId xmlns:p14="http://schemas.microsoft.com/office/powerpoint/2010/main" val="23798387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21" name="Rectangle 20">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2" name="Title 1">
            <a:extLst>
              <a:ext uri="{FF2B5EF4-FFF2-40B4-BE49-F238E27FC236}">
                <a16:creationId xmlns:a16="http://schemas.microsoft.com/office/drawing/2014/main" id="{B851B32E-4894-4D86-A50B-AA6778B50A5A}"/>
              </a:ext>
            </a:extLst>
          </p:cNvPr>
          <p:cNvSpPr>
            <a:spLocks noGrp="1"/>
          </p:cNvSpPr>
          <p:nvPr>
            <p:ph type="title"/>
          </p:nvPr>
        </p:nvSpPr>
        <p:spPr>
          <a:xfrm>
            <a:off x="983887" y="1185059"/>
            <a:ext cx="3491832" cy="4487882"/>
          </a:xfrm>
        </p:spPr>
        <p:txBody>
          <a:bodyPr>
            <a:normAutofit/>
          </a:bodyPr>
          <a:lstStyle/>
          <a:p>
            <a:pPr algn="ctr"/>
            <a:r>
              <a:rPr lang="en-US" sz="4400"/>
              <a:t>Experiments and results</a:t>
            </a:r>
          </a:p>
        </p:txBody>
      </p:sp>
      <p:sp>
        <p:nvSpPr>
          <p:cNvPr id="23" name="Rectangle 22">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EF247FBA-F9EF-4DBA-9CF9-A8DFCF87A858}"/>
              </a:ext>
            </a:extLst>
          </p:cNvPr>
          <p:cNvSpPr>
            <a:spLocks noGrp="1"/>
          </p:cNvSpPr>
          <p:nvPr>
            <p:ph idx="1"/>
          </p:nvPr>
        </p:nvSpPr>
        <p:spPr>
          <a:xfrm>
            <a:off x="6403656" y="936416"/>
            <a:ext cx="4870512" cy="4985169"/>
          </a:xfrm>
        </p:spPr>
        <p:txBody>
          <a:bodyPr vert="horz" lIns="91440" tIns="45720" rIns="91440" bIns="45720" rtlCol="0" anchor="ctr">
            <a:normAutofit/>
          </a:bodyPr>
          <a:lstStyle/>
          <a:p>
            <a:pPr marL="0" indent="0" algn="just">
              <a:buNone/>
            </a:pPr>
            <a:endParaRPr lang="en-US" sz="2000" b="1" dirty="0"/>
          </a:p>
          <a:p>
            <a:pPr marL="342900" indent="-342900" algn="just"/>
            <a:endParaRPr lang="en-US" sz="2000" dirty="0">
              <a:latin typeface="Consolas"/>
            </a:endParaRPr>
          </a:p>
          <a:p>
            <a:pPr marL="0" indent="0" algn="just">
              <a:buNone/>
            </a:pPr>
            <a:endParaRPr lang="en-US" sz="2000" b="1" dirty="0">
              <a:latin typeface="Selawik Light" panose="02020404030301010803"/>
            </a:endParaRPr>
          </a:p>
        </p:txBody>
      </p:sp>
      <p:sp>
        <p:nvSpPr>
          <p:cNvPr id="6" name="TextBox 5">
            <a:extLst>
              <a:ext uri="{FF2B5EF4-FFF2-40B4-BE49-F238E27FC236}">
                <a16:creationId xmlns:a16="http://schemas.microsoft.com/office/drawing/2014/main" id="{7EC9B614-98CD-4436-8C2F-AB9AE4CE457B}"/>
              </a:ext>
            </a:extLst>
          </p:cNvPr>
          <p:cNvSpPr txBox="1"/>
          <p:nvPr/>
        </p:nvSpPr>
        <p:spPr>
          <a:xfrm>
            <a:off x="6363216" y="569547"/>
            <a:ext cx="4964805" cy="4966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endParaRPr lang="en-US" sz="2000" b="1" dirty="0"/>
          </a:p>
        </p:txBody>
      </p:sp>
      <p:sp>
        <p:nvSpPr>
          <p:cNvPr id="4" name="TextBox 3">
            <a:extLst>
              <a:ext uri="{FF2B5EF4-FFF2-40B4-BE49-F238E27FC236}">
                <a16:creationId xmlns:a16="http://schemas.microsoft.com/office/drawing/2014/main" id="{5C0AEB7B-B38D-4511-9DB8-EE8390B1B481}"/>
              </a:ext>
            </a:extLst>
          </p:cNvPr>
          <p:cNvSpPr txBox="1"/>
          <p:nvPr/>
        </p:nvSpPr>
        <p:spPr>
          <a:xfrm>
            <a:off x="6363216" y="943358"/>
            <a:ext cx="4964805" cy="5574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000" b="1"/>
              <a:t>The author also tries different optimizers to see if it can improve the efficiency of the net however the Adam optimizer proves superior during the experiments.</a:t>
            </a:r>
          </a:p>
          <a:p>
            <a:pPr algn="just">
              <a:lnSpc>
                <a:spcPct val="150000"/>
              </a:lnSpc>
            </a:pPr>
            <a:endParaRPr lang="en-US" sz="2000" b="1" dirty="0"/>
          </a:p>
          <a:p>
            <a:pPr algn="just">
              <a:lnSpc>
                <a:spcPct val="150000"/>
              </a:lnSpc>
            </a:pPr>
            <a:r>
              <a:rPr lang="en-US" sz="2000" b="1" dirty="0"/>
              <a:t>The next experiment is to find the optimal number of components with the PCA function. The author starts the experiments with 3 components (default, used in previous experiment) and </a:t>
            </a:r>
            <a:r>
              <a:rPr lang="en-US" sz="2000" b="1"/>
              <a:t>tries to see how the change </a:t>
            </a:r>
            <a:r>
              <a:rPr lang="en-US" sz="2000" b="1" dirty="0"/>
              <a:t>in the value affects the net's accuracy for the optimal data split ratio.</a:t>
            </a:r>
          </a:p>
        </p:txBody>
      </p:sp>
    </p:spTree>
    <p:extLst>
      <p:ext uri="{BB962C8B-B14F-4D97-AF65-F5344CB8AC3E}">
        <p14:creationId xmlns:p14="http://schemas.microsoft.com/office/powerpoint/2010/main" val="3960271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21" name="Rectangle 20">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2" name="Title 1">
            <a:extLst>
              <a:ext uri="{FF2B5EF4-FFF2-40B4-BE49-F238E27FC236}">
                <a16:creationId xmlns:a16="http://schemas.microsoft.com/office/drawing/2014/main" id="{B851B32E-4894-4D86-A50B-AA6778B50A5A}"/>
              </a:ext>
            </a:extLst>
          </p:cNvPr>
          <p:cNvSpPr>
            <a:spLocks noGrp="1"/>
          </p:cNvSpPr>
          <p:nvPr>
            <p:ph type="title"/>
          </p:nvPr>
        </p:nvSpPr>
        <p:spPr>
          <a:xfrm>
            <a:off x="983887" y="1185059"/>
            <a:ext cx="3491832" cy="4487882"/>
          </a:xfrm>
        </p:spPr>
        <p:txBody>
          <a:bodyPr>
            <a:normAutofit/>
          </a:bodyPr>
          <a:lstStyle/>
          <a:p>
            <a:pPr algn="ctr"/>
            <a:r>
              <a:rPr lang="en-US" sz="4400"/>
              <a:t>Experiments and results</a:t>
            </a:r>
          </a:p>
        </p:txBody>
      </p:sp>
      <p:sp>
        <p:nvSpPr>
          <p:cNvPr id="23" name="Rectangle 22">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EF247FBA-F9EF-4DBA-9CF9-A8DFCF87A858}"/>
              </a:ext>
            </a:extLst>
          </p:cNvPr>
          <p:cNvSpPr>
            <a:spLocks noGrp="1"/>
          </p:cNvSpPr>
          <p:nvPr>
            <p:ph idx="1"/>
          </p:nvPr>
        </p:nvSpPr>
        <p:spPr>
          <a:xfrm>
            <a:off x="6403656" y="936416"/>
            <a:ext cx="4870512" cy="4985169"/>
          </a:xfrm>
        </p:spPr>
        <p:txBody>
          <a:bodyPr vert="horz" lIns="91440" tIns="45720" rIns="91440" bIns="45720" rtlCol="0" anchor="ctr">
            <a:normAutofit/>
          </a:bodyPr>
          <a:lstStyle/>
          <a:p>
            <a:pPr marL="0" indent="0" algn="just">
              <a:buNone/>
            </a:pPr>
            <a:endParaRPr lang="en-US" sz="2000" b="1" dirty="0"/>
          </a:p>
          <a:p>
            <a:pPr marL="342900" indent="-342900" algn="just"/>
            <a:endParaRPr lang="en-US" sz="2000" dirty="0">
              <a:latin typeface="Consolas"/>
            </a:endParaRPr>
          </a:p>
          <a:p>
            <a:pPr marL="0" indent="0" algn="just">
              <a:buNone/>
            </a:pPr>
            <a:endParaRPr lang="en-US" sz="2000" b="1" dirty="0">
              <a:latin typeface="Selawik Light" panose="02020404030301010803"/>
            </a:endParaRPr>
          </a:p>
        </p:txBody>
      </p:sp>
      <p:sp>
        <p:nvSpPr>
          <p:cNvPr id="6" name="TextBox 5">
            <a:extLst>
              <a:ext uri="{FF2B5EF4-FFF2-40B4-BE49-F238E27FC236}">
                <a16:creationId xmlns:a16="http://schemas.microsoft.com/office/drawing/2014/main" id="{7EC9B614-98CD-4436-8C2F-AB9AE4CE457B}"/>
              </a:ext>
            </a:extLst>
          </p:cNvPr>
          <p:cNvSpPr txBox="1"/>
          <p:nvPr/>
        </p:nvSpPr>
        <p:spPr>
          <a:xfrm>
            <a:off x="6363216" y="569547"/>
            <a:ext cx="4964805" cy="4966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endParaRPr lang="en-US" sz="2000" b="1" dirty="0"/>
          </a:p>
        </p:txBody>
      </p:sp>
      <p:sp>
        <p:nvSpPr>
          <p:cNvPr id="4" name="TextBox 3">
            <a:extLst>
              <a:ext uri="{FF2B5EF4-FFF2-40B4-BE49-F238E27FC236}">
                <a16:creationId xmlns:a16="http://schemas.microsoft.com/office/drawing/2014/main" id="{5C0AEB7B-B38D-4511-9DB8-EE8390B1B481}"/>
              </a:ext>
            </a:extLst>
          </p:cNvPr>
          <p:cNvSpPr txBox="1"/>
          <p:nvPr/>
        </p:nvSpPr>
        <p:spPr>
          <a:xfrm>
            <a:off x="6363216" y="943358"/>
            <a:ext cx="4964805" cy="18816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000" b="1" dirty="0"/>
              <a:t>The table below displays the number of components that the dataset is divided into </a:t>
            </a:r>
            <a:r>
              <a:rPr lang="en-US" sz="2000" b="1"/>
              <a:t>with PCA function and the change in accuracy. </a:t>
            </a:r>
            <a:endParaRPr lang="en-US" sz="2000" b="1" dirty="0"/>
          </a:p>
        </p:txBody>
      </p:sp>
      <p:graphicFrame>
        <p:nvGraphicFramePr>
          <p:cNvPr id="5" name="Table 6">
            <a:extLst>
              <a:ext uri="{FF2B5EF4-FFF2-40B4-BE49-F238E27FC236}">
                <a16:creationId xmlns:a16="http://schemas.microsoft.com/office/drawing/2014/main" id="{91FF8416-C20E-49C5-A25A-C616830868E2}"/>
              </a:ext>
            </a:extLst>
          </p:cNvPr>
          <p:cNvGraphicFramePr>
            <a:graphicFrameLocks noGrp="1"/>
          </p:cNvGraphicFramePr>
          <p:nvPr>
            <p:extLst>
              <p:ext uri="{D42A27DB-BD31-4B8C-83A1-F6EECF244321}">
                <p14:modId xmlns:p14="http://schemas.microsoft.com/office/powerpoint/2010/main" val="903890021"/>
              </p:ext>
            </p:extLst>
          </p:nvPr>
        </p:nvGraphicFramePr>
        <p:xfrm>
          <a:off x="5943600" y="2950028"/>
          <a:ext cx="5800482" cy="3461656"/>
        </p:xfrm>
        <a:graphic>
          <a:graphicData uri="http://schemas.openxmlformats.org/drawingml/2006/table">
            <a:tbl>
              <a:tblPr firstRow="1" bandRow="1">
                <a:tableStyleId>{5C22544A-7EE6-4342-B048-85BDC9FD1C3A}</a:tableStyleId>
              </a:tblPr>
              <a:tblGrid>
                <a:gridCol w="2900241">
                  <a:extLst>
                    <a:ext uri="{9D8B030D-6E8A-4147-A177-3AD203B41FA5}">
                      <a16:colId xmlns:a16="http://schemas.microsoft.com/office/drawing/2014/main" val="891606737"/>
                    </a:ext>
                  </a:extLst>
                </a:gridCol>
                <a:gridCol w="2900241">
                  <a:extLst>
                    <a:ext uri="{9D8B030D-6E8A-4147-A177-3AD203B41FA5}">
                      <a16:colId xmlns:a16="http://schemas.microsoft.com/office/drawing/2014/main" val="2862268515"/>
                    </a:ext>
                  </a:extLst>
                </a:gridCol>
              </a:tblGrid>
              <a:tr h="432707">
                <a:tc>
                  <a:txBody>
                    <a:bodyPr/>
                    <a:lstStyle/>
                    <a:p>
                      <a:r>
                        <a:rPr lang="en-US"/>
                        <a:t>Number of components</a:t>
                      </a:r>
                    </a:p>
                  </a:txBody>
                  <a:tcPr/>
                </a:tc>
                <a:tc>
                  <a:txBody>
                    <a:bodyPr/>
                    <a:lstStyle/>
                    <a:p>
                      <a:r>
                        <a:rPr lang="en-US"/>
                        <a:t>Highest Accuracy</a:t>
                      </a:r>
                    </a:p>
                  </a:txBody>
                  <a:tcPr/>
                </a:tc>
                <a:extLst>
                  <a:ext uri="{0D108BD9-81ED-4DB2-BD59-A6C34878D82A}">
                    <a16:rowId xmlns:a16="http://schemas.microsoft.com/office/drawing/2014/main" val="54238168"/>
                  </a:ext>
                </a:extLst>
              </a:tr>
              <a:tr h="432707">
                <a:tc>
                  <a:txBody>
                    <a:bodyPr/>
                    <a:lstStyle/>
                    <a:p>
                      <a:r>
                        <a:rPr lang="en-US"/>
                        <a:t>3</a:t>
                      </a:r>
                    </a:p>
                  </a:txBody>
                  <a:tcPr/>
                </a:tc>
                <a:tc>
                  <a:txBody>
                    <a:bodyPr/>
                    <a:lstStyle/>
                    <a:p>
                      <a:r>
                        <a:rPr lang="en-US"/>
                        <a:t>0.9937</a:t>
                      </a:r>
                    </a:p>
                  </a:txBody>
                  <a:tcPr/>
                </a:tc>
                <a:extLst>
                  <a:ext uri="{0D108BD9-81ED-4DB2-BD59-A6C34878D82A}">
                    <a16:rowId xmlns:a16="http://schemas.microsoft.com/office/drawing/2014/main" val="912487952"/>
                  </a:ext>
                </a:extLst>
              </a:tr>
              <a:tr h="432707">
                <a:tc>
                  <a:txBody>
                    <a:bodyPr/>
                    <a:lstStyle/>
                    <a:p>
                      <a:r>
                        <a:rPr lang="en-US"/>
                        <a:t>6</a:t>
                      </a:r>
                    </a:p>
                  </a:txBody>
                  <a:tcPr/>
                </a:tc>
                <a:tc>
                  <a:txBody>
                    <a:bodyPr/>
                    <a:lstStyle/>
                    <a:p>
                      <a:r>
                        <a:rPr lang="en-US"/>
                        <a:t>0.9938</a:t>
                      </a:r>
                    </a:p>
                  </a:txBody>
                  <a:tcPr/>
                </a:tc>
                <a:extLst>
                  <a:ext uri="{0D108BD9-81ED-4DB2-BD59-A6C34878D82A}">
                    <a16:rowId xmlns:a16="http://schemas.microsoft.com/office/drawing/2014/main" val="596519112"/>
                  </a:ext>
                </a:extLst>
              </a:tr>
              <a:tr h="432707">
                <a:tc>
                  <a:txBody>
                    <a:bodyPr/>
                    <a:lstStyle/>
                    <a:p>
                      <a:r>
                        <a:rPr lang="en-US"/>
                        <a:t>10</a:t>
                      </a:r>
                    </a:p>
                  </a:txBody>
                  <a:tcPr/>
                </a:tc>
                <a:tc>
                  <a:txBody>
                    <a:bodyPr/>
                    <a:lstStyle/>
                    <a:p>
                      <a:r>
                        <a:rPr lang="en-US"/>
                        <a:t>0.9938</a:t>
                      </a:r>
                    </a:p>
                  </a:txBody>
                  <a:tcPr/>
                </a:tc>
                <a:extLst>
                  <a:ext uri="{0D108BD9-81ED-4DB2-BD59-A6C34878D82A}">
                    <a16:rowId xmlns:a16="http://schemas.microsoft.com/office/drawing/2014/main" val="1570194543"/>
                  </a:ext>
                </a:extLst>
              </a:tr>
              <a:tr h="432707">
                <a:tc>
                  <a:txBody>
                    <a:bodyPr/>
                    <a:lstStyle/>
                    <a:p>
                      <a:r>
                        <a:rPr lang="en-US"/>
                        <a:t>12</a:t>
                      </a:r>
                    </a:p>
                  </a:txBody>
                  <a:tcPr/>
                </a:tc>
                <a:tc>
                  <a:txBody>
                    <a:bodyPr/>
                    <a:lstStyle/>
                    <a:p>
                      <a:r>
                        <a:rPr lang="en-US"/>
                        <a:t>0.9941</a:t>
                      </a:r>
                    </a:p>
                  </a:txBody>
                  <a:tcPr/>
                </a:tc>
                <a:extLst>
                  <a:ext uri="{0D108BD9-81ED-4DB2-BD59-A6C34878D82A}">
                    <a16:rowId xmlns:a16="http://schemas.microsoft.com/office/drawing/2014/main" val="606732839"/>
                  </a:ext>
                </a:extLst>
              </a:tr>
              <a:tr h="432707">
                <a:tc>
                  <a:txBody>
                    <a:bodyPr/>
                    <a:lstStyle/>
                    <a:p>
                      <a:r>
                        <a:rPr lang="en-US"/>
                        <a:t>16</a:t>
                      </a:r>
                    </a:p>
                  </a:txBody>
                  <a:tcPr/>
                </a:tc>
                <a:tc>
                  <a:txBody>
                    <a:bodyPr/>
                    <a:lstStyle/>
                    <a:p>
                      <a:r>
                        <a:rPr lang="en-US"/>
                        <a:t>0.9945</a:t>
                      </a:r>
                    </a:p>
                  </a:txBody>
                  <a:tcPr/>
                </a:tc>
                <a:extLst>
                  <a:ext uri="{0D108BD9-81ED-4DB2-BD59-A6C34878D82A}">
                    <a16:rowId xmlns:a16="http://schemas.microsoft.com/office/drawing/2014/main" val="1026886458"/>
                  </a:ext>
                </a:extLst>
              </a:tr>
              <a:tr h="432707">
                <a:tc>
                  <a:txBody>
                    <a:bodyPr/>
                    <a:lstStyle/>
                    <a:p>
                      <a:r>
                        <a:rPr lang="en-US"/>
                        <a:t>32 (optimal)</a:t>
                      </a:r>
                    </a:p>
                  </a:txBody>
                  <a:tcPr/>
                </a:tc>
                <a:tc>
                  <a:txBody>
                    <a:bodyPr/>
                    <a:lstStyle/>
                    <a:p>
                      <a:pPr lvl="0">
                        <a:buNone/>
                      </a:pPr>
                      <a:r>
                        <a:rPr lang="en-US" sz="1800" b="0" i="0" u="none" strike="noStrike" noProof="0">
                          <a:latin typeface="Selawik Light"/>
                        </a:rPr>
                        <a:t>0.9991 (optimal)</a:t>
                      </a:r>
                      <a:endParaRPr lang="en-US"/>
                    </a:p>
                  </a:txBody>
                  <a:tcPr/>
                </a:tc>
                <a:extLst>
                  <a:ext uri="{0D108BD9-81ED-4DB2-BD59-A6C34878D82A}">
                    <a16:rowId xmlns:a16="http://schemas.microsoft.com/office/drawing/2014/main" val="3239725698"/>
                  </a:ext>
                </a:extLst>
              </a:tr>
              <a:tr h="432707">
                <a:tc>
                  <a:txBody>
                    <a:bodyPr/>
                    <a:lstStyle/>
                    <a:p>
                      <a:r>
                        <a:rPr lang="en-US"/>
                        <a:t>38</a:t>
                      </a:r>
                      <a:endParaRPr lang="en-US" dirty="0"/>
                    </a:p>
                  </a:txBody>
                  <a:tcPr/>
                </a:tc>
                <a:tc>
                  <a:txBody>
                    <a:bodyPr/>
                    <a:lstStyle/>
                    <a:p>
                      <a:pPr lvl="0">
                        <a:buNone/>
                      </a:pPr>
                      <a:r>
                        <a:rPr lang="en-US" sz="1800" b="0" i="0" u="none" strike="noStrike" noProof="0">
                          <a:latin typeface="Selawik Light"/>
                        </a:rPr>
                        <a:t>0.9990</a:t>
                      </a:r>
                      <a:endParaRPr lang="en-US"/>
                    </a:p>
                  </a:txBody>
                  <a:tcPr/>
                </a:tc>
                <a:extLst>
                  <a:ext uri="{0D108BD9-81ED-4DB2-BD59-A6C34878D82A}">
                    <a16:rowId xmlns:a16="http://schemas.microsoft.com/office/drawing/2014/main" val="2987478065"/>
                  </a:ext>
                </a:extLst>
              </a:tr>
            </a:tbl>
          </a:graphicData>
        </a:graphic>
      </p:graphicFrame>
    </p:spTree>
    <p:extLst>
      <p:ext uri="{BB962C8B-B14F-4D97-AF65-F5344CB8AC3E}">
        <p14:creationId xmlns:p14="http://schemas.microsoft.com/office/powerpoint/2010/main" val="25522939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5" name="Rectangle 14">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3B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7AB1ED-3C71-4A04-A414-D9A81311CF46}"/>
              </a:ext>
            </a:extLst>
          </p:cNvPr>
          <p:cNvSpPr txBox="1"/>
          <p:nvPr/>
        </p:nvSpPr>
        <p:spPr>
          <a:xfrm>
            <a:off x="1072552" y="3114136"/>
            <a:ext cx="313138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Test accuracy for the </a:t>
            </a:r>
            <a:r>
              <a:rPr lang="en-US" sz="2400" b="1"/>
              <a:t>optimal model</a:t>
            </a:r>
            <a:endParaRPr lang="en-US" sz="2400" b="1" dirty="0"/>
          </a:p>
        </p:txBody>
      </p:sp>
      <p:pic>
        <p:nvPicPr>
          <p:cNvPr id="4" name="Picture 6">
            <a:extLst>
              <a:ext uri="{FF2B5EF4-FFF2-40B4-BE49-F238E27FC236}">
                <a16:creationId xmlns:a16="http://schemas.microsoft.com/office/drawing/2014/main" id="{A6568E4B-F340-43FA-A67E-F1B098551A36}"/>
              </a:ext>
            </a:extLst>
          </p:cNvPr>
          <p:cNvPicPr>
            <a:picLocks noGrp="1" noChangeAspect="1"/>
          </p:cNvPicPr>
          <p:nvPr>
            <p:ph idx="1"/>
          </p:nvPr>
        </p:nvPicPr>
        <p:blipFill>
          <a:blip r:embed="rId2"/>
          <a:stretch>
            <a:fillRect/>
          </a:stretch>
        </p:blipFill>
        <p:spPr>
          <a:xfrm>
            <a:off x="4401628" y="1064939"/>
            <a:ext cx="7098099" cy="5020213"/>
          </a:xfrm>
        </p:spPr>
      </p:pic>
    </p:spTree>
    <p:extLst>
      <p:ext uri="{BB962C8B-B14F-4D97-AF65-F5344CB8AC3E}">
        <p14:creationId xmlns:p14="http://schemas.microsoft.com/office/powerpoint/2010/main" val="806689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21" name="Rectangle 20">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2" name="Title 1">
            <a:extLst>
              <a:ext uri="{FF2B5EF4-FFF2-40B4-BE49-F238E27FC236}">
                <a16:creationId xmlns:a16="http://schemas.microsoft.com/office/drawing/2014/main" id="{B851B32E-4894-4D86-A50B-AA6778B50A5A}"/>
              </a:ext>
            </a:extLst>
          </p:cNvPr>
          <p:cNvSpPr>
            <a:spLocks noGrp="1"/>
          </p:cNvSpPr>
          <p:nvPr>
            <p:ph type="title"/>
          </p:nvPr>
        </p:nvSpPr>
        <p:spPr>
          <a:xfrm>
            <a:off x="983887" y="1185059"/>
            <a:ext cx="3491832" cy="4487882"/>
          </a:xfrm>
        </p:spPr>
        <p:txBody>
          <a:bodyPr>
            <a:normAutofit/>
          </a:bodyPr>
          <a:lstStyle/>
          <a:p>
            <a:pPr algn="ctr"/>
            <a:r>
              <a:rPr lang="en-US" sz="4400"/>
              <a:t>Dataset overview</a:t>
            </a:r>
          </a:p>
        </p:txBody>
      </p:sp>
      <p:sp>
        <p:nvSpPr>
          <p:cNvPr id="23" name="Rectangle 22">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EF247FBA-F9EF-4DBA-9CF9-A8DFCF87A858}"/>
              </a:ext>
            </a:extLst>
          </p:cNvPr>
          <p:cNvSpPr>
            <a:spLocks noGrp="1"/>
          </p:cNvSpPr>
          <p:nvPr>
            <p:ph idx="1"/>
          </p:nvPr>
        </p:nvSpPr>
        <p:spPr>
          <a:xfrm>
            <a:off x="6403656" y="936416"/>
            <a:ext cx="4870512" cy="4985169"/>
          </a:xfrm>
        </p:spPr>
        <p:txBody>
          <a:bodyPr vert="horz" lIns="91440" tIns="45720" rIns="91440" bIns="45720" rtlCol="0" anchor="ctr">
            <a:normAutofit/>
          </a:bodyPr>
          <a:lstStyle/>
          <a:p>
            <a:pPr marL="0" indent="0" algn="just">
              <a:buClr>
                <a:srgbClr val="262626"/>
              </a:buClr>
              <a:buNone/>
            </a:pPr>
            <a:r>
              <a:rPr lang="en-US" sz="2000" b="1" dirty="0"/>
              <a:t>The dataset used in this assignment is the KDD Cup 1999 dataset and more specifically, a subset of it that contains 10% of the original data. </a:t>
            </a:r>
          </a:p>
        </p:txBody>
      </p:sp>
    </p:spTree>
    <p:extLst>
      <p:ext uri="{BB962C8B-B14F-4D97-AF65-F5344CB8AC3E}">
        <p14:creationId xmlns:p14="http://schemas.microsoft.com/office/powerpoint/2010/main" val="7619817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5" name="Rectangle 14">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3B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7AB1ED-3C71-4A04-A414-D9A81311CF46}"/>
              </a:ext>
            </a:extLst>
          </p:cNvPr>
          <p:cNvSpPr txBox="1"/>
          <p:nvPr/>
        </p:nvSpPr>
        <p:spPr>
          <a:xfrm>
            <a:off x="1072552" y="3114136"/>
            <a:ext cx="313138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Test loss for the </a:t>
            </a:r>
            <a:r>
              <a:rPr lang="en-US" sz="2400" b="1" dirty="0"/>
              <a:t>optimal model</a:t>
            </a:r>
          </a:p>
        </p:txBody>
      </p:sp>
      <p:pic>
        <p:nvPicPr>
          <p:cNvPr id="6" name="Picture 6" descr="Graphical user interface&#10;&#10;Description automatically generated">
            <a:extLst>
              <a:ext uri="{FF2B5EF4-FFF2-40B4-BE49-F238E27FC236}">
                <a16:creationId xmlns:a16="http://schemas.microsoft.com/office/drawing/2014/main" id="{F0F6779D-CEA2-423A-8A56-DED749F56B41}"/>
              </a:ext>
            </a:extLst>
          </p:cNvPr>
          <p:cNvPicPr>
            <a:picLocks noGrp="1" noChangeAspect="1"/>
          </p:cNvPicPr>
          <p:nvPr>
            <p:ph idx="1"/>
          </p:nvPr>
        </p:nvPicPr>
        <p:blipFill>
          <a:blip r:embed="rId2"/>
          <a:stretch>
            <a:fillRect/>
          </a:stretch>
        </p:blipFill>
        <p:spPr>
          <a:xfrm>
            <a:off x="4070949" y="1108070"/>
            <a:ext cx="7371270" cy="5192741"/>
          </a:xfrm>
        </p:spPr>
      </p:pic>
    </p:spTree>
    <p:extLst>
      <p:ext uri="{BB962C8B-B14F-4D97-AF65-F5344CB8AC3E}">
        <p14:creationId xmlns:p14="http://schemas.microsoft.com/office/powerpoint/2010/main" val="11498160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21" name="Rectangle 20">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2" name="Title 1">
            <a:extLst>
              <a:ext uri="{FF2B5EF4-FFF2-40B4-BE49-F238E27FC236}">
                <a16:creationId xmlns:a16="http://schemas.microsoft.com/office/drawing/2014/main" id="{B851B32E-4894-4D86-A50B-AA6778B50A5A}"/>
              </a:ext>
            </a:extLst>
          </p:cNvPr>
          <p:cNvSpPr>
            <a:spLocks noGrp="1"/>
          </p:cNvSpPr>
          <p:nvPr>
            <p:ph type="title"/>
          </p:nvPr>
        </p:nvSpPr>
        <p:spPr>
          <a:xfrm>
            <a:off x="983887" y="1185059"/>
            <a:ext cx="3491832" cy="4487882"/>
          </a:xfrm>
        </p:spPr>
        <p:txBody>
          <a:bodyPr>
            <a:normAutofit/>
          </a:bodyPr>
          <a:lstStyle/>
          <a:p>
            <a:pPr algn="ctr"/>
            <a:r>
              <a:rPr lang="en-US" sz="4400"/>
              <a:t>Experiments and results</a:t>
            </a:r>
          </a:p>
        </p:txBody>
      </p:sp>
      <p:sp>
        <p:nvSpPr>
          <p:cNvPr id="23" name="Rectangle 22">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EF247FBA-F9EF-4DBA-9CF9-A8DFCF87A858}"/>
              </a:ext>
            </a:extLst>
          </p:cNvPr>
          <p:cNvSpPr>
            <a:spLocks noGrp="1"/>
          </p:cNvSpPr>
          <p:nvPr>
            <p:ph idx="1"/>
          </p:nvPr>
        </p:nvSpPr>
        <p:spPr>
          <a:xfrm>
            <a:off x="6403656" y="936416"/>
            <a:ext cx="4870512" cy="4985169"/>
          </a:xfrm>
        </p:spPr>
        <p:txBody>
          <a:bodyPr vert="horz" lIns="91440" tIns="45720" rIns="91440" bIns="45720" rtlCol="0" anchor="ctr">
            <a:normAutofit/>
          </a:bodyPr>
          <a:lstStyle/>
          <a:p>
            <a:pPr marL="0" indent="0" algn="just">
              <a:buNone/>
            </a:pPr>
            <a:endParaRPr lang="en-US" sz="2000" b="1" dirty="0"/>
          </a:p>
          <a:p>
            <a:pPr marL="342900" indent="-342900" algn="just"/>
            <a:endParaRPr lang="en-US" sz="2000" dirty="0">
              <a:latin typeface="Consolas"/>
            </a:endParaRPr>
          </a:p>
          <a:p>
            <a:pPr marL="0" indent="0" algn="just">
              <a:buNone/>
            </a:pPr>
            <a:endParaRPr lang="en-US" sz="2000" b="1" dirty="0">
              <a:latin typeface="Selawik Light" panose="02020404030301010803"/>
            </a:endParaRPr>
          </a:p>
        </p:txBody>
      </p:sp>
      <p:sp>
        <p:nvSpPr>
          <p:cNvPr id="6" name="TextBox 5">
            <a:extLst>
              <a:ext uri="{FF2B5EF4-FFF2-40B4-BE49-F238E27FC236}">
                <a16:creationId xmlns:a16="http://schemas.microsoft.com/office/drawing/2014/main" id="{7EC9B614-98CD-4436-8C2F-AB9AE4CE457B}"/>
              </a:ext>
            </a:extLst>
          </p:cNvPr>
          <p:cNvSpPr txBox="1"/>
          <p:nvPr/>
        </p:nvSpPr>
        <p:spPr>
          <a:xfrm>
            <a:off x="6363216" y="569547"/>
            <a:ext cx="4964805" cy="4966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endParaRPr lang="en-US" sz="2000" b="1" dirty="0"/>
          </a:p>
        </p:txBody>
      </p:sp>
      <p:sp>
        <p:nvSpPr>
          <p:cNvPr id="4" name="TextBox 3">
            <a:extLst>
              <a:ext uri="{FF2B5EF4-FFF2-40B4-BE49-F238E27FC236}">
                <a16:creationId xmlns:a16="http://schemas.microsoft.com/office/drawing/2014/main" id="{5C0AEB7B-B38D-4511-9DB8-EE8390B1B481}"/>
              </a:ext>
            </a:extLst>
          </p:cNvPr>
          <p:cNvSpPr txBox="1"/>
          <p:nvPr/>
        </p:nvSpPr>
        <p:spPr>
          <a:xfrm>
            <a:off x="6363216" y="943358"/>
            <a:ext cx="4964805" cy="3266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000" b="1" dirty="0"/>
              <a:t>In order to further reduce the time needed for training, a monitor function is implemented. Its purpose is to stop the training process whenever it detects a pattern of no improvement on the validation error. This operation makes the net even </a:t>
            </a:r>
            <a:r>
              <a:rPr lang="en-US" sz="2000" b="1"/>
              <a:t>more time-efficient.</a:t>
            </a:r>
            <a:endParaRPr lang="en-US" sz="2000" b="1" dirty="0"/>
          </a:p>
        </p:txBody>
      </p:sp>
    </p:spTree>
    <p:extLst>
      <p:ext uri="{BB962C8B-B14F-4D97-AF65-F5344CB8AC3E}">
        <p14:creationId xmlns:p14="http://schemas.microsoft.com/office/powerpoint/2010/main" val="12416978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5" name="Rectangle 14">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3B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7AB1ED-3C71-4A04-A414-D9A81311CF46}"/>
              </a:ext>
            </a:extLst>
          </p:cNvPr>
          <p:cNvSpPr txBox="1"/>
          <p:nvPr/>
        </p:nvSpPr>
        <p:spPr>
          <a:xfrm>
            <a:off x="1072552" y="3114136"/>
            <a:ext cx="313138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Test accuracy for the </a:t>
            </a:r>
            <a:r>
              <a:rPr lang="en-US" sz="2400" b="1" dirty="0"/>
              <a:t>final model</a:t>
            </a:r>
          </a:p>
        </p:txBody>
      </p:sp>
      <p:pic>
        <p:nvPicPr>
          <p:cNvPr id="4" name="Picture 6" descr="Graphical user interface&#10;&#10;Description automatically generated">
            <a:extLst>
              <a:ext uri="{FF2B5EF4-FFF2-40B4-BE49-F238E27FC236}">
                <a16:creationId xmlns:a16="http://schemas.microsoft.com/office/drawing/2014/main" id="{B6F47269-9576-4B24-B134-D2CBDE2E0852}"/>
              </a:ext>
            </a:extLst>
          </p:cNvPr>
          <p:cNvPicPr>
            <a:picLocks noGrp="1" noChangeAspect="1"/>
          </p:cNvPicPr>
          <p:nvPr>
            <p:ph idx="1"/>
          </p:nvPr>
        </p:nvPicPr>
        <p:blipFill>
          <a:blip r:embed="rId2"/>
          <a:stretch>
            <a:fillRect/>
          </a:stretch>
        </p:blipFill>
        <p:spPr>
          <a:xfrm>
            <a:off x="4852465" y="1326094"/>
            <a:ext cx="6547588" cy="4589483"/>
          </a:xfrm>
        </p:spPr>
      </p:pic>
    </p:spTree>
    <p:extLst>
      <p:ext uri="{BB962C8B-B14F-4D97-AF65-F5344CB8AC3E}">
        <p14:creationId xmlns:p14="http://schemas.microsoft.com/office/powerpoint/2010/main" val="11750634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3" name="Rectangle 12">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5" name="Rectangle 14">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3B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7AB1ED-3C71-4A04-A414-D9A81311CF46}"/>
              </a:ext>
            </a:extLst>
          </p:cNvPr>
          <p:cNvSpPr txBox="1"/>
          <p:nvPr/>
        </p:nvSpPr>
        <p:spPr>
          <a:xfrm>
            <a:off x="1072552" y="3114136"/>
            <a:ext cx="313138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Test loss for the </a:t>
            </a:r>
            <a:r>
              <a:rPr lang="en-US" sz="2400" b="1"/>
              <a:t>final model</a:t>
            </a:r>
          </a:p>
        </p:txBody>
      </p:sp>
      <p:pic>
        <p:nvPicPr>
          <p:cNvPr id="4" name="Picture 6" descr="Graphical user interface, application&#10;&#10;Description automatically generated">
            <a:extLst>
              <a:ext uri="{FF2B5EF4-FFF2-40B4-BE49-F238E27FC236}">
                <a16:creationId xmlns:a16="http://schemas.microsoft.com/office/drawing/2014/main" id="{1F9D8B8E-F1AE-44E3-B342-4A7037248A17}"/>
              </a:ext>
            </a:extLst>
          </p:cNvPr>
          <p:cNvPicPr>
            <a:picLocks noGrp="1" noChangeAspect="1"/>
          </p:cNvPicPr>
          <p:nvPr>
            <p:ph idx="1"/>
          </p:nvPr>
        </p:nvPicPr>
        <p:blipFill>
          <a:blip r:embed="rId2"/>
          <a:stretch>
            <a:fillRect/>
          </a:stretch>
        </p:blipFill>
        <p:spPr>
          <a:xfrm>
            <a:off x="4800273" y="1367847"/>
            <a:ext cx="6568465" cy="4610359"/>
          </a:xfrm>
        </p:spPr>
      </p:pic>
    </p:spTree>
    <p:extLst>
      <p:ext uri="{BB962C8B-B14F-4D97-AF65-F5344CB8AC3E}">
        <p14:creationId xmlns:p14="http://schemas.microsoft.com/office/powerpoint/2010/main" val="27187409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21" name="Rectangle 20">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2" name="Title 1">
            <a:extLst>
              <a:ext uri="{FF2B5EF4-FFF2-40B4-BE49-F238E27FC236}">
                <a16:creationId xmlns:a16="http://schemas.microsoft.com/office/drawing/2014/main" id="{B851B32E-4894-4D86-A50B-AA6778B50A5A}"/>
              </a:ext>
            </a:extLst>
          </p:cNvPr>
          <p:cNvSpPr>
            <a:spLocks noGrp="1"/>
          </p:cNvSpPr>
          <p:nvPr>
            <p:ph type="title"/>
          </p:nvPr>
        </p:nvSpPr>
        <p:spPr>
          <a:xfrm>
            <a:off x="983887" y="1185059"/>
            <a:ext cx="3491832" cy="4487882"/>
          </a:xfrm>
        </p:spPr>
        <p:txBody>
          <a:bodyPr>
            <a:normAutofit/>
          </a:bodyPr>
          <a:lstStyle/>
          <a:p>
            <a:pPr algn="ctr"/>
            <a:r>
              <a:rPr lang="en-US" sz="4400"/>
              <a:t>Future work</a:t>
            </a:r>
          </a:p>
        </p:txBody>
      </p:sp>
      <p:sp>
        <p:nvSpPr>
          <p:cNvPr id="23" name="Rectangle 22">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EF247FBA-F9EF-4DBA-9CF9-A8DFCF87A858}"/>
              </a:ext>
            </a:extLst>
          </p:cNvPr>
          <p:cNvSpPr>
            <a:spLocks noGrp="1"/>
          </p:cNvSpPr>
          <p:nvPr>
            <p:ph idx="1"/>
          </p:nvPr>
        </p:nvSpPr>
        <p:spPr>
          <a:xfrm>
            <a:off x="6403656" y="936416"/>
            <a:ext cx="4870512" cy="4985169"/>
          </a:xfrm>
        </p:spPr>
        <p:txBody>
          <a:bodyPr vert="horz" lIns="91440" tIns="45720" rIns="91440" bIns="45720" rtlCol="0" anchor="ctr">
            <a:normAutofit/>
          </a:bodyPr>
          <a:lstStyle/>
          <a:p>
            <a:pPr marL="0" indent="0" algn="just">
              <a:buNone/>
            </a:pPr>
            <a:endParaRPr lang="en-US" sz="2000" b="1" dirty="0"/>
          </a:p>
          <a:p>
            <a:pPr marL="342900" indent="-342900" algn="just"/>
            <a:endParaRPr lang="en-US" sz="2000" dirty="0">
              <a:latin typeface="Consolas"/>
            </a:endParaRPr>
          </a:p>
          <a:p>
            <a:pPr marL="0" indent="0" algn="just">
              <a:buNone/>
            </a:pPr>
            <a:endParaRPr lang="en-US" sz="2000" b="1" dirty="0">
              <a:latin typeface="Selawik Light" panose="02020404030301010803"/>
            </a:endParaRPr>
          </a:p>
        </p:txBody>
      </p:sp>
      <p:sp>
        <p:nvSpPr>
          <p:cNvPr id="6" name="TextBox 5">
            <a:extLst>
              <a:ext uri="{FF2B5EF4-FFF2-40B4-BE49-F238E27FC236}">
                <a16:creationId xmlns:a16="http://schemas.microsoft.com/office/drawing/2014/main" id="{7EC9B614-98CD-4436-8C2F-AB9AE4CE457B}"/>
              </a:ext>
            </a:extLst>
          </p:cNvPr>
          <p:cNvSpPr txBox="1"/>
          <p:nvPr/>
        </p:nvSpPr>
        <p:spPr>
          <a:xfrm>
            <a:off x="6363216" y="569547"/>
            <a:ext cx="4964805" cy="4966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endParaRPr lang="en-US" sz="2000" b="1" dirty="0"/>
          </a:p>
        </p:txBody>
      </p:sp>
      <p:sp>
        <p:nvSpPr>
          <p:cNvPr id="4" name="TextBox 3">
            <a:extLst>
              <a:ext uri="{FF2B5EF4-FFF2-40B4-BE49-F238E27FC236}">
                <a16:creationId xmlns:a16="http://schemas.microsoft.com/office/drawing/2014/main" id="{5C0AEB7B-B38D-4511-9DB8-EE8390B1B481}"/>
              </a:ext>
            </a:extLst>
          </p:cNvPr>
          <p:cNvSpPr txBox="1"/>
          <p:nvPr/>
        </p:nvSpPr>
        <p:spPr>
          <a:xfrm>
            <a:off x="6492612" y="569547"/>
            <a:ext cx="4964805" cy="5113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000" b="1" dirty="0"/>
              <a:t>Although the author finds his implementation succesful and the net's </a:t>
            </a:r>
            <a:r>
              <a:rPr lang="en-US" sz="2000" b="1"/>
              <a:t>performance satisfactory, certain fields for </a:t>
            </a:r>
            <a:r>
              <a:rPr lang="en-US" sz="2000" b="1" dirty="0"/>
              <a:t>improvement is identified:</a:t>
            </a:r>
          </a:p>
          <a:p>
            <a:pPr algn="just">
              <a:lnSpc>
                <a:spcPct val="150000"/>
              </a:lnSpc>
            </a:pPr>
            <a:r>
              <a:rPr lang="en-US" sz="2000" b="1" dirty="0"/>
              <a:t>Different encoding methods could be tested to see how they affect the accuracy and time the net needs to be trained.</a:t>
            </a:r>
          </a:p>
          <a:p>
            <a:pPr algn="just">
              <a:lnSpc>
                <a:spcPct val="150000"/>
              </a:lnSpc>
            </a:pPr>
            <a:r>
              <a:rPr lang="en-US" sz="2000" b="1" dirty="0"/>
              <a:t>The author also thinks it is worth mentioning that removing all feature name columns with continuous data can improve the efficiency of the net, however it remains to be tested.</a:t>
            </a:r>
          </a:p>
        </p:txBody>
      </p:sp>
    </p:spTree>
    <p:extLst>
      <p:ext uri="{BB962C8B-B14F-4D97-AF65-F5344CB8AC3E}">
        <p14:creationId xmlns:p14="http://schemas.microsoft.com/office/powerpoint/2010/main" val="27659596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21" name="Rectangle 20">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2" name="Title 1">
            <a:extLst>
              <a:ext uri="{FF2B5EF4-FFF2-40B4-BE49-F238E27FC236}">
                <a16:creationId xmlns:a16="http://schemas.microsoft.com/office/drawing/2014/main" id="{B851B32E-4894-4D86-A50B-AA6778B50A5A}"/>
              </a:ext>
            </a:extLst>
          </p:cNvPr>
          <p:cNvSpPr>
            <a:spLocks noGrp="1"/>
          </p:cNvSpPr>
          <p:nvPr>
            <p:ph type="title"/>
          </p:nvPr>
        </p:nvSpPr>
        <p:spPr>
          <a:xfrm>
            <a:off x="983887" y="1185059"/>
            <a:ext cx="3491832" cy="4487882"/>
          </a:xfrm>
        </p:spPr>
        <p:txBody>
          <a:bodyPr>
            <a:normAutofit/>
          </a:bodyPr>
          <a:lstStyle/>
          <a:p>
            <a:pPr algn="ctr"/>
            <a:r>
              <a:rPr lang="en-US" sz="4400"/>
              <a:t>References</a:t>
            </a:r>
          </a:p>
        </p:txBody>
      </p:sp>
      <p:sp>
        <p:nvSpPr>
          <p:cNvPr id="23" name="Rectangle 22">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EF247FBA-F9EF-4DBA-9CF9-A8DFCF87A858}"/>
              </a:ext>
            </a:extLst>
          </p:cNvPr>
          <p:cNvSpPr>
            <a:spLocks noGrp="1"/>
          </p:cNvSpPr>
          <p:nvPr>
            <p:ph idx="1"/>
          </p:nvPr>
        </p:nvSpPr>
        <p:spPr>
          <a:xfrm>
            <a:off x="6403656" y="936416"/>
            <a:ext cx="4870512" cy="4985169"/>
          </a:xfrm>
        </p:spPr>
        <p:txBody>
          <a:bodyPr vert="horz" lIns="91440" tIns="45720" rIns="91440" bIns="45720" rtlCol="0" anchor="ctr">
            <a:normAutofit/>
          </a:bodyPr>
          <a:lstStyle/>
          <a:p>
            <a:pPr marL="0" indent="0" algn="just">
              <a:buNone/>
            </a:pPr>
            <a:endParaRPr lang="en-US" sz="2000" b="1" dirty="0"/>
          </a:p>
          <a:p>
            <a:pPr marL="342900" indent="-342900" algn="just"/>
            <a:endParaRPr lang="en-US" sz="2000" dirty="0">
              <a:latin typeface="Consolas"/>
            </a:endParaRPr>
          </a:p>
          <a:p>
            <a:pPr marL="0" indent="0" algn="just">
              <a:buNone/>
            </a:pPr>
            <a:endParaRPr lang="en-US" sz="2000" b="1" dirty="0">
              <a:latin typeface="Selawik Light" panose="02020404030301010803"/>
            </a:endParaRPr>
          </a:p>
        </p:txBody>
      </p:sp>
      <p:sp>
        <p:nvSpPr>
          <p:cNvPr id="6" name="TextBox 5">
            <a:extLst>
              <a:ext uri="{FF2B5EF4-FFF2-40B4-BE49-F238E27FC236}">
                <a16:creationId xmlns:a16="http://schemas.microsoft.com/office/drawing/2014/main" id="{7EC9B614-98CD-4436-8C2F-AB9AE4CE457B}"/>
              </a:ext>
            </a:extLst>
          </p:cNvPr>
          <p:cNvSpPr txBox="1"/>
          <p:nvPr/>
        </p:nvSpPr>
        <p:spPr>
          <a:xfrm>
            <a:off x="6363216" y="569547"/>
            <a:ext cx="4964805" cy="4966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endParaRPr lang="en-US" sz="2000" b="1" dirty="0"/>
          </a:p>
        </p:txBody>
      </p:sp>
      <p:sp>
        <p:nvSpPr>
          <p:cNvPr id="4" name="TextBox 3">
            <a:extLst>
              <a:ext uri="{FF2B5EF4-FFF2-40B4-BE49-F238E27FC236}">
                <a16:creationId xmlns:a16="http://schemas.microsoft.com/office/drawing/2014/main" id="{5C0AEB7B-B38D-4511-9DB8-EE8390B1B481}"/>
              </a:ext>
            </a:extLst>
          </p:cNvPr>
          <p:cNvSpPr txBox="1"/>
          <p:nvPr/>
        </p:nvSpPr>
        <p:spPr>
          <a:xfrm>
            <a:off x="6022886" y="569547"/>
            <a:ext cx="5674613" cy="54690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AutoNum type="arabicPeriod"/>
            </a:pPr>
            <a:r>
              <a:rPr lang="en-US" sz="1600" b="1">
                <a:ea typeface="+mn-lt"/>
                <a:cs typeface="+mn-lt"/>
              </a:rPr>
              <a:t> - </a:t>
            </a:r>
            <a:r>
              <a:rPr lang="en-US" sz="1400" b="1" dirty="0">
                <a:ea typeface="+mn-lt"/>
                <a:cs typeface="+mn-lt"/>
              </a:rPr>
              <a:t>http://kdd.ics.uci.edu/databases/kddcup99/kddcup.data_10_percent.</a:t>
            </a:r>
            <a:r>
              <a:rPr lang="en-US" sz="1400" b="1">
                <a:ea typeface="+mn-lt"/>
                <a:cs typeface="+mn-lt"/>
              </a:rPr>
              <a:t>gz, date and time of access: 09.05.2021 | </a:t>
            </a:r>
            <a:r>
              <a:rPr lang="en-US" sz="1400" b="1" dirty="0">
                <a:ea typeface="+mn-lt"/>
                <a:cs typeface="+mn-lt"/>
              </a:rPr>
              <a:t>14:31</a:t>
            </a:r>
            <a:endParaRPr lang="en-US" sz="1400" b="1"/>
          </a:p>
          <a:p>
            <a:pPr marL="342900" indent="-342900" algn="just">
              <a:buAutoNum type="arabicPeriod"/>
            </a:pPr>
            <a:r>
              <a:rPr lang="en-US" sz="1400" b="1" dirty="0">
                <a:ea typeface="+mn-lt"/>
                <a:cs typeface="+mn-lt"/>
              </a:rPr>
              <a:t>http://kdd.ics.uci.edu/databases/kddcup99/task.html, da</a:t>
            </a:r>
            <a:r>
              <a:rPr lang="en-US" sz="1400" b="1">
                <a:ea typeface="+mn-lt"/>
                <a:cs typeface="+mn-lt"/>
              </a:rPr>
              <a:t>te and time of access: 09.05.2021 | 15:01</a:t>
            </a:r>
            <a:endParaRPr lang="en-US" sz="1400" b="1"/>
          </a:p>
          <a:p>
            <a:pPr marL="342900" indent="-342900" algn="just">
              <a:buAutoNum type="arabicPeriod"/>
            </a:pPr>
            <a:r>
              <a:rPr lang="en-US" sz="1400" b="1" dirty="0">
                <a:ea typeface="+mn-lt"/>
                <a:cs typeface="+mn-lt"/>
              </a:rPr>
              <a:t>https://www.youtube.com/watch?v=VgyKQ5MTDFc, dat</a:t>
            </a:r>
            <a:r>
              <a:rPr lang="en-US" sz="1400" b="1">
                <a:ea typeface="+mn-lt"/>
                <a:cs typeface="+mn-lt"/>
              </a:rPr>
              <a:t>e and time of access: 10.05.2021 | 15:22</a:t>
            </a:r>
            <a:endParaRPr lang="en-US" sz="1400" b="1"/>
          </a:p>
          <a:p>
            <a:pPr marL="342900" indent="-342900" algn="just">
              <a:buAutoNum type="arabicPeriod"/>
            </a:pPr>
            <a:r>
              <a:rPr lang="en-US" sz="1400" b="1" dirty="0">
                <a:ea typeface="+mn-lt"/>
                <a:cs typeface="+mn-lt"/>
              </a:rPr>
              <a:t>https://sites.wustl.edu/jeffheaton/t81-558/, date and </a:t>
            </a:r>
            <a:r>
              <a:rPr lang="en-US" sz="1400" b="1">
                <a:ea typeface="+mn-lt"/>
                <a:cs typeface="+mn-lt"/>
              </a:rPr>
              <a:t>time of access: 10.05.2021 | 16:36</a:t>
            </a:r>
            <a:endParaRPr lang="en-US" sz="1400" b="1"/>
          </a:p>
          <a:p>
            <a:pPr marL="342900" indent="-342900" algn="just">
              <a:buAutoNum type="arabicPeriod"/>
            </a:pPr>
            <a:r>
              <a:rPr lang="en-US" sz="1400" b="1" dirty="0">
                <a:ea typeface="+mn-lt"/>
                <a:cs typeface="+mn-lt"/>
              </a:rPr>
              <a:t>https://towardsdatascience.com/everything-you-need-to-know-about-min-max-normalization-in-python-b79592732b79, date and time of access: 10.05.2021 </a:t>
            </a:r>
            <a:r>
              <a:rPr lang="en-US" sz="1400" b="1">
                <a:ea typeface="+mn-lt"/>
                <a:cs typeface="+mn-lt"/>
              </a:rPr>
              <a:t>| 16:39</a:t>
            </a:r>
            <a:endParaRPr lang="en-US" sz="1400" b="1"/>
          </a:p>
          <a:p>
            <a:pPr marL="342900" indent="-342900" algn="just">
              <a:buAutoNum type="arabicPeriod"/>
            </a:pPr>
            <a:r>
              <a:rPr lang="en-US" sz="1400" b="1" dirty="0">
                <a:ea typeface="+mn-lt"/>
                <a:cs typeface="+mn-lt"/>
              </a:rPr>
              <a:t>https://scikitlearn.org/stable/modules/generated/sklearn.decomposition.PCA.html, date and time of access: </a:t>
            </a:r>
            <a:r>
              <a:rPr lang="en-US" sz="1400" b="1">
                <a:ea typeface="+mn-lt"/>
                <a:cs typeface="+mn-lt"/>
              </a:rPr>
              <a:t>12.05.2021 | 21:50</a:t>
            </a:r>
            <a:endParaRPr lang="en-US" sz="1400" b="1"/>
          </a:p>
          <a:p>
            <a:pPr marL="342900" indent="-342900" algn="just">
              <a:buAutoNum type="arabicPeriod"/>
            </a:pPr>
            <a:r>
              <a:rPr lang="en-US" sz="1400" b="1" dirty="0">
                <a:ea typeface="+mn-lt"/>
                <a:cs typeface="+mn-lt"/>
              </a:rPr>
              <a:t>https://keras.io/guides/sequential_model/, date and </a:t>
            </a:r>
            <a:r>
              <a:rPr lang="en-US" sz="1400" b="1">
                <a:ea typeface="+mn-lt"/>
                <a:cs typeface="+mn-lt"/>
              </a:rPr>
              <a:t>time of access: 12.05.2021 | 21:51</a:t>
            </a:r>
            <a:endParaRPr lang="en-US" sz="1400" b="1"/>
          </a:p>
          <a:p>
            <a:pPr marL="342900" indent="-342900" algn="just">
              <a:buAutoNum type="arabicPeriod"/>
            </a:pPr>
            <a:r>
              <a:rPr lang="en-US" sz="1400" b="1" dirty="0">
                <a:ea typeface="+mn-lt"/>
                <a:cs typeface="+mn-lt"/>
              </a:rPr>
              <a:t>https://keras.io/api/layers/initializers/, date and time of </a:t>
            </a:r>
            <a:r>
              <a:rPr lang="en-US" sz="1400" b="1">
                <a:ea typeface="+mn-lt"/>
                <a:cs typeface="+mn-lt"/>
              </a:rPr>
              <a:t>access: 12.05.2021 | 21:55</a:t>
            </a:r>
            <a:endParaRPr lang="en-US" sz="1400" b="1"/>
          </a:p>
          <a:p>
            <a:pPr marL="342900" indent="-342900" algn="just">
              <a:buAutoNum type="arabicPeriod"/>
            </a:pPr>
            <a:r>
              <a:rPr lang="en-US" sz="1400" b="1" dirty="0">
                <a:ea typeface="+mn-lt"/>
                <a:cs typeface="+mn-lt"/>
              </a:rPr>
              <a:t>https://keras.io/api/layers/activations/, date and time of </a:t>
            </a:r>
            <a:r>
              <a:rPr lang="en-US" sz="1400" b="1">
                <a:ea typeface="+mn-lt"/>
                <a:cs typeface="+mn-lt"/>
              </a:rPr>
              <a:t>access: 12.05.2021 | 21:57</a:t>
            </a:r>
            <a:endParaRPr lang="en-US" sz="1400" b="1"/>
          </a:p>
          <a:p>
            <a:pPr marL="342900" indent="-342900" algn="just">
              <a:buAutoNum type="arabicPeriod"/>
            </a:pPr>
            <a:r>
              <a:rPr lang="en-US" sz="1400" b="1" dirty="0">
                <a:ea typeface="+mn-lt"/>
                <a:cs typeface="+mn-lt"/>
              </a:rPr>
              <a:t>https://keras.io/api/losses/probabilistic_losses/#categorical_crossentropy-function, date and time of access: </a:t>
            </a:r>
            <a:r>
              <a:rPr lang="en-US" sz="1400" b="1">
                <a:ea typeface="+mn-lt"/>
                <a:cs typeface="+mn-lt"/>
              </a:rPr>
              <a:t>12.05.2021 | 22:31</a:t>
            </a:r>
            <a:endParaRPr lang="en-US" sz="1400" b="1"/>
          </a:p>
          <a:p>
            <a:pPr marL="342900" indent="-342900" algn="just">
              <a:lnSpc>
                <a:spcPct val="150000"/>
              </a:lnSpc>
              <a:buAutoNum type="arabicPeriod"/>
            </a:pPr>
            <a:r>
              <a:rPr lang="en-US" sz="1400" b="1" dirty="0">
                <a:ea typeface="+mn-lt"/>
                <a:cs typeface="+mn-lt"/>
              </a:rPr>
              <a:t>https://keras.io/api/optimizers/, date and time of access: </a:t>
            </a:r>
            <a:r>
              <a:rPr lang="en-US" sz="1400" b="1">
                <a:ea typeface="+mn-lt"/>
                <a:cs typeface="+mn-lt"/>
              </a:rPr>
              <a:t>12.05.2021 | 2:37</a:t>
            </a:r>
            <a:endParaRPr lang="en-US" sz="1400" b="1" dirty="0"/>
          </a:p>
        </p:txBody>
      </p:sp>
    </p:spTree>
    <p:extLst>
      <p:ext uri="{BB962C8B-B14F-4D97-AF65-F5344CB8AC3E}">
        <p14:creationId xmlns:p14="http://schemas.microsoft.com/office/powerpoint/2010/main" val="3385055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21" name="Rectangle 20">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2" name="Title 1">
            <a:extLst>
              <a:ext uri="{FF2B5EF4-FFF2-40B4-BE49-F238E27FC236}">
                <a16:creationId xmlns:a16="http://schemas.microsoft.com/office/drawing/2014/main" id="{B851B32E-4894-4D86-A50B-AA6778B50A5A}"/>
              </a:ext>
            </a:extLst>
          </p:cNvPr>
          <p:cNvSpPr>
            <a:spLocks noGrp="1"/>
          </p:cNvSpPr>
          <p:nvPr>
            <p:ph type="title"/>
          </p:nvPr>
        </p:nvSpPr>
        <p:spPr>
          <a:xfrm>
            <a:off x="983887" y="1185059"/>
            <a:ext cx="3491832" cy="4487882"/>
          </a:xfrm>
        </p:spPr>
        <p:txBody>
          <a:bodyPr>
            <a:normAutofit/>
          </a:bodyPr>
          <a:lstStyle/>
          <a:p>
            <a:pPr algn="ctr"/>
            <a:r>
              <a:rPr lang="en-US" sz="4400"/>
              <a:t>Dataset overview</a:t>
            </a:r>
          </a:p>
        </p:txBody>
      </p:sp>
      <p:sp>
        <p:nvSpPr>
          <p:cNvPr id="23" name="Rectangle 22">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EF247FBA-F9EF-4DBA-9CF9-A8DFCF87A858}"/>
              </a:ext>
            </a:extLst>
          </p:cNvPr>
          <p:cNvSpPr>
            <a:spLocks noGrp="1"/>
          </p:cNvSpPr>
          <p:nvPr>
            <p:ph idx="1"/>
          </p:nvPr>
        </p:nvSpPr>
        <p:spPr>
          <a:xfrm>
            <a:off x="6403656" y="936416"/>
            <a:ext cx="4870512" cy="4985169"/>
          </a:xfrm>
        </p:spPr>
        <p:txBody>
          <a:bodyPr vert="horz" lIns="91440" tIns="45720" rIns="91440" bIns="45720" rtlCol="0" anchor="ctr">
            <a:normAutofit/>
          </a:bodyPr>
          <a:lstStyle/>
          <a:p>
            <a:pPr marL="0" indent="0" algn="just">
              <a:buClr>
                <a:srgbClr val="262626"/>
              </a:buClr>
              <a:buNone/>
            </a:pPr>
            <a:r>
              <a:rPr lang="en-US" sz="2000" b="1" dirty="0"/>
              <a:t>The dataset contains 42 columns and </a:t>
            </a:r>
            <a:r>
              <a:rPr lang="en-US" sz="2000" b="1" dirty="0">
                <a:ea typeface="+mn-lt"/>
                <a:cs typeface="+mn-lt"/>
              </a:rPr>
              <a:t>494021 rows. 41 columns display the names of features defined for the connection records and the last one is something the author refers to as Output Possibility – being either a normal connection or an intrusion.</a:t>
            </a:r>
            <a:endParaRPr lang="en-US" sz="2000" b="1" dirty="0"/>
          </a:p>
        </p:txBody>
      </p:sp>
    </p:spTree>
    <p:extLst>
      <p:ext uri="{BB962C8B-B14F-4D97-AF65-F5344CB8AC3E}">
        <p14:creationId xmlns:p14="http://schemas.microsoft.com/office/powerpoint/2010/main" val="244170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21" name="Rectangle 20">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2" name="Title 1">
            <a:extLst>
              <a:ext uri="{FF2B5EF4-FFF2-40B4-BE49-F238E27FC236}">
                <a16:creationId xmlns:a16="http://schemas.microsoft.com/office/drawing/2014/main" id="{B851B32E-4894-4D86-A50B-AA6778B50A5A}"/>
              </a:ext>
            </a:extLst>
          </p:cNvPr>
          <p:cNvSpPr>
            <a:spLocks noGrp="1"/>
          </p:cNvSpPr>
          <p:nvPr>
            <p:ph type="title"/>
          </p:nvPr>
        </p:nvSpPr>
        <p:spPr>
          <a:xfrm>
            <a:off x="983887" y="1185059"/>
            <a:ext cx="3491832" cy="4487882"/>
          </a:xfrm>
        </p:spPr>
        <p:txBody>
          <a:bodyPr>
            <a:normAutofit/>
          </a:bodyPr>
          <a:lstStyle/>
          <a:p>
            <a:pPr algn="ctr"/>
            <a:r>
              <a:rPr lang="en-US" sz="4400"/>
              <a:t>Dataset overview</a:t>
            </a:r>
          </a:p>
        </p:txBody>
      </p:sp>
      <p:sp>
        <p:nvSpPr>
          <p:cNvPr id="23" name="Rectangle 22">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EF247FBA-F9EF-4DBA-9CF9-A8DFCF87A858}"/>
              </a:ext>
            </a:extLst>
          </p:cNvPr>
          <p:cNvSpPr>
            <a:spLocks noGrp="1"/>
          </p:cNvSpPr>
          <p:nvPr>
            <p:ph idx="1"/>
          </p:nvPr>
        </p:nvSpPr>
        <p:spPr>
          <a:xfrm>
            <a:off x="6403656" y="936416"/>
            <a:ext cx="4870512" cy="4985169"/>
          </a:xfrm>
        </p:spPr>
        <p:txBody>
          <a:bodyPr vert="horz" lIns="91440" tIns="45720" rIns="91440" bIns="45720" rtlCol="0" anchor="ctr">
            <a:normAutofit/>
          </a:bodyPr>
          <a:lstStyle/>
          <a:p>
            <a:pPr marL="0" indent="0" algn="just">
              <a:buClr>
                <a:srgbClr val="262626"/>
              </a:buClr>
              <a:buNone/>
            </a:pPr>
            <a:r>
              <a:rPr lang="en-US" sz="2000" b="1"/>
              <a:t>There are  23 Output Possibilities </a:t>
            </a:r>
            <a:r>
              <a:rPr lang="en-US" sz="2000" b="1">
                <a:ea typeface="+mn-lt"/>
                <a:cs typeface="+mn-lt"/>
              </a:rPr>
              <a:t>in total, </a:t>
            </a:r>
            <a:r>
              <a:rPr lang="en-US" sz="2000" b="1"/>
              <a:t>with only </a:t>
            </a:r>
            <a:r>
              <a:rPr lang="en-US" sz="2000" b="1" dirty="0"/>
              <a:t>one of them being a normal ("good") connection.</a:t>
            </a:r>
            <a:endParaRPr lang="en-US" sz="2000" b="1" dirty="0">
              <a:ea typeface="+mn-lt"/>
              <a:cs typeface="+mn-lt"/>
            </a:endParaRPr>
          </a:p>
          <a:p>
            <a:pPr marL="0" indent="0" algn="just">
              <a:buNone/>
            </a:pPr>
            <a:endParaRPr lang="en-US" sz="2000" b="1" dirty="0"/>
          </a:p>
        </p:txBody>
      </p:sp>
    </p:spTree>
    <p:extLst>
      <p:ext uri="{BB962C8B-B14F-4D97-AF65-F5344CB8AC3E}">
        <p14:creationId xmlns:p14="http://schemas.microsoft.com/office/powerpoint/2010/main" val="3978112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21" name="Rectangle 20">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2" name="Title 1">
            <a:extLst>
              <a:ext uri="{FF2B5EF4-FFF2-40B4-BE49-F238E27FC236}">
                <a16:creationId xmlns:a16="http://schemas.microsoft.com/office/drawing/2014/main" id="{B851B32E-4894-4D86-A50B-AA6778B50A5A}"/>
              </a:ext>
            </a:extLst>
          </p:cNvPr>
          <p:cNvSpPr>
            <a:spLocks noGrp="1"/>
          </p:cNvSpPr>
          <p:nvPr>
            <p:ph type="title"/>
          </p:nvPr>
        </p:nvSpPr>
        <p:spPr>
          <a:xfrm>
            <a:off x="983887" y="1185059"/>
            <a:ext cx="3491832" cy="4487882"/>
          </a:xfrm>
        </p:spPr>
        <p:txBody>
          <a:bodyPr>
            <a:normAutofit/>
          </a:bodyPr>
          <a:lstStyle/>
          <a:p>
            <a:pPr algn="ctr"/>
            <a:r>
              <a:rPr lang="en-US" sz="4400"/>
              <a:t>Dataset overview</a:t>
            </a:r>
          </a:p>
        </p:txBody>
      </p:sp>
      <p:sp>
        <p:nvSpPr>
          <p:cNvPr id="23" name="Rectangle 22">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EF247FBA-F9EF-4DBA-9CF9-A8DFCF87A858}"/>
              </a:ext>
            </a:extLst>
          </p:cNvPr>
          <p:cNvSpPr>
            <a:spLocks noGrp="1"/>
          </p:cNvSpPr>
          <p:nvPr>
            <p:ph idx="1"/>
          </p:nvPr>
        </p:nvSpPr>
        <p:spPr>
          <a:xfrm>
            <a:off x="6403656" y="936416"/>
            <a:ext cx="4870512" cy="4985169"/>
          </a:xfrm>
        </p:spPr>
        <p:txBody>
          <a:bodyPr vert="horz" lIns="91440" tIns="45720" rIns="91440" bIns="45720" rtlCol="0" anchor="t">
            <a:normAutofit/>
          </a:bodyPr>
          <a:lstStyle/>
          <a:p>
            <a:pPr marL="0" indent="0" algn="just">
              <a:buClr>
                <a:srgbClr val="262626"/>
              </a:buClr>
              <a:buNone/>
            </a:pPr>
            <a:r>
              <a:rPr lang="en-US" sz="2000" b="1" dirty="0"/>
              <a:t>This table represents the Output Possibilities:</a:t>
            </a:r>
            <a:endParaRPr lang="en-US" sz="2000" b="1" dirty="0">
              <a:ea typeface="+mn-lt"/>
              <a:cs typeface="+mn-lt"/>
            </a:endParaRPr>
          </a:p>
          <a:p>
            <a:pPr marL="342900" indent="-342900" algn="just"/>
            <a:endParaRPr lang="en-US" sz="2000" dirty="0">
              <a:latin typeface="Consolas"/>
            </a:endParaRPr>
          </a:p>
          <a:p>
            <a:pPr marL="0" indent="0" algn="just">
              <a:buNone/>
            </a:pPr>
            <a:endParaRPr lang="en-US" sz="2000" b="1" dirty="0"/>
          </a:p>
        </p:txBody>
      </p:sp>
      <p:graphicFrame>
        <p:nvGraphicFramePr>
          <p:cNvPr id="4" name="Table 4">
            <a:extLst>
              <a:ext uri="{FF2B5EF4-FFF2-40B4-BE49-F238E27FC236}">
                <a16:creationId xmlns:a16="http://schemas.microsoft.com/office/drawing/2014/main" id="{58ABBEAD-C7B0-4A5C-9BAE-103520D79DC9}"/>
              </a:ext>
            </a:extLst>
          </p:cNvPr>
          <p:cNvGraphicFramePr>
            <a:graphicFrameLocks noGrp="1"/>
          </p:cNvGraphicFramePr>
          <p:nvPr>
            <p:extLst>
              <p:ext uri="{D42A27DB-BD31-4B8C-83A1-F6EECF244321}">
                <p14:modId xmlns:p14="http://schemas.microsoft.com/office/powerpoint/2010/main" val="1492725956"/>
              </p:ext>
            </p:extLst>
          </p:nvPr>
        </p:nvGraphicFramePr>
        <p:xfrm>
          <a:off x="5943600" y="1894114"/>
          <a:ext cx="5796917" cy="4514860"/>
        </p:xfrm>
        <a:graphic>
          <a:graphicData uri="http://schemas.openxmlformats.org/drawingml/2006/table">
            <a:tbl>
              <a:tblPr firstRow="1" bandRow="1">
                <a:tableStyleId>{5C22544A-7EE6-4342-B048-85BDC9FD1C3A}</a:tableStyleId>
              </a:tblPr>
              <a:tblGrid>
                <a:gridCol w="2863712">
                  <a:extLst>
                    <a:ext uri="{9D8B030D-6E8A-4147-A177-3AD203B41FA5}">
                      <a16:colId xmlns:a16="http://schemas.microsoft.com/office/drawing/2014/main" val="1552133951"/>
                    </a:ext>
                  </a:extLst>
                </a:gridCol>
                <a:gridCol w="2933205">
                  <a:extLst>
                    <a:ext uri="{9D8B030D-6E8A-4147-A177-3AD203B41FA5}">
                      <a16:colId xmlns:a16="http://schemas.microsoft.com/office/drawing/2014/main" val="2889944128"/>
                    </a:ext>
                  </a:extLst>
                </a:gridCol>
              </a:tblGrid>
              <a:tr h="1729184">
                <a:tc>
                  <a:txBody>
                    <a:bodyPr/>
                    <a:lstStyle/>
                    <a:p>
                      <a:pPr lvl="0">
                        <a:buNone/>
                      </a:pPr>
                      <a:endParaRPr lang="en-US" dirty="0"/>
                    </a:p>
                    <a:p>
                      <a:pPr lvl="0">
                        <a:buNone/>
                      </a:pPr>
                      <a:endParaRPr lang="en-US" dirty="0"/>
                    </a:p>
                    <a:p>
                      <a:pPr lvl="0">
                        <a:buNone/>
                      </a:pPr>
                      <a:endParaRPr lang="en-US" dirty="0"/>
                    </a:p>
                    <a:p>
                      <a:pPr lvl="0">
                        <a:buNone/>
                      </a:pPr>
                      <a:endParaRPr lang="en-US" dirty="0"/>
                    </a:p>
                    <a:p>
                      <a:pPr lvl="0">
                        <a:buNone/>
                      </a:pPr>
                      <a:endParaRPr lang="en-US" dirty="0"/>
                    </a:p>
                    <a:p>
                      <a:pPr lvl="0">
                        <a:buNone/>
                      </a:pPr>
                      <a:r>
                        <a:rPr lang="en-US" dirty="0"/>
                        <a:t>Good connection</a:t>
                      </a:r>
                    </a:p>
                  </a:txBody>
                  <a:tcPr/>
                </a:tc>
                <a:tc>
                  <a:txBody>
                    <a:bodyPr/>
                    <a:lstStyle/>
                    <a:p>
                      <a:pPr lvl="0">
                        <a:buNone/>
                      </a:pPr>
                      <a:endParaRPr lang="en-US" sz="1800" b="0" i="0" u="none" strike="noStrike" noProof="0" dirty="0">
                        <a:latin typeface="Consolas"/>
                      </a:endParaRPr>
                    </a:p>
                    <a:p>
                      <a:pPr lvl="0">
                        <a:buNone/>
                      </a:pPr>
                      <a:endParaRPr lang="en-US" sz="1800" b="0" i="0" u="none" strike="noStrike" noProof="0" dirty="0">
                        <a:latin typeface="Consolas"/>
                      </a:endParaRPr>
                    </a:p>
                    <a:p>
                      <a:pPr lvl="0">
                        <a:buNone/>
                      </a:pPr>
                      <a:endParaRPr lang="en-US" sz="1800" b="0" i="0" u="none" strike="noStrike" noProof="0" dirty="0">
                        <a:latin typeface="Consolas"/>
                      </a:endParaRPr>
                    </a:p>
                    <a:p>
                      <a:pPr lvl="0">
                        <a:buNone/>
                      </a:pPr>
                      <a:endParaRPr lang="en-US" sz="1800" b="0" i="0" u="none" strike="noStrike" noProof="0" dirty="0">
                        <a:latin typeface="Consolas"/>
                      </a:endParaRPr>
                    </a:p>
                    <a:p>
                      <a:pPr lvl="0">
                        <a:buNone/>
                      </a:pPr>
                      <a:endParaRPr lang="en-US" sz="1800" b="0" i="0" u="none" strike="noStrike" noProof="0" dirty="0">
                        <a:latin typeface="Consolas"/>
                      </a:endParaRPr>
                    </a:p>
                    <a:p>
                      <a:pPr lvl="0">
                        <a:buNone/>
                      </a:pPr>
                      <a:r>
                        <a:rPr lang="en-US" sz="1800" b="0" i="0" u="none" strike="noStrike" noProof="0" dirty="0">
                          <a:latin typeface="Consolas"/>
                        </a:rPr>
                        <a:t>Intrusion</a:t>
                      </a:r>
                    </a:p>
                  </a:txBody>
                  <a:tcPr/>
                </a:tc>
                <a:extLst>
                  <a:ext uri="{0D108BD9-81ED-4DB2-BD59-A6C34878D82A}">
                    <a16:rowId xmlns:a16="http://schemas.microsoft.com/office/drawing/2014/main" val="66943915"/>
                  </a:ext>
                </a:extLst>
              </a:tr>
              <a:tr h="2777500">
                <a:tc>
                  <a:txBody>
                    <a:bodyPr/>
                    <a:lstStyle/>
                    <a:p>
                      <a:r>
                        <a:rPr lang="en-US" b="1" dirty="0"/>
                        <a:t>normal. </a:t>
                      </a:r>
                    </a:p>
                  </a:txBody>
                  <a:tcPr/>
                </a:tc>
                <a:tc>
                  <a:txBody>
                    <a:bodyPr/>
                    <a:lstStyle/>
                    <a:p>
                      <a:pPr lvl="0" algn="just">
                        <a:buNone/>
                      </a:pPr>
                      <a:r>
                        <a:rPr lang="en-US" sz="1800" b="0" i="0" u="none" strike="noStrike" noProof="0" dirty="0">
                          <a:latin typeface="Consolas"/>
                        </a:rPr>
                        <a:t>back,buffer_overflow,ftp_write,guess_passwd,imap,ipsweep,land,loadmodule,multihop,neptune,nmap,perl,phf, pod,portsweep,rootkit,satan,smurf,spy,teardrop,warezclient,warezmaster.</a:t>
                      </a:r>
                      <a:endParaRPr lang="en-US" dirty="0"/>
                    </a:p>
                  </a:txBody>
                  <a:tcPr/>
                </a:tc>
                <a:extLst>
                  <a:ext uri="{0D108BD9-81ED-4DB2-BD59-A6C34878D82A}">
                    <a16:rowId xmlns:a16="http://schemas.microsoft.com/office/drawing/2014/main" val="3973215375"/>
                  </a:ext>
                </a:extLst>
              </a:tr>
            </a:tbl>
          </a:graphicData>
        </a:graphic>
      </p:graphicFrame>
    </p:spTree>
    <p:extLst>
      <p:ext uri="{BB962C8B-B14F-4D97-AF65-F5344CB8AC3E}">
        <p14:creationId xmlns:p14="http://schemas.microsoft.com/office/powerpoint/2010/main" val="2429846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21" name="Rectangle 20">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2" name="Title 1">
            <a:extLst>
              <a:ext uri="{FF2B5EF4-FFF2-40B4-BE49-F238E27FC236}">
                <a16:creationId xmlns:a16="http://schemas.microsoft.com/office/drawing/2014/main" id="{B851B32E-4894-4D86-A50B-AA6778B50A5A}"/>
              </a:ext>
            </a:extLst>
          </p:cNvPr>
          <p:cNvSpPr>
            <a:spLocks noGrp="1"/>
          </p:cNvSpPr>
          <p:nvPr>
            <p:ph type="title"/>
          </p:nvPr>
        </p:nvSpPr>
        <p:spPr>
          <a:xfrm>
            <a:off x="983887" y="1185059"/>
            <a:ext cx="3491832" cy="4487882"/>
          </a:xfrm>
        </p:spPr>
        <p:txBody>
          <a:bodyPr>
            <a:normAutofit/>
          </a:bodyPr>
          <a:lstStyle/>
          <a:p>
            <a:pPr algn="ctr"/>
            <a:r>
              <a:rPr lang="en-US" sz="4400"/>
              <a:t>Methodology</a:t>
            </a:r>
          </a:p>
        </p:txBody>
      </p:sp>
      <p:sp>
        <p:nvSpPr>
          <p:cNvPr id="23" name="Rectangle 22">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EF247FBA-F9EF-4DBA-9CF9-A8DFCF87A858}"/>
              </a:ext>
            </a:extLst>
          </p:cNvPr>
          <p:cNvSpPr>
            <a:spLocks noGrp="1"/>
          </p:cNvSpPr>
          <p:nvPr>
            <p:ph idx="1"/>
          </p:nvPr>
        </p:nvSpPr>
        <p:spPr>
          <a:xfrm>
            <a:off x="6403656" y="936416"/>
            <a:ext cx="4870512" cy="4985169"/>
          </a:xfrm>
        </p:spPr>
        <p:txBody>
          <a:bodyPr vert="horz" lIns="91440" tIns="45720" rIns="91440" bIns="45720" rtlCol="0" anchor="t">
            <a:normAutofit/>
          </a:bodyPr>
          <a:lstStyle/>
          <a:p>
            <a:pPr marL="0" indent="0" algn="just">
              <a:buNone/>
            </a:pPr>
            <a:r>
              <a:rPr lang="en-US" sz="2000" b="1" dirty="0"/>
              <a:t>The chosen methodology for this coursework is the use of an Artificial Neural Network with its architecture and parameters selected in an experimental manner.</a:t>
            </a:r>
            <a:endParaRPr lang="en-US" dirty="0"/>
          </a:p>
          <a:p>
            <a:pPr marL="0" indent="0" algn="just">
              <a:buNone/>
            </a:pPr>
            <a:endParaRPr lang="en-US" sz="2000" b="1" dirty="0">
              <a:latin typeface="Selawik Light"/>
            </a:endParaRPr>
          </a:p>
          <a:p>
            <a:pPr marL="0" indent="0" algn="just">
              <a:buNone/>
            </a:pPr>
            <a:endParaRPr lang="en-US" sz="2000" b="1" dirty="0"/>
          </a:p>
          <a:p>
            <a:pPr marL="0" indent="0" algn="just">
              <a:buNone/>
            </a:pPr>
            <a:r>
              <a:rPr lang="en-US" sz="2000" b="1" dirty="0"/>
              <a:t>'The good thing about the experimental approach is it makes a person more practical. After all, nobody needs an expert on tires who has never changed one.'</a:t>
            </a:r>
          </a:p>
          <a:p>
            <a:pPr marL="342900" indent="-342900" algn="just"/>
            <a:endParaRPr lang="en-US" sz="2000" dirty="0">
              <a:latin typeface="Consolas"/>
            </a:endParaRPr>
          </a:p>
          <a:p>
            <a:pPr marL="0" indent="0" algn="just">
              <a:buNone/>
            </a:pPr>
            <a:endParaRPr lang="en-US" sz="2000" b="1" dirty="0">
              <a:latin typeface="Selawik Light" panose="02020404030301010803"/>
            </a:endParaRPr>
          </a:p>
        </p:txBody>
      </p:sp>
    </p:spTree>
    <p:extLst>
      <p:ext uri="{BB962C8B-B14F-4D97-AF65-F5344CB8AC3E}">
        <p14:creationId xmlns:p14="http://schemas.microsoft.com/office/powerpoint/2010/main" val="3592137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21" name="Rectangle 20">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2" name="Title 1">
            <a:extLst>
              <a:ext uri="{FF2B5EF4-FFF2-40B4-BE49-F238E27FC236}">
                <a16:creationId xmlns:a16="http://schemas.microsoft.com/office/drawing/2014/main" id="{B851B32E-4894-4D86-A50B-AA6778B50A5A}"/>
              </a:ext>
            </a:extLst>
          </p:cNvPr>
          <p:cNvSpPr>
            <a:spLocks noGrp="1"/>
          </p:cNvSpPr>
          <p:nvPr>
            <p:ph type="title"/>
          </p:nvPr>
        </p:nvSpPr>
        <p:spPr>
          <a:xfrm>
            <a:off x="983887" y="1185059"/>
            <a:ext cx="3491832" cy="4487882"/>
          </a:xfrm>
        </p:spPr>
        <p:txBody>
          <a:bodyPr>
            <a:normAutofit/>
          </a:bodyPr>
          <a:lstStyle/>
          <a:p>
            <a:pPr algn="ctr"/>
            <a:r>
              <a:rPr lang="en-US" sz="4400"/>
              <a:t>Methodology</a:t>
            </a:r>
          </a:p>
        </p:txBody>
      </p:sp>
      <p:sp>
        <p:nvSpPr>
          <p:cNvPr id="23" name="Rectangle 22">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EF247FBA-F9EF-4DBA-9CF9-A8DFCF87A858}"/>
              </a:ext>
            </a:extLst>
          </p:cNvPr>
          <p:cNvSpPr>
            <a:spLocks noGrp="1"/>
          </p:cNvSpPr>
          <p:nvPr>
            <p:ph idx="1"/>
          </p:nvPr>
        </p:nvSpPr>
        <p:spPr>
          <a:xfrm>
            <a:off x="6403656" y="936416"/>
            <a:ext cx="4870512" cy="4985169"/>
          </a:xfrm>
        </p:spPr>
        <p:txBody>
          <a:bodyPr vert="horz" lIns="91440" tIns="45720" rIns="91440" bIns="45720" rtlCol="0" anchor="t">
            <a:normAutofit/>
          </a:bodyPr>
          <a:lstStyle/>
          <a:p>
            <a:pPr marL="0" indent="0" algn="just">
              <a:buNone/>
            </a:pPr>
            <a:r>
              <a:rPr lang="en-US" sz="2000" b="1" dirty="0"/>
              <a:t>The environment in which the author operates is Google </a:t>
            </a:r>
            <a:r>
              <a:rPr lang="en-US" sz="2000" b="1" dirty="0" err="1"/>
              <a:t>Colab</a:t>
            </a:r>
            <a:r>
              <a:rPr lang="en-US" sz="2000" b="1" dirty="0"/>
              <a:t>. </a:t>
            </a:r>
            <a:r>
              <a:rPr lang="en-US" sz="2000" b="1" dirty="0" err="1"/>
              <a:t>Colab</a:t>
            </a:r>
            <a:r>
              <a:rPr lang="en-US" sz="2000" b="1" dirty="0"/>
              <a:t> Notebooks allow</a:t>
            </a:r>
            <a:r>
              <a:rPr lang="en-US" sz="2000" b="1" dirty="0">
                <a:ea typeface="+mn-lt"/>
                <a:cs typeface="+mn-lt"/>
              </a:rPr>
              <a:t> their users to combine executable code and rich text in a single document, along with images. The programming language used in the coursework is Python.</a:t>
            </a:r>
          </a:p>
          <a:p>
            <a:pPr marL="0" indent="0" algn="just">
              <a:buNone/>
            </a:pPr>
            <a:endParaRPr lang="en-US" sz="2000" b="1" dirty="0">
              <a:latin typeface="Selawik Light" panose="02020404030301010803"/>
            </a:endParaRPr>
          </a:p>
          <a:p>
            <a:pPr marL="0" indent="0" algn="just">
              <a:buNone/>
            </a:pPr>
            <a:r>
              <a:rPr lang="en-US" sz="2000" b="1" dirty="0">
                <a:latin typeface="Selawik Light" panose="02020404030301010803"/>
              </a:rPr>
              <a:t>The motivation behind the choice of the environment and the programming language is the fact one of the previous modules from Semester 1 prepared students from this course to operate within that environment.</a:t>
            </a:r>
          </a:p>
          <a:p>
            <a:pPr marL="342900" indent="-342900" algn="just"/>
            <a:endParaRPr lang="en-US" sz="2000" dirty="0">
              <a:latin typeface="Consolas"/>
            </a:endParaRPr>
          </a:p>
          <a:p>
            <a:pPr marL="0" indent="0" algn="just">
              <a:buNone/>
            </a:pPr>
            <a:endParaRPr lang="en-US" sz="2000" b="1" dirty="0">
              <a:latin typeface="Selawik Light" panose="02020404030301010803"/>
            </a:endParaRPr>
          </a:p>
        </p:txBody>
      </p:sp>
    </p:spTree>
    <p:extLst>
      <p:ext uri="{BB962C8B-B14F-4D97-AF65-F5344CB8AC3E}">
        <p14:creationId xmlns:p14="http://schemas.microsoft.com/office/powerpoint/2010/main" val="36828405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RegularSeedRightStep">
      <a:dk1>
        <a:srgbClr val="000000"/>
      </a:dk1>
      <a:lt1>
        <a:srgbClr val="FFFFFF"/>
      </a:lt1>
      <a:dk2>
        <a:srgbClr val="1B2F2D"/>
      </a:dk2>
      <a:lt2>
        <a:srgbClr val="F2F0F3"/>
      </a:lt2>
      <a:accent1>
        <a:srgbClr val="53B620"/>
      </a:accent1>
      <a:accent2>
        <a:srgbClr val="14BA21"/>
      </a:accent2>
      <a:accent3>
        <a:srgbClr val="20B66A"/>
      </a:accent3>
      <a:accent4>
        <a:srgbClr val="14B4A5"/>
      </a:accent4>
      <a:accent5>
        <a:srgbClr val="29A9E7"/>
      </a:accent5>
      <a:accent6>
        <a:srgbClr val="1C4CD6"/>
      </a:accent6>
      <a:hlink>
        <a:srgbClr val="933FBF"/>
      </a:hlink>
      <a:folHlink>
        <a:srgbClr val="7F7F7F"/>
      </a:folHlink>
    </a:clrScheme>
    <a:fontScheme name="Savon">
      <a:majorFont>
        <a:latin typeface="Speak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elawik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emplate>office theme</Template>
  <TotalTime>18</TotalTime>
  <Words>1647</Words>
  <Application>Microsoft Office PowerPoint</Application>
  <PresentationFormat>Widescreen</PresentationFormat>
  <Paragraphs>194</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Consolas</vt:lpstr>
      <vt:lpstr>Garamond</vt:lpstr>
      <vt:lpstr>Selawik Light</vt:lpstr>
      <vt:lpstr>Speak Pro</vt:lpstr>
      <vt:lpstr>SavonVTI</vt:lpstr>
      <vt:lpstr>Artificial Neural Networks IMAT5235 Coursework </vt:lpstr>
      <vt:lpstr>Table of contents</vt:lpstr>
      <vt:lpstr>Introduction</vt:lpstr>
      <vt:lpstr>Dataset overview</vt:lpstr>
      <vt:lpstr>Dataset overview</vt:lpstr>
      <vt:lpstr>Dataset overview</vt:lpstr>
      <vt:lpstr>Dataset overview</vt:lpstr>
      <vt:lpstr>Methodology</vt:lpstr>
      <vt:lpstr>Methodology</vt:lpstr>
      <vt:lpstr>Data preprocessing</vt:lpstr>
      <vt:lpstr>Data preprocessing</vt:lpstr>
      <vt:lpstr>Data preprocessing</vt:lpstr>
      <vt:lpstr>Data preprocessing</vt:lpstr>
      <vt:lpstr>Data preprocessing</vt:lpstr>
      <vt:lpstr>Data preprocessing</vt:lpstr>
      <vt:lpstr>Neural Network Architecture</vt:lpstr>
      <vt:lpstr>Neural Network Architecture</vt:lpstr>
      <vt:lpstr>Neural Network Architecture</vt:lpstr>
      <vt:lpstr>Neural Network Architecture</vt:lpstr>
      <vt:lpstr>Experiments and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Experiments and results</vt:lpstr>
      <vt:lpstr>Experiments and results</vt:lpstr>
      <vt:lpstr>Experiments and results</vt:lpstr>
      <vt:lpstr>Experiments and results</vt:lpstr>
      <vt:lpstr>PowerPoint Presentation</vt:lpstr>
      <vt:lpstr>PowerPoint Presentation</vt:lpstr>
      <vt:lpstr>Experiments and results</vt:lpstr>
      <vt:lpstr>PowerPoint Presentation</vt:lpstr>
      <vt:lpstr>PowerPoint Presentation</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Lukasz, Luki Pszonak</cp:lastModifiedBy>
  <cp:revision>737</cp:revision>
  <dcterms:created xsi:type="dcterms:W3CDTF">2021-05-14T00:23:19Z</dcterms:created>
  <dcterms:modified xsi:type="dcterms:W3CDTF">2021-05-18T13:08:39Z</dcterms:modified>
</cp:coreProperties>
</file>