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7" r:id="rId9"/>
    <p:sldId id="264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0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2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1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0C5012CC-71C4-4FA0-9F88-477BB5EA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148" y="0"/>
            <a:ext cx="6076852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2">
            <a:extLst>
              <a:ext uri="{FF2B5EF4-FFF2-40B4-BE49-F238E27FC236}">
                <a16:creationId xmlns:a16="http://schemas.microsoft.com/office/drawing/2014/main" id="{A6FC486F-EE17-4AB5-AFD2-50FD675AE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54139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FEA029-DAAC-43BD-9838-F8DC7877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31" y="717079"/>
            <a:ext cx="4993991" cy="2257625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Praca dyplomowa inżynierska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6A1BFEF-608E-1BF4-C35F-31271ADE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415" y="3691783"/>
            <a:ext cx="5698837" cy="2248761"/>
          </a:xfrm>
        </p:spPr>
        <p:txBody>
          <a:bodyPr anchor="b">
            <a:normAutofit/>
          </a:bodyPr>
          <a:lstStyle/>
          <a:p>
            <a:pPr algn="r"/>
            <a:r>
              <a:rPr lang="pl-PL" dirty="0"/>
              <a:t>Projekt i implementacja aplikacji wspomagającej zarządzanie </a:t>
            </a:r>
            <a:br>
              <a:rPr lang="pl-PL" dirty="0"/>
            </a:br>
            <a:r>
              <a:rPr lang="pl-PL" dirty="0"/>
              <a:t>finansami domowymi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BCE0AD-4A3C-4FDB-8E9D-2C3827AD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B49968CC-434E-A963-E5AA-C954E077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65" y="1538653"/>
            <a:ext cx="4754426" cy="877002"/>
          </a:xfrm>
          <a:prstGeom prst="rect">
            <a:avLst/>
          </a:prstGeom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99561B76-1B66-2FBB-03EE-544212249D53}"/>
              </a:ext>
            </a:extLst>
          </p:cNvPr>
          <p:cNvSpPr txBox="1">
            <a:spLocks/>
          </p:cNvSpPr>
          <p:nvPr/>
        </p:nvSpPr>
        <p:spPr>
          <a:xfrm>
            <a:off x="5953019" y="4075314"/>
            <a:ext cx="5698837" cy="2248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l-PL" sz="1800" dirty="0"/>
              <a:t>Promotor: Dr inż. Roman Simiński</a:t>
            </a:r>
          </a:p>
          <a:p>
            <a:pPr algn="r">
              <a:lnSpc>
                <a:spcPct val="100000"/>
              </a:lnSpc>
            </a:pPr>
            <a:r>
              <a:rPr lang="pl-PL" sz="1800" dirty="0"/>
              <a:t>Autor: Łukasz Seremak</a:t>
            </a:r>
          </a:p>
        </p:txBody>
      </p:sp>
    </p:spTree>
    <p:extLst>
      <p:ext uri="{BB962C8B-B14F-4D97-AF65-F5344CB8AC3E}">
        <p14:creationId xmlns:p14="http://schemas.microsoft.com/office/powerpoint/2010/main" val="184284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ACCCA748-AAF4-CC18-1805-F79AF8CD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50079"/>
            <a:ext cx="12192000" cy="14761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36899A"/>
                </a:solidFill>
              </a:rPr>
              <a:t>Dziękuję</a:t>
            </a:r>
            <a:r>
              <a:rPr lang="en-US" sz="6000" dirty="0">
                <a:solidFill>
                  <a:srgbClr val="36899A"/>
                </a:solidFill>
              </a:rPr>
              <a:t> za </a:t>
            </a:r>
            <a:r>
              <a:rPr lang="en-US" sz="6000" dirty="0" err="1">
                <a:solidFill>
                  <a:srgbClr val="36899A"/>
                </a:solidFill>
              </a:rPr>
              <a:t>uwagę</a:t>
            </a:r>
            <a:r>
              <a:rPr lang="en-US" sz="6000" dirty="0">
                <a:solidFill>
                  <a:srgbClr val="36899A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346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AB9B2B7A-0DBF-6A27-540F-99CB423D26D7}"/>
              </a:ext>
            </a:extLst>
          </p:cNvPr>
          <p:cNvSpPr/>
          <p:nvPr/>
        </p:nvSpPr>
        <p:spPr>
          <a:xfrm>
            <a:off x="378995" y="723330"/>
            <a:ext cx="11439966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60F2684-4F57-A66F-3C79-8B558916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71" y="943196"/>
            <a:ext cx="7952058" cy="5526682"/>
          </a:xfrm>
          <a:prstGeom prst="rect">
            <a:avLst/>
          </a:prstGeom>
          <a:ln>
            <a:solidFill>
              <a:srgbClr val="36899A"/>
            </a:solidFill>
          </a:ln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E5C02363-6124-29DD-945B-7689D7B241CB}"/>
              </a:ext>
            </a:extLst>
          </p:cNvPr>
          <p:cNvSpPr/>
          <p:nvPr/>
        </p:nvSpPr>
        <p:spPr>
          <a:xfrm>
            <a:off x="378995" y="168254"/>
            <a:ext cx="11439966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Architektura systemu</a:t>
            </a:r>
          </a:p>
        </p:txBody>
      </p:sp>
    </p:spTree>
    <p:extLst>
      <p:ext uri="{BB962C8B-B14F-4D97-AF65-F5344CB8AC3E}">
        <p14:creationId xmlns:p14="http://schemas.microsoft.com/office/powerpoint/2010/main" val="317864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BBC205F6-0E50-AA99-6A6C-BDD7D6E212E2}"/>
              </a:ext>
            </a:extLst>
          </p:cNvPr>
          <p:cNvSpPr/>
          <p:nvPr/>
        </p:nvSpPr>
        <p:spPr>
          <a:xfrm>
            <a:off x="350675" y="749420"/>
            <a:ext cx="5619160" cy="3351887"/>
          </a:xfrm>
          <a:prstGeom prst="roundRect">
            <a:avLst>
              <a:gd name="adj" fmla="val 2901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121A7CB0-7818-ACB2-7087-D56F15962519}"/>
              </a:ext>
            </a:extLst>
          </p:cNvPr>
          <p:cNvSpPr/>
          <p:nvPr/>
        </p:nvSpPr>
        <p:spPr>
          <a:xfrm>
            <a:off x="6193845" y="755744"/>
            <a:ext cx="5597670" cy="5931253"/>
          </a:xfrm>
          <a:prstGeom prst="roundRect">
            <a:avLst>
              <a:gd name="adj" fmla="val 1322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883A233-692E-D7E6-48C4-28C124C1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233" y="932291"/>
            <a:ext cx="4405657" cy="5457191"/>
          </a:xfrm>
          <a:prstGeom prst="rect">
            <a:avLst/>
          </a:prstGeom>
        </p:spPr>
      </p:pic>
      <p:pic>
        <p:nvPicPr>
          <p:cNvPr id="1026" name="Picture 2" descr="Spring Boot Tutorial">
            <a:extLst>
              <a:ext uri="{FF2B5EF4-FFF2-40B4-BE49-F238E27FC236}">
                <a16:creationId xmlns:a16="http://schemas.microsoft.com/office/drawing/2014/main" id="{F7C92744-F177-29A9-6190-876053CF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53" y="941275"/>
            <a:ext cx="1365539" cy="7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notacje w Java - Sprawny Przewodnik, Przykłady Adnotacji w Java">
            <a:extLst>
              <a:ext uri="{FF2B5EF4-FFF2-40B4-BE49-F238E27FC236}">
                <a16:creationId xmlns:a16="http://schemas.microsoft.com/office/drawing/2014/main" id="{8FAD150B-D87A-D20B-5D36-7A6CE7C7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1" y="914725"/>
            <a:ext cx="1333267" cy="8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 to Project Reactor - Knoldus Blogs">
            <a:extLst>
              <a:ext uri="{FF2B5EF4-FFF2-40B4-BE49-F238E27FC236}">
                <a16:creationId xmlns:a16="http://schemas.microsoft.com/office/drawing/2014/main" id="{05F5C078-30AF-BCDF-EE05-B9191932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2" y="2072611"/>
            <a:ext cx="1686866" cy="6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47B1EDE-DEA3-2695-8C3B-09DE3DB9431D}"/>
              </a:ext>
            </a:extLst>
          </p:cNvPr>
          <p:cNvSpPr/>
          <p:nvPr/>
        </p:nvSpPr>
        <p:spPr>
          <a:xfrm>
            <a:off x="6182833" y="171003"/>
            <a:ext cx="5616000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Architektura mikroserwisów</a:t>
            </a:r>
          </a:p>
        </p:txBody>
      </p:sp>
      <p:pic>
        <p:nvPicPr>
          <p:cNvPr id="1032" name="Picture 8" descr="Groovy – Wikipedia, wolna encyklopedia">
            <a:extLst>
              <a:ext uri="{FF2B5EF4-FFF2-40B4-BE49-F238E27FC236}">
                <a16:creationId xmlns:a16="http://schemas.microsoft.com/office/drawing/2014/main" id="{833FEF08-8895-1A3F-B5DE-4F24F2B93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03" y="901903"/>
            <a:ext cx="1522135" cy="75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ck-framework · GitHub Topics · GitHub">
            <a:extLst>
              <a:ext uri="{FF2B5EF4-FFF2-40B4-BE49-F238E27FC236}">
                <a16:creationId xmlns:a16="http://schemas.microsoft.com/office/drawing/2014/main" id="{41074CD7-CDBC-67DD-56CE-FBA45423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05" y="2120814"/>
            <a:ext cx="1070485" cy="5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B8A7D16-C8F4-5EA3-C108-B9262CCD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58" y="2150196"/>
            <a:ext cx="1365539" cy="3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53BE7533-B6CB-E6FC-7EC3-BD998B8164A1}"/>
              </a:ext>
            </a:extLst>
          </p:cNvPr>
          <p:cNvSpPr/>
          <p:nvPr/>
        </p:nvSpPr>
        <p:spPr>
          <a:xfrm>
            <a:off x="350675" y="4253790"/>
            <a:ext cx="5619160" cy="1138785"/>
          </a:xfrm>
          <a:prstGeom prst="roundRect">
            <a:avLst>
              <a:gd name="adj" fmla="val 5863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44" name="Picture 20" descr="Angular – przygotowanie systemu, instalacja | Blog">
            <a:extLst>
              <a:ext uri="{FF2B5EF4-FFF2-40B4-BE49-F238E27FC236}">
                <a16:creationId xmlns:a16="http://schemas.microsoft.com/office/drawing/2014/main" id="{315EB6FF-89A9-76E0-2D70-027A14B6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42" y="4485764"/>
            <a:ext cx="1349468" cy="67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3CEFCC9-57BB-7B26-2576-91F4009C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4" y="4683997"/>
            <a:ext cx="1127754" cy="27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xJS Operators in Angular with ReactiveX | Knoldus Blogs">
            <a:extLst>
              <a:ext uri="{FF2B5EF4-FFF2-40B4-BE49-F238E27FC236}">
                <a16:creationId xmlns:a16="http://schemas.microsoft.com/office/drawing/2014/main" id="{72EB28D0-CE68-701F-D81F-4A2FA753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753" y="4573557"/>
            <a:ext cx="1500839" cy="4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radle - Wikipedia">
            <a:extLst>
              <a:ext uri="{FF2B5EF4-FFF2-40B4-BE49-F238E27FC236}">
                <a16:creationId xmlns:a16="http://schemas.microsoft.com/office/drawing/2014/main" id="{9E170836-D7B0-D9B4-2929-E353B47B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81" y="3058216"/>
            <a:ext cx="1537726" cy="5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1C20FA7-CE30-C384-FB43-B2B495A70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9917" y="3079962"/>
            <a:ext cx="1537727" cy="452273"/>
          </a:xfrm>
          <a:prstGeom prst="rect">
            <a:avLst/>
          </a:prstGeom>
        </p:spPr>
      </p:pic>
      <p:pic>
        <p:nvPicPr>
          <p:cNvPr id="1052" name="Picture 28" descr="ABAP OpenAPI Client Generation in ABAP | SAP Blogs">
            <a:extLst>
              <a:ext uri="{FF2B5EF4-FFF2-40B4-BE49-F238E27FC236}">
                <a16:creationId xmlns:a16="http://schemas.microsoft.com/office/drawing/2014/main" id="{C0C4D169-6475-8D66-43F5-A2AECF0B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41" y="3102067"/>
            <a:ext cx="1367523" cy="36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0FB5B331-E4FB-F1BB-88B2-58E3D59C3C8D}"/>
              </a:ext>
            </a:extLst>
          </p:cNvPr>
          <p:cNvSpPr/>
          <p:nvPr/>
        </p:nvSpPr>
        <p:spPr>
          <a:xfrm>
            <a:off x="350675" y="5539187"/>
            <a:ext cx="5619160" cy="1138785"/>
          </a:xfrm>
          <a:prstGeom prst="roundRect">
            <a:avLst>
              <a:gd name="adj" fmla="val 7061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054" name="Picture 30" descr="Okteto Jobs">
            <a:extLst>
              <a:ext uri="{FF2B5EF4-FFF2-40B4-BE49-F238E27FC236}">
                <a16:creationId xmlns:a16="http://schemas.microsoft.com/office/drawing/2014/main" id="{8A7535E6-A5AC-52A4-BEEF-AEBBBE666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7" y="5898365"/>
            <a:ext cx="1605441" cy="47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What is Docker? | AWS">
            <a:extLst>
              <a:ext uri="{FF2B5EF4-FFF2-40B4-BE49-F238E27FC236}">
                <a16:creationId xmlns:a16="http://schemas.microsoft.com/office/drawing/2014/main" id="{204322BC-3EE0-874E-8FE9-14554242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14" y="5632869"/>
            <a:ext cx="1729681" cy="81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Kubernetes on AWS | Amazon Web Services">
            <a:extLst>
              <a:ext uri="{FF2B5EF4-FFF2-40B4-BE49-F238E27FC236}">
                <a16:creationId xmlns:a16="http://schemas.microsoft.com/office/drawing/2014/main" id="{149BE368-C424-DD13-1A94-461C6549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478" y="5775402"/>
            <a:ext cx="893814" cy="67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41BC329D-F371-919A-C4FD-2387993DB265}"/>
              </a:ext>
            </a:extLst>
          </p:cNvPr>
          <p:cNvSpPr/>
          <p:nvPr/>
        </p:nvSpPr>
        <p:spPr>
          <a:xfrm>
            <a:off x="387830" y="168253"/>
            <a:ext cx="5580000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Wykorzystane technologie</a:t>
            </a:r>
          </a:p>
        </p:txBody>
      </p:sp>
    </p:spTree>
    <p:extLst>
      <p:ext uri="{BB962C8B-B14F-4D97-AF65-F5344CB8AC3E}">
        <p14:creationId xmlns:p14="http://schemas.microsoft.com/office/powerpoint/2010/main" val="189363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5C04B94-C857-FED7-0C19-7FA7A1BE3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48" y="1256110"/>
            <a:ext cx="10529645" cy="51515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Uwierzytelnianie z wykorzystaniem OAuth 2.0 / OpenID Connect</a:t>
            </a:r>
          </a:p>
        </p:txBody>
      </p:sp>
    </p:spTree>
    <p:extLst>
      <p:ext uri="{BB962C8B-B14F-4D97-AF65-F5344CB8AC3E}">
        <p14:creationId xmlns:p14="http://schemas.microsoft.com/office/powerpoint/2010/main" val="28193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Diagram sekwencji – przypadek użycia „Dodaj przychód/wydatek”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F117C41-D302-4E61-A0CF-4A2BDA50E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15" y="823452"/>
            <a:ext cx="4505571" cy="57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Diagram sekwencji – przypadek użycia „Dodaj depozyt”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278A7E7-A99E-E5A7-1382-7BF139A28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848265"/>
            <a:ext cx="6244431" cy="57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40583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Dokumentacja punktów końcowych REST API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D0422A8-60FD-698A-3C6F-9DD70463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06" y="833220"/>
            <a:ext cx="6788990" cy="57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3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34338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6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Automatyczne testy jednostkowe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E0C4FEC-2B28-5A19-3BB4-1142D63E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79" y="1493576"/>
            <a:ext cx="10906626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def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should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uprate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correctly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() {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given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prepare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def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=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TransactionBalanceSpecUtils.prepareTransactionEventDto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transactionAmount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BigDecimal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,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)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when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invoke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updateBalance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method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def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balanceAfterUpdate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=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TransactionBalanceUtils.updateBalance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balanceBeforeUpdate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BigDecimal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,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transactionEventDto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)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then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should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calculate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correctly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"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balanceAfterUpdate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==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expectedBalanceAfterUpdate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where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transactionAmount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      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balanceBeforeUpdate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expectedBalanceAfterUpdate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-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100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ActionType.CREATION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5000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4900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100.22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ActionType.CREATION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232.22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332.44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-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99.99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5000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4900.01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99.99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ActionType.UPDATE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5000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5099.99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-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344.03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ActionType.DELETION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1000.33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1344.36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   150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ActionType.DELETION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 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200                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|| 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50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</a:b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}</a:t>
            </a:r>
            <a:b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8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527B723-7577-19BB-2D80-94660AAC148B}"/>
              </a:ext>
            </a:extLst>
          </p:cNvPr>
          <p:cNvSpPr/>
          <p:nvPr/>
        </p:nvSpPr>
        <p:spPr>
          <a:xfrm>
            <a:off x="378995" y="723330"/>
            <a:ext cx="11392198" cy="5966415"/>
          </a:xfrm>
          <a:prstGeom prst="roundRect">
            <a:avLst>
              <a:gd name="adj" fmla="val 1069"/>
            </a:avLst>
          </a:prstGeom>
          <a:solidFill>
            <a:schemeClr val="bg1"/>
          </a:solidFill>
          <a:ln w="22225" cap="sq">
            <a:solidFill>
              <a:srgbClr val="36899A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398AA6D-966C-08A0-D6C0-2DEFD4B57D7D}"/>
              </a:ext>
            </a:extLst>
          </p:cNvPr>
          <p:cNvSpPr/>
          <p:nvPr/>
        </p:nvSpPr>
        <p:spPr>
          <a:xfrm>
            <a:off x="360410" y="157247"/>
            <a:ext cx="11410783" cy="439341"/>
          </a:xfrm>
          <a:prstGeom prst="roundRect">
            <a:avLst/>
          </a:prstGeom>
          <a:solidFill>
            <a:srgbClr val="368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Wdrożenie wszystkich składników systemu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FD991AD-5029-A75D-2B88-290B8AAB3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73" y="786686"/>
            <a:ext cx="8923344" cy="58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16734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_2SEEDS">
      <a:dk1>
        <a:srgbClr val="000000"/>
      </a:dk1>
      <a:lt1>
        <a:srgbClr val="FFFFFF"/>
      </a:lt1>
      <a:dk2>
        <a:srgbClr val="412424"/>
      </a:dk2>
      <a:lt2>
        <a:srgbClr val="E2E8E3"/>
      </a:lt2>
      <a:accent1>
        <a:srgbClr val="B636A7"/>
      </a:accent1>
      <a:accent2>
        <a:srgbClr val="A148C8"/>
      </a:accent2>
      <a:accent3>
        <a:srgbClr val="C84884"/>
      </a:accent3>
      <a:accent4>
        <a:srgbClr val="89AE34"/>
      </a:accent4>
      <a:accent5>
        <a:srgbClr val="62B541"/>
      </a:accent5>
      <a:accent6>
        <a:srgbClr val="36B648"/>
      </a:accent6>
      <a:hlink>
        <a:srgbClr val="32963D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236</Words>
  <Application>Microsoft Office PowerPoint</Application>
  <PresentationFormat>Panoramiczny</PresentationFormat>
  <Paragraphs>15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Bierstadt</vt:lpstr>
      <vt:lpstr>Consolas</vt:lpstr>
      <vt:lpstr>BevelVTI</vt:lpstr>
      <vt:lpstr>Praca dyplomowa inżynierska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 inżynierska</dc:title>
  <dc:creator>Lukasz Seremak</dc:creator>
  <cp:lastModifiedBy>Lukasz Seremak</cp:lastModifiedBy>
  <cp:revision>30</cp:revision>
  <dcterms:created xsi:type="dcterms:W3CDTF">2023-01-28T21:00:35Z</dcterms:created>
  <dcterms:modified xsi:type="dcterms:W3CDTF">2023-02-18T22:35:39Z</dcterms:modified>
</cp:coreProperties>
</file>