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6DD788C5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6" r:id="rId7"/>
    <p:sldId id="271" r:id="rId8"/>
    <p:sldId id="267" r:id="rId9"/>
    <p:sldId id="264" r:id="rId10"/>
    <p:sldId id="263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CDB68FB-A585-D246-ECE8-B3393DE9B499}" name="Lukasz Seremak" initials="LS" userId="2a14ec347cae5b9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89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9983" autoAdjust="0"/>
  </p:normalViewPr>
  <p:slideViewPr>
    <p:cSldViewPr snapToGrid="0">
      <p:cViewPr varScale="1">
        <p:scale>
          <a:sx n="77" d="100"/>
          <a:sy n="77" d="100"/>
        </p:scale>
        <p:origin x="19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modernComment_100_6DD788C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6ED1860-1EDF-4761-8827-E5A2AB964979}" authorId="{FCDB68FB-A585-D246-ECE8-B3393DE9B499}" created="2023-02-19T15:38:11.223">
    <pc:sldMkLst xmlns:pc="http://schemas.microsoft.com/office/powerpoint/2013/main/command">
      <pc:docMk/>
      <pc:sldMk cId="1842841797" sldId="256"/>
    </pc:sldMkLst>
    <p188:txBody>
      <a:bodyPr/>
      <a:lstStyle/>
      <a:p>
        <a:r>
          <a:rPr lang="pl-PL"/>
          <a:t>sss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567AD-46B8-42F9-B53B-49EF8B82F4FA}" type="datetimeFigureOut">
              <a:rPr lang="pl-PL" smtClean="0"/>
              <a:t>19.02.2023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575A8-D8DC-4AC7-AE60-45A20BC874F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1138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Tematem pracy był Projekt i implementacja aplikacji wspomagającej zarządzanie finansami domowymi. Tematyka pracy posłużyła przy tym głownie do zaprezentowania możliwości jakie oferują wykorzystane technologie.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575A8-D8DC-4AC7-AE60-45A20BC874F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5761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Zaprojektowania i zaimplementowana w ramach pracy Aplikacja składa się z trzech warstw: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Warstwy aplikacji klienckiej napisanej w języku TypeScript z wykorzystaniem środowiska Angular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Warstwy serwerowej zbudowanej w oparciu o architekturę mikrousług, składającą się z 3 niezależnych mikroserwisów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Warstwy danych. W tym przypadku wykorzystano bazę danych MongoDB dostępną w modelu SaaS.</a:t>
            </a:r>
          </a:p>
          <a:p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Aplikacja kliencka komunikuje się z warstwą serwerową za pomocą interfejsu REST API, natomiast komunikacja pomiędzy poszczególnymi mikrousługami może być zrealizowana na dwa sposoby: synchronicznie – z wykorzystaniem interfejsu REST API oraz asynchronicznie z wykorzystaniem brokera wiadomości RABBIT MQ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575A8-D8DC-4AC7-AE60-45A20BC874F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495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Na kolejnym slajdzie zaprezentowano wykorzystane w aplikacji technologie. </a:t>
            </a:r>
          </a:p>
          <a:p>
            <a:endParaRPr lang="pl-PL" dirty="0"/>
          </a:p>
          <a:p>
            <a:r>
              <a:rPr lang="pl-PL" dirty="0"/>
              <a:t>Technologie podzielono na 3 grupy:</a:t>
            </a:r>
          </a:p>
          <a:p>
            <a:endParaRPr lang="pl-PL" dirty="0"/>
          </a:p>
          <a:p>
            <a:r>
              <a:rPr lang="pl-PL" dirty="0"/>
              <a:t>- Pierwszą grupą są, technologie wykorzystane w implementacji mikroserwisów: m.in. język Java, biblioteki Spring Boot oraz bibliotek reaktywne Reactor.</a:t>
            </a:r>
          </a:p>
          <a:p>
            <a:endParaRPr lang="pl-PL" dirty="0"/>
          </a:p>
          <a:p>
            <a:r>
              <a:rPr lang="pl-PL" dirty="0"/>
              <a:t>- Drugą grupę stanowią technologie wykorzystane do stworzenia aplikacji klienckiej, m.in. TypeScript, Angular oraz biblioteki reaktywne </a:t>
            </a:r>
            <a:r>
              <a:rPr lang="pl-PL" dirty="0" err="1"/>
              <a:t>RxJS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- Z kolei do 3 grupy należą technologie wykorzystane do wdrożenia aplikacji czyli oprogramowanie do konteneryzacji Docker, oraz platforma Okteto umożliwiającą uruchamianie aplikacji z wykorzystaniem systemu do zarządzania kontenerami jakim jest Kubernetes.</a:t>
            </a:r>
          </a:p>
          <a:p>
            <a:endParaRPr lang="pl-PL" dirty="0"/>
          </a:p>
          <a:p>
            <a:r>
              <a:rPr lang="pl-PL" dirty="0"/>
              <a:t>--------</a:t>
            </a:r>
          </a:p>
          <a:p>
            <a:r>
              <a:rPr lang="pl-PL" dirty="0"/>
              <a:t>Poszczególne mikroserwisy zostały zbudowane z wykorzystaniem architektury warstwowej. Najwyższą warstwę stanowi tutaj warstwa API, na którą składają się punkty końcowe REST API oraz klasy odpowiedzialne za odbieranie i wysyłanie wiadomości asynchronicznych.</a:t>
            </a:r>
          </a:p>
          <a:p>
            <a:endParaRPr lang="pl-PL" dirty="0"/>
          </a:p>
          <a:p>
            <a:r>
              <a:rPr lang="pl-PL" dirty="0"/>
              <a:t>Środkową warstwę stanowi warstwa serwisów zawierających logikę biznesową.</a:t>
            </a:r>
          </a:p>
          <a:p>
            <a:endParaRPr lang="pl-PL" dirty="0"/>
          </a:p>
          <a:p>
            <a:r>
              <a:rPr lang="pl-PL" dirty="0"/>
              <a:t>Najniższą warstwę stanowią klasy odpowiedzialne za obsługę dostęp do bazy danych (repozytoria danych).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575A8-D8DC-4AC7-AE60-45A20BC874F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4004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 celu umożliwienia logowania się użytkowników oraz zapewnienia bezpiecznego sposobu uwierzytelniania i autoryzacji wykorzystano zewnętrzną aplikację Keycloak, która pełni funkcję dostarczyciela tożsamości użytkowników. Uwierzytelnianie i autoryzacja możliwa jest dzięki wykorzystaniu protokołu OAuth 2.0 oraz Open ID Connect. </a:t>
            </a:r>
          </a:p>
          <a:p>
            <a:endParaRPr lang="pl-PL" dirty="0"/>
          </a:p>
          <a:p>
            <a:r>
              <a:rPr lang="pl-PL" dirty="0"/>
              <a:t>Na slajdzie pokazano diagram sekwencji ilustrujący proces logowania użytkownika na który składa się m.in. uzyskanie tokenu JWT oraz wysłanie żądania zawierającego token w nagłówku. Jest to rodzaj przepływu zdefiniowanego w protokole OAuth2.0 który nazywa się Authorization Code Flow.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575A8-D8DC-4AC7-AE60-45A20BC874FF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2748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Na kolejnym slajdzie przedstawiono diagram sekwencji dla jednego z wybranych przypadków użycia, którym jest konkretnie przypadek „Dodaj przychód/wydatek”.</a:t>
            </a:r>
          </a:p>
          <a:p>
            <a:endParaRPr lang="pl-PL" dirty="0"/>
          </a:p>
          <a:p>
            <a:r>
              <a:rPr lang="pl-PL" dirty="0"/>
              <a:t>W celu obsłużenia tego przypadku użycia jak widać na diagramie wykorzystane zostaną dwa mikroserwisy: Transaction management oraz Planning, a także aplikacja kliencka oraz broker wiadomości.</a:t>
            </a:r>
          </a:p>
          <a:p>
            <a:endParaRPr lang="pl-PL" dirty="0"/>
          </a:p>
          <a:p>
            <a:r>
              <a:rPr lang="pl-PL" dirty="0"/>
              <a:t>PREZENTACJA APLIKACJI</a:t>
            </a:r>
          </a:p>
          <a:p>
            <a:endParaRPr lang="pl-PL" dirty="0"/>
          </a:p>
          <a:p>
            <a:r>
              <a:rPr lang="pl-PL" dirty="0"/>
              <a:t>Przejdę teraz do prezentacji działania aplikacji, a będzie to właśnie realizacja przypadku użycia dodaj komponent.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575A8-D8DC-4AC7-AE60-45A20BC874FF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3720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Na następnym slajdzie z kolei przedstawiono diagram przypadku użycia „Dodaj Depozyt”. W tym przypadku komunikacja pomiędzy mikroserwisami odbywa się nie tylko asynchronicznie, ale również synchronicznie. Jak widać na diagramie mikroserwis Asset management, wykonuje serie synchronicznych żądań do serwisu Planning w celu pobrania aktualnego stanu środków oraz sprawdzenia czy kategoria Asset jest utworzona (w przypadku jej braku wysłane  zostanie żądanie utworzenia, co zostało pominięte na schemacie). </a:t>
            </a:r>
          </a:p>
          <a:p>
            <a:r>
              <a:rPr lang="pl-PL" dirty="0"/>
              <a:t>Następnie wykonywane jest synchroniczne żądanie do serwisu Transaction management w celu utworzenia transakcji. Serwis  transaction Management z kolei w trakcie przetwarzania żądania wysyła asynchroniczną wiadomość do serwisu Planning, z informacją o szczegółach utworzonej transakcji.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575A8-D8DC-4AC7-AE60-45A20BC874FF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265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 ramach pracy przygotowano również dokumentację punktów końcowych REST API. W tym celu wykorzystano bibliotekę Spring OpenAPI Webflux umożliwiającą automatyczne generowanie dokumentacji bezpośrednio z kodu punktów końcowych, z wykorzystaniem adnotacji które umożliwiają rozszerzanie dokumentacji czy tworzenie dodatkowych opisów.</a:t>
            </a:r>
          </a:p>
          <a:p>
            <a:r>
              <a:rPr lang="pl-PL" dirty="0"/>
              <a:t>Spring automatycznie tworzy dokumentację w formacie JSON a także udostępnia je online w formie graficznej.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575A8-D8DC-4AC7-AE60-45A20BC874FF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7928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 celu sprawdzenia poprawności działania poszczególnych funkcji zaimplementowano testy jednostkowe. W tym celu wykorzystano środowisko testowe Spock oraz język Groovy.</a:t>
            </a:r>
          </a:p>
          <a:p>
            <a:r>
              <a:rPr lang="pl-PL" dirty="0"/>
              <a:t>Przykładowy prosty test jednostkowy służący do testowania statycznej metody pokazany jest na slajdzie. Wykorzystano tutaj metodę DDT, pozwalającą na sprawdzenie wielu przypadków w jednej metodzie testowej.</a:t>
            </a:r>
          </a:p>
          <a:p>
            <a:endParaRPr lang="pl-PL" dirty="0"/>
          </a:p>
          <a:p>
            <a:r>
              <a:rPr lang="pl-PL" dirty="0"/>
              <a:t>Testy jednostkowe wykorzystano także do testowania bardziej skomplikowanych funkcji systemu wymagających zbudowania kontekstu aplikacji oraz stworzenia protez (</a:t>
            </a:r>
            <a:r>
              <a:rPr lang="pl-PL" dirty="0" err="1"/>
              <a:t>mocków</a:t>
            </a:r>
            <a:r>
              <a:rPr lang="pl-PL" dirty="0"/>
              <a:t>) m.in. dla metod które zwracają dane z zewnętrznych systemów.</a:t>
            </a:r>
          </a:p>
          <a:p>
            <a:endParaRPr lang="pl-PL" dirty="0"/>
          </a:p>
          <a:p>
            <a:r>
              <a:rPr lang="pl-PL" dirty="0"/>
              <a:t>W aplikacji zastosowano także testy integracyjne których celem jest sprawdzenie prawidłowości współpracy aplikacji z zewnętrznymi systemami takimi jak bazy danych czy też zewnętrzne interfejsy API.</a:t>
            </a:r>
          </a:p>
          <a:p>
            <a:endParaRPr lang="pl-PL" dirty="0"/>
          </a:p>
          <a:p>
            <a:r>
              <a:rPr lang="pl-PL" dirty="0"/>
              <a:t>Aby przetestować łączność z zewnętrznymi systemami w tym przypadku z bazą danych MongoDB oraz brokerem wiadomości RabbitMQ skorzystano z bibliotek umożliwiających uruchamianie tych systemów w tymczasowych kontenerach testowych z wykorzystaniem Dockera.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575A8-D8DC-4AC7-AE60-45A20BC874FF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3525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Ostatnim etapem pracy było wdrożenie aplikacji. W tym celu skorzystano z platformy Okteto, która oferuje możliwość uruchamiania aplikacji z wykorzystaniem systemu Kubernetes. Platforma Okteto wspiera przy tym możliwość uruchamiania/wdrażania aplikacji z wykorzystaniem plików Docker Compose.	</a:t>
            </a:r>
          </a:p>
          <a:p>
            <a:endParaRPr lang="pl-PL" dirty="0"/>
          </a:p>
          <a:p>
            <a:r>
              <a:rPr lang="pl-PL" dirty="0"/>
              <a:t>Na platformie Okteto uruchamiane są wszystkie aplikacje w tym aplikacja kliencka oraz 3 mikroserwisy. Oprócz tego na platformie Okteto uruchamiana jest aplikacja RabbitMQ.</a:t>
            </a:r>
          </a:p>
          <a:p>
            <a:endParaRPr lang="pl-PL" dirty="0"/>
          </a:p>
          <a:p>
            <a:r>
              <a:rPr lang="pl-PL" dirty="0"/>
              <a:t>Jak pokazuje diagram wdrożenia, baza danych znajduje się na zewnętrznym systemie. W tym przypadku skorzystano z bazy danych MongoDB w modelu Software as a Service.</a:t>
            </a:r>
          </a:p>
          <a:p>
            <a:endParaRPr lang="pl-PL" dirty="0"/>
          </a:p>
          <a:p>
            <a:r>
              <a:rPr lang="pl-PL" dirty="0"/>
              <a:t>Dodatkowo na serwerze zewnętrznym również z wykorzystaniem Docker Compose uruchamiana jest aplikacja Keycloak pełniąca funkcję dostarczyciela tożsamości.</a:t>
            </a:r>
          </a:p>
          <a:p>
            <a:endParaRPr lang="pl-PL" dirty="0"/>
          </a:p>
          <a:p>
            <a:r>
              <a:rPr lang="pl-PL" dirty="0"/>
              <a:t>Ostatecznym efektem pracy jest działający system o podstawowej funkcjonalności, który jednak dzięki modułowej  budowie może być łatwo rozbudowany. Dzięki zastosowaniu architektury mikroserwisowej, programowanie reaktywnego, nierelacyjnej bazy danych oraz komunikacji asynchronicznej,  system taki może być w łatwy sposób skalowalny, przez co nadaje się do obsługi ruchu o zróżnicowanym nasileniu.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575A8-D8DC-4AC7-AE60-45A20BC874FF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6769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2/19/2023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279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9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2/19/2023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30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2/19/2023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89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2/19/2023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5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2/19/2023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5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3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78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2/19/2023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32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2/19/2023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1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2/19/2023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6DD788C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Slide Background">
            <a:extLst>
              <a:ext uri="{FF2B5EF4-FFF2-40B4-BE49-F238E27FC236}">
                <a16:creationId xmlns:a16="http://schemas.microsoft.com/office/drawing/2014/main" id="{0C5012CC-71C4-4FA0-9F88-477BB5EA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10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148" y="0"/>
            <a:ext cx="6076852" cy="6849700"/>
          </a:xfrm>
          <a:prstGeom prst="rect">
            <a:avLst/>
          </a:prstGeom>
          <a:ln>
            <a:noFill/>
          </a:ln>
          <a:effectLst>
            <a:outerShdw blurRad="596900" dist="317500" dir="8820000" sx="87000" sy="87000" algn="t" rotWithShape="0">
              <a:schemeClr val="tx1"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12">
            <a:extLst>
              <a:ext uri="{FF2B5EF4-FFF2-40B4-BE49-F238E27FC236}">
                <a16:creationId xmlns:a16="http://schemas.microsoft.com/office/drawing/2014/main" id="{A6FC486F-EE17-4AB5-AFD2-50FD675AE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299"/>
            <a:ext cx="12191999" cy="3541390"/>
          </a:xfrm>
          <a:prstGeom prst="rect">
            <a:avLst/>
          </a:prstGeom>
          <a:ln>
            <a:noFill/>
          </a:ln>
          <a:effectLst>
            <a:outerShdw blurRad="596900" dist="330200" dir="714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AFEA029-DAAC-43BD-9838-F8DC7877C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431" y="717079"/>
            <a:ext cx="4993991" cy="2257625"/>
          </a:xfrm>
        </p:spPr>
        <p:txBody>
          <a:bodyPr anchor="b">
            <a:normAutofit/>
          </a:bodyPr>
          <a:lstStyle/>
          <a:p>
            <a:pPr algn="r"/>
            <a:r>
              <a:rPr lang="pl-PL" dirty="0"/>
              <a:t>Praca dyplomowa inżynierska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6A1BFEF-608E-1BF4-C35F-31271ADE6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8415" y="3691783"/>
            <a:ext cx="5698837" cy="2248761"/>
          </a:xfrm>
        </p:spPr>
        <p:txBody>
          <a:bodyPr anchor="b">
            <a:normAutofit/>
          </a:bodyPr>
          <a:lstStyle/>
          <a:p>
            <a:pPr algn="r"/>
            <a:r>
              <a:rPr lang="pl-PL" dirty="0"/>
              <a:t>Projekt i implementacja aplikacji wspomagającej zarządzanie </a:t>
            </a:r>
            <a:br>
              <a:rPr lang="pl-PL" dirty="0"/>
            </a:br>
            <a:r>
              <a:rPr lang="pl-PL" dirty="0"/>
              <a:t>finansami domowymi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BCE0AD-4A3C-4FDB-8E9D-2C3827AD7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Obraz 6">
            <a:extLst>
              <a:ext uri="{FF2B5EF4-FFF2-40B4-BE49-F238E27FC236}">
                <a16:creationId xmlns:a16="http://schemas.microsoft.com/office/drawing/2014/main" id="{B49968CC-434E-A963-E5AA-C954E0778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665" y="1538653"/>
            <a:ext cx="4754426" cy="877002"/>
          </a:xfrm>
          <a:prstGeom prst="rect">
            <a:avLst/>
          </a:prstGeom>
        </p:spPr>
      </p:pic>
      <p:sp>
        <p:nvSpPr>
          <p:cNvPr id="8" name="Podtytuł 2">
            <a:extLst>
              <a:ext uri="{FF2B5EF4-FFF2-40B4-BE49-F238E27FC236}">
                <a16:creationId xmlns:a16="http://schemas.microsoft.com/office/drawing/2014/main" id="{99561B76-1B66-2FBB-03EE-544212249D53}"/>
              </a:ext>
            </a:extLst>
          </p:cNvPr>
          <p:cNvSpPr txBox="1">
            <a:spLocks/>
          </p:cNvSpPr>
          <p:nvPr/>
        </p:nvSpPr>
        <p:spPr>
          <a:xfrm>
            <a:off x="5953019" y="4075314"/>
            <a:ext cx="5698837" cy="22487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pl-PL" sz="1800" dirty="0"/>
              <a:t>Promotor: Dr inż. Roman Simiński</a:t>
            </a:r>
          </a:p>
          <a:p>
            <a:pPr algn="r">
              <a:lnSpc>
                <a:spcPct val="100000"/>
              </a:lnSpc>
            </a:pPr>
            <a:r>
              <a:rPr lang="pl-PL" sz="1800" dirty="0"/>
              <a:t>Autor: Łukasz Seremak</a:t>
            </a:r>
          </a:p>
        </p:txBody>
      </p:sp>
    </p:spTree>
    <p:extLst>
      <p:ext uri="{BB962C8B-B14F-4D97-AF65-F5344CB8AC3E}">
        <p14:creationId xmlns:p14="http://schemas.microsoft.com/office/powerpoint/2010/main" val="1842841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ACCCA748-AAF4-CC18-1805-F79AF8CD0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750079"/>
            <a:ext cx="12192000" cy="14761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rgbClr val="36899A"/>
                </a:solidFill>
              </a:rPr>
              <a:t>Dziękuję</a:t>
            </a:r>
            <a:r>
              <a:rPr lang="en-US" sz="6000" dirty="0">
                <a:solidFill>
                  <a:srgbClr val="36899A"/>
                </a:solidFill>
              </a:rPr>
              <a:t> za </a:t>
            </a:r>
            <a:r>
              <a:rPr lang="en-US" sz="6000" dirty="0" err="1">
                <a:solidFill>
                  <a:srgbClr val="36899A"/>
                </a:solidFill>
              </a:rPr>
              <a:t>uwagę</a:t>
            </a:r>
            <a:r>
              <a:rPr lang="en-US" sz="6000" dirty="0">
                <a:solidFill>
                  <a:srgbClr val="36899A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5346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rostokąt: zaokrąglone rogi 26">
            <a:extLst>
              <a:ext uri="{FF2B5EF4-FFF2-40B4-BE49-F238E27FC236}">
                <a16:creationId xmlns:a16="http://schemas.microsoft.com/office/drawing/2014/main" id="{AB9B2B7A-0DBF-6A27-540F-99CB423D26D7}"/>
              </a:ext>
            </a:extLst>
          </p:cNvPr>
          <p:cNvSpPr/>
          <p:nvPr/>
        </p:nvSpPr>
        <p:spPr>
          <a:xfrm>
            <a:off x="378995" y="723330"/>
            <a:ext cx="11439966" cy="5966415"/>
          </a:xfrm>
          <a:prstGeom prst="roundRect">
            <a:avLst>
              <a:gd name="adj" fmla="val 1069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E60F2684-4F57-A66F-3C79-8B558916A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971" y="943196"/>
            <a:ext cx="7952058" cy="5526682"/>
          </a:xfrm>
          <a:prstGeom prst="rect">
            <a:avLst/>
          </a:prstGeom>
          <a:ln>
            <a:solidFill>
              <a:srgbClr val="36899A"/>
            </a:solidFill>
          </a:ln>
        </p:spPr>
      </p:pic>
      <p:sp>
        <p:nvSpPr>
          <p:cNvPr id="25" name="Prostokąt: zaokrąglone rogi 24">
            <a:extLst>
              <a:ext uri="{FF2B5EF4-FFF2-40B4-BE49-F238E27FC236}">
                <a16:creationId xmlns:a16="http://schemas.microsoft.com/office/drawing/2014/main" id="{E5C02363-6124-29DD-945B-7689D7B241CB}"/>
              </a:ext>
            </a:extLst>
          </p:cNvPr>
          <p:cNvSpPr/>
          <p:nvPr/>
        </p:nvSpPr>
        <p:spPr>
          <a:xfrm>
            <a:off x="378995" y="168254"/>
            <a:ext cx="11439966" cy="439341"/>
          </a:xfrm>
          <a:prstGeom prst="roundRect">
            <a:avLst/>
          </a:prstGeom>
          <a:solidFill>
            <a:srgbClr val="368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Architektura systemu</a:t>
            </a:r>
          </a:p>
        </p:txBody>
      </p:sp>
    </p:spTree>
    <p:extLst>
      <p:ext uri="{BB962C8B-B14F-4D97-AF65-F5344CB8AC3E}">
        <p14:creationId xmlns:p14="http://schemas.microsoft.com/office/powerpoint/2010/main" val="3178640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BBC205F6-0E50-AA99-6A6C-BDD7D6E212E2}"/>
              </a:ext>
            </a:extLst>
          </p:cNvPr>
          <p:cNvSpPr/>
          <p:nvPr/>
        </p:nvSpPr>
        <p:spPr>
          <a:xfrm>
            <a:off x="350675" y="749420"/>
            <a:ext cx="5619160" cy="3351887"/>
          </a:xfrm>
          <a:prstGeom prst="roundRect">
            <a:avLst>
              <a:gd name="adj" fmla="val 2901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121A7CB0-7818-ACB2-7087-D56F15962519}"/>
              </a:ext>
            </a:extLst>
          </p:cNvPr>
          <p:cNvSpPr/>
          <p:nvPr/>
        </p:nvSpPr>
        <p:spPr>
          <a:xfrm>
            <a:off x="6193845" y="755744"/>
            <a:ext cx="5597670" cy="5931253"/>
          </a:xfrm>
          <a:prstGeom prst="roundRect">
            <a:avLst>
              <a:gd name="adj" fmla="val 1322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A883A233-692E-D7E6-48C4-28C124C13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233" y="932291"/>
            <a:ext cx="4405657" cy="5457191"/>
          </a:xfrm>
          <a:prstGeom prst="rect">
            <a:avLst/>
          </a:prstGeom>
        </p:spPr>
      </p:pic>
      <p:pic>
        <p:nvPicPr>
          <p:cNvPr id="1026" name="Picture 2" descr="Spring Boot Tutorial">
            <a:extLst>
              <a:ext uri="{FF2B5EF4-FFF2-40B4-BE49-F238E27FC236}">
                <a16:creationId xmlns:a16="http://schemas.microsoft.com/office/drawing/2014/main" id="{F7C92744-F177-29A9-6190-876053CF2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753" y="941275"/>
            <a:ext cx="1365539" cy="71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dnotacje w Java - Sprawny Przewodnik, Przykłady Adnotacji w Java">
            <a:extLst>
              <a:ext uri="{FF2B5EF4-FFF2-40B4-BE49-F238E27FC236}">
                <a16:creationId xmlns:a16="http://schemas.microsoft.com/office/drawing/2014/main" id="{8FAD150B-D87A-D20B-5D36-7A6CE7C79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81" y="914725"/>
            <a:ext cx="1333267" cy="81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roduction to Project Reactor - Knoldus Blogs">
            <a:extLst>
              <a:ext uri="{FF2B5EF4-FFF2-40B4-BE49-F238E27FC236}">
                <a16:creationId xmlns:a16="http://schemas.microsoft.com/office/drawing/2014/main" id="{05F5C078-30AF-BCDF-EE05-B9191932D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92" y="2072611"/>
            <a:ext cx="1686866" cy="63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347B1EDE-DEA3-2695-8C3B-09DE3DB9431D}"/>
              </a:ext>
            </a:extLst>
          </p:cNvPr>
          <p:cNvSpPr/>
          <p:nvPr/>
        </p:nvSpPr>
        <p:spPr>
          <a:xfrm>
            <a:off x="6182833" y="171003"/>
            <a:ext cx="5616000" cy="439341"/>
          </a:xfrm>
          <a:prstGeom prst="roundRect">
            <a:avLst/>
          </a:prstGeom>
          <a:solidFill>
            <a:srgbClr val="368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Architektura mikroserwisów</a:t>
            </a:r>
          </a:p>
        </p:txBody>
      </p:sp>
      <p:pic>
        <p:nvPicPr>
          <p:cNvPr id="1032" name="Picture 8" descr="Groovy – Wikipedia, wolna encyklopedia">
            <a:extLst>
              <a:ext uri="{FF2B5EF4-FFF2-40B4-BE49-F238E27FC236}">
                <a16:creationId xmlns:a16="http://schemas.microsoft.com/office/drawing/2014/main" id="{833FEF08-8895-1A3F-B5DE-4F24F2B93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203" y="901903"/>
            <a:ext cx="1522135" cy="75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ock-framework · GitHub Topics · GitHub">
            <a:extLst>
              <a:ext uri="{FF2B5EF4-FFF2-40B4-BE49-F238E27FC236}">
                <a16:creationId xmlns:a16="http://schemas.microsoft.com/office/drawing/2014/main" id="{41074CD7-CDBC-67DD-56CE-FBA454237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805" y="2120814"/>
            <a:ext cx="1070485" cy="53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CB8A7D16-C8F4-5EA3-C108-B9262CCD1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558" y="2150196"/>
            <a:ext cx="1365539" cy="36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53BE7533-B6CB-E6FC-7EC3-BD998B8164A1}"/>
              </a:ext>
            </a:extLst>
          </p:cNvPr>
          <p:cNvSpPr/>
          <p:nvPr/>
        </p:nvSpPr>
        <p:spPr>
          <a:xfrm>
            <a:off x="350675" y="4253790"/>
            <a:ext cx="5619160" cy="1138785"/>
          </a:xfrm>
          <a:prstGeom prst="roundRect">
            <a:avLst>
              <a:gd name="adj" fmla="val 5863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1044" name="Picture 20" descr="Angular – przygotowanie systemu, instalacja | Blog">
            <a:extLst>
              <a:ext uri="{FF2B5EF4-FFF2-40B4-BE49-F238E27FC236}">
                <a16:creationId xmlns:a16="http://schemas.microsoft.com/office/drawing/2014/main" id="{315EB6FF-89A9-76E0-2D70-027A14B66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042" y="4485764"/>
            <a:ext cx="1349468" cy="67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3CEFCC9-57BB-7B26-2576-91F4009C5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94" y="4683997"/>
            <a:ext cx="1127754" cy="27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xJS Operators in Angular with ReactiveX | Knoldus Blogs">
            <a:extLst>
              <a:ext uri="{FF2B5EF4-FFF2-40B4-BE49-F238E27FC236}">
                <a16:creationId xmlns:a16="http://schemas.microsoft.com/office/drawing/2014/main" id="{72EB28D0-CE68-701F-D81F-4A2FA7533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753" y="4573557"/>
            <a:ext cx="1500839" cy="44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Gradle - Wikipedia">
            <a:extLst>
              <a:ext uri="{FF2B5EF4-FFF2-40B4-BE49-F238E27FC236}">
                <a16:creationId xmlns:a16="http://schemas.microsoft.com/office/drawing/2014/main" id="{9E170836-D7B0-D9B4-2929-E353B47B6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81" y="3058216"/>
            <a:ext cx="1537726" cy="53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81C20FA7-CE30-C384-FB43-B2B495A708D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69917" y="3079962"/>
            <a:ext cx="1537727" cy="452273"/>
          </a:xfrm>
          <a:prstGeom prst="rect">
            <a:avLst/>
          </a:prstGeom>
        </p:spPr>
      </p:pic>
      <p:pic>
        <p:nvPicPr>
          <p:cNvPr id="1052" name="Picture 28" descr="ABAP OpenAPI Client Generation in ABAP | SAP Blogs">
            <a:extLst>
              <a:ext uri="{FF2B5EF4-FFF2-40B4-BE49-F238E27FC236}">
                <a16:creationId xmlns:a16="http://schemas.microsoft.com/office/drawing/2014/main" id="{C0C4D169-6475-8D66-43F5-A2AECF0BE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641" y="3102067"/>
            <a:ext cx="1367523" cy="36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0FB5B331-E4FB-F1BB-88B2-58E3D59C3C8D}"/>
              </a:ext>
            </a:extLst>
          </p:cNvPr>
          <p:cNvSpPr/>
          <p:nvPr/>
        </p:nvSpPr>
        <p:spPr>
          <a:xfrm>
            <a:off x="350675" y="5539187"/>
            <a:ext cx="5619160" cy="1138785"/>
          </a:xfrm>
          <a:prstGeom prst="roundRect">
            <a:avLst>
              <a:gd name="adj" fmla="val 7061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1054" name="Picture 30" descr="Okteto Jobs">
            <a:extLst>
              <a:ext uri="{FF2B5EF4-FFF2-40B4-BE49-F238E27FC236}">
                <a16:creationId xmlns:a16="http://schemas.microsoft.com/office/drawing/2014/main" id="{8A7535E6-A5AC-52A4-BEEF-AEBBBE666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17" y="5898365"/>
            <a:ext cx="1605441" cy="47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What is Docker? | AWS">
            <a:extLst>
              <a:ext uri="{FF2B5EF4-FFF2-40B4-BE49-F238E27FC236}">
                <a16:creationId xmlns:a16="http://schemas.microsoft.com/office/drawing/2014/main" id="{204322BC-3EE0-874E-8FE9-145542425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414" y="5632869"/>
            <a:ext cx="1729681" cy="81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Kubernetes on AWS | Amazon Web Services">
            <a:extLst>
              <a:ext uri="{FF2B5EF4-FFF2-40B4-BE49-F238E27FC236}">
                <a16:creationId xmlns:a16="http://schemas.microsoft.com/office/drawing/2014/main" id="{149BE368-C424-DD13-1A94-461C6549F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478" y="5775402"/>
            <a:ext cx="893814" cy="67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41BC329D-F371-919A-C4FD-2387993DB265}"/>
              </a:ext>
            </a:extLst>
          </p:cNvPr>
          <p:cNvSpPr/>
          <p:nvPr/>
        </p:nvSpPr>
        <p:spPr>
          <a:xfrm>
            <a:off x="387830" y="168253"/>
            <a:ext cx="5580000" cy="439341"/>
          </a:xfrm>
          <a:prstGeom prst="roundRect">
            <a:avLst/>
          </a:prstGeom>
          <a:solidFill>
            <a:srgbClr val="368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Wykorzystane technologie</a:t>
            </a:r>
          </a:p>
        </p:txBody>
      </p:sp>
    </p:spTree>
    <p:extLst>
      <p:ext uri="{BB962C8B-B14F-4D97-AF65-F5344CB8AC3E}">
        <p14:creationId xmlns:p14="http://schemas.microsoft.com/office/powerpoint/2010/main" val="189363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10" grpId="0" animBg="1"/>
      <p:bldP spid="14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3527B723-7577-19BB-2D80-94660AAC148B}"/>
              </a:ext>
            </a:extLst>
          </p:cNvPr>
          <p:cNvSpPr/>
          <p:nvPr/>
        </p:nvSpPr>
        <p:spPr>
          <a:xfrm>
            <a:off x="378995" y="723330"/>
            <a:ext cx="11392198" cy="5966415"/>
          </a:xfrm>
          <a:prstGeom prst="roundRect">
            <a:avLst>
              <a:gd name="adj" fmla="val 1069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65C04B94-C857-FED7-0C19-7FA7A1BE35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48" y="1256110"/>
            <a:ext cx="10529645" cy="515151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398AA6D-966C-08A0-D6C0-2DEFD4B57D7D}"/>
              </a:ext>
            </a:extLst>
          </p:cNvPr>
          <p:cNvSpPr/>
          <p:nvPr/>
        </p:nvSpPr>
        <p:spPr>
          <a:xfrm>
            <a:off x="360410" y="157247"/>
            <a:ext cx="11410783" cy="439341"/>
          </a:xfrm>
          <a:prstGeom prst="roundRect">
            <a:avLst/>
          </a:prstGeom>
          <a:solidFill>
            <a:srgbClr val="368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Uwierzytelnianie z wykorzystaniem OAuth 2.0 / OpenID Connect</a:t>
            </a:r>
          </a:p>
        </p:txBody>
      </p:sp>
    </p:spTree>
    <p:extLst>
      <p:ext uri="{BB962C8B-B14F-4D97-AF65-F5344CB8AC3E}">
        <p14:creationId xmlns:p14="http://schemas.microsoft.com/office/powerpoint/2010/main" val="281933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3527B723-7577-19BB-2D80-94660AAC148B}"/>
              </a:ext>
            </a:extLst>
          </p:cNvPr>
          <p:cNvSpPr/>
          <p:nvPr/>
        </p:nvSpPr>
        <p:spPr>
          <a:xfrm>
            <a:off x="378995" y="723330"/>
            <a:ext cx="11392198" cy="5966415"/>
          </a:xfrm>
          <a:prstGeom prst="roundRect">
            <a:avLst>
              <a:gd name="adj" fmla="val 1069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398AA6D-966C-08A0-D6C0-2DEFD4B57D7D}"/>
              </a:ext>
            </a:extLst>
          </p:cNvPr>
          <p:cNvSpPr/>
          <p:nvPr/>
        </p:nvSpPr>
        <p:spPr>
          <a:xfrm>
            <a:off x="360410" y="157247"/>
            <a:ext cx="11410783" cy="439341"/>
          </a:xfrm>
          <a:prstGeom prst="roundRect">
            <a:avLst/>
          </a:prstGeom>
          <a:solidFill>
            <a:srgbClr val="368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Diagram sekwencji – przypadek użycia „Dodaj przychód/wydatek”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CF117C41-D302-4E61-A0CF-4A2BDA50E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015" y="823452"/>
            <a:ext cx="4505571" cy="576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1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3527B723-7577-19BB-2D80-94660AAC148B}"/>
              </a:ext>
            </a:extLst>
          </p:cNvPr>
          <p:cNvSpPr/>
          <p:nvPr/>
        </p:nvSpPr>
        <p:spPr>
          <a:xfrm>
            <a:off x="378995" y="723330"/>
            <a:ext cx="11392198" cy="5966415"/>
          </a:xfrm>
          <a:prstGeom prst="roundRect">
            <a:avLst>
              <a:gd name="adj" fmla="val 1069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398AA6D-966C-08A0-D6C0-2DEFD4B57D7D}"/>
              </a:ext>
            </a:extLst>
          </p:cNvPr>
          <p:cNvSpPr/>
          <p:nvPr/>
        </p:nvSpPr>
        <p:spPr>
          <a:xfrm>
            <a:off x="360410" y="157247"/>
            <a:ext cx="11410783" cy="439341"/>
          </a:xfrm>
          <a:prstGeom prst="roundRect">
            <a:avLst/>
          </a:prstGeom>
          <a:solidFill>
            <a:srgbClr val="368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Diagram sekwencji – przypadek użycia „Dodaj depozyt”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3278A7E7-A99E-E5A7-1382-7BF139A28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70" y="848265"/>
            <a:ext cx="6244431" cy="571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3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3527B723-7577-19BB-2D80-94660AAC148B}"/>
              </a:ext>
            </a:extLst>
          </p:cNvPr>
          <p:cNvSpPr/>
          <p:nvPr/>
        </p:nvSpPr>
        <p:spPr>
          <a:xfrm>
            <a:off x="378995" y="740583"/>
            <a:ext cx="11392198" cy="5966415"/>
          </a:xfrm>
          <a:prstGeom prst="roundRect">
            <a:avLst>
              <a:gd name="adj" fmla="val 1069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398AA6D-966C-08A0-D6C0-2DEFD4B57D7D}"/>
              </a:ext>
            </a:extLst>
          </p:cNvPr>
          <p:cNvSpPr/>
          <p:nvPr/>
        </p:nvSpPr>
        <p:spPr>
          <a:xfrm>
            <a:off x="360410" y="157247"/>
            <a:ext cx="11410783" cy="439341"/>
          </a:xfrm>
          <a:prstGeom prst="roundRect">
            <a:avLst/>
          </a:prstGeom>
          <a:solidFill>
            <a:srgbClr val="368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Dokumentacja punktów końcowych REST API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7D0422A8-60FD-698A-3C6F-9DD704635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306" y="833220"/>
            <a:ext cx="6788990" cy="578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3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3527B723-7577-19BB-2D80-94660AAC148B}"/>
              </a:ext>
            </a:extLst>
          </p:cNvPr>
          <p:cNvSpPr/>
          <p:nvPr/>
        </p:nvSpPr>
        <p:spPr>
          <a:xfrm>
            <a:off x="378995" y="734338"/>
            <a:ext cx="11392198" cy="5966415"/>
          </a:xfrm>
          <a:prstGeom prst="roundRect">
            <a:avLst>
              <a:gd name="adj" fmla="val 1069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sz="1600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398AA6D-966C-08A0-D6C0-2DEFD4B57D7D}"/>
              </a:ext>
            </a:extLst>
          </p:cNvPr>
          <p:cNvSpPr/>
          <p:nvPr/>
        </p:nvSpPr>
        <p:spPr>
          <a:xfrm>
            <a:off x="360410" y="157247"/>
            <a:ext cx="11410783" cy="439341"/>
          </a:xfrm>
          <a:prstGeom prst="roundRect">
            <a:avLst/>
          </a:prstGeom>
          <a:solidFill>
            <a:srgbClr val="368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Automatyczne testy jednostkowe oraz integracyjne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AE0C4FEC-2B28-5A19-3BB4-1142D63E8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730" y="1484949"/>
            <a:ext cx="10906626" cy="4339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def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"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should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uprate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balance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correctly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"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() {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given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: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"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prepare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TransactionEventDto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"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def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transactionEventDto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=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       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TransactionBalanceSpecUtils.prepareTransactionEventDto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(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transactionAmount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as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BigDecimal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,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actionType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)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when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: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"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invoke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updateBalance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method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"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def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balanceAfterUpdate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=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       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TransactionBalanceUtils.updateBalance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(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balanceBeforeUpdate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as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BigDecimal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,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transactionEventDto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)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then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: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"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should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calculate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balance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correctly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"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balanceAfterUpdate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==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expectedBalanceAfterUpdate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where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: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transactionAmount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|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actionType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      |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balanceBeforeUpdate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||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expectedBalanceAfterUpdate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-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100          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|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ActionType.CREATION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|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5000            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||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4900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100.22        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|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ActionType.CREATION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|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232.22          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||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332.44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-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99.99        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|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ActionType.UPDATE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|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5000            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||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4900.01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99.99         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|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ActionType.UPDATE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|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5000            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||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5099.99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-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344.03       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|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ActionType.DELETION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|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1000.33         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||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1344.36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150           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|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ActionType.DELETION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|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200             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||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50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}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endParaRPr kumimoji="0" lang="pl-PL" altLang="pl-P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68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3527B723-7577-19BB-2D80-94660AAC148B}"/>
              </a:ext>
            </a:extLst>
          </p:cNvPr>
          <p:cNvSpPr/>
          <p:nvPr/>
        </p:nvSpPr>
        <p:spPr>
          <a:xfrm>
            <a:off x="378995" y="723330"/>
            <a:ext cx="11392198" cy="5966415"/>
          </a:xfrm>
          <a:prstGeom prst="roundRect">
            <a:avLst>
              <a:gd name="adj" fmla="val 1069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398AA6D-966C-08A0-D6C0-2DEFD4B57D7D}"/>
              </a:ext>
            </a:extLst>
          </p:cNvPr>
          <p:cNvSpPr/>
          <p:nvPr/>
        </p:nvSpPr>
        <p:spPr>
          <a:xfrm>
            <a:off x="360410" y="157247"/>
            <a:ext cx="11410783" cy="439341"/>
          </a:xfrm>
          <a:prstGeom prst="roundRect">
            <a:avLst/>
          </a:prstGeom>
          <a:solidFill>
            <a:srgbClr val="368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Wdrożenie wszystkich składników systemu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1FD991AD-5029-A75D-2B88-290B8AAB3F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73" y="786686"/>
            <a:ext cx="8923344" cy="583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16734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RegularSeed_2SEEDS">
      <a:dk1>
        <a:srgbClr val="000000"/>
      </a:dk1>
      <a:lt1>
        <a:srgbClr val="FFFFFF"/>
      </a:lt1>
      <a:dk2>
        <a:srgbClr val="412424"/>
      </a:dk2>
      <a:lt2>
        <a:srgbClr val="E2E8E3"/>
      </a:lt2>
      <a:accent1>
        <a:srgbClr val="B636A7"/>
      </a:accent1>
      <a:accent2>
        <a:srgbClr val="A148C8"/>
      </a:accent2>
      <a:accent3>
        <a:srgbClr val="C84884"/>
      </a:accent3>
      <a:accent4>
        <a:srgbClr val="89AE34"/>
      </a:accent4>
      <a:accent5>
        <a:srgbClr val="62B541"/>
      </a:accent5>
      <a:accent6>
        <a:srgbClr val="36B648"/>
      </a:accent6>
      <a:hlink>
        <a:srgbClr val="32963D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1154</Words>
  <Application>Microsoft Office PowerPoint</Application>
  <PresentationFormat>Panoramiczny</PresentationFormat>
  <Paragraphs>77</Paragraphs>
  <Slides>10</Slides>
  <Notes>9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6" baseType="lpstr">
      <vt:lpstr>Arial</vt:lpstr>
      <vt:lpstr>Bierstadt</vt:lpstr>
      <vt:lpstr>Calibri</vt:lpstr>
      <vt:lpstr>Consolas</vt:lpstr>
      <vt:lpstr>Symbol</vt:lpstr>
      <vt:lpstr>BevelVTI</vt:lpstr>
      <vt:lpstr>Praca dyplomowa inżynierska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Dziękuję za uwagę!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Praca dyplomowa inżynierska</dc:title>
  <dc:creator>Lukasz Seremak</dc:creator>
  <cp:lastModifiedBy>Lukasz Seremak</cp:lastModifiedBy>
  <cp:revision>44</cp:revision>
  <dcterms:created xsi:type="dcterms:W3CDTF">2023-01-28T21:00:35Z</dcterms:created>
  <dcterms:modified xsi:type="dcterms:W3CDTF">2023-02-19T18:54:26Z</dcterms:modified>
</cp:coreProperties>
</file>