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0" r:id="rId6"/>
    <p:sldId id="266" r:id="rId7"/>
    <p:sldId id="271" r:id="rId8"/>
    <p:sldId id="267" r:id="rId9"/>
    <p:sldId id="264" r:id="rId10"/>
    <p:sldId id="272"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DB68FB-A585-D246-ECE8-B3393DE9B499}" name="Lukasz Seremak" initials="LS" userId="2a14ec347cae5b9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689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983" autoAdjust="0"/>
  </p:normalViewPr>
  <p:slideViewPr>
    <p:cSldViewPr snapToGrid="0">
      <p:cViewPr varScale="1">
        <p:scale>
          <a:sx n="77" d="100"/>
          <a:sy n="77" d="100"/>
        </p:scale>
        <p:origin x="1914" y="90"/>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567AD-46B8-42F9-B53B-49EF8B82F4FA}" type="datetimeFigureOut">
              <a:rPr lang="pl-PL" smtClean="0"/>
              <a:t>05.03.2023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575A8-D8DC-4AC7-AE60-45A20BC874FF}" type="slidenum">
              <a:rPr lang="pl-PL" smtClean="0"/>
              <a:t>‹#›</a:t>
            </a:fld>
            <a:endParaRPr lang="pl-PL"/>
          </a:p>
        </p:txBody>
      </p:sp>
    </p:spTree>
    <p:extLst>
      <p:ext uri="{BB962C8B-B14F-4D97-AF65-F5344CB8AC3E}">
        <p14:creationId xmlns:p14="http://schemas.microsoft.com/office/powerpoint/2010/main" val="145113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Tematem mojej pracy był Projekt i implementacja aplikacji wspomagającej zarządzanie finansami domowymi. Tematyka pracy posłużyła przy tym głownie do zaprezentowania możliwości jakie oferują wykorzystane technologie.</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1</a:t>
            </a:fld>
            <a:endParaRPr lang="pl-PL"/>
          </a:p>
        </p:txBody>
      </p:sp>
    </p:spTree>
    <p:extLst>
      <p:ext uri="{BB962C8B-B14F-4D97-AF65-F5344CB8AC3E}">
        <p14:creationId xmlns:p14="http://schemas.microsoft.com/office/powerpoint/2010/main" val="168576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Przejdę teraz do podsumowania. </a:t>
            </a:r>
            <a:br>
              <a:rPr lang="pl-PL" dirty="0"/>
            </a:br>
            <a:endParaRPr lang="pl-PL" dirty="0"/>
          </a:p>
          <a:p>
            <a:pPr marL="0" indent="0">
              <a:buFont typeface="Arial" panose="020B0604020202020204" pitchFamily="34" charset="0"/>
              <a:buNone/>
            </a:pPr>
            <a:r>
              <a:rPr lang="pl-PL" dirty="0"/>
              <a:t>Żaden system nie jest idealny, więc i ten posiada wady</a:t>
            </a:r>
          </a:p>
          <a:p>
            <a:pPr marL="171450" indent="-171450">
              <a:buFont typeface="Arial" panose="020B0604020202020204" pitchFamily="34" charset="0"/>
              <a:buChar char="•"/>
            </a:pPr>
            <a:r>
              <a:rPr lang="pl-PL" dirty="0"/>
              <a:t>Jedną z największych wad jest w tym przypadku brak możliwości obsługi transakcji w rozumieniu ACID oraz redundancja danych.</a:t>
            </a:r>
            <a:br>
              <a:rPr lang="pl-PL" dirty="0"/>
            </a:br>
            <a:r>
              <a:rPr lang="pl-PL" dirty="0"/>
              <a:t>(</a:t>
            </a:r>
            <a:r>
              <a:rPr lang="pl-PL" dirty="0" err="1"/>
              <a:t>Atomicity</a:t>
            </a:r>
            <a:r>
              <a:rPr lang="pl-PL" dirty="0"/>
              <a:t> - niepodzielność, </a:t>
            </a:r>
            <a:r>
              <a:rPr lang="pl-PL" dirty="0" err="1"/>
              <a:t>consistency</a:t>
            </a:r>
            <a:r>
              <a:rPr lang="pl-PL" dirty="0"/>
              <a:t> - spójność, </a:t>
            </a:r>
            <a:r>
              <a:rPr lang="pl-PL" dirty="0" err="1"/>
              <a:t>isolation</a:t>
            </a:r>
            <a:r>
              <a:rPr lang="pl-PL" dirty="0"/>
              <a:t> - izolacja, </a:t>
            </a:r>
            <a:r>
              <a:rPr lang="pl-PL" dirty="0" err="1"/>
              <a:t>durability</a:t>
            </a:r>
            <a:r>
              <a:rPr lang="pl-PL" dirty="0"/>
              <a:t> - trwałość) </a:t>
            </a:r>
          </a:p>
          <a:p>
            <a:pPr marL="171450" indent="-171450">
              <a:buFont typeface="Arial" panose="020B0604020202020204" pitchFamily="34" charset="0"/>
              <a:buChar char="•"/>
            </a:pPr>
            <a:r>
              <a:rPr lang="pl-PL" dirty="0"/>
              <a:t>Istotna wadą jest również duże skomplikowanie systemu, a co za tym idzie czasochłonność implementacji większa niż w przypadku monolitów</a:t>
            </a:r>
          </a:p>
          <a:p>
            <a:pPr marL="171450" indent="-171450">
              <a:buFont typeface="Arial" panose="020B0604020202020204" pitchFamily="34" charset="0"/>
              <a:buChar char="•"/>
            </a:pPr>
            <a:r>
              <a:rPr lang="pl-PL" dirty="0"/>
              <a:t>Wadą jest również zastosowanie brokera wiadomości zamiast brokera zdarzeń, przez co zaimplementowanie pełnej architektury opartej o zdarzenia, nie jest możliwe.</a:t>
            </a:r>
          </a:p>
          <a:p>
            <a:pPr marL="171450" indent="-171450">
              <a:buFont typeface="Arial" panose="020B0604020202020204" pitchFamily="34" charset="0"/>
              <a:buChar char="•"/>
            </a:pPr>
            <a:r>
              <a:rPr lang="pl-PL" dirty="0"/>
              <a:t>Można by również uznać że wadą jest zastosowana w mikroserwisach architektura warstwowa tworząca w praktyce wiele powiązań między poszczególnymi komponentami, przez co nie może być mowy o pełnej modularności. </a:t>
            </a:r>
            <a:br>
              <a:rPr lang="pl-PL" dirty="0"/>
            </a:br>
            <a:r>
              <a:rPr lang="pl-PL" dirty="0"/>
              <a:t>Rozwiązaniem tu mogła by być architektura heksagonalna, dzięki której możliwe jest tak naprawdę tworzenie luźno powiązanych komponentów, które mogą stanowić swego rodzaju niezależne komórki w ramach jednego mikroserwisu, reagujące na zmiany otoczenia, </a:t>
            </a:r>
            <a:br>
              <a:rPr lang="pl-PL" dirty="0"/>
            </a:br>
            <a:r>
              <a:rPr lang="pl-PL" dirty="0"/>
              <a:t>a można by powiedzieć że tymi zmianami otoczenia w praktyce są zdarzenia.</a:t>
            </a:r>
            <a:br>
              <a:rPr lang="pl-PL" dirty="0"/>
            </a:br>
            <a:br>
              <a:rPr lang="pl-PL" dirty="0"/>
            </a:br>
            <a:br>
              <a:rPr lang="pl-PL" dirty="0"/>
            </a:br>
            <a:r>
              <a:rPr lang="pl-PL" dirty="0"/>
              <a:t>System oczywiście posiada również szereg zalet: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Największa zaletą jest łatwa skalowalność pozioma systemu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Zaletą jest również modularność na poziomie poszczególnych mikroserwisów, ułatwiająca rozbudowę.</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Dzięki zastosowaniu brokera wiadomości, komunikacja może odbywać się asynchronicznie, co wpływa zarówno na wydajność, skalowalność oraz możliwość łatwiejszej rozbudowy luźno powiązanych serwisów.</a:t>
            </a:r>
          </a:p>
          <a:p>
            <a:pPr marL="171450" indent="-171450">
              <a:buFont typeface="Arial" panose="020B0604020202020204" pitchFamily="34" charset="0"/>
              <a:buChar char="•"/>
            </a:pPr>
            <a:r>
              <a:rPr lang="pl-PL" dirty="0"/>
              <a:t>Zastosowanie bibliotek reaktywnych z kolei sprawia że dane przetwarzane są współbieżnie</a:t>
            </a:r>
          </a:p>
          <a:p>
            <a:pPr marL="171450" indent="-171450">
              <a:buFont typeface="Arial" panose="020B0604020202020204" pitchFamily="34" charset="0"/>
              <a:buChar char="•"/>
            </a:pPr>
            <a:r>
              <a:rPr lang="pl-PL" dirty="0"/>
              <a:t>Wspólna biblioteka </a:t>
            </a:r>
            <a:r>
              <a:rPr lang="pl-PL" dirty="0" err="1"/>
              <a:t>java</a:t>
            </a:r>
            <a:r>
              <a:rPr lang="pl-PL" dirty="0"/>
              <a:t>, stanowiąca swego rodzaju interfejs dla wszystkich mikorserwisów,</a:t>
            </a:r>
          </a:p>
          <a:p>
            <a:pPr marL="171450" indent="-171450">
              <a:buFont typeface="Arial" panose="020B0604020202020204" pitchFamily="34" charset="0"/>
              <a:buChar char="•"/>
            </a:pPr>
            <a:r>
              <a:rPr lang="pl-PL" dirty="0"/>
              <a:t>Aplikacje zostały również tak przygotowane, że można je łatwo wdrożyć z wykorzystaniem konteneryzacji (m.in. przy wykorzystaniu Docker Compose)</a:t>
            </a:r>
            <a:br>
              <a:rPr lang="pl-PL" dirty="0"/>
            </a:br>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10</a:t>
            </a:fld>
            <a:endParaRPr lang="pl-PL"/>
          </a:p>
        </p:txBody>
      </p:sp>
    </p:spTree>
    <p:extLst>
      <p:ext uri="{BB962C8B-B14F-4D97-AF65-F5344CB8AC3E}">
        <p14:creationId xmlns:p14="http://schemas.microsoft.com/office/powerpoint/2010/main" val="93423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Zaprojektowania i zaimplementowana w ramach pracy Aplikacja składa się z trzech warstw:</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aplikacji klienckiej</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serwerowej zbudowanej w oparciu o architekturę mikrousług, składającą się z 3 niezależnych mikroserwisów.</a:t>
            </a:r>
          </a:p>
          <a:p>
            <a:pPr marL="342900" lvl="0" indent="-342900">
              <a:lnSpc>
                <a:spcPct val="107000"/>
              </a:lnSpc>
              <a:spcAft>
                <a:spcPts val="800"/>
              </a:spcAft>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danych. W tym przypadku wykorzystano bazę danych MongoDB dostępną w modelu SaaS.</a:t>
            </a:r>
          </a:p>
          <a:p>
            <a:r>
              <a:rPr lang="pl-PL" sz="1800" dirty="0">
                <a:effectLst/>
                <a:latin typeface="Calibri" panose="020F0502020204030204" pitchFamily="34" charset="0"/>
                <a:ea typeface="Calibri" panose="020F0502020204030204" pitchFamily="34" charset="0"/>
                <a:cs typeface="Times New Roman" panose="02020603050405020304" pitchFamily="18" charset="0"/>
              </a:rPr>
              <a:t>Aplikacja kliencka komunikuje się z warstwą serwerową synchronicznie za pomocą interfejsu REST API, natomiast poszczególne mikroserwisy mogą się komunikować zarówno synchronicznie jak i asynchronicznie z wykorzystaniem brokera wiadomości RabbitMQ.</a:t>
            </a:r>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2</a:t>
            </a:fld>
            <a:endParaRPr lang="pl-PL"/>
          </a:p>
        </p:txBody>
      </p:sp>
    </p:spTree>
    <p:extLst>
      <p:ext uri="{BB962C8B-B14F-4D97-AF65-F5344CB8AC3E}">
        <p14:creationId xmlns:p14="http://schemas.microsoft.com/office/powerpoint/2010/main" val="13049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zaprezentowano wykorzystane w aplikacji technologie. </a:t>
            </a:r>
          </a:p>
          <a:p>
            <a:endParaRPr lang="pl-PL" dirty="0"/>
          </a:p>
          <a:p>
            <a:r>
              <a:rPr lang="pl-PL" dirty="0"/>
              <a:t>Technologie podzielono na 3 grupy:</a:t>
            </a:r>
          </a:p>
          <a:p>
            <a:endParaRPr lang="pl-PL" dirty="0"/>
          </a:p>
          <a:p>
            <a:r>
              <a:rPr lang="pl-PL" dirty="0"/>
              <a:t>- Pierwszą grupą są, technologie wykorzystane w implementacji mikroserwisów: m.in. język Java, biblioteki Spring Boot oraz bibliotek reaktywne Reactor.</a:t>
            </a:r>
          </a:p>
          <a:p>
            <a:endParaRPr lang="pl-PL" dirty="0"/>
          </a:p>
          <a:p>
            <a:pPr marL="0" indent="0">
              <a:buFontTx/>
              <a:buNone/>
            </a:pPr>
            <a:r>
              <a:rPr lang="pl-PL" dirty="0"/>
              <a:t>- Drugą grupę stanowią technologie wykorzystane do stworzenia aplikacji klienckiej, m.in. TypeScript, Angular.</a:t>
            </a:r>
          </a:p>
          <a:p>
            <a:pPr marL="171450" indent="-171450">
              <a:buFontTx/>
              <a:buChar char="-"/>
            </a:pPr>
            <a:endParaRPr lang="pl-PL" dirty="0"/>
          </a:p>
          <a:p>
            <a:r>
              <a:rPr lang="pl-PL" dirty="0"/>
              <a:t>- Z kolei do 3 grupy należą technologie wykorzystane do wdrożenia aplikacji czyli oprogramowanie do konteneryzacji Docker, oraz platforma Okteto która z kolei wykorzystuje </a:t>
            </a:r>
            <a:r>
              <a:rPr lang="pl-PL" dirty="0" err="1"/>
              <a:t>Kubernetesa</a:t>
            </a:r>
            <a:r>
              <a:rPr lang="pl-PL" dirty="0"/>
              <a:t>.</a:t>
            </a:r>
          </a:p>
          <a:p>
            <a:endParaRPr lang="pl-PL" dirty="0"/>
          </a:p>
          <a:p>
            <a:r>
              <a:rPr lang="pl-PL" dirty="0"/>
              <a:t>--------</a:t>
            </a:r>
          </a:p>
          <a:p>
            <a:r>
              <a:rPr lang="pl-PL" dirty="0"/>
              <a:t>Poszczególne mikroserwisy zostały zbudowane z wykorzystaniem architektury warstwowej. Każdy serwis składa się z 3 warstw – warstwy interfejsu API, warstwy serwisów oraz warstwy danych.</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3</a:t>
            </a:fld>
            <a:endParaRPr lang="pl-PL"/>
          </a:p>
        </p:txBody>
      </p:sp>
    </p:spTree>
    <p:extLst>
      <p:ext uri="{BB962C8B-B14F-4D97-AF65-F5344CB8AC3E}">
        <p14:creationId xmlns:p14="http://schemas.microsoft.com/office/powerpoint/2010/main" val="221400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umożliwienia logowania się użytkowników wykorzystano zewnętrzną aplikację Keycloak, która pełni funkcję dostarczyciela tożsamości użytkowników. Uwierzytelnianie i autoryzacja możliwa jest dzięki wykorzystaniu protokołu OAuth 2.0 oraz Open ID Connect.</a:t>
            </a:r>
          </a:p>
          <a:p>
            <a:endParaRPr lang="pl-PL" dirty="0"/>
          </a:p>
          <a:p>
            <a:r>
              <a:rPr lang="pl-PL" dirty="0"/>
              <a:t>Na slajdzie pokazano diagram sekwencji ilustrujący proces logowania użytkownika na który składa się m.in. uzyskanie tokenu JWT oraz wysłanie żądania zawierającego token w nagłówku. Jest to rodzaj przepływu zdefiniowanego w protokole OAuth2.0 który nazywa się Authorization Code Flow.</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4</a:t>
            </a:fld>
            <a:endParaRPr lang="pl-PL"/>
          </a:p>
        </p:txBody>
      </p:sp>
    </p:spTree>
    <p:extLst>
      <p:ext uri="{BB962C8B-B14F-4D97-AF65-F5344CB8AC3E}">
        <p14:creationId xmlns:p14="http://schemas.microsoft.com/office/powerpoint/2010/main" val="22927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przedstawiono diagram sekwencji dla jednego z wybranych przypadków użycia, którym jest konkretnie przypadek „Dodaj przychód/wydatek”.</a:t>
            </a:r>
          </a:p>
          <a:p>
            <a:endParaRPr lang="pl-PL" dirty="0"/>
          </a:p>
          <a:p>
            <a:r>
              <a:rPr lang="pl-PL" dirty="0"/>
              <a:t>W celu obsłużenia tego przypadku użycia wykorzystane zostaną dwa mikroserwisy: Transaction management oraz Planning, a także aplikacja kliencka oraz broker wiadomości.</a:t>
            </a:r>
          </a:p>
          <a:p>
            <a:r>
              <a:rPr lang="pl-PL" dirty="0"/>
              <a:t>Przy czym komunikacja pomiędzy mikroserwisami odbywa się tutaj wyłącznie asynchronicznie.</a:t>
            </a:r>
          </a:p>
          <a:p>
            <a:endParaRPr lang="pl-PL" dirty="0"/>
          </a:p>
          <a:p>
            <a:r>
              <a:rPr lang="pl-PL" dirty="0"/>
              <a:t>PREZENTACJA APLIKACJI</a:t>
            </a:r>
          </a:p>
          <a:p>
            <a:endParaRPr lang="pl-PL" dirty="0"/>
          </a:p>
          <a:p>
            <a:r>
              <a:rPr lang="pl-PL" dirty="0"/>
              <a:t>Przejdę teraz do prezentacji działania aplikacji, a będzie to właśnie realizacja przypadku użycia dodaj komponent.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5</a:t>
            </a:fld>
            <a:endParaRPr lang="pl-PL"/>
          </a:p>
        </p:txBody>
      </p:sp>
    </p:spTree>
    <p:extLst>
      <p:ext uri="{BB962C8B-B14F-4D97-AF65-F5344CB8AC3E}">
        <p14:creationId xmlns:p14="http://schemas.microsoft.com/office/powerpoint/2010/main" val="347372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następnym slajdzie z kolei przedstawiono diagram przypadku użycia „Dodaj Depozyt”. W tym przypadku komunikacja pomiędzy mikroserwisami odbywa się nie tylko asynchronicznie, ale również synchronicznie. Jak widać na diagramie mikroserwis Asset management, wykonuje serie synchronicznych żądań do serwisu Planning następnie do serwisu Transaction Management. Synchroniczna komunikacja używana jest tylko wtedy kiedy dany serwis potrzebuje natychmiast uzyskać dane z innego serwisu.</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6</a:t>
            </a:fld>
            <a:endParaRPr lang="pl-PL"/>
          </a:p>
        </p:txBody>
      </p:sp>
    </p:spTree>
    <p:extLst>
      <p:ext uri="{BB962C8B-B14F-4D97-AF65-F5344CB8AC3E}">
        <p14:creationId xmlns:p14="http://schemas.microsoft.com/office/powerpoint/2010/main" val="442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ramach pracy przygotowano również dokumentację punktów końcowych REST API. W tym celu wykorzystano bibliotekę Spring OpenAPI Webflux umożliwiającą automatyczne generowanie dokumentacji bezpośrednio z kodu punktów końcowych, z wykorzystaniem adnotacji które umożliwiają rozszerzanie dokumentacji czy tworzenie dodatkowych opisów.</a:t>
            </a:r>
          </a:p>
          <a:p>
            <a:r>
              <a:rPr lang="pl-PL" dirty="0"/>
              <a:t>Dzięki tej bibliotece Spring automatycznie tworzy dokumentację w formacie JSON a także udostępnia ją online w formie graficznej.</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7</a:t>
            </a:fld>
            <a:endParaRPr lang="pl-PL"/>
          </a:p>
        </p:txBody>
      </p:sp>
    </p:spTree>
    <p:extLst>
      <p:ext uri="{BB962C8B-B14F-4D97-AF65-F5344CB8AC3E}">
        <p14:creationId xmlns:p14="http://schemas.microsoft.com/office/powerpoint/2010/main" val="44792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sprawdzenia poprawności działania poszczególnych funkcji zaimplementowano testy jednostkowe. W tym celu wykorzystano środowisko testowe Spock oraz język Groovy.</a:t>
            </a:r>
          </a:p>
          <a:p>
            <a:r>
              <a:rPr lang="pl-PL" dirty="0"/>
              <a:t>Przykładowy prosty test jednostkowy służący do testowania statycznej metody pokazany jest na slajdzie. Wykorzystano tutaj metodę DDT, pozwalającą na sprawdzenie wielu przypadków w jednej metodzie testowej.</a:t>
            </a:r>
          </a:p>
          <a:p>
            <a:endParaRPr lang="pl-PL" dirty="0"/>
          </a:p>
          <a:p>
            <a:r>
              <a:rPr lang="pl-PL" dirty="0"/>
              <a:t>Testy jednostkowe wykorzystano także do testowania bardziej skomplikowanych funkcji systemu wymagających zbudowania kontekstu aplikacji oraz stworzenia protez (</a:t>
            </a:r>
            <a:r>
              <a:rPr lang="pl-PL" dirty="0" err="1"/>
              <a:t>mocków</a:t>
            </a:r>
            <a:r>
              <a:rPr lang="pl-PL" dirty="0"/>
              <a:t>).</a:t>
            </a:r>
          </a:p>
          <a:p>
            <a:endParaRPr lang="pl-PL" dirty="0"/>
          </a:p>
          <a:p>
            <a:r>
              <a:rPr lang="pl-PL" dirty="0"/>
              <a:t>W aplikacji zaimplementowano również testy integracyjne.</a:t>
            </a:r>
          </a:p>
          <a:p>
            <a:r>
              <a:rPr lang="pl-PL" dirty="0"/>
              <a:t>Aby przetestować łączność z zewnętrznymi systemami w tym przypadku z bazą danych MongoDB oraz brokerem wiadomości RabbitMQ skorzystano z bibliotek Testcontainers umożliwiających uruchamianie tych systemów w tymczasowych kontenerach testowych z wykorzystaniem Dockera.</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8</a:t>
            </a:fld>
            <a:endParaRPr lang="pl-PL"/>
          </a:p>
        </p:txBody>
      </p:sp>
    </p:spTree>
    <p:extLst>
      <p:ext uri="{BB962C8B-B14F-4D97-AF65-F5344CB8AC3E}">
        <p14:creationId xmlns:p14="http://schemas.microsoft.com/office/powerpoint/2010/main" val="128352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Ostatnim etapem pracy było wdrożenie aplikacji. W tym celu skorzystano z platformy Okteto, która oferuje możliwość uruchamiania aplikacji z wykorzystaniem systemu Kubernetes. Platforma Okteto wspiera przy tym możliwość uruchamiania/wdrażania aplikacji z wykorzystaniem plików Docker Compose.	</a:t>
            </a:r>
          </a:p>
          <a:p>
            <a:endParaRPr lang="pl-PL" dirty="0"/>
          </a:p>
          <a:p>
            <a:r>
              <a:rPr lang="pl-PL" dirty="0"/>
              <a:t>Na platformie Okteto uruchamiane są wszystkie aplikacje w tym aplikacja kliencka, 3 mikroserwisy oraz aplikacja RabbitMQ.</a:t>
            </a:r>
          </a:p>
          <a:p>
            <a:r>
              <a:rPr lang="pl-PL" dirty="0"/>
              <a:t>Baza danych z kolei danych znajduje się na zewnętrznym systemie. W tym przypadku skorzystano z bazy danych MongoDB w modelu Software as a Service.</a:t>
            </a:r>
          </a:p>
          <a:p>
            <a:endParaRPr lang="pl-PL" dirty="0"/>
          </a:p>
          <a:p>
            <a:r>
              <a:rPr lang="pl-PL" dirty="0"/>
              <a:t>Na serwerze zewnętrznym znajduje się również aplikacja Keycloak wdrożona również z wykorzystana pliku </a:t>
            </a:r>
            <a:r>
              <a:rPr lang="pl-PL" dirty="0" err="1"/>
              <a:t>docker-compose</a:t>
            </a:r>
            <a:r>
              <a:rPr lang="pl-PL" dirty="0"/>
              <a: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9</a:t>
            </a:fld>
            <a:endParaRPr lang="pl-PL"/>
          </a:p>
        </p:txBody>
      </p:sp>
    </p:spTree>
    <p:extLst>
      <p:ext uri="{BB962C8B-B14F-4D97-AF65-F5344CB8AC3E}">
        <p14:creationId xmlns:p14="http://schemas.microsoft.com/office/powerpoint/2010/main" val="122676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3/5/2023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7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3/5/2023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319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3/5/2023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3/5/2023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28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3/5/2023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9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3/5/2023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908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3/5/2023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09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3/5/2023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368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3/5/2023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3/5/2023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3/5/2023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1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3/5/2023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74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0C5012CC-71C4-4FA0-9F88-477BB5EA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148" y="0"/>
            <a:ext cx="6076852"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2">
            <a:extLst>
              <a:ext uri="{FF2B5EF4-FFF2-40B4-BE49-F238E27FC236}">
                <a16:creationId xmlns:a16="http://schemas.microsoft.com/office/drawing/2014/main" id="{A6FC486F-EE17-4AB5-AFD2-50FD675AE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54139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AFEA029-DAAC-43BD-9838-F8DC7877C471}"/>
              </a:ext>
            </a:extLst>
          </p:cNvPr>
          <p:cNvSpPr>
            <a:spLocks noGrp="1"/>
          </p:cNvSpPr>
          <p:nvPr>
            <p:ph type="ctrTitle"/>
          </p:nvPr>
        </p:nvSpPr>
        <p:spPr>
          <a:xfrm>
            <a:off x="656431" y="717079"/>
            <a:ext cx="4993991" cy="2257625"/>
          </a:xfrm>
        </p:spPr>
        <p:txBody>
          <a:bodyPr anchor="b">
            <a:normAutofit/>
          </a:bodyPr>
          <a:lstStyle/>
          <a:p>
            <a:pPr algn="r"/>
            <a:r>
              <a:rPr lang="pl-PL" dirty="0"/>
              <a:t>Praca dyplomowa inżynierska</a:t>
            </a:r>
          </a:p>
        </p:txBody>
      </p:sp>
      <p:sp>
        <p:nvSpPr>
          <p:cNvPr id="3" name="Podtytuł 2">
            <a:extLst>
              <a:ext uri="{FF2B5EF4-FFF2-40B4-BE49-F238E27FC236}">
                <a16:creationId xmlns:a16="http://schemas.microsoft.com/office/drawing/2014/main" id="{36A1BFEF-608E-1BF4-C35F-31271ADE6B7A}"/>
              </a:ext>
            </a:extLst>
          </p:cNvPr>
          <p:cNvSpPr>
            <a:spLocks noGrp="1"/>
          </p:cNvSpPr>
          <p:nvPr>
            <p:ph type="subTitle" idx="1"/>
          </p:nvPr>
        </p:nvSpPr>
        <p:spPr>
          <a:xfrm>
            <a:off x="-48415" y="3691783"/>
            <a:ext cx="5698837" cy="2248761"/>
          </a:xfrm>
        </p:spPr>
        <p:txBody>
          <a:bodyPr anchor="b">
            <a:normAutofit/>
          </a:bodyPr>
          <a:lstStyle/>
          <a:p>
            <a:pPr algn="r"/>
            <a:r>
              <a:rPr lang="pl-PL" dirty="0"/>
              <a:t>Projekt i implementacja aplikacji wspomagającej zarządzanie </a:t>
            </a:r>
            <a:br>
              <a:rPr lang="pl-PL" dirty="0"/>
            </a:br>
            <a:r>
              <a:rPr lang="pl-PL" dirty="0"/>
              <a:t>finansami domowymi</a:t>
            </a:r>
          </a:p>
        </p:txBody>
      </p:sp>
      <p:cxnSp>
        <p:nvCxnSpPr>
          <p:cNvPr id="15" name="Straight Connector 14">
            <a:extLst>
              <a:ext uri="{FF2B5EF4-FFF2-40B4-BE49-F238E27FC236}">
                <a16:creationId xmlns:a16="http://schemas.microsoft.com/office/drawing/2014/main" id="{76BCE0AD-4A3C-4FDB-8E9D-2C3827AD7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Obraz 6">
            <a:extLst>
              <a:ext uri="{FF2B5EF4-FFF2-40B4-BE49-F238E27FC236}">
                <a16:creationId xmlns:a16="http://schemas.microsoft.com/office/drawing/2014/main" id="{B49968CC-434E-A963-E5AA-C954E07788FA}"/>
              </a:ext>
            </a:extLst>
          </p:cNvPr>
          <p:cNvPicPr>
            <a:picLocks noChangeAspect="1"/>
          </p:cNvPicPr>
          <p:nvPr/>
        </p:nvPicPr>
        <p:blipFill>
          <a:blip r:embed="rId3"/>
          <a:stretch>
            <a:fillRect/>
          </a:stretch>
        </p:blipFill>
        <p:spPr>
          <a:xfrm>
            <a:off x="6644665" y="1538653"/>
            <a:ext cx="4754426" cy="877002"/>
          </a:xfrm>
          <a:prstGeom prst="rect">
            <a:avLst/>
          </a:prstGeom>
        </p:spPr>
      </p:pic>
      <p:sp>
        <p:nvSpPr>
          <p:cNvPr id="8" name="Podtytuł 2">
            <a:extLst>
              <a:ext uri="{FF2B5EF4-FFF2-40B4-BE49-F238E27FC236}">
                <a16:creationId xmlns:a16="http://schemas.microsoft.com/office/drawing/2014/main" id="{99561B76-1B66-2FBB-03EE-544212249D53}"/>
              </a:ext>
            </a:extLst>
          </p:cNvPr>
          <p:cNvSpPr txBox="1">
            <a:spLocks/>
          </p:cNvSpPr>
          <p:nvPr/>
        </p:nvSpPr>
        <p:spPr>
          <a:xfrm>
            <a:off x="5953019" y="4075314"/>
            <a:ext cx="5698837" cy="2248761"/>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pl-PL" sz="1800" dirty="0"/>
              <a:t>Promotor: Dr inż. Roman Simiński</a:t>
            </a:r>
          </a:p>
          <a:p>
            <a:pPr algn="r">
              <a:lnSpc>
                <a:spcPct val="100000"/>
              </a:lnSpc>
            </a:pPr>
            <a:r>
              <a:rPr lang="pl-PL" sz="1800" dirty="0"/>
              <a:t>Autor: Łukasz Seremak</a:t>
            </a:r>
          </a:p>
        </p:txBody>
      </p:sp>
    </p:spTree>
    <p:extLst>
      <p:ext uri="{BB962C8B-B14F-4D97-AF65-F5344CB8AC3E}">
        <p14:creationId xmlns:p14="http://schemas.microsoft.com/office/powerpoint/2010/main" val="184284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Prostokąt: zaokrąglone rogi 29">
            <a:extLst>
              <a:ext uri="{FF2B5EF4-FFF2-40B4-BE49-F238E27FC236}">
                <a16:creationId xmlns:a16="http://schemas.microsoft.com/office/drawing/2014/main" id="{67A45E40-E041-2031-A8B5-BD3AF601DA91}"/>
              </a:ext>
            </a:extLst>
          </p:cNvPr>
          <p:cNvSpPr/>
          <p:nvPr/>
        </p:nvSpPr>
        <p:spPr>
          <a:xfrm>
            <a:off x="360410" y="663880"/>
            <a:ext cx="5619160" cy="6036874"/>
          </a:xfrm>
          <a:prstGeom prst="roundRect">
            <a:avLst>
              <a:gd name="adj" fmla="val 2901"/>
            </a:avLst>
          </a:prstGeom>
          <a:solidFill>
            <a:schemeClr val="bg1"/>
          </a:solidFill>
          <a:ln w="22225" cap="sq">
            <a:solidFill>
              <a:schemeClr val="accent3">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Brak obsługi transakcji w rozumieniu ACID, oraz redundancja danych.</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Większe niż w przypadku aplikacji monolitycznych skomplikowanie systemu.</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brokera wiadomości, zamiast brokera zdarzeń.</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architektury warstwowej, która poprzez tworzenie zależności pomiędzy warstwami, nie pozwala na luźne powiązanie komponentów jak np. w przypadku architektury heksagonalnej.</a:t>
            </a:r>
          </a:p>
          <a:p>
            <a:pPr marL="285750" indent="-285750">
              <a:spcAft>
                <a:spcPts val="1200"/>
              </a:spcAft>
              <a:buFont typeface="Arial" panose="020B0604020202020204" pitchFamily="34" charset="0"/>
              <a:buChar char="•"/>
            </a:pPr>
            <a:endParaRPr lang="pl-PL" sz="2400" dirty="0">
              <a:solidFill>
                <a:schemeClr val="tx1"/>
              </a:solidFill>
            </a:endParaRPr>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82091"/>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Podsumowanie</a:t>
            </a:r>
          </a:p>
        </p:txBody>
      </p:sp>
      <p:sp>
        <p:nvSpPr>
          <p:cNvPr id="2" name="Prostokąt: zaokrąglone rogi 1">
            <a:extLst>
              <a:ext uri="{FF2B5EF4-FFF2-40B4-BE49-F238E27FC236}">
                <a16:creationId xmlns:a16="http://schemas.microsoft.com/office/drawing/2014/main" id="{6941BFC5-5D4A-9210-16C7-9C14AB1C51BE}"/>
              </a:ext>
            </a:extLst>
          </p:cNvPr>
          <p:cNvSpPr/>
          <p:nvPr/>
        </p:nvSpPr>
        <p:spPr>
          <a:xfrm>
            <a:off x="6152033" y="663880"/>
            <a:ext cx="5619160" cy="6036874"/>
          </a:xfrm>
          <a:prstGeom prst="roundRect">
            <a:avLst>
              <a:gd name="adj" fmla="val 2901"/>
            </a:avLst>
          </a:prstGeom>
          <a:solidFill>
            <a:schemeClr val="bg1"/>
          </a:solidFill>
          <a:ln w="22225" cap="sq">
            <a:solidFill>
              <a:schemeClr val="accent4">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Łatwa skalowalność pozioma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Modularność ułatwiająca rozbudowę.</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Asynchroniczna komunikacja pomiędzy mikroserwisami.</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Współbieżne przetwarzanie danych.</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Wspólna biblioteka dla wszystkich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Gotowość do wdrożenia na docelowym systemie z wykorzystaniem konteneryzacji.</a:t>
            </a:r>
          </a:p>
        </p:txBody>
      </p:sp>
      <p:sp>
        <p:nvSpPr>
          <p:cNvPr id="25" name="Prostokąt: zaokrąglone rogi 24">
            <a:extLst>
              <a:ext uri="{FF2B5EF4-FFF2-40B4-BE49-F238E27FC236}">
                <a16:creationId xmlns:a16="http://schemas.microsoft.com/office/drawing/2014/main" id="{B5AA828C-79B4-305B-2E9C-B4E7369ADBAC}"/>
              </a:ext>
            </a:extLst>
          </p:cNvPr>
          <p:cNvSpPr/>
          <p:nvPr/>
        </p:nvSpPr>
        <p:spPr>
          <a:xfrm>
            <a:off x="6152033" y="663880"/>
            <a:ext cx="5619160" cy="439341"/>
          </a:xfrm>
          <a:prstGeom prst="roundRect">
            <a:avLst>
              <a:gd name="adj" fmla="val 39793"/>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Zalety</a:t>
            </a:r>
          </a:p>
        </p:txBody>
      </p:sp>
      <p:sp>
        <p:nvSpPr>
          <p:cNvPr id="26" name="Prostokąt: zaokrąglone rogi 25">
            <a:extLst>
              <a:ext uri="{FF2B5EF4-FFF2-40B4-BE49-F238E27FC236}">
                <a16:creationId xmlns:a16="http://schemas.microsoft.com/office/drawing/2014/main" id="{A5800A05-7D54-2CF5-22BD-CDE1F93A9778}"/>
              </a:ext>
            </a:extLst>
          </p:cNvPr>
          <p:cNvSpPr/>
          <p:nvPr/>
        </p:nvSpPr>
        <p:spPr>
          <a:xfrm>
            <a:off x="360410" y="663880"/>
            <a:ext cx="5619160" cy="439341"/>
          </a:xfrm>
          <a:prstGeom prst="roundRect">
            <a:avLst>
              <a:gd name="adj" fmla="val 25339"/>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Wady</a:t>
            </a:r>
          </a:p>
        </p:txBody>
      </p:sp>
    </p:spTree>
    <p:extLst>
      <p:ext uri="{BB962C8B-B14F-4D97-AF65-F5344CB8AC3E}">
        <p14:creationId xmlns:p14="http://schemas.microsoft.com/office/powerpoint/2010/main" val="24031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CCCA748-AAF4-CC18-1805-F79AF8CD0EE6}"/>
              </a:ext>
            </a:extLst>
          </p:cNvPr>
          <p:cNvSpPr>
            <a:spLocks noGrp="1"/>
          </p:cNvSpPr>
          <p:nvPr>
            <p:ph type="title"/>
          </p:nvPr>
        </p:nvSpPr>
        <p:spPr>
          <a:xfrm>
            <a:off x="1" y="1750079"/>
            <a:ext cx="12192000" cy="1476106"/>
          </a:xfrm>
        </p:spPr>
        <p:txBody>
          <a:bodyPr vert="horz" lIns="91440" tIns="45720" rIns="91440" bIns="45720" rtlCol="0" anchor="b">
            <a:normAutofit/>
          </a:bodyPr>
          <a:lstStyle/>
          <a:p>
            <a:pPr algn="ctr"/>
            <a:r>
              <a:rPr lang="en-US" sz="6000" dirty="0" err="1">
                <a:solidFill>
                  <a:srgbClr val="36899A"/>
                </a:solidFill>
              </a:rPr>
              <a:t>Dziękuję</a:t>
            </a:r>
            <a:r>
              <a:rPr lang="en-US" sz="6000" dirty="0">
                <a:solidFill>
                  <a:srgbClr val="36899A"/>
                </a:solidFill>
              </a:rPr>
              <a:t> za </a:t>
            </a:r>
            <a:r>
              <a:rPr lang="en-US" sz="6000" dirty="0" err="1">
                <a:solidFill>
                  <a:srgbClr val="36899A"/>
                </a:solidFill>
              </a:rPr>
              <a:t>uwagę</a:t>
            </a:r>
            <a:r>
              <a:rPr lang="en-US" sz="6000" dirty="0">
                <a:solidFill>
                  <a:srgbClr val="36899A"/>
                </a:solidFill>
              </a:rPr>
              <a:t>!</a:t>
            </a:r>
          </a:p>
        </p:txBody>
      </p:sp>
    </p:spTree>
    <p:extLst>
      <p:ext uri="{BB962C8B-B14F-4D97-AF65-F5344CB8AC3E}">
        <p14:creationId xmlns:p14="http://schemas.microsoft.com/office/powerpoint/2010/main" val="14534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Prostokąt: zaokrąglone rogi 26">
            <a:extLst>
              <a:ext uri="{FF2B5EF4-FFF2-40B4-BE49-F238E27FC236}">
                <a16:creationId xmlns:a16="http://schemas.microsoft.com/office/drawing/2014/main" id="{AB9B2B7A-0DBF-6A27-540F-99CB423D26D7}"/>
              </a:ext>
            </a:extLst>
          </p:cNvPr>
          <p:cNvSpPr/>
          <p:nvPr/>
        </p:nvSpPr>
        <p:spPr>
          <a:xfrm>
            <a:off x="378995" y="723330"/>
            <a:ext cx="11439966"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4" name="Symbol zastępczy zawartości 3">
            <a:extLst>
              <a:ext uri="{FF2B5EF4-FFF2-40B4-BE49-F238E27FC236}">
                <a16:creationId xmlns:a16="http://schemas.microsoft.com/office/drawing/2014/main" id="{E60F2684-4F57-A66F-3C79-8B558916A3EE}"/>
              </a:ext>
            </a:extLst>
          </p:cNvPr>
          <p:cNvPicPr>
            <a:picLocks noChangeAspect="1"/>
          </p:cNvPicPr>
          <p:nvPr/>
        </p:nvPicPr>
        <p:blipFill>
          <a:blip r:embed="rId3"/>
          <a:stretch>
            <a:fillRect/>
          </a:stretch>
        </p:blipFill>
        <p:spPr>
          <a:xfrm>
            <a:off x="2119971" y="943196"/>
            <a:ext cx="7952058" cy="5526682"/>
          </a:xfrm>
          <a:prstGeom prst="rect">
            <a:avLst/>
          </a:prstGeom>
          <a:ln>
            <a:solidFill>
              <a:srgbClr val="36899A"/>
            </a:solidFill>
          </a:ln>
        </p:spPr>
      </p:pic>
      <p:sp>
        <p:nvSpPr>
          <p:cNvPr id="25" name="Prostokąt: zaokrąglone rogi 24">
            <a:extLst>
              <a:ext uri="{FF2B5EF4-FFF2-40B4-BE49-F238E27FC236}">
                <a16:creationId xmlns:a16="http://schemas.microsoft.com/office/drawing/2014/main" id="{E5C02363-6124-29DD-945B-7689D7B241CB}"/>
              </a:ext>
            </a:extLst>
          </p:cNvPr>
          <p:cNvSpPr/>
          <p:nvPr/>
        </p:nvSpPr>
        <p:spPr>
          <a:xfrm>
            <a:off x="378995" y="168254"/>
            <a:ext cx="11439966"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systemu</a:t>
            </a:r>
          </a:p>
        </p:txBody>
      </p:sp>
    </p:spTree>
    <p:extLst>
      <p:ext uri="{BB962C8B-B14F-4D97-AF65-F5344CB8AC3E}">
        <p14:creationId xmlns:p14="http://schemas.microsoft.com/office/powerpoint/2010/main" val="317864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Prostokąt: zaokrąglone rogi 8">
            <a:extLst>
              <a:ext uri="{FF2B5EF4-FFF2-40B4-BE49-F238E27FC236}">
                <a16:creationId xmlns:a16="http://schemas.microsoft.com/office/drawing/2014/main" id="{BBC205F6-0E50-AA99-6A6C-BDD7D6E212E2}"/>
              </a:ext>
            </a:extLst>
          </p:cNvPr>
          <p:cNvSpPr/>
          <p:nvPr/>
        </p:nvSpPr>
        <p:spPr>
          <a:xfrm>
            <a:off x="350675" y="749420"/>
            <a:ext cx="5619160" cy="3351887"/>
          </a:xfrm>
          <a:prstGeom prst="roundRect">
            <a:avLst>
              <a:gd name="adj" fmla="val 290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rostokąt: zaokrąglone rogi 7">
            <a:extLst>
              <a:ext uri="{FF2B5EF4-FFF2-40B4-BE49-F238E27FC236}">
                <a16:creationId xmlns:a16="http://schemas.microsoft.com/office/drawing/2014/main" id="{121A7CB0-7818-ACB2-7087-D56F15962519}"/>
              </a:ext>
            </a:extLst>
          </p:cNvPr>
          <p:cNvSpPr/>
          <p:nvPr/>
        </p:nvSpPr>
        <p:spPr>
          <a:xfrm>
            <a:off x="6193845" y="755744"/>
            <a:ext cx="5597670" cy="5931253"/>
          </a:xfrm>
          <a:prstGeom prst="roundRect">
            <a:avLst>
              <a:gd name="adj" fmla="val 1322"/>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 name="Obraz 1">
            <a:extLst>
              <a:ext uri="{FF2B5EF4-FFF2-40B4-BE49-F238E27FC236}">
                <a16:creationId xmlns:a16="http://schemas.microsoft.com/office/drawing/2014/main" id="{A883A233-692E-D7E6-48C4-28C124C13CE8}"/>
              </a:ext>
            </a:extLst>
          </p:cNvPr>
          <p:cNvPicPr>
            <a:picLocks noChangeAspect="1"/>
          </p:cNvPicPr>
          <p:nvPr/>
        </p:nvPicPr>
        <p:blipFill>
          <a:blip r:embed="rId3"/>
          <a:stretch>
            <a:fillRect/>
          </a:stretch>
        </p:blipFill>
        <p:spPr>
          <a:xfrm>
            <a:off x="6793441" y="957343"/>
            <a:ext cx="4405657" cy="5457191"/>
          </a:xfrm>
          <a:prstGeom prst="rect">
            <a:avLst/>
          </a:prstGeom>
        </p:spPr>
      </p:pic>
      <p:pic>
        <p:nvPicPr>
          <p:cNvPr id="1026" name="Picture 2" descr="Spring Boot Tutorial">
            <a:extLst>
              <a:ext uri="{FF2B5EF4-FFF2-40B4-BE49-F238E27FC236}">
                <a16:creationId xmlns:a16="http://schemas.microsoft.com/office/drawing/2014/main" id="{F7C92744-F177-29A9-6190-876053CF2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53" y="941275"/>
            <a:ext cx="1365539" cy="716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otacje w Java - Sprawny Przewodnik, Przykłady Adnotacji w Java">
            <a:extLst>
              <a:ext uri="{FF2B5EF4-FFF2-40B4-BE49-F238E27FC236}">
                <a16:creationId xmlns:a16="http://schemas.microsoft.com/office/drawing/2014/main" id="{8FAD150B-D87A-D20B-5D36-7A6CE7C79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81" y="914725"/>
            <a:ext cx="1333267" cy="8192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tion to Project Reactor - Knoldus Blogs">
            <a:extLst>
              <a:ext uri="{FF2B5EF4-FFF2-40B4-BE49-F238E27FC236}">
                <a16:creationId xmlns:a16="http://schemas.microsoft.com/office/drawing/2014/main" id="{05F5C078-30AF-BCDF-EE05-B9191932DF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92" y="2072611"/>
            <a:ext cx="1686866" cy="631647"/>
          </a:xfrm>
          <a:prstGeom prst="rect">
            <a:avLst/>
          </a:prstGeom>
          <a:noFill/>
          <a:extLst>
            <a:ext uri="{909E8E84-426E-40DD-AFC4-6F175D3DCCD1}">
              <a14:hiddenFill xmlns:a14="http://schemas.microsoft.com/office/drawing/2010/main">
                <a:solidFill>
                  <a:srgbClr val="FFFFFF"/>
                </a:solidFill>
              </a14:hiddenFill>
            </a:ext>
          </a:extLst>
        </p:spPr>
      </p:pic>
      <p:sp>
        <p:nvSpPr>
          <p:cNvPr id="6" name="Prostokąt: zaokrąglone rogi 5">
            <a:extLst>
              <a:ext uri="{FF2B5EF4-FFF2-40B4-BE49-F238E27FC236}">
                <a16:creationId xmlns:a16="http://schemas.microsoft.com/office/drawing/2014/main" id="{347B1EDE-DEA3-2695-8C3B-09DE3DB9431D}"/>
              </a:ext>
            </a:extLst>
          </p:cNvPr>
          <p:cNvSpPr/>
          <p:nvPr/>
        </p:nvSpPr>
        <p:spPr>
          <a:xfrm>
            <a:off x="6182833" y="171003"/>
            <a:ext cx="5616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mikroserwisów</a:t>
            </a:r>
          </a:p>
        </p:txBody>
      </p:sp>
      <p:pic>
        <p:nvPicPr>
          <p:cNvPr id="1032" name="Picture 8" descr="Groovy – Wikipedia, wolna encyklopedia">
            <a:extLst>
              <a:ext uri="{FF2B5EF4-FFF2-40B4-BE49-F238E27FC236}">
                <a16:creationId xmlns:a16="http://schemas.microsoft.com/office/drawing/2014/main" id="{833FEF08-8895-1A3F-B5DE-4F24F2B934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0203" y="901903"/>
            <a:ext cx="1522135" cy="756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ock-framework · GitHub Topics · GitHub">
            <a:extLst>
              <a:ext uri="{FF2B5EF4-FFF2-40B4-BE49-F238E27FC236}">
                <a16:creationId xmlns:a16="http://schemas.microsoft.com/office/drawing/2014/main" id="{41074CD7-CDBC-67DD-56CE-FBA454237D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5805" y="2120814"/>
            <a:ext cx="1070485" cy="5352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B8A7D16-C8F4-5EA3-C108-B9262CCD1A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558" y="2150196"/>
            <a:ext cx="1365539" cy="368056"/>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zaokrąglone rogi 9">
            <a:extLst>
              <a:ext uri="{FF2B5EF4-FFF2-40B4-BE49-F238E27FC236}">
                <a16:creationId xmlns:a16="http://schemas.microsoft.com/office/drawing/2014/main" id="{53BE7533-B6CB-E6FC-7EC3-BD998B8164A1}"/>
              </a:ext>
            </a:extLst>
          </p:cNvPr>
          <p:cNvSpPr/>
          <p:nvPr/>
        </p:nvSpPr>
        <p:spPr>
          <a:xfrm>
            <a:off x="350675" y="4253790"/>
            <a:ext cx="5619160" cy="1138785"/>
          </a:xfrm>
          <a:prstGeom prst="roundRect">
            <a:avLst>
              <a:gd name="adj" fmla="val 5863"/>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44" name="Picture 20" descr="Angular – przygotowanie systemu, instalacja | Blog">
            <a:extLst>
              <a:ext uri="{FF2B5EF4-FFF2-40B4-BE49-F238E27FC236}">
                <a16:creationId xmlns:a16="http://schemas.microsoft.com/office/drawing/2014/main" id="{315EB6FF-89A9-76E0-2D70-027A14B668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042" y="4485764"/>
            <a:ext cx="1349468" cy="6747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3CEFCC9-57BB-7B26-2576-91F4009C59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494" y="4683997"/>
            <a:ext cx="1127754" cy="2788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xJS Operators in Angular with ReactiveX | Knoldus Blogs">
            <a:extLst>
              <a:ext uri="{FF2B5EF4-FFF2-40B4-BE49-F238E27FC236}">
                <a16:creationId xmlns:a16="http://schemas.microsoft.com/office/drawing/2014/main" id="{72EB28D0-CE68-701F-D81F-4A2FA7533F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2753" y="4573557"/>
            <a:ext cx="1500839" cy="4492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adle - Wikipedia">
            <a:extLst>
              <a:ext uri="{FF2B5EF4-FFF2-40B4-BE49-F238E27FC236}">
                <a16:creationId xmlns:a16="http://schemas.microsoft.com/office/drawing/2014/main" id="{9E170836-D7B0-D9B4-2929-E353B47B6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81" y="3058216"/>
            <a:ext cx="1537726" cy="537151"/>
          </a:xfrm>
          <a:prstGeom prst="rect">
            <a:avLst/>
          </a:prstGeom>
          <a:noFill/>
          <a:extLst>
            <a:ext uri="{909E8E84-426E-40DD-AFC4-6F175D3DCCD1}">
              <a14:hiddenFill xmlns:a14="http://schemas.microsoft.com/office/drawing/2010/main">
                <a:solidFill>
                  <a:srgbClr val="FFFFFF"/>
                </a:solidFill>
              </a14:hiddenFill>
            </a:ext>
          </a:extLst>
        </p:spPr>
      </p:pic>
      <p:pic>
        <p:nvPicPr>
          <p:cNvPr id="13" name="Obraz 12">
            <a:extLst>
              <a:ext uri="{FF2B5EF4-FFF2-40B4-BE49-F238E27FC236}">
                <a16:creationId xmlns:a16="http://schemas.microsoft.com/office/drawing/2014/main" id="{81C20FA7-CE30-C384-FB43-B2B495A708D0}"/>
              </a:ext>
            </a:extLst>
          </p:cNvPr>
          <p:cNvPicPr>
            <a:picLocks noChangeAspect="1"/>
          </p:cNvPicPr>
          <p:nvPr/>
        </p:nvPicPr>
        <p:blipFill>
          <a:blip r:embed="rId14"/>
          <a:stretch>
            <a:fillRect/>
          </a:stretch>
        </p:blipFill>
        <p:spPr>
          <a:xfrm>
            <a:off x="2369917" y="3079962"/>
            <a:ext cx="1537727" cy="452273"/>
          </a:xfrm>
          <a:prstGeom prst="rect">
            <a:avLst/>
          </a:prstGeom>
        </p:spPr>
      </p:pic>
      <p:pic>
        <p:nvPicPr>
          <p:cNvPr id="1052" name="Picture 28" descr="ABAP OpenAPI Client Generation in ABAP | SAP Blogs">
            <a:extLst>
              <a:ext uri="{FF2B5EF4-FFF2-40B4-BE49-F238E27FC236}">
                <a16:creationId xmlns:a16="http://schemas.microsoft.com/office/drawing/2014/main" id="{C0C4D169-6475-8D66-43F5-A2AECF0BE3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2641" y="3102067"/>
            <a:ext cx="1367523" cy="368056"/>
          </a:xfrm>
          <a:prstGeom prst="rect">
            <a:avLst/>
          </a:prstGeom>
          <a:noFill/>
          <a:extLst>
            <a:ext uri="{909E8E84-426E-40DD-AFC4-6F175D3DCCD1}">
              <a14:hiddenFill xmlns:a14="http://schemas.microsoft.com/office/drawing/2010/main">
                <a:solidFill>
                  <a:srgbClr val="FFFFFF"/>
                </a:solidFill>
              </a14:hiddenFill>
            </a:ext>
          </a:extLst>
        </p:spPr>
      </p:pic>
      <p:sp>
        <p:nvSpPr>
          <p:cNvPr id="14" name="Prostokąt: zaokrąglone rogi 13">
            <a:extLst>
              <a:ext uri="{FF2B5EF4-FFF2-40B4-BE49-F238E27FC236}">
                <a16:creationId xmlns:a16="http://schemas.microsoft.com/office/drawing/2014/main" id="{0FB5B331-E4FB-F1BB-88B2-58E3D59C3C8D}"/>
              </a:ext>
            </a:extLst>
          </p:cNvPr>
          <p:cNvSpPr/>
          <p:nvPr/>
        </p:nvSpPr>
        <p:spPr>
          <a:xfrm>
            <a:off x="350675" y="5539187"/>
            <a:ext cx="5619160" cy="1138785"/>
          </a:xfrm>
          <a:prstGeom prst="roundRect">
            <a:avLst>
              <a:gd name="adj" fmla="val 706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54" name="Picture 30" descr="Okteto Jobs">
            <a:extLst>
              <a:ext uri="{FF2B5EF4-FFF2-40B4-BE49-F238E27FC236}">
                <a16:creationId xmlns:a16="http://schemas.microsoft.com/office/drawing/2014/main" id="{8A7535E6-A5AC-52A4-BEEF-AEBBBE666A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917" y="5898365"/>
            <a:ext cx="1605441" cy="4732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What is Docker? | AWS">
            <a:extLst>
              <a:ext uri="{FF2B5EF4-FFF2-40B4-BE49-F238E27FC236}">
                <a16:creationId xmlns:a16="http://schemas.microsoft.com/office/drawing/2014/main" id="{204322BC-3EE0-874E-8FE9-1455424258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5414" y="5632869"/>
            <a:ext cx="1729681" cy="81214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Kubernetes on AWS | Amazon Web Services">
            <a:extLst>
              <a:ext uri="{FF2B5EF4-FFF2-40B4-BE49-F238E27FC236}">
                <a16:creationId xmlns:a16="http://schemas.microsoft.com/office/drawing/2014/main" id="{149BE368-C424-DD13-1A94-461C6549F9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4478" y="5775402"/>
            <a:ext cx="893814" cy="677809"/>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zaokrąglone rogi 2">
            <a:extLst>
              <a:ext uri="{FF2B5EF4-FFF2-40B4-BE49-F238E27FC236}">
                <a16:creationId xmlns:a16="http://schemas.microsoft.com/office/drawing/2014/main" id="{41BC329D-F371-919A-C4FD-2387993DB265}"/>
              </a:ext>
            </a:extLst>
          </p:cNvPr>
          <p:cNvSpPr/>
          <p:nvPr/>
        </p:nvSpPr>
        <p:spPr>
          <a:xfrm>
            <a:off x="387830" y="168253"/>
            <a:ext cx="5580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Wykorzystane technologie</a:t>
            </a:r>
          </a:p>
        </p:txBody>
      </p:sp>
    </p:spTree>
    <p:extLst>
      <p:ext uri="{BB962C8B-B14F-4D97-AF65-F5344CB8AC3E}">
        <p14:creationId xmlns:p14="http://schemas.microsoft.com/office/powerpoint/2010/main" val="18936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0" grpId="0" animBg="1"/>
      <p:bldP spid="14"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3" name="Obraz 2">
            <a:extLst>
              <a:ext uri="{FF2B5EF4-FFF2-40B4-BE49-F238E27FC236}">
                <a16:creationId xmlns:a16="http://schemas.microsoft.com/office/drawing/2014/main" id="{65C04B94-C857-FED7-0C19-7FA7A1BE35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48" y="1256110"/>
            <a:ext cx="10529645" cy="5151514"/>
          </a:xfrm>
          <a:prstGeom prst="rect">
            <a:avLst/>
          </a:prstGeom>
          <a:noFill/>
          <a:ln>
            <a:noFill/>
          </a:ln>
        </p:spPr>
      </p:pic>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Uwierzytelnianie z wykorzystaniem OAuth 2.0 / OpenID Connect</a:t>
            </a:r>
          </a:p>
        </p:txBody>
      </p:sp>
    </p:spTree>
    <p:extLst>
      <p:ext uri="{BB962C8B-B14F-4D97-AF65-F5344CB8AC3E}">
        <p14:creationId xmlns:p14="http://schemas.microsoft.com/office/powerpoint/2010/main" val="281933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przychód/wydatek”</a:t>
            </a:r>
          </a:p>
        </p:txBody>
      </p:sp>
      <p:pic>
        <p:nvPicPr>
          <p:cNvPr id="8" name="Obraz 7">
            <a:extLst>
              <a:ext uri="{FF2B5EF4-FFF2-40B4-BE49-F238E27FC236}">
                <a16:creationId xmlns:a16="http://schemas.microsoft.com/office/drawing/2014/main" id="{CF117C41-D302-4E61-A0CF-4A2BDA50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015" y="823452"/>
            <a:ext cx="4505571" cy="5766169"/>
          </a:xfrm>
          <a:prstGeom prst="rect">
            <a:avLst/>
          </a:prstGeom>
        </p:spPr>
      </p:pic>
    </p:spTree>
    <p:extLst>
      <p:ext uri="{BB962C8B-B14F-4D97-AF65-F5344CB8AC3E}">
        <p14:creationId xmlns:p14="http://schemas.microsoft.com/office/powerpoint/2010/main" val="1540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depozyt”</a:t>
            </a:r>
          </a:p>
        </p:txBody>
      </p:sp>
      <p:pic>
        <p:nvPicPr>
          <p:cNvPr id="3" name="Obraz 2">
            <a:extLst>
              <a:ext uri="{FF2B5EF4-FFF2-40B4-BE49-F238E27FC236}">
                <a16:creationId xmlns:a16="http://schemas.microsoft.com/office/drawing/2014/main" id="{3278A7E7-A99E-E5A7-1382-7BF139A28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848265"/>
            <a:ext cx="6244431" cy="5716544"/>
          </a:xfrm>
          <a:prstGeom prst="rect">
            <a:avLst/>
          </a:prstGeom>
        </p:spPr>
      </p:pic>
    </p:spTree>
    <p:extLst>
      <p:ext uri="{BB962C8B-B14F-4D97-AF65-F5344CB8AC3E}">
        <p14:creationId xmlns:p14="http://schemas.microsoft.com/office/powerpoint/2010/main" val="16928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5354"/>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Dokumentacja punktów końcowych REST API</a:t>
            </a:r>
          </a:p>
        </p:txBody>
      </p:sp>
      <p:sp>
        <p:nvSpPr>
          <p:cNvPr id="11" name="Strzałka: w prawo 10">
            <a:extLst>
              <a:ext uri="{FF2B5EF4-FFF2-40B4-BE49-F238E27FC236}">
                <a16:creationId xmlns:a16="http://schemas.microsoft.com/office/drawing/2014/main" id="{4EFA34A1-A84D-8871-EBD4-101D19137072}"/>
              </a:ext>
            </a:extLst>
          </p:cNvPr>
          <p:cNvSpPr/>
          <p:nvPr/>
        </p:nvSpPr>
        <p:spPr>
          <a:xfrm rot="19986261">
            <a:off x="4474610" y="2424089"/>
            <a:ext cx="2090480" cy="653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dirty="0">
              <a:ln w="0"/>
              <a:solidFill>
                <a:schemeClr val="tx1"/>
              </a:solidFill>
              <a:effectLst>
                <a:outerShdw blurRad="38100" dist="19050" dir="2700000" algn="tl" rotWithShape="0">
                  <a:schemeClr val="dk1">
                    <a:alpha val="40000"/>
                  </a:schemeClr>
                </a:outerShdw>
              </a:effectLst>
            </a:endParaRPr>
          </a:p>
        </p:txBody>
      </p:sp>
      <p:pic>
        <p:nvPicPr>
          <p:cNvPr id="1026" name="Picture 2" descr="API Documentation &amp; Design Tools for Teams | Swagger">
            <a:extLst>
              <a:ext uri="{FF2B5EF4-FFF2-40B4-BE49-F238E27FC236}">
                <a16:creationId xmlns:a16="http://schemas.microsoft.com/office/drawing/2014/main" id="{5C834309-1432-CB7E-0639-7A472C01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587" y="1146360"/>
            <a:ext cx="2601702" cy="745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OpenAPI Initiative">
            <a:extLst>
              <a:ext uri="{FF2B5EF4-FFF2-40B4-BE49-F238E27FC236}">
                <a16:creationId xmlns:a16="http://schemas.microsoft.com/office/drawing/2014/main" id="{88CE4B97-5B5A-333C-1ED4-3CEBAA8D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587" y="2223760"/>
            <a:ext cx="2553287" cy="7678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72E8D415-07C2-18E3-5ADA-CBA19F90967C}"/>
              </a:ext>
            </a:extLst>
          </p:cNvPr>
          <p:cNvSpPr>
            <a:spLocks noChangeArrowheads="1"/>
          </p:cNvSpPr>
          <p:nvPr/>
        </p:nvSpPr>
        <p:spPr bwMode="auto">
          <a:xfrm>
            <a:off x="429098" y="3538882"/>
            <a:ext cx="980268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9E880D"/>
                </a:solidFill>
                <a:effectLst/>
                <a:latin typeface="Consolas" panose="020B0609020204030204" pitchFamily="49" charset="0"/>
              </a:rPr>
              <a:t>@Operation</a:t>
            </a:r>
            <a:r>
              <a:rPr kumimoji="0" lang="pl-PL" altLang="pl-PL" sz="1100" b="0" i="0" u="none" strike="noStrike" cap="none" normalizeH="0" baseline="0" dirty="0">
                <a:ln>
                  <a:noFill/>
                </a:ln>
                <a:solidFill>
                  <a:srgbClr val="080808"/>
                </a:solidFill>
                <a:effectLst/>
                <a:latin typeface="Consolas" panose="020B0609020204030204" pitchFamily="49" charset="0"/>
              </a:rPr>
              <a:t>(summary = </a:t>
            </a:r>
            <a:r>
              <a:rPr kumimoji="0" lang="pl-PL" altLang="pl-PL" sz="1100" b="0" i="0" u="none" strike="noStrike" cap="none" normalizeH="0" baseline="0" dirty="0">
                <a:ln>
                  <a:noFill/>
                </a:ln>
                <a:solidFill>
                  <a:srgbClr val="067D17"/>
                </a:solidFill>
                <a:effectLst/>
                <a:latin typeface="Consolas" panose="020B0609020204030204" pitchFamily="49" charset="0"/>
              </a:rPr>
              <a:t>"Get transaction by </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@ApiResponses</a:t>
            </a:r>
            <a:r>
              <a:rPr kumimoji="0" lang="pl-PL" altLang="pl-PL" sz="1100" b="0" i="0" u="none" strike="noStrike" cap="none" normalizeH="0" baseline="0" dirty="0">
                <a:ln>
                  <a:noFill/>
                </a:ln>
                <a:solidFill>
                  <a:srgbClr val="080808"/>
                </a:solidFill>
                <a:effectLst/>
                <a:latin typeface="Consolas" panose="020B0609020204030204" pitchFamily="49" charset="0"/>
              </a:rPr>
              <a:t>(value =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"200"</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"Transaction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(mediaType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(implementation = </a:t>
            </a:r>
            <a:r>
              <a:rPr kumimoji="0" lang="pl-PL" altLang="pl-PL" sz="1100" b="0" i="0" u="none" strike="noStrike" cap="none" normalizeH="0" baseline="0" dirty="0" err="1">
                <a:ln>
                  <a:noFill/>
                </a:ln>
                <a:solidFill>
                  <a:srgbClr val="000000"/>
                </a:solidFill>
                <a:effectLst/>
                <a:latin typeface="Consolas" panose="020B0609020204030204" pitchFamily="49" charset="0"/>
              </a:rPr>
              <a:t>Transaction</a:t>
            </a:r>
            <a:r>
              <a:rPr kumimoji="0" lang="pl-PL" altLang="pl-PL" sz="1100" b="0" i="0" u="none" strike="noStrike" cap="none" normalizeH="0" baseline="0" dirty="0" err="1">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033B3"/>
                </a:solidFill>
                <a:effectLst/>
                <a:latin typeface="Consolas" panose="020B0609020204030204" pitchFamily="49" charset="0"/>
              </a:rPr>
              <a:t>class</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"404"</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"Not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"401"</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Unauthorized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@GetMapping</a:t>
            </a:r>
            <a:r>
              <a:rPr kumimoji="0" lang="pl-PL" altLang="pl-PL" sz="1100" b="0" i="0" u="none" strike="noStrike" cap="none" normalizeH="0" baseline="0" dirty="0">
                <a:ln>
                  <a:noFill/>
                </a:ln>
                <a:solidFill>
                  <a:srgbClr val="080808"/>
                </a:solidFill>
                <a:effectLst/>
                <a:latin typeface="Consolas" panose="020B0609020204030204" pitchFamily="49" charset="0"/>
              </a:rPr>
              <a:t>(value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produces</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033B3"/>
                </a:solidFill>
                <a:effectLst/>
                <a:latin typeface="Consolas" panose="020B0609020204030204" pitchFamily="49" charset="0"/>
              </a:rPr>
              <a:t>public </a:t>
            </a:r>
            <a:r>
              <a:rPr kumimoji="0" lang="pl-PL" altLang="pl-PL" sz="1100" b="0" i="0" u="none" strike="noStrike" cap="none" normalizeH="0" baseline="0" dirty="0">
                <a:ln>
                  <a:noFill/>
                </a:ln>
                <a:solidFill>
                  <a:srgbClr val="000000"/>
                </a:solidFill>
                <a:effectLst/>
                <a:latin typeface="Consolas" panose="020B0609020204030204" pitchFamily="49" charset="0"/>
              </a:rPr>
              <a:t>Mono</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a:ln>
                  <a:noFill/>
                </a:ln>
                <a:solidFill>
                  <a:srgbClr val="000000"/>
                </a:solidFill>
                <a:effectLst/>
                <a:latin typeface="Consolas" panose="020B0609020204030204" pitchFamily="49" charset="0"/>
              </a:rPr>
              <a:t>Transaction</a:t>
            </a:r>
            <a:r>
              <a:rPr kumimoji="0" lang="pl-PL" altLang="pl-PL" sz="1100" b="0" i="0" u="none" strike="noStrike" cap="none" normalizeH="0" baseline="0" dirty="0">
                <a:ln>
                  <a:noFill/>
                </a:ln>
                <a:solidFill>
                  <a:srgbClr val="080808"/>
                </a:solidFill>
                <a:effectLst/>
                <a:latin typeface="Consolas" panose="020B0609020204030204" pitchFamily="49" charset="0"/>
              </a:rPr>
              <a:t>&gt;&gt; </a:t>
            </a:r>
            <a:r>
              <a:rPr kumimoji="0" lang="pl-PL" altLang="pl-PL" sz="1100" b="0" i="0" u="none" strike="noStrike" cap="none" normalizeH="0" baseline="0" dirty="0" err="1">
                <a:ln>
                  <a:noFill/>
                </a:ln>
                <a:solidFill>
                  <a:srgbClr val="00627A"/>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9E880D"/>
                </a:solidFill>
                <a:effectLst/>
                <a:latin typeface="Consolas" panose="020B0609020204030204" pitchFamily="49" charset="0"/>
              </a:rPr>
              <a:t>@RequestHeader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067D17"/>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a:ln>
                  <a:noFill/>
                </a:ln>
                <a:solidFill>
                  <a:srgbClr val="000000"/>
                </a:solidFill>
                <a:effectLst/>
                <a:latin typeface="Consolas" panose="020B0609020204030204" pitchFamily="49" charset="0"/>
              </a:rPr>
              <a:t>String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@PathVariable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err="1">
                <a:ln>
                  <a:noFill/>
                </a:ln>
                <a:solidFill>
                  <a:srgbClr val="000000"/>
                </a:solidFill>
                <a:effectLst/>
                <a:latin typeface="Consolas" panose="020B0609020204030204" pitchFamily="49" charset="0"/>
              </a:rPr>
              <a:t>Integer</a:t>
            </a:r>
            <a:r>
              <a:rPr kumimoji="0" lang="pl-PL" altLang="pl-PL" sz="1100" b="0" i="0" u="none" strike="noStrike" cap="none" normalizeH="0" baseline="0" dirty="0">
                <a:ln>
                  <a:noFill/>
                </a:ln>
                <a:solidFill>
                  <a:srgbClr val="000000"/>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Find</a:t>
            </a:r>
            <a:r>
              <a:rPr kumimoji="0" lang="pl-PL" altLang="pl-PL" sz="1100" b="0" i="0" u="none" strike="noStrike" cap="none" normalizeH="0" baseline="0" dirty="0">
                <a:ln>
                  <a:noFill/>
                </a:ln>
                <a:solidFill>
                  <a:srgbClr val="067D17"/>
                </a:solidFill>
                <a:effectLst/>
                <a:latin typeface="Consolas" panose="020B0609020204030204" pitchFamily="49" charset="0"/>
              </a:rPr>
              <a:t> 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0033B3"/>
                </a:solidFill>
                <a:effectLst/>
                <a:latin typeface="Consolas" panose="020B0609020204030204" pitchFamily="49" charset="0"/>
              </a:rPr>
              <a:t>return </a:t>
            </a:r>
            <a:r>
              <a:rPr kumimoji="0" lang="pl-PL" altLang="pl-PL" sz="1100" b="0" i="0" u="none" strike="noStrike" cap="none" normalizeH="0" baseline="0" dirty="0" err="1">
                <a:ln>
                  <a:noFill/>
                </a:ln>
                <a:solidFill>
                  <a:srgbClr val="871094"/>
                </a:solidFill>
                <a:effectLst/>
                <a:latin typeface="Consolas" panose="020B0609020204030204" pitchFamily="49" charset="0"/>
              </a:rPr>
              <a:t>transactionService</a:t>
            </a:r>
            <a:r>
              <a:rPr kumimoji="0" lang="pl-PL" altLang="pl-PL" sz="1100" b="0" i="0" u="none" strike="noStrike" cap="none" normalizeH="0" baseline="0" dirty="0" err="1">
                <a:ln>
                  <a:noFill/>
                </a:ln>
                <a:solidFill>
                  <a:srgbClr val="080808"/>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doOnSuccess</a:t>
            </a:r>
            <a:r>
              <a:rPr kumimoji="0" lang="pl-PL" altLang="pl-PL" sz="1100" b="0" i="0" u="none" strike="noStrike" cap="none" normalizeH="0" baseline="0" dirty="0">
                <a:ln>
                  <a:noFill/>
                </a:ln>
                <a:solidFill>
                  <a:srgbClr val="080808"/>
                </a:solidFill>
                <a:effectLst/>
                <a:latin typeface="Consolas" panose="020B0609020204030204" pitchFamily="49" charset="0"/>
              </a:rPr>
              <a:t>(transaction -&gt;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successfully</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transaction.getUser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.map(</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1" u="none" strike="noStrike" cap="none" normalizeH="0" baseline="0" dirty="0">
                <a:ln>
                  <a:noFill/>
                </a:ln>
                <a:solidFill>
                  <a:srgbClr val="080808"/>
                </a:solidFill>
                <a:effectLst/>
                <a:latin typeface="Consolas" panose="020B0609020204030204" pitchFamily="49" charset="0"/>
              </a:rPr>
              <a:t>ok</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a:t>
            </a:r>
            <a:endParaRPr kumimoji="0" lang="pl-PL" altLang="pl-PL" sz="1100" b="0" i="0" u="none" strike="noStrike" cap="none" normalizeH="0" baseline="0" dirty="0">
              <a:ln>
                <a:noFill/>
              </a:ln>
              <a:solidFill>
                <a:schemeClr val="tx1"/>
              </a:solidFill>
              <a:effectLst/>
              <a:latin typeface="Consolas" panose="020B0609020204030204" pitchFamily="49" charset="0"/>
            </a:endParaRPr>
          </a:p>
        </p:txBody>
      </p:sp>
      <p:pic>
        <p:nvPicPr>
          <p:cNvPr id="14" name="Obraz 13">
            <a:extLst>
              <a:ext uri="{FF2B5EF4-FFF2-40B4-BE49-F238E27FC236}">
                <a16:creationId xmlns:a16="http://schemas.microsoft.com/office/drawing/2014/main" id="{FF4EA7E0-1D85-2ECD-B54F-038459264E4E}"/>
              </a:ext>
            </a:extLst>
          </p:cNvPr>
          <p:cNvPicPr>
            <a:picLocks noChangeAspect="1"/>
          </p:cNvPicPr>
          <p:nvPr/>
        </p:nvPicPr>
        <p:blipFill>
          <a:blip r:embed="rId5"/>
          <a:stretch>
            <a:fillRect/>
          </a:stretch>
        </p:blipFill>
        <p:spPr>
          <a:xfrm>
            <a:off x="6683007" y="815438"/>
            <a:ext cx="4815886" cy="4408161"/>
          </a:xfrm>
          <a:prstGeom prst="rect">
            <a:avLst/>
          </a:prstGeom>
        </p:spPr>
      </p:pic>
    </p:spTree>
    <p:extLst>
      <p:ext uri="{BB962C8B-B14F-4D97-AF65-F5344CB8AC3E}">
        <p14:creationId xmlns:p14="http://schemas.microsoft.com/office/powerpoint/2010/main" val="26493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4338"/>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Automatyczne testy jednostkowe oraz integracyjne</a:t>
            </a:r>
          </a:p>
        </p:txBody>
      </p:sp>
      <p:sp>
        <p:nvSpPr>
          <p:cNvPr id="9" name="Rectangle 5">
            <a:extLst>
              <a:ext uri="{FF2B5EF4-FFF2-40B4-BE49-F238E27FC236}">
                <a16:creationId xmlns:a16="http://schemas.microsoft.com/office/drawing/2014/main" id="{AE0C4FEC-2B28-5A19-3BB4-1142D63E8199}"/>
              </a:ext>
            </a:extLst>
          </p:cNvPr>
          <p:cNvSpPr>
            <a:spLocks noChangeArrowheads="1"/>
          </p:cNvSpPr>
          <p:nvPr/>
        </p:nvSpPr>
        <p:spPr bwMode="auto">
          <a:xfrm>
            <a:off x="759730" y="1547579"/>
            <a:ext cx="1090662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uprate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given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prepare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TransactionBalanceSpecUtils.prepareTransactionEventDto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invoke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updateBalance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method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TransactionBalanceUtils.updateBalance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calculate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where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100.22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232.22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332.44</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4900.01</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5099.99</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344.03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1000.33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1344.36</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150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rPr>
            </a:br>
            <a:endParaRPr kumimoji="0" lang="pl-PL" altLang="pl-PL"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006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Wdrożenie wszystkich składników systemu</a:t>
            </a:r>
          </a:p>
        </p:txBody>
      </p:sp>
      <p:pic>
        <p:nvPicPr>
          <p:cNvPr id="8" name="Obraz 7">
            <a:extLst>
              <a:ext uri="{FF2B5EF4-FFF2-40B4-BE49-F238E27FC236}">
                <a16:creationId xmlns:a16="http://schemas.microsoft.com/office/drawing/2014/main" id="{369998F5-6ED1-3A91-0F1A-73EE0EEAF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15" y="865511"/>
            <a:ext cx="8677371" cy="5682052"/>
          </a:xfrm>
          <a:prstGeom prst="rect">
            <a:avLst/>
          </a:prstGeom>
        </p:spPr>
      </p:pic>
    </p:spTree>
    <p:extLst>
      <p:ext uri="{BB962C8B-B14F-4D97-AF65-F5344CB8AC3E}">
        <p14:creationId xmlns:p14="http://schemas.microsoft.com/office/powerpoint/2010/main" val="2321416734"/>
      </p:ext>
    </p:extLst>
  </p:cSld>
  <p:clrMapOvr>
    <a:masterClrMapping/>
  </p:clrMapOvr>
</p:sld>
</file>

<file path=ppt/theme/theme1.xml><?xml version="1.0" encoding="utf-8"?>
<a:theme xmlns:a="http://schemas.openxmlformats.org/drawingml/2006/main" name="BevelVTI">
  <a:themeElements>
    <a:clrScheme name="AnalogousFromRegularSeed_2SEEDS">
      <a:dk1>
        <a:srgbClr val="000000"/>
      </a:dk1>
      <a:lt1>
        <a:srgbClr val="FFFFFF"/>
      </a:lt1>
      <a:dk2>
        <a:srgbClr val="412424"/>
      </a:dk2>
      <a:lt2>
        <a:srgbClr val="E2E8E3"/>
      </a:lt2>
      <a:accent1>
        <a:srgbClr val="B636A7"/>
      </a:accent1>
      <a:accent2>
        <a:srgbClr val="A148C8"/>
      </a:accent2>
      <a:accent3>
        <a:srgbClr val="C84884"/>
      </a:accent3>
      <a:accent4>
        <a:srgbClr val="89AE34"/>
      </a:accent4>
      <a:accent5>
        <a:srgbClr val="62B541"/>
      </a:accent5>
      <a:accent6>
        <a:srgbClr val="36B648"/>
      </a:accent6>
      <a:hlink>
        <a:srgbClr val="32963D"/>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2381</TotalTime>
  <Words>1575</Words>
  <Application>Microsoft Office PowerPoint</Application>
  <PresentationFormat>Panoramiczny</PresentationFormat>
  <Paragraphs>99</Paragraphs>
  <Slides>11</Slides>
  <Notes>10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Bierstadt</vt:lpstr>
      <vt:lpstr>Calibri</vt:lpstr>
      <vt:lpstr>Consolas</vt:lpstr>
      <vt:lpstr>Symbol</vt:lpstr>
      <vt:lpstr>BevelVTI</vt:lpstr>
      <vt:lpstr>Praca dyplomowa inżynierska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Praca dyplomowa inżynierska</dc:title>
  <dc:creator>Lukasz Seremak</dc:creator>
  <cp:lastModifiedBy>Lukasz Seremak</cp:lastModifiedBy>
  <cp:revision>69</cp:revision>
  <dcterms:created xsi:type="dcterms:W3CDTF">2023-01-28T21:00:35Z</dcterms:created>
  <dcterms:modified xsi:type="dcterms:W3CDTF">2023-03-05T12:01:11Z</dcterms:modified>
</cp:coreProperties>
</file>