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DB68FB-A585-D246-ECE8-B3393DE9B499}" name="Lukasz Seremak" initials="LS" userId="2a14ec347cae5b9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983" autoAdjust="0"/>
  </p:normalViewPr>
  <p:slideViewPr>
    <p:cSldViewPr snapToGrid="0">
      <p:cViewPr varScale="1">
        <p:scale>
          <a:sx n="77" d="100"/>
          <a:sy n="77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567AD-46B8-42F9-B53B-49EF8B82F4FA}" type="datetimeFigureOut">
              <a:rPr lang="pl-PL" smtClean="0"/>
              <a:t>21.02.2023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75A8-D8DC-4AC7-AE60-45A20BC874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Tematem pracy był Projekt i implementacja aplikacji wspomagającej zarządzanie finansami domowymi. Tematyka pracy posłużyła przy tym głownie do zaprezentowania możliwości jakie oferują wykorzystane technologie.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76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Zaprojektowania i zaimplementowana w ramach pracy Aplikacja składa się z trzech warstw: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aplikacji klienckiej napisanej w języku TypeScript z wykorzystaniem środowiska 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serwerowej zbudowanej w oparciu o architekturę mikrousług, składającą się z 3 niezależnych mikroserwisów napisanych w języku Java z wykorzystaniem bibliotek Spring Boot.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danych. W tym przypadku wykorzystano bazę danych MongoDB dostępną w modelu SaaS.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Aplikacja kliencka komunikuje się z warstwą serwerową za pomocą interfejsu REST API, natomiast komunikacja pomiędzy poszczególnymi mikrousługami może być zrealizowana na dwa sposoby: synchronicznie – z wykorzystaniem interfejsu REST API oraz asynchronicznie z wykorzystaniem brokera wiadomości RABBIT MQ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9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zaprezentowano wykorzystane w aplikacji technologie. </a:t>
            </a:r>
          </a:p>
          <a:p>
            <a:endParaRPr lang="pl-PL" dirty="0"/>
          </a:p>
          <a:p>
            <a:r>
              <a:rPr lang="pl-PL" dirty="0"/>
              <a:t>Technologie podzielono na 3 grupy:</a:t>
            </a:r>
          </a:p>
          <a:p>
            <a:endParaRPr lang="pl-PL" dirty="0"/>
          </a:p>
          <a:p>
            <a:r>
              <a:rPr lang="pl-PL" dirty="0"/>
              <a:t>- Pierwszą grupą są, technologie wykorzystane w implementacji mikroserwisów: m.in. język Java, biblioteki Spring Boot oraz bibliotek reaktywne Reactor.</a:t>
            </a:r>
          </a:p>
          <a:p>
            <a:endParaRPr lang="pl-PL" dirty="0"/>
          </a:p>
          <a:p>
            <a:r>
              <a:rPr lang="pl-PL" dirty="0"/>
              <a:t>- Drugą grupę stanowią technologie wykorzystane do stworzenia aplikacji klienckiej, m.in. TypeScript, Angular oraz biblioteki reaktywne </a:t>
            </a:r>
            <a:r>
              <a:rPr lang="pl-PL" dirty="0" err="1"/>
              <a:t>RxJS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- Z kolei do 3 grupy należą technologie wykorzystane do wdrożenia aplikacji czyli oprogramowanie do konteneryzacji Docker, oraz platforma Okteto umożliwiającą uruchamianie aplikacji z wykorzystaniem systemu do zarządzania kontenerami jakim jest Kubernetes.</a:t>
            </a:r>
          </a:p>
          <a:p>
            <a:endParaRPr lang="pl-PL" dirty="0"/>
          </a:p>
          <a:p>
            <a:r>
              <a:rPr lang="pl-PL" dirty="0"/>
              <a:t>--------</a:t>
            </a:r>
          </a:p>
          <a:p>
            <a:r>
              <a:rPr lang="pl-PL" dirty="0"/>
              <a:t>Poszczególne mikroserwisy zostały zbudowane z wykorzystaniem architektury warstwowej. Najwyższą warstwę stanowi tutaj warstwa API, na którą składają się punkty końcowe REST API oraz klasy odpowiedzialne za odbieranie i wysyłanie wiadomości asynchronicznych.</a:t>
            </a:r>
          </a:p>
          <a:p>
            <a:endParaRPr lang="pl-PL" dirty="0"/>
          </a:p>
          <a:p>
            <a:r>
              <a:rPr lang="pl-PL" dirty="0"/>
              <a:t>Środkową warstwę stanowi warstwa serwisów zawierających logikę biznesową.</a:t>
            </a:r>
          </a:p>
          <a:p>
            <a:endParaRPr lang="pl-PL" dirty="0"/>
          </a:p>
          <a:p>
            <a:r>
              <a:rPr lang="pl-PL" dirty="0"/>
              <a:t>Najniższą warstwę stanowią klasy odpowiedzialne za obsługę dostęp do bazy danych (repozytoria danych).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00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umożliwienia logowania się użytkowników oraz zapewnienia bezpiecznego sposobu uwierzytelniania i autoryzacji wykorzystano zewnętrzną aplikację Keycloak, która pełni funkcję dostarczyciela tożsamości użytkowników. Uwierzytelnianie i autoryzacja możliwa jest dzięki wykorzystaniu protokołu OAuth 2.0 oraz Open ID Connect. </a:t>
            </a:r>
          </a:p>
          <a:p>
            <a:endParaRPr lang="pl-PL" dirty="0"/>
          </a:p>
          <a:p>
            <a:r>
              <a:rPr lang="pl-PL" dirty="0"/>
              <a:t>Na slajdzie pokazano diagram sekwencji ilustrujący proces logowania użytkownika na który składa się m.in. uzyskanie tokenu JWT oraz wysłanie żądania zawierającego token w nagłówku. Jest to rodzaj przepływu zdefiniowanego w protokole OAuth2.0 który nazywa się Authorization Code Flow.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74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przedstawiono diagram sekwencji dla jednego z wybranych przypadków użycia, którym jest konkretnie przypadek „Dodaj przychód/wydatek”.</a:t>
            </a:r>
          </a:p>
          <a:p>
            <a:endParaRPr lang="pl-PL" dirty="0"/>
          </a:p>
          <a:p>
            <a:r>
              <a:rPr lang="pl-PL" dirty="0"/>
              <a:t>W celu obsłużenia tego przypadku użycia jak widać na diagramie wykorzystane zostaną dwa mikroserwisy: Transaction management oraz Planning, a także aplikacja kliencka oraz broker wiadomości.</a:t>
            </a:r>
          </a:p>
          <a:p>
            <a:endParaRPr lang="pl-PL" dirty="0"/>
          </a:p>
          <a:p>
            <a:r>
              <a:rPr lang="pl-PL" dirty="0"/>
              <a:t>PREZENTACJA APLIKACJI</a:t>
            </a:r>
          </a:p>
          <a:p>
            <a:endParaRPr lang="pl-PL" dirty="0"/>
          </a:p>
          <a:p>
            <a:r>
              <a:rPr lang="pl-PL" dirty="0"/>
              <a:t>Przejdę teraz do prezentacji działania aplikacji, a będzie to właśnie realizacja przypadku użycia dodaj komponent.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7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następnym slajdzie z kolei przedstawiono diagram przypadku użycia „Dodaj Depozyt”. W tym przypadku komunikacja pomiędzy mikroserwisami odbywa się nie tylko asynchronicznie, ale również synchronicznie. Jak widać na diagramie mikroserwis Asset management, wykonuje serie synchronicznych żądań do serwisu Planning w celu pobrania aktualnego stanu środków oraz </a:t>
            </a:r>
            <a:r>
              <a:rPr lang="pl-PL" dirty="0" err="1"/>
              <a:t>kateforii</a:t>
            </a:r>
            <a:r>
              <a:rPr lang="pl-PL" dirty="0"/>
              <a:t>.</a:t>
            </a:r>
          </a:p>
          <a:p>
            <a:r>
              <a:rPr lang="pl-PL" dirty="0"/>
              <a:t>Następnie wykonywane jest synchroniczne żądanie do serwisu Transaction management w celu utworzenia transakcji. Serwis  transaction Management z kolei w trakcie przetwarzania żądania wysyła asynchroniczną wiadomość do serwisu Planning, z informacją o szczegółach </a:t>
            </a:r>
            <a:r>
              <a:rPr lang="pl-PL"/>
              <a:t>utworzonej transakcji. </a:t>
            </a:r>
            <a:r>
              <a:rPr lang="pl-PL" dirty="0"/>
              <a:t>W zasadzie równolegle serwis Transaction Management zwraca odpowiedź zawierającą utworzoną transakcję do serwisu Asset Management.</a:t>
            </a:r>
          </a:p>
          <a:p>
            <a:r>
              <a:rPr lang="pl-PL" dirty="0"/>
              <a:t>Następnie serwis Asset Management tworzy depozyt oraz zwraca go w odpowiedzi do aplikacji klienckiej, która z kolei wyświetla użytkownikowi listę zawierającą już nowy depozyt.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6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ramach pracy przygotowano również dokumentację punktów końcowych REST API. W tym celu wykorzystano bibliotekę Spring OpenAPI Webflux umożliwiającą automatyczne generowanie dokumentacji bezpośrednio z kodu punktów końcowych, z wykorzystaniem adnotacji które umożliwiają rozszerzanie dokumentacji czy tworzenie dodatkowych opisów.</a:t>
            </a:r>
          </a:p>
          <a:p>
            <a:r>
              <a:rPr lang="pl-PL" dirty="0"/>
              <a:t>Spring automatycznie tworzy dokumentację w formacie JSON a także udostępnia je online w formie graficznej.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92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sprawdzenia poprawności działania poszczególnych funkcji zaimplementowano testy jednostkowe. W tym celu wykorzystano środowisko testowe Spock oraz język Groovy.</a:t>
            </a:r>
          </a:p>
          <a:p>
            <a:r>
              <a:rPr lang="pl-PL" dirty="0"/>
              <a:t>Przykładowy prosty test jednostkowy służący do testowania statycznej metody pokazany jest na slajdzie. Wykorzystano tutaj metodę DDT, pozwalającą na sprawdzenie wielu przypadków w jednej metodzie testowej.</a:t>
            </a:r>
          </a:p>
          <a:p>
            <a:endParaRPr lang="pl-PL" dirty="0"/>
          </a:p>
          <a:p>
            <a:r>
              <a:rPr lang="pl-PL" dirty="0"/>
              <a:t>Testy jednostkowe wykorzystano także do testowania bardziej skomplikowanych funkcji systemu wymagających zbudowania kontekstu aplikacji oraz stworzenia protez (</a:t>
            </a:r>
            <a:r>
              <a:rPr lang="pl-PL" dirty="0" err="1"/>
              <a:t>mocków</a:t>
            </a:r>
            <a:r>
              <a:rPr lang="pl-PL" dirty="0"/>
              <a:t>) m.in. dla metod które zwracają dane z zewnętrznych systemów.</a:t>
            </a:r>
          </a:p>
          <a:p>
            <a:endParaRPr lang="pl-PL" dirty="0"/>
          </a:p>
          <a:p>
            <a:r>
              <a:rPr lang="pl-PL" dirty="0"/>
              <a:t>W aplikacji zastosowano także testy integracyjne których celem jest sprawdzenie prawidłowości współpracy aplikacji z zewnętrznymi systemami takimi jak bazy danych czy też zewnętrzne interfejsy API.</a:t>
            </a:r>
          </a:p>
          <a:p>
            <a:endParaRPr lang="pl-PL" dirty="0"/>
          </a:p>
          <a:p>
            <a:r>
              <a:rPr lang="pl-PL" dirty="0"/>
              <a:t>Aby przetestować łączność z zewnętrznymi systemami w tym przypadku z bazą danych MongoDB oraz brokerem wiadomości RabbitMQ skorzystano z bibliotek umożliwiających uruchamianie tych systemów w tymczasowych kontenerach testowych z wykorzystaniem Dockera.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52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Ostatnim etapem pracy było wdrożenie aplikacji. W tym celu skorzystano z platformy Okteto, która oferuje możliwość uruchamiania aplikacji z wykorzystaniem systemu Kubernetes. Platforma Okteto wspiera przy tym możliwość uruchamiania/wdrażania aplikacji z wykorzystaniem plików Docker Compose.	</a:t>
            </a:r>
          </a:p>
          <a:p>
            <a:endParaRPr lang="pl-PL" dirty="0"/>
          </a:p>
          <a:p>
            <a:r>
              <a:rPr lang="pl-PL" dirty="0"/>
              <a:t>Na platformie Okteto uruchamiane są wszystkie aplikacje w tym aplikacja kliencka oraz 3 mikroserwisy. Oprócz tego na platformie Okteto uruchamiana jest aplikacja RabbitMQ.</a:t>
            </a:r>
          </a:p>
          <a:p>
            <a:endParaRPr lang="pl-PL" dirty="0"/>
          </a:p>
          <a:p>
            <a:r>
              <a:rPr lang="pl-PL" dirty="0"/>
              <a:t>Jak pokazuje diagram wdrożenia, baza danych znajduje się na zewnętrznym systemie. W tym przypadku skorzystano z bazy danych MongoDB w modelu Software as a Service.</a:t>
            </a:r>
          </a:p>
          <a:p>
            <a:endParaRPr lang="pl-PL" dirty="0"/>
          </a:p>
          <a:p>
            <a:r>
              <a:rPr lang="pl-PL" dirty="0"/>
              <a:t>Dodatkowo na serwerze zewnętrznym również z wykorzystaniem Docker Compose uruchamiana jest aplikacja Keycloak pełniąca funkcję dostarczyciela tożsamości.</a:t>
            </a:r>
          </a:p>
          <a:p>
            <a:endParaRPr lang="pl-PL" dirty="0"/>
          </a:p>
          <a:p>
            <a:r>
              <a:rPr lang="pl-PL" dirty="0"/>
              <a:t>Ostatecznym efektem pracy jest działający system o podstawowej funkcjonalności, który jednak dzięki modułowej  budowie może być łatwo rozbudowany. Dzięki zastosowaniu architektury mikroserwisowej, programowanie reaktywnego, nierelacyjnej bazy danych oraz komunikacji asynchronicznej,  system taki może być w łatwy sposób skalowalny, przez co nadaje się do obsługi ruchu o zróżnicowanym nasileniu.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76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350675" y="749420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6193845" y="755744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33" y="932291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941275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914725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2" y="2072611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6182833" y="171003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03" y="901903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5" y="2120814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58" y="2150196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350675" y="4253790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2" y="4485764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4" y="4683997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4573557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3058216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9917" y="3079962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41" y="3102067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350675" y="5539187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7" y="5898365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14" y="5632869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78" y="5775402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1BC329D-F371-919A-C4FD-2387993DB265}"/>
              </a:ext>
            </a:extLst>
          </p:cNvPr>
          <p:cNvSpPr/>
          <p:nvPr/>
        </p:nvSpPr>
        <p:spPr>
          <a:xfrm>
            <a:off x="387830" y="168253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  <p:bldP spid="1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117C41-D302-4E61-A0CF-4A2BDA50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5" y="823452"/>
            <a:ext cx="4505571" cy="5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78A7E7-A99E-E5A7-1382-7BF139A2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848265"/>
            <a:ext cx="6244431" cy="57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40583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Dokumentacja punktów końcowych REST API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D0422A8-60FD-698A-3C6F-9DD70463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06" y="833220"/>
            <a:ext cx="6788990" cy="57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34338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Automatyczne testy jednostkowe oraz integracyjne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0C4FEC-2B28-5A19-3BB4-1142D63E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30" y="1484949"/>
            <a:ext cx="1090662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uprate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() {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given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prepare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TransactionBalanceSpecUtils.prepareTransactionEventDto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invoke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method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TransactionBalanceUtils.updateBalance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calculate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==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100.22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232.22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332.44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99.99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4900.01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99.99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5099.99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344.03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1000.33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1344.36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150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200 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}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991AD-5029-A75D-2B88-290B8AAB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3" y="786686"/>
            <a:ext cx="8923344" cy="58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1186</Words>
  <Application>Microsoft Office PowerPoint</Application>
  <PresentationFormat>Panoramiczny</PresentationFormat>
  <Paragraphs>78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Bierstadt</vt:lpstr>
      <vt:lpstr>Calibri</vt:lpstr>
      <vt:lpstr>Consolas</vt:lpstr>
      <vt:lpstr>Symbol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46</cp:revision>
  <dcterms:created xsi:type="dcterms:W3CDTF">2023-01-28T21:00:35Z</dcterms:created>
  <dcterms:modified xsi:type="dcterms:W3CDTF">2023-02-21T21:15:57Z</dcterms:modified>
</cp:coreProperties>
</file>