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7" r:id="rId9"/>
    <p:sldId id="264" r:id="rId10"/>
    <p:sldId id="272" r:id="rId11"/>
    <p:sldId id="263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DB68FB-A585-D246-ECE8-B3393DE9B499}" name="Lukasz Seremak" initials="LS" userId="2a14ec347cae5b9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983" autoAdjust="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-27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567AD-46B8-42F9-B53B-49EF8B82F4FA}" type="datetimeFigureOut">
              <a:rPr lang="pl-PL" smtClean="0"/>
              <a:t>26.02.2023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575A8-D8DC-4AC7-AE60-45A20BC874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13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Tematem mojej pracy był Projekt i implementacja aplikacji wspomagającej zarządzanie finansami domowymi. Tematyka pracy posłużyła przy tym głownie do zaprezentowania możliwości jakie oferują wykorzystane technologie.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76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Przejdę teraz do podsumowania. </a:t>
            </a:r>
            <a:br>
              <a:rPr lang="pl-PL" dirty="0"/>
            </a:b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Żaden system nie jest idealny, więc i ten posiada wady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Jedną z największych wad jest w tym przypadku brak możliwości obsługi transakcji w rozumieniu ACID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Atomicity</a:t>
            </a:r>
            <a:r>
              <a:rPr lang="pl-PL" dirty="0"/>
              <a:t> - niepodzielność, </a:t>
            </a:r>
            <a:r>
              <a:rPr lang="pl-PL" dirty="0" err="1"/>
              <a:t>consistency</a:t>
            </a:r>
            <a:r>
              <a:rPr lang="pl-PL" dirty="0"/>
              <a:t> - spójność, </a:t>
            </a:r>
            <a:r>
              <a:rPr lang="pl-PL" dirty="0" err="1"/>
              <a:t>isolation</a:t>
            </a:r>
            <a:r>
              <a:rPr lang="pl-PL" dirty="0"/>
              <a:t> - izolacja, </a:t>
            </a:r>
            <a:r>
              <a:rPr lang="pl-PL" dirty="0" err="1"/>
              <a:t>durability</a:t>
            </a:r>
            <a:r>
              <a:rPr lang="pl-PL" dirty="0"/>
              <a:t> - trwałość)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Istotna wadą jest również duże skomplikowanie systemu, a co za tym idzie czasochłonność implementacji większa niż w przypadku monolitów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Wadą jest również zastosowanie brokera wiadomości zamiast brokera zdarzeń, przez co zaimplementowanie pełnej architektury opartej o zdarzenia, nie jest możliwe.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Można by również uznać że wadą jest zastosowana w mikroserwisach architektura warstwowa tworząca w praktyce wiele powiązań między poszczególnymi komponentami, przez co nie może być mowy o pełnej modularności. </a:t>
            </a:r>
            <a:br>
              <a:rPr lang="pl-PL" dirty="0"/>
            </a:br>
            <a:r>
              <a:rPr lang="pl-PL" dirty="0"/>
              <a:t>Rozwiązaniem tu mogła by być architektura heksagonalna, dzięki której możliwe jest tak naprawdę tworzenie luźno powiązanych komponentów, które mogą stanowić swego rodzaju niezależne komórki w ramach jednego mikroserwisu, reagujące na zmiany otoczenia, </a:t>
            </a:r>
            <a:br>
              <a:rPr lang="pl-PL" dirty="0"/>
            </a:br>
            <a:r>
              <a:rPr lang="pl-PL" dirty="0"/>
              <a:t>a można by powiedzieć że tymi zmianami otoczenia w praktyce są zdarzenia.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pl-PL" dirty="0"/>
              <a:t>System oczywiście posiada również szereg zalet: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Największa zaletą jest łatwa skalowalność pozioma systemu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Zaletą jest również modularność na poziomie poszczególnych mikroserwisów, ułatwiająca rozbudowę.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Dzięki zastosowaniu brokera wiadomości, komunikacja może odbywać się asynchronicznie, co wpływa zarówno na wydajność, skalowalność oraz możliwość łatwiejszej rozbudowy luźno powiązanych serwisów.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Zastosowanie bibliotek reaktywnych z kolei sprawia że dane przetwarzane są współbieżnie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Aplikacje zostały również tak przygotowane, że można je łatwo wdrożyć z wykorzystaniem konteneryzacji (m.in. przy wykorzystaniu Docker Compose)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Ostatnią ze wskazanych zalet, jest wykorzystanie automatycznych testów jednostkowych i integracyjnych wykorzystujących podejście DDT. Testy zostały zaimplementowanie jedynie w części mikroserwisów, docelowo jednak ich pokrycie powinno być większe tak aby umożliwić możliwie najszerszą kontrole kodu przed każdorazowym wdrożeniem zmian w systemie.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l-PL" dirty="0"/>
            </a:br>
            <a:r>
              <a:rPr lang="pl-PL" dirty="0"/>
              <a:t>Podsumowując ostatecznie udało się stworzyć skalowalny system, o podstawowej funkcjonalności, który dzięki modułowej budowie może być jednak łatwo rozszerzany.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23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Zaprojektowania i zaimplementowana w ramach pracy Aplikacja składa się z trzech warstw: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aplikacji klienckiej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serwerowej zbudowanej w oparciu o architekturę mikrousług, składającą się z 3 niezależnych mikroserwisów.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Warstwy danych. W tym przypadku wykorzystano bazę danych MongoDB dostępną w modelu SaaS.</a:t>
            </a:r>
          </a:p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Aplikacja kliencka komunikuje się z warstwą serwerową za pomocą interfejsu REST API, natomiast komunikacja pomiędzy poszczególnymi mikrousługami może być zrealizowana na dwa sposoby: synchronicznie – z wykorzystaniem interfejsu REST API oraz asynchronicznie z wykorzystaniem brokera wiadomości RABBIT MQ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9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kolejnym slajdzie zaprezentowano wykorzystane w aplikacji technologie. </a:t>
            </a:r>
          </a:p>
          <a:p>
            <a:endParaRPr lang="pl-PL" dirty="0"/>
          </a:p>
          <a:p>
            <a:r>
              <a:rPr lang="pl-PL" dirty="0"/>
              <a:t>Technologie podzielono na 3 grupy:</a:t>
            </a:r>
          </a:p>
          <a:p>
            <a:endParaRPr lang="pl-PL" dirty="0"/>
          </a:p>
          <a:p>
            <a:r>
              <a:rPr lang="pl-PL" dirty="0"/>
              <a:t>- Pierwszą grupą są, technologie wykorzystane w implementacji mikroserwisów: m.in. język Java, biblioteki Spring Boot oraz bibliotek reaktywne Reactor.</a:t>
            </a:r>
          </a:p>
          <a:p>
            <a:endParaRPr lang="pl-PL" dirty="0"/>
          </a:p>
          <a:p>
            <a:r>
              <a:rPr lang="pl-PL" dirty="0"/>
              <a:t>- Drugą grupę stanowią technologie wykorzystane do stworzenia aplikacji klienckiej, m.in. TypeScript, Angular oraz biblioteki reaktywne </a:t>
            </a:r>
            <a:r>
              <a:rPr lang="pl-PL" dirty="0" err="1"/>
              <a:t>RxJS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- Z kolei do 3 grupy należą technologie wykorzystane do wdrożenia aplikacji czyli oprogramowanie do konteneryzacji Docker, oraz platforma Okteto umożliwiającą uruchamianie aplikacji z wykorzystaniem systemu do zarządzania kontenerami jakim jest Kubernetes.</a:t>
            </a:r>
          </a:p>
          <a:p>
            <a:endParaRPr lang="pl-PL" dirty="0"/>
          </a:p>
          <a:p>
            <a:r>
              <a:rPr lang="pl-PL" dirty="0"/>
              <a:t>--------</a:t>
            </a:r>
          </a:p>
          <a:p>
            <a:r>
              <a:rPr lang="pl-PL" dirty="0"/>
              <a:t>Poszczególne mikroserwisy zostały zbudowane z wykorzystaniem architektury warstwowej. Najwyższą warstwę stanowi tutaj warstwa API, na którą składają się punkty końcowe REST API oraz klasy odpowiedzialne za odbieranie i wysyłanie wiadomości asynchronicznych.</a:t>
            </a:r>
          </a:p>
          <a:p>
            <a:endParaRPr lang="pl-PL" dirty="0"/>
          </a:p>
          <a:p>
            <a:r>
              <a:rPr lang="pl-PL" dirty="0"/>
              <a:t>Środkową warstwę stanowi warstwa serwisów zawierających logikę biznesową.</a:t>
            </a:r>
          </a:p>
          <a:p>
            <a:endParaRPr lang="pl-PL" dirty="0"/>
          </a:p>
          <a:p>
            <a:r>
              <a:rPr lang="pl-PL" dirty="0"/>
              <a:t>Najniższą warstwę stanowią klasy odpowiedzialne za obsługę dostęp do bazy danych (repozytoria danych).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00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umożliwienia logowania się użytkowników oraz zapewnienia bezpiecznego sposobu uwierzytelniania i autoryzacji wykorzystano zewnętrzną aplikację Keycloak, która pełni funkcję dostarczyciela tożsamości użytkowników. Uwierzytelnianie i autoryzacja możliwa jest dzięki wykorzystaniu protokołu OAuth 2.0 oraz Open ID Connect. </a:t>
            </a:r>
          </a:p>
          <a:p>
            <a:endParaRPr lang="pl-PL" dirty="0"/>
          </a:p>
          <a:p>
            <a:r>
              <a:rPr lang="pl-PL" dirty="0"/>
              <a:t>Na slajdzie pokazano diagram sekwencji ilustrujący proces logowania użytkownika na który składa się m.in. uzyskanie tokenu JWT oraz wysłanie żądania zawierającego token w nagłówku. Jest to rodzaj przepływu zdefiniowanego w protokole OAuth2.0 który nazywa się Authorization Code Flow.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74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kolejnym slajdzie przedstawiono diagram sekwencji dla jednego z wybranych przypadków użycia, którym jest konkretnie przypadek „Dodaj przychód/wydatek”.</a:t>
            </a:r>
          </a:p>
          <a:p>
            <a:endParaRPr lang="pl-PL" dirty="0"/>
          </a:p>
          <a:p>
            <a:r>
              <a:rPr lang="pl-PL" dirty="0"/>
              <a:t>W celu obsłużenia tego przypadku użycia jak widać na diagramie wykorzystane zostaną dwa mikroserwisy: Transaction management oraz Planning, a także aplikacja kliencka oraz broker wiadomości.</a:t>
            </a:r>
          </a:p>
          <a:p>
            <a:r>
              <a:rPr lang="pl-PL" dirty="0"/>
              <a:t>Podkreślić  tutaj należy że przy realizacji tego przypadku użycia, komunikacja pomiędzy mikroserwisami odbywa się wyłącznie asynchronicznie.</a:t>
            </a:r>
          </a:p>
          <a:p>
            <a:endParaRPr lang="pl-PL" dirty="0"/>
          </a:p>
          <a:p>
            <a:r>
              <a:rPr lang="pl-PL" dirty="0"/>
              <a:t>PREZENTACJA APLIKACJI</a:t>
            </a:r>
          </a:p>
          <a:p>
            <a:endParaRPr lang="pl-PL" dirty="0"/>
          </a:p>
          <a:p>
            <a:r>
              <a:rPr lang="pl-PL" dirty="0"/>
              <a:t>Przejdę teraz do prezentacji działania aplikacji, a będzie to właśnie realizacja przypadku użycia dodaj komponent.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72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następnym slajdzie z kolei przedstawiono diagram przypadku użycia „Dodaj Depozyt”. W tym przypadku komunikacja pomiędzy mikroserwisami odbywa się nie tylko asynchronicznie, ale również synchronicznie. Jak widać na diagramie mikroserwis Asset management, wykonuje serie synchronicznych żądań do serwisu Planning w celu pobrania aktualnego stanu środków oraz kategorii.</a:t>
            </a:r>
          </a:p>
          <a:p>
            <a:r>
              <a:rPr lang="pl-PL" dirty="0"/>
              <a:t>Następnie wykonywane jest synchroniczne żądanie do serwisu Transaction management w celu utworzenia transakcji. Serwis  transaction Management z kolei w trakcie przetwarzania żądania wysyła asynchroniczną wiadomość do serwisu Planning, z informacją o szczegółach utworzonej transakcji. W zasadzie równolegle serwis Transaction Management zwraca odpowiedź zawierającą utworzoną transakcję do serwisu Asset Management.</a:t>
            </a:r>
          </a:p>
          <a:p>
            <a:r>
              <a:rPr lang="pl-PL" dirty="0"/>
              <a:t>Następnie serwis Asset Management tworzy depozyt oraz zwraca go w odpowiedzi do aplikacji klienckiej, która z kolei wyświetla użytkownikowi listę zawierającą już nowy depozyt.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6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ramach pracy przygotowano również dokumentację punktów końcowych REST API. W tym celu wykorzystano bibliotekę Spring OpenAPI Webflux umożliwiającą automatyczne generowanie dokumentacji bezpośrednio z kodu punktów końcowych, z wykorzystaniem adnotacji które umożliwiają rozszerzanie dokumentacji czy tworzenie dodatkowych opisów.</a:t>
            </a:r>
          </a:p>
          <a:p>
            <a:r>
              <a:rPr lang="pl-PL" dirty="0"/>
              <a:t>Spring automatycznie tworzy dokumentację w formacie JSON a także udostępnia je online w formie graficznej.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92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celu sprawdzenia poprawności działania poszczególnych funkcji zaimplementowano testy jednostkowe. W tym celu wykorzystano środowisko testowe Spock oraz język Groovy.</a:t>
            </a:r>
          </a:p>
          <a:p>
            <a:r>
              <a:rPr lang="pl-PL" dirty="0"/>
              <a:t>Przykładowy prosty test jednostkowy służący do testowania statycznej metody pokazany jest na slajdzie. Wykorzystano tutaj metodę DDT, pozwalającą na sprawdzenie wielu przypadków w jednej metodzie testowej.</a:t>
            </a:r>
          </a:p>
          <a:p>
            <a:endParaRPr lang="pl-PL" dirty="0"/>
          </a:p>
          <a:p>
            <a:r>
              <a:rPr lang="pl-PL" dirty="0"/>
              <a:t>Testy jednostkowe wykorzystano także do testowania bardziej skomplikowanych funkcji systemu wymagających zbudowania kontekstu aplikacji oraz stworzenia protez (</a:t>
            </a:r>
            <a:r>
              <a:rPr lang="pl-PL" dirty="0" err="1"/>
              <a:t>mocków</a:t>
            </a:r>
            <a:r>
              <a:rPr lang="pl-PL" dirty="0"/>
              <a:t>) m.in. dla metod które zwracają dane z zewnętrznych systemów.</a:t>
            </a:r>
          </a:p>
          <a:p>
            <a:endParaRPr lang="pl-PL" dirty="0"/>
          </a:p>
          <a:p>
            <a:r>
              <a:rPr lang="pl-PL" dirty="0"/>
              <a:t>W aplikacji zastosowano także testy integracyjne których celem jest sprawdzenie prawidłowości współpracy aplikacji z zewnętrznymi systemami takimi jak bazy danych czy też zewnętrzne interfejsy API.</a:t>
            </a:r>
          </a:p>
          <a:p>
            <a:endParaRPr lang="pl-PL" dirty="0"/>
          </a:p>
          <a:p>
            <a:r>
              <a:rPr lang="pl-PL" dirty="0"/>
              <a:t>Aby przetestować łączność z zewnętrznymi systemami w tym przypadku z bazą danych MongoDB oraz brokerem wiadomości RabbitMQ skorzystano z bibliotek umożliwiających uruchamianie tych systemów w tymczasowych kontenerach testowych z wykorzystaniem Dockera.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52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Ostatnim etapem pracy było wdrożenie aplikacji. W tym celu skorzystano z platformy Okteto, która oferuje możliwość uruchamiania aplikacji z wykorzystaniem systemu Kubernetes. Platforma Okteto wspiera przy tym możliwość uruchamiania/wdrażania aplikacji z wykorzystaniem plików Docker Compose.	</a:t>
            </a:r>
          </a:p>
          <a:p>
            <a:endParaRPr lang="pl-PL" dirty="0"/>
          </a:p>
          <a:p>
            <a:r>
              <a:rPr lang="pl-PL" dirty="0"/>
              <a:t>Na platformie Okteto uruchamiane są wszystkie aplikacje w tym aplikacja kliencka oraz 3 mikroserwisy. Oprócz tego na platformie Okteto uruchamiana jest aplikacja RabbitMQ.</a:t>
            </a:r>
          </a:p>
          <a:p>
            <a:endParaRPr lang="pl-PL" dirty="0"/>
          </a:p>
          <a:p>
            <a:r>
              <a:rPr lang="pl-PL" dirty="0"/>
              <a:t>Jak pokazuje diagram wdrożenia, baza danych znajduje się na zewnętrznym systemie. W tym przypadku skorzystano z bazy danych MongoDB w modelu Software as a Service.</a:t>
            </a:r>
          </a:p>
          <a:p>
            <a:endParaRPr lang="pl-PL" dirty="0"/>
          </a:p>
          <a:p>
            <a:r>
              <a:rPr lang="pl-PL" dirty="0"/>
              <a:t>Dodatkowo na serwerze zewnętrznym również z wykorzystaniem Docker Compose uruchamiana jest aplikacja Keycloak pełniąca funkcję dostarczyciela tożsamości.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75A8-D8DC-4AC7-AE60-45A20BC874F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76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FEA029-DAAC-43BD-9838-F8DC7877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1" y="717079"/>
            <a:ext cx="4993991" cy="2257625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Praca dyplomowa inżynierska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A1BFEF-608E-1BF4-C35F-31271ADE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415" y="3691783"/>
            <a:ext cx="5698837" cy="2248761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Projekt i implementacja aplikacji wspomagającej zarządzanie </a:t>
            </a:r>
            <a:br>
              <a:rPr lang="pl-PL" dirty="0"/>
            </a:br>
            <a:r>
              <a:rPr lang="pl-PL" dirty="0"/>
              <a:t>finansami domowymi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B49968CC-434E-A963-E5AA-C954E077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65" y="1538653"/>
            <a:ext cx="4754426" cy="877002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99561B76-1B66-2FBB-03EE-544212249D53}"/>
              </a:ext>
            </a:extLst>
          </p:cNvPr>
          <p:cNvSpPr txBox="1">
            <a:spLocks/>
          </p:cNvSpPr>
          <p:nvPr/>
        </p:nvSpPr>
        <p:spPr>
          <a:xfrm>
            <a:off x="5953019" y="4075314"/>
            <a:ext cx="5698837" cy="224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l-PL" sz="1800" dirty="0"/>
              <a:t>Promotor: Dr inż. Roman Simiński</a:t>
            </a:r>
          </a:p>
          <a:p>
            <a:pPr algn="r">
              <a:lnSpc>
                <a:spcPct val="100000"/>
              </a:lnSpc>
            </a:pPr>
            <a:r>
              <a:rPr lang="pl-PL" sz="1800" dirty="0"/>
              <a:t>Autor: Łukasz Seremak</a:t>
            </a:r>
          </a:p>
        </p:txBody>
      </p:sp>
    </p:spTree>
    <p:extLst>
      <p:ext uri="{BB962C8B-B14F-4D97-AF65-F5344CB8AC3E}">
        <p14:creationId xmlns:p14="http://schemas.microsoft.com/office/powerpoint/2010/main" val="18428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67A45E40-E041-2031-A8B5-BD3AF601DA91}"/>
              </a:ext>
            </a:extLst>
          </p:cNvPr>
          <p:cNvSpPr/>
          <p:nvPr/>
        </p:nvSpPr>
        <p:spPr>
          <a:xfrm>
            <a:off x="360410" y="663880"/>
            <a:ext cx="5619160" cy="6036874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chemeClr val="accent3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endParaRPr lang="pl-PL" sz="2400" dirty="0"/>
          </a:p>
          <a:p>
            <a:pPr marL="342900" indent="-342900"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Brak obsługi transakcji w rozumieniu ACID.</a:t>
            </a:r>
          </a:p>
          <a:p>
            <a:pPr marL="342900" indent="-342900"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Większe niż w przypadku aplikacji monolitycznych skomplikowanie systemu.</a:t>
            </a:r>
          </a:p>
          <a:p>
            <a:pPr marL="342900" indent="-342900"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Zastosowanie brokera wiadomości, zamiast brokera zdarzeń.</a:t>
            </a:r>
          </a:p>
          <a:p>
            <a:pPr marL="342900" indent="-342900"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Zastosowanie architektury warstwowej, która poprzez tworzenie zależności pomiędzy warstwami, nie pozwala na luźne powiązanie komponentów jak np. w przypadku architektury heksagonalnej.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l-PL" sz="2400" dirty="0">
              <a:solidFill>
                <a:schemeClr val="tx1"/>
              </a:solidFill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82091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Podsumowanie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6941BFC5-5D4A-9210-16C7-9C14AB1C51BE}"/>
              </a:ext>
            </a:extLst>
          </p:cNvPr>
          <p:cNvSpPr/>
          <p:nvPr/>
        </p:nvSpPr>
        <p:spPr>
          <a:xfrm>
            <a:off x="6152033" y="663880"/>
            <a:ext cx="5619160" cy="6036874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chemeClr val="accent4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endParaRPr lang="pl-PL" sz="2400" dirty="0"/>
          </a:p>
          <a:p>
            <a:pPr marL="342900" indent="-342900">
              <a:spcAft>
                <a:spcPts val="12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Łatwa skalowalność pozioma mikroserwisów.</a:t>
            </a:r>
          </a:p>
          <a:p>
            <a:pPr marL="342900" indent="-342900">
              <a:spcAft>
                <a:spcPts val="12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Modularność ułatwiająca rozbudowę.</a:t>
            </a:r>
          </a:p>
          <a:p>
            <a:pPr marL="342900" indent="-342900">
              <a:spcAft>
                <a:spcPts val="12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Asynchroniczna komunikacja pomiędzy mikroserwisami.</a:t>
            </a:r>
          </a:p>
          <a:p>
            <a:pPr marL="342900" indent="-342900">
              <a:spcAft>
                <a:spcPts val="12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Współbieżne przetwarzanie danych.</a:t>
            </a:r>
          </a:p>
          <a:p>
            <a:pPr marL="342900" indent="-342900">
              <a:spcAft>
                <a:spcPts val="12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Gotowość do wdrożenia na docelowym systemie z wykorzystaniem konteneryzacji.</a:t>
            </a:r>
          </a:p>
          <a:p>
            <a:pPr marL="342900" indent="-342900">
              <a:spcAft>
                <a:spcPts val="1200"/>
              </a:spcAft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l-PL" sz="2400" dirty="0">
                <a:solidFill>
                  <a:schemeClr val="tx1"/>
                </a:solidFill>
              </a:rPr>
              <a:t>Automatyczne testy jednostkowe oraz integracyjne DDT.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l-PL" sz="2400" dirty="0">
              <a:solidFill>
                <a:schemeClr val="tx1"/>
              </a:solidFill>
            </a:endParaRP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B5AA828C-79B4-305B-2E9C-B4E7369ADBAC}"/>
              </a:ext>
            </a:extLst>
          </p:cNvPr>
          <p:cNvSpPr/>
          <p:nvPr/>
        </p:nvSpPr>
        <p:spPr>
          <a:xfrm>
            <a:off x="6152033" y="663880"/>
            <a:ext cx="5619160" cy="439341"/>
          </a:xfrm>
          <a:prstGeom prst="roundRect">
            <a:avLst>
              <a:gd name="adj" fmla="val 397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Zalety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A5800A05-7D54-2CF5-22BD-CDE1F93A9778}"/>
              </a:ext>
            </a:extLst>
          </p:cNvPr>
          <p:cNvSpPr/>
          <p:nvPr/>
        </p:nvSpPr>
        <p:spPr>
          <a:xfrm>
            <a:off x="360410" y="663880"/>
            <a:ext cx="5619160" cy="439341"/>
          </a:xfrm>
          <a:prstGeom prst="roundRect">
            <a:avLst>
              <a:gd name="adj" fmla="val 25339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Wady</a:t>
            </a:r>
          </a:p>
        </p:txBody>
      </p:sp>
    </p:spTree>
    <p:extLst>
      <p:ext uri="{BB962C8B-B14F-4D97-AF65-F5344CB8AC3E}">
        <p14:creationId xmlns:p14="http://schemas.microsoft.com/office/powerpoint/2010/main" val="24031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CCCA748-AAF4-CC18-1805-F79AF8C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50079"/>
            <a:ext cx="12192000" cy="1476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36899A"/>
                </a:solidFill>
              </a:rPr>
              <a:t>Dziękuję</a:t>
            </a:r>
            <a:r>
              <a:rPr lang="en-US" sz="6000" dirty="0">
                <a:solidFill>
                  <a:srgbClr val="36899A"/>
                </a:solidFill>
              </a:rPr>
              <a:t> za </a:t>
            </a:r>
            <a:r>
              <a:rPr lang="en-US" sz="6000" dirty="0" err="1">
                <a:solidFill>
                  <a:srgbClr val="36899A"/>
                </a:solidFill>
              </a:rPr>
              <a:t>uwagę</a:t>
            </a:r>
            <a:r>
              <a:rPr lang="en-US" sz="6000" dirty="0">
                <a:solidFill>
                  <a:srgbClr val="36899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3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B9B2B7A-0DBF-6A27-540F-99CB423D26D7}"/>
              </a:ext>
            </a:extLst>
          </p:cNvPr>
          <p:cNvSpPr/>
          <p:nvPr/>
        </p:nvSpPr>
        <p:spPr>
          <a:xfrm>
            <a:off x="378995" y="723330"/>
            <a:ext cx="11439966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60F2684-4F57-A66F-3C79-8B558916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71" y="943196"/>
            <a:ext cx="7952058" cy="5526682"/>
          </a:xfrm>
          <a:prstGeom prst="rect">
            <a:avLst/>
          </a:prstGeom>
          <a:ln>
            <a:solidFill>
              <a:srgbClr val="36899A"/>
            </a:solidFill>
          </a:ln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E5C02363-6124-29DD-945B-7689D7B241CB}"/>
              </a:ext>
            </a:extLst>
          </p:cNvPr>
          <p:cNvSpPr/>
          <p:nvPr/>
        </p:nvSpPr>
        <p:spPr>
          <a:xfrm>
            <a:off x="378995" y="168254"/>
            <a:ext cx="11439966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systemu</a:t>
            </a:r>
          </a:p>
        </p:txBody>
      </p:sp>
    </p:spTree>
    <p:extLst>
      <p:ext uri="{BB962C8B-B14F-4D97-AF65-F5344CB8AC3E}">
        <p14:creationId xmlns:p14="http://schemas.microsoft.com/office/powerpoint/2010/main" val="31786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BC205F6-0E50-AA99-6A6C-BDD7D6E212E2}"/>
              </a:ext>
            </a:extLst>
          </p:cNvPr>
          <p:cNvSpPr/>
          <p:nvPr/>
        </p:nvSpPr>
        <p:spPr>
          <a:xfrm>
            <a:off x="350675" y="749420"/>
            <a:ext cx="5619160" cy="3351887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21A7CB0-7818-ACB2-7087-D56F15962519}"/>
              </a:ext>
            </a:extLst>
          </p:cNvPr>
          <p:cNvSpPr/>
          <p:nvPr/>
        </p:nvSpPr>
        <p:spPr>
          <a:xfrm>
            <a:off x="6193845" y="755744"/>
            <a:ext cx="5597670" cy="5931253"/>
          </a:xfrm>
          <a:prstGeom prst="roundRect">
            <a:avLst>
              <a:gd name="adj" fmla="val 1322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883A233-692E-D7E6-48C4-28C124C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33" y="932291"/>
            <a:ext cx="4405657" cy="5457191"/>
          </a:xfrm>
          <a:prstGeom prst="rect">
            <a:avLst/>
          </a:prstGeom>
        </p:spPr>
      </p:pic>
      <p:pic>
        <p:nvPicPr>
          <p:cNvPr id="1026" name="Picture 2" descr="Spring Boot Tutorial">
            <a:extLst>
              <a:ext uri="{FF2B5EF4-FFF2-40B4-BE49-F238E27FC236}">
                <a16:creationId xmlns:a16="http://schemas.microsoft.com/office/drawing/2014/main" id="{F7C92744-F177-29A9-6190-876053CF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941275"/>
            <a:ext cx="1365539" cy="7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notacje w Java - Sprawny Przewodnik, Przykłady Adnotacji w Java">
            <a:extLst>
              <a:ext uri="{FF2B5EF4-FFF2-40B4-BE49-F238E27FC236}">
                <a16:creationId xmlns:a16="http://schemas.microsoft.com/office/drawing/2014/main" id="{8FAD150B-D87A-D20B-5D36-7A6CE7C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914725"/>
            <a:ext cx="1333267" cy="8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Project Reactor - Knoldus Blogs">
            <a:extLst>
              <a:ext uri="{FF2B5EF4-FFF2-40B4-BE49-F238E27FC236}">
                <a16:creationId xmlns:a16="http://schemas.microsoft.com/office/drawing/2014/main" id="{05F5C078-30AF-BCDF-EE05-B9191932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2" y="2072611"/>
            <a:ext cx="1686866" cy="6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47B1EDE-DEA3-2695-8C3B-09DE3DB9431D}"/>
              </a:ext>
            </a:extLst>
          </p:cNvPr>
          <p:cNvSpPr/>
          <p:nvPr/>
        </p:nvSpPr>
        <p:spPr>
          <a:xfrm>
            <a:off x="6182833" y="171003"/>
            <a:ext cx="5616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mikroserwisów</a:t>
            </a:r>
          </a:p>
        </p:txBody>
      </p:sp>
      <p:pic>
        <p:nvPicPr>
          <p:cNvPr id="1032" name="Picture 8" descr="Groovy – Wikipedia, wolna encyklopedia">
            <a:extLst>
              <a:ext uri="{FF2B5EF4-FFF2-40B4-BE49-F238E27FC236}">
                <a16:creationId xmlns:a16="http://schemas.microsoft.com/office/drawing/2014/main" id="{833FEF08-8895-1A3F-B5DE-4F24F2B9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03" y="901903"/>
            <a:ext cx="1522135" cy="7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ck-framework · GitHub Topics · GitHub">
            <a:extLst>
              <a:ext uri="{FF2B5EF4-FFF2-40B4-BE49-F238E27FC236}">
                <a16:creationId xmlns:a16="http://schemas.microsoft.com/office/drawing/2014/main" id="{41074CD7-CDBC-67DD-56CE-FBA45423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5" y="2120814"/>
            <a:ext cx="1070485" cy="5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B8A7D16-C8F4-5EA3-C108-B9262CCD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58" y="2150196"/>
            <a:ext cx="1365539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3BE7533-B6CB-E6FC-7EC3-BD998B8164A1}"/>
              </a:ext>
            </a:extLst>
          </p:cNvPr>
          <p:cNvSpPr/>
          <p:nvPr/>
        </p:nvSpPr>
        <p:spPr>
          <a:xfrm>
            <a:off x="350675" y="4253790"/>
            <a:ext cx="5619160" cy="1138785"/>
          </a:xfrm>
          <a:prstGeom prst="roundRect">
            <a:avLst>
              <a:gd name="adj" fmla="val 5863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44" name="Picture 20" descr="Angular – przygotowanie systemu, instalacja | Blog">
            <a:extLst>
              <a:ext uri="{FF2B5EF4-FFF2-40B4-BE49-F238E27FC236}">
                <a16:creationId xmlns:a16="http://schemas.microsoft.com/office/drawing/2014/main" id="{315EB6FF-89A9-76E0-2D70-027A14B6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42" y="4485764"/>
            <a:ext cx="1349468" cy="67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CEFCC9-57BB-7B26-2576-91F4009C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4" y="4683997"/>
            <a:ext cx="1127754" cy="2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xJS Operators in Angular with ReactiveX | Knoldus Blogs">
            <a:extLst>
              <a:ext uri="{FF2B5EF4-FFF2-40B4-BE49-F238E27FC236}">
                <a16:creationId xmlns:a16="http://schemas.microsoft.com/office/drawing/2014/main" id="{72EB28D0-CE68-701F-D81F-4A2FA753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4573557"/>
            <a:ext cx="1500839" cy="4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radle - Wikipedia">
            <a:extLst>
              <a:ext uri="{FF2B5EF4-FFF2-40B4-BE49-F238E27FC236}">
                <a16:creationId xmlns:a16="http://schemas.microsoft.com/office/drawing/2014/main" id="{9E170836-D7B0-D9B4-2929-E353B47B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3058216"/>
            <a:ext cx="1537726" cy="5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1C20FA7-CE30-C384-FB43-B2B495A708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9917" y="3079962"/>
            <a:ext cx="1537727" cy="452273"/>
          </a:xfrm>
          <a:prstGeom prst="rect">
            <a:avLst/>
          </a:prstGeom>
        </p:spPr>
      </p:pic>
      <p:pic>
        <p:nvPicPr>
          <p:cNvPr id="1052" name="Picture 28" descr="ABAP OpenAPI Client Generation in ABAP | SAP Blogs">
            <a:extLst>
              <a:ext uri="{FF2B5EF4-FFF2-40B4-BE49-F238E27FC236}">
                <a16:creationId xmlns:a16="http://schemas.microsoft.com/office/drawing/2014/main" id="{C0C4D169-6475-8D66-43F5-A2AECF0B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41" y="3102067"/>
            <a:ext cx="1367523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FB5B331-E4FB-F1BB-88B2-58E3D59C3C8D}"/>
              </a:ext>
            </a:extLst>
          </p:cNvPr>
          <p:cNvSpPr/>
          <p:nvPr/>
        </p:nvSpPr>
        <p:spPr>
          <a:xfrm>
            <a:off x="350675" y="5539187"/>
            <a:ext cx="5619160" cy="1138785"/>
          </a:xfrm>
          <a:prstGeom prst="roundRect">
            <a:avLst>
              <a:gd name="adj" fmla="val 706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54" name="Picture 30" descr="Okteto Jobs">
            <a:extLst>
              <a:ext uri="{FF2B5EF4-FFF2-40B4-BE49-F238E27FC236}">
                <a16:creationId xmlns:a16="http://schemas.microsoft.com/office/drawing/2014/main" id="{8A7535E6-A5AC-52A4-BEEF-AEBBBE66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7" y="5898365"/>
            <a:ext cx="1605441" cy="4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hat is Docker? | AWS">
            <a:extLst>
              <a:ext uri="{FF2B5EF4-FFF2-40B4-BE49-F238E27FC236}">
                <a16:creationId xmlns:a16="http://schemas.microsoft.com/office/drawing/2014/main" id="{204322BC-3EE0-874E-8FE9-14554242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14" y="5632869"/>
            <a:ext cx="1729681" cy="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Kubernetes on AWS | Amazon Web Services">
            <a:extLst>
              <a:ext uri="{FF2B5EF4-FFF2-40B4-BE49-F238E27FC236}">
                <a16:creationId xmlns:a16="http://schemas.microsoft.com/office/drawing/2014/main" id="{149BE368-C424-DD13-1A94-461C6549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78" y="5775402"/>
            <a:ext cx="893814" cy="6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1BC329D-F371-919A-C4FD-2387993DB265}"/>
              </a:ext>
            </a:extLst>
          </p:cNvPr>
          <p:cNvSpPr/>
          <p:nvPr/>
        </p:nvSpPr>
        <p:spPr>
          <a:xfrm>
            <a:off x="387830" y="168253"/>
            <a:ext cx="5580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Wykorzystane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8936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0" grpId="0" animBg="1"/>
      <p:bldP spid="1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C04B94-C857-FED7-0C19-7FA7A1BE3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8" y="1256110"/>
            <a:ext cx="10529645" cy="5151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Uwierzytelnianie z wykorzystaniem OAuth 2.0 /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8193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przychód/wydatek”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F117C41-D302-4E61-A0CF-4A2BDA50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15" y="823452"/>
            <a:ext cx="4505571" cy="57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depozyt”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78A7E7-A99E-E5A7-1382-7BF139A2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848265"/>
            <a:ext cx="6244431" cy="57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40583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Dokumentacja punktów końcowych REST API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D0422A8-60FD-698A-3C6F-9DD70463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306" y="833220"/>
            <a:ext cx="6788990" cy="57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34338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Automatyczne testy jednostkowe oraz integracyjne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0C4FEC-2B28-5A19-3BB4-1142D63E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30" y="1484949"/>
            <a:ext cx="1090662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uprate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() {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given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prepare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TransactionBalanceSpecUtils.prepareTransactionEventDto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invoke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method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TransactionBalanceUtils.updateBalance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calculate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==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100.22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232.22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332.44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99.99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4900.01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99.99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5099.99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344.03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1000.33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1344.36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150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200 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}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wszystkich składników systemu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D991AD-5029-A75D-2B88-290B8AAB3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3" y="786686"/>
            <a:ext cx="8923344" cy="58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73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636A7"/>
      </a:accent1>
      <a:accent2>
        <a:srgbClr val="A148C8"/>
      </a:accent2>
      <a:accent3>
        <a:srgbClr val="C84884"/>
      </a:accent3>
      <a:accent4>
        <a:srgbClr val="89AE34"/>
      </a:accent4>
      <a:accent5>
        <a:srgbClr val="62B541"/>
      </a:accent5>
      <a:accent6>
        <a:srgbClr val="36B648"/>
      </a:accent6>
      <a:hlink>
        <a:srgbClr val="32963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1554</Words>
  <Application>Microsoft Office PowerPoint</Application>
  <PresentationFormat>Panoramiczny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Bierstadt</vt:lpstr>
      <vt:lpstr>Calibri</vt:lpstr>
      <vt:lpstr>Consolas</vt:lpstr>
      <vt:lpstr>Symbol</vt:lpstr>
      <vt:lpstr>BevelVTI</vt:lpstr>
      <vt:lpstr>Praca dyplomowa inżynierska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Lukasz Seremak</dc:creator>
  <cp:lastModifiedBy>Lukasz Seremak</cp:lastModifiedBy>
  <cp:revision>59</cp:revision>
  <dcterms:created xsi:type="dcterms:W3CDTF">2023-01-28T21:00:35Z</dcterms:created>
  <dcterms:modified xsi:type="dcterms:W3CDTF">2023-02-26T17:22:26Z</dcterms:modified>
</cp:coreProperties>
</file>