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0" r:id="rId3"/>
    <p:sldId id="276" r:id="rId4"/>
    <p:sldId id="257" r:id="rId5"/>
    <p:sldId id="258" r:id="rId6"/>
    <p:sldId id="259" r:id="rId7"/>
    <p:sldId id="260" r:id="rId8"/>
    <p:sldId id="261" r:id="rId9"/>
    <p:sldId id="264" r:id="rId10"/>
    <p:sldId id="263" r:id="rId11"/>
    <p:sldId id="262" r:id="rId12"/>
    <p:sldId id="265" r:id="rId13"/>
    <p:sldId id="266" r:id="rId14"/>
    <p:sldId id="267" r:id="rId15"/>
    <p:sldId id="268" r:id="rId16"/>
    <p:sldId id="269" r:id="rId17"/>
    <p:sldId id="274" r:id="rId18"/>
    <p:sldId id="271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Instance Types: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Cover Different </a:t>
            </a:r>
            <a:r>
              <a:rPr lang="en-US" dirty="0" smtClean="0"/>
              <a:t>Sizes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Cover</a:t>
            </a:r>
            <a:r>
              <a:rPr lang="en-US" baseline="0" dirty="0" smtClean="0"/>
              <a:t> AMIs (Linux, Linux Variants, Windows)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Cover Storage Types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EBS: persistent, but only single-AZ. EBS volumes are stored on S3. In my experience EBS failure is the among the </a:t>
            </a:r>
            <a:r>
              <a:rPr lang="en-US" i="1" baseline="0" dirty="0" smtClean="0"/>
              <a:t>most</a:t>
            </a:r>
            <a:r>
              <a:rPr lang="en-US" i="0" baseline="0" dirty="0" smtClean="0"/>
              <a:t> common AWS failures. EBS failures impact RDS as well.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Instance Store: persistent</a:t>
            </a:r>
            <a:r>
              <a:rPr lang="en-US" baseline="0" dirty="0" smtClean="0"/>
              <a:t> through restarts. Data lost on instance start/stop. Instance store is on the </a:t>
            </a:r>
            <a:r>
              <a:rPr lang="en-US" i="1" baseline="0" dirty="0" smtClean="0"/>
              <a:t>physical hardware</a:t>
            </a:r>
            <a:r>
              <a:rPr lang="en-US" i="0" baseline="0" dirty="0" smtClean="0"/>
              <a:t> hosting your EC2 instance. It is also unsupported on the newest EC2 Instance Types </a:t>
            </a:r>
            <a:r>
              <a:rPr lang="en-US" i="1" baseline="0" dirty="0" smtClean="0"/>
              <a:t>and may be planned for deprecation.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Instance Types: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m1.small not t1.micro? t1.micro perforce is unreliable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 Colin Johnson</a:t>
            </a:r>
          </a:p>
          <a:p>
            <a:r>
              <a:rPr lang="en-US" dirty="0" smtClean="0"/>
              <a:t>©</a:t>
            </a:r>
            <a:r>
              <a:rPr lang="en-US" dirty="0" err="1" smtClean="0"/>
              <a:t>CloudAvail</a:t>
            </a:r>
            <a:r>
              <a:rPr lang="en-US" dirty="0" smtClean="0"/>
              <a:t> Technology Consulting, 2012</a:t>
            </a:r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Build a Java Based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Scripted Install of Tomcat Server and Web App</a:t>
            </a:r>
          </a:p>
          <a:p>
            <a:pPr lvl="1"/>
            <a:r>
              <a:rPr lang="en-US" dirty="0" smtClean="0"/>
              <a:t>Modify Previous </a:t>
            </a:r>
            <a:r>
              <a:rPr lang="en-US" dirty="0"/>
              <a:t>S</a:t>
            </a:r>
            <a:r>
              <a:rPr lang="en-US" dirty="0" smtClean="0"/>
              <a:t>cript </a:t>
            </a:r>
          </a:p>
          <a:p>
            <a:pPr lvl="1"/>
            <a:r>
              <a:rPr lang="en-US" dirty="0" smtClean="0"/>
              <a:t>Or Use: ec2</a:t>
            </a:r>
            <a:r>
              <a:rPr lang="en-US" dirty="0"/>
              <a:t>-instance-tomcat-</a:t>
            </a:r>
            <a:r>
              <a:rPr lang="en-US" dirty="0" smtClean="0"/>
              <a:t>basic.sh</a:t>
            </a:r>
          </a:p>
          <a:p>
            <a:r>
              <a:rPr lang="en-US" dirty="0" smtClean="0"/>
              <a:t>Change Security Group to Allow Port 8080 in from all addresses</a:t>
            </a:r>
          </a:p>
        </p:txBody>
      </p:sp>
    </p:spTree>
    <p:extLst>
      <p:ext uri="{BB962C8B-B14F-4D97-AF65-F5344CB8AC3E}">
        <p14:creationId xmlns:p14="http://schemas.microsoft.com/office/powerpoint/2010/main" val="366954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Dynamic Website, Add 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Script</a:t>
            </a:r>
          </a:p>
          <a:p>
            <a:pPr lvl="1"/>
            <a:r>
              <a:rPr lang="en-US" dirty="0"/>
              <a:t>ec2-instance-httpd-</a:t>
            </a:r>
            <a:r>
              <a:rPr lang="en-US" dirty="0" smtClean="0"/>
              <a:t>dynamic.sh</a:t>
            </a:r>
          </a:p>
          <a:p>
            <a:r>
              <a:rPr lang="en-US" dirty="0" smtClean="0"/>
              <a:t>Add an Elastic IP</a:t>
            </a:r>
          </a:p>
          <a:p>
            <a:r>
              <a:rPr lang="en-US" dirty="0" smtClean="0"/>
              <a:t>EC2 instance now has “Static” IP Address</a:t>
            </a:r>
          </a:p>
          <a:p>
            <a:r>
              <a:rPr lang="en-US" dirty="0" smtClean="0"/>
              <a:t>Configure Route 53</a:t>
            </a:r>
          </a:p>
          <a:p>
            <a:pPr lvl="1"/>
            <a:r>
              <a:rPr lang="en-US" dirty="0" smtClean="0"/>
              <a:t>Point A Record at Elastic IP Address</a:t>
            </a:r>
          </a:p>
        </p:txBody>
      </p:sp>
    </p:spTree>
    <p:extLst>
      <p:ext uri="{BB962C8B-B14F-4D97-AF65-F5344CB8AC3E}">
        <p14:creationId xmlns:p14="http://schemas.microsoft.com/office/powerpoint/2010/main" val="212231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Dynamic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DNS Hostname and Static IP Address</a:t>
            </a:r>
          </a:p>
          <a:p>
            <a:pPr lvl="1"/>
            <a:r>
              <a:rPr lang="en-US" dirty="0" smtClean="0"/>
              <a:t>Easy to Support</a:t>
            </a:r>
          </a:p>
          <a:p>
            <a:pPr lvl="1"/>
            <a:r>
              <a:rPr lang="en-US" dirty="0" smtClean="0"/>
              <a:t>Low Cost Configuration ($0.02/hour as of 2012-11)</a:t>
            </a:r>
          </a:p>
          <a:p>
            <a:pPr lvl="1"/>
            <a:r>
              <a:rPr lang="en-US" dirty="0" smtClean="0"/>
              <a:t>Can Be Rebuilt Quickly because of user-data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Database on </a:t>
            </a:r>
            <a:r>
              <a:rPr lang="en-US" dirty="0">
                <a:solidFill>
                  <a:schemeClr val="accent4"/>
                </a:solidFill>
              </a:rPr>
              <a:t>S</a:t>
            </a:r>
            <a:r>
              <a:rPr lang="en-US" dirty="0" smtClean="0">
                <a:solidFill>
                  <a:schemeClr val="accent4"/>
                </a:solidFill>
              </a:rPr>
              <a:t>ame Machine. Database an availability concern and resource concern.</a:t>
            </a:r>
          </a:p>
          <a:p>
            <a:pPr lvl="1"/>
            <a:r>
              <a:rPr lang="en-US" dirty="0" smtClean="0"/>
              <a:t>Availability is Low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Amazon Instances are Ephemeral. Instance </a:t>
            </a:r>
            <a:r>
              <a:rPr lang="en-US" i="1" dirty="0" smtClean="0">
                <a:solidFill>
                  <a:schemeClr val="tx1"/>
                </a:solidFill>
              </a:rPr>
              <a:t>will</a:t>
            </a:r>
            <a:r>
              <a:rPr lang="en-US" dirty="0" smtClean="0">
                <a:solidFill>
                  <a:schemeClr val="tx1"/>
                </a:solidFill>
              </a:rPr>
              <a:t> Fail at Some Point.</a:t>
            </a:r>
          </a:p>
          <a:p>
            <a:pPr lvl="2"/>
            <a:r>
              <a:rPr lang="en-US" dirty="0" smtClean="0"/>
              <a:t>Instance is in a Single Region and a Single Availability Zone.</a:t>
            </a:r>
          </a:p>
          <a:p>
            <a:pPr lvl="2"/>
            <a:r>
              <a:rPr lang="en-US" dirty="0" smtClean="0"/>
              <a:t>Changes are Not Persistent if Removed from Service</a:t>
            </a:r>
          </a:p>
          <a:p>
            <a:pPr lvl="1"/>
            <a:r>
              <a:rPr lang="en-US" dirty="0" smtClean="0"/>
              <a:t>Scalability is 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9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RDS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RDS Instance</a:t>
            </a:r>
          </a:p>
          <a:p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Choose MySQL</a:t>
            </a:r>
          </a:p>
          <a:p>
            <a:r>
              <a:rPr lang="en-US" dirty="0" smtClean="0"/>
              <a:t>RDS Instance Type</a:t>
            </a:r>
          </a:p>
          <a:p>
            <a:pPr lvl="1"/>
            <a:r>
              <a:rPr lang="en-US" dirty="0" smtClean="0"/>
              <a:t>Nearly same offerings as EC2 but not at higher-end. Choose t1.micro</a:t>
            </a:r>
          </a:p>
          <a:p>
            <a:r>
              <a:rPr lang="en-US" dirty="0" smtClean="0"/>
              <a:t>Create Security Group</a:t>
            </a:r>
          </a:p>
          <a:p>
            <a:pPr lvl="1"/>
            <a:r>
              <a:rPr lang="en-US" dirty="0" smtClean="0"/>
              <a:t>Allow Access to EC2 Security Group Containing Previous Instance</a:t>
            </a:r>
          </a:p>
          <a:p>
            <a:r>
              <a:rPr lang="en-US" dirty="0" smtClean="0"/>
              <a:t>Termination Protection: Off</a:t>
            </a:r>
          </a:p>
        </p:txBody>
      </p:sp>
    </p:spTree>
    <p:extLst>
      <p:ext uri="{BB962C8B-B14F-4D97-AF65-F5344CB8AC3E}">
        <p14:creationId xmlns:p14="http://schemas.microsoft.com/office/powerpoint/2010/main" val="211359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/>
              <a:t>RDS </a:t>
            </a:r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Instance Size</a:t>
            </a:r>
          </a:p>
          <a:p>
            <a:pPr lvl="1"/>
            <a:r>
              <a:rPr lang="en-US" dirty="0" smtClean="0"/>
              <a:t>Change from m1.small to t1.micro</a:t>
            </a:r>
          </a:p>
          <a:p>
            <a:pPr lvl="1"/>
            <a:r>
              <a:rPr lang="en-US" dirty="0" smtClean="0"/>
              <a:t>Change from 5 GB Space to 10 GB Space (note: can only go up in size)</a:t>
            </a:r>
          </a:p>
          <a:p>
            <a:r>
              <a:rPr lang="en-US" dirty="0" smtClean="0"/>
              <a:t>Change DB Parameter Group</a:t>
            </a:r>
          </a:p>
          <a:p>
            <a:pPr lvl="1"/>
            <a:r>
              <a:rPr lang="en-US" dirty="0" smtClean="0"/>
              <a:t>Change “Max Number of Connections to 10”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EC2 Instance to 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Database from EC2 to RDS</a:t>
            </a:r>
          </a:p>
          <a:p>
            <a:r>
              <a:rPr lang="en-US" dirty="0" smtClean="0"/>
              <a:t>Uninstall MySQL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um –y uninstall </a:t>
            </a:r>
            <a:r>
              <a:rPr lang="en-US" dirty="0" err="1" smtClean="0"/>
              <a:t>mysql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Dynamic Website with 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Database (and Data) available even if EC2 Instance Fails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Database scales easily for CPU, Memory, IOPS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DNS Hostname and Static IP Address</a:t>
            </a:r>
          </a:p>
          <a:p>
            <a:pPr lvl="1"/>
            <a:r>
              <a:rPr lang="en-US" dirty="0" smtClean="0"/>
              <a:t>Easy to Support</a:t>
            </a:r>
          </a:p>
          <a:p>
            <a:pPr lvl="1"/>
            <a:r>
              <a:rPr lang="en-US" dirty="0" smtClean="0"/>
              <a:t>Can Be Rebuilt Quickly because of user-data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Cost Higher: EC2 Instance ($0.02 as of 2012-11) and RDS Instance ($0.025 as of 2012-11)</a:t>
            </a:r>
          </a:p>
          <a:p>
            <a:pPr lvl="1"/>
            <a:r>
              <a:rPr lang="en-US" dirty="0" smtClean="0"/>
              <a:t>Availability is Low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Amazon Instances are Ephemeral. Instance </a:t>
            </a:r>
            <a:r>
              <a:rPr lang="en-US" i="1" dirty="0" smtClean="0">
                <a:solidFill>
                  <a:schemeClr val="tx1"/>
                </a:solidFill>
              </a:rPr>
              <a:t>will</a:t>
            </a:r>
            <a:r>
              <a:rPr lang="en-US" dirty="0" smtClean="0">
                <a:solidFill>
                  <a:schemeClr val="tx1"/>
                </a:solidFill>
              </a:rPr>
              <a:t> Fail at Some Point.</a:t>
            </a:r>
          </a:p>
          <a:p>
            <a:pPr lvl="2"/>
            <a:r>
              <a:rPr lang="en-US" dirty="0" smtClean="0"/>
              <a:t>Instance is in a Single Region and a Single Availability Zone.</a:t>
            </a:r>
          </a:p>
          <a:p>
            <a:pPr lvl="2"/>
            <a:r>
              <a:rPr lang="en-US" dirty="0" smtClean="0"/>
              <a:t>Changes are Not Persistent if Removed from Service</a:t>
            </a:r>
          </a:p>
          <a:p>
            <a:pPr lvl="1"/>
            <a:r>
              <a:rPr lang="en-US" dirty="0" smtClean="0"/>
              <a:t>Scalability is 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Elastic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Elastic Load Balancer will Provide</a:t>
            </a:r>
          </a:p>
          <a:p>
            <a:pPr lvl="1"/>
            <a:r>
              <a:rPr lang="en-US" dirty="0" smtClean="0"/>
              <a:t>A Means of Distributing Requests Amongst Multiple Instances</a:t>
            </a:r>
          </a:p>
          <a:p>
            <a:pPr lvl="1"/>
            <a:r>
              <a:rPr lang="en-US" dirty="0" smtClean="0"/>
              <a:t>A Static Endpoint for DNS</a:t>
            </a:r>
          </a:p>
          <a:p>
            <a:pPr lvl="1"/>
            <a:r>
              <a:rPr lang="en-US" dirty="0" smtClean="0"/>
              <a:t>Measures for Instance Health, Performance and Load all through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Create a Load Balancer</a:t>
            </a:r>
          </a:p>
          <a:p>
            <a:pPr lvl="1"/>
            <a:r>
              <a:rPr lang="en-US" dirty="0" smtClean="0"/>
              <a:t>Forward Listener Port 80 to Instance Port 80</a:t>
            </a:r>
          </a:p>
          <a:p>
            <a:pPr lvl="1"/>
            <a:r>
              <a:rPr lang="en-US" dirty="0" smtClean="0"/>
              <a:t>Future Discussion</a:t>
            </a:r>
          </a:p>
          <a:p>
            <a:pPr lvl="2"/>
            <a:r>
              <a:rPr lang="en-US" dirty="0" smtClean="0"/>
              <a:t>Decrypting Traffic on ELB (awesome)</a:t>
            </a:r>
          </a:p>
          <a:p>
            <a:pPr lvl="2"/>
            <a:r>
              <a:rPr lang="en-US" dirty="0" smtClean="0"/>
              <a:t>Allowing Instance to *only* accept traffic from ELB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Auto Scaling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Objectives Addressed:</a:t>
            </a:r>
          </a:p>
          <a:p>
            <a:pPr lvl="1"/>
            <a:r>
              <a:rPr lang="en-US" dirty="0" smtClean="0"/>
              <a:t>Scalability (easily scale up), Availability (redundant instances) and Supportability (consistent rebuild of instances)</a:t>
            </a:r>
          </a:p>
          <a:p>
            <a:r>
              <a:rPr lang="en-US" dirty="0" smtClean="0"/>
              <a:t>Save </a:t>
            </a:r>
            <a:r>
              <a:rPr lang="en-US" dirty="0" err="1" smtClean="0"/>
              <a:t>userdata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Create launch-configuration (image-id, instance-type, </a:t>
            </a:r>
            <a:r>
              <a:rPr lang="en-US" dirty="0" err="1" smtClean="0"/>
              <a:t>userdata</a:t>
            </a:r>
            <a:r>
              <a:rPr lang="en-US" dirty="0" smtClean="0"/>
              <a:t>, security group, key)</a:t>
            </a:r>
          </a:p>
          <a:p>
            <a:pPr lvl="1"/>
            <a:r>
              <a:rPr lang="en-US" dirty="0"/>
              <a:t>as-create-launch-</a:t>
            </a:r>
            <a:r>
              <a:rPr lang="en-US" dirty="0" err="1" smtClean="0"/>
              <a:t>config</a:t>
            </a:r>
            <a:r>
              <a:rPr lang="en-US" dirty="0" smtClean="0"/>
              <a:t> --image-</a:t>
            </a:r>
            <a:r>
              <a:rPr lang="en-US" dirty="0"/>
              <a:t>id ami-</a:t>
            </a:r>
            <a:r>
              <a:rPr lang="en-US" dirty="0" smtClean="0"/>
              <a:t>2a31bf1a --instance-type m1.small --region us-west-2 --group &lt;your-security-group&gt; --user-data-file /path/to/user-data-</a:t>
            </a:r>
            <a:r>
              <a:rPr lang="en-US" dirty="0" err="1" smtClean="0"/>
              <a:t>file.txt</a:t>
            </a:r>
            <a:endParaRPr lang="en-US" dirty="0" smtClean="0"/>
          </a:p>
          <a:p>
            <a:r>
              <a:rPr lang="en-US" dirty="0" smtClean="0"/>
              <a:t>as</a:t>
            </a:r>
            <a:r>
              <a:rPr lang="en-US" dirty="0"/>
              <a:t>-create-auto-scaling-</a:t>
            </a:r>
            <a:r>
              <a:rPr lang="en-US" dirty="0" smtClean="0"/>
              <a:t>group (availability zone, </a:t>
            </a:r>
            <a:r>
              <a:rPr lang="en-US" dirty="0"/>
              <a:t>min-size, max-size, desired-</a:t>
            </a:r>
            <a:r>
              <a:rPr lang="en-US" dirty="0" smtClean="0"/>
              <a:t>capacity, load balancer, launch configuration)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s-create-auto-scaling-group --availability-zone us-west-2a --min-size 1 --max-size 1 --desired-capacity 1 –load-balancer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8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Auto Scaling Group and RDS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Concept of Availability Zone, Region</a:t>
            </a:r>
          </a:p>
          <a:p>
            <a:pPr lvl="2"/>
            <a:r>
              <a:rPr lang="en-US" dirty="0" smtClean="0"/>
              <a:t>Amazon Assures </a:t>
            </a:r>
          </a:p>
          <a:p>
            <a:pPr lvl="1"/>
            <a:r>
              <a:rPr lang="en-US" dirty="0" smtClean="0"/>
              <a:t>Update Auto Scaling Group for Size, Availability Zones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s-update-auto-scaling-group &lt;</a:t>
            </a:r>
            <a:r>
              <a:rPr lang="en-US" dirty="0" err="1" smtClean="0"/>
              <a:t>groupname</a:t>
            </a:r>
            <a:r>
              <a:rPr lang="en-US" dirty="0"/>
              <a:t>&gt;</a:t>
            </a:r>
            <a:r>
              <a:rPr lang="en-US" dirty="0" smtClean="0"/>
              <a:t> --max-size 2 --desired-capacity 2 </a:t>
            </a:r>
            <a:r>
              <a:rPr lang="en-US" dirty="0"/>
              <a:t>--availability-zone us-west-2a, us-west-2b </a:t>
            </a:r>
          </a:p>
        </p:txBody>
      </p:sp>
    </p:spTree>
    <p:extLst>
      <p:ext uri="{BB962C8B-B14F-4D97-AF65-F5344CB8AC3E}">
        <p14:creationId xmlns:p14="http://schemas.microsoft.com/office/powerpoint/2010/main" val="169834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Owner, </a:t>
            </a:r>
            <a:r>
              <a:rPr lang="en-US" dirty="0" err="1" smtClean="0"/>
              <a:t>CloudAvail</a:t>
            </a:r>
            <a:r>
              <a:rPr lang="en-US" dirty="0" smtClean="0"/>
              <a:t> Technology Consulting</a:t>
            </a:r>
          </a:p>
          <a:p>
            <a:r>
              <a:rPr lang="en-US" dirty="0" smtClean="0"/>
              <a:t>10+ Years IT Experience, 2+ Years with </a:t>
            </a:r>
            <a:r>
              <a:rPr lang="en-US" dirty="0" smtClean="0"/>
              <a:t>AWS</a:t>
            </a:r>
            <a:endParaRPr lang="en-US" dirty="0" smtClean="0"/>
          </a:p>
          <a:p>
            <a:r>
              <a:rPr lang="en-US" dirty="0" smtClean="0"/>
              <a:t>Author of AWS Missing Tools (http://</a:t>
            </a:r>
            <a:r>
              <a:rPr lang="en-US" dirty="0" err="1" smtClean="0"/>
              <a:t>awsmissingtools.com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of Website with RDS, Auto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/>
              <a:t>Scalability is </a:t>
            </a:r>
            <a:r>
              <a:rPr lang="en-US" dirty="0" smtClean="0"/>
              <a:t>Good</a:t>
            </a:r>
          </a:p>
          <a:p>
            <a:pPr lvl="2"/>
            <a:r>
              <a:rPr lang="en-US" dirty="0" smtClean="0"/>
              <a:t>Need to Increase Resources? Scale Up</a:t>
            </a:r>
          </a:p>
          <a:p>
            <a:pPr lvl="1"/>
            <a:r>
              <a:rPr lang="en-US" dirty="0" smtClean="0"/>
              <a:t>Application Availability is Good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Application is Multi-AZ but Single Region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Database scales easily for CPU, Memory, IOPS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DNS Hostname and Static IP Address</a:t>
            </a:r>
          </a:p>
          <a:p>
            <a:pPr lvl="1"/>
            <a:r>
              <a:rPr lang="en-US" dirty="0" smtClean="0"/>
              <a:t>Can Be Rebuilt Quickly because of Auto Scaling Group and User-Data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Cost Higher: 2x EC2 Instance ($0.02 * 2 as of 2012-11), RDS Instance ($0.025 as of 2012-11) and ELB ($0.025 as of 2012-11)</a:t>
            </a:r>
          </a:p>
          <a:p>
            <a:pPr lvl="1"/>
            <a:r>
              <a:rPr lang="en-US" dirty="0" smtClean="0"/>
              <a:t>On Instance Data is Not Protected</a:t>
            </a:r>
          </a:p>
          <a:p>
            <a:pPr lvl="2"/>
            <a:r>
              <a:rPr lang="en-US" dirty="0" smtClean="0"/>
              <a:t>Changes are Not Persistent if Instance Removed from Service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Scalability Good, but Manual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9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Philosophy (In Progress)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 Product Focused. </a:t>
            </a:r>
            <a:r>
              <a:rPr lang="en-US" i="1" dirty="0" smtClean="0"/>
              <a:t>Use managed </a:t>
            </a:r>
            <a:r>
              <a:rPr lang="en-US" i="1" dirty="0"/>
              <a:t>i</a:t>
            </a:r>
            <a:r>
              <a:rPr lang="en-US" i="1" dirty="0" smtClean="0"/>
              <a:t>nfrastructure unless it is a competitive advantage to run your own infrastructure. –Morgan </a:t>
            </a:r>
            <a:r>
              <a:rPr lang="en-US" i="1" dirty="0" err="1" smtClean="0"/>
              <a:t>Tocker</a:t>
            </a:r>
            <a:endParaRPr lang="en-US" i="1" dirty="0" smtClean="0"/>
          </a:p>
          <a:p>
            <a:r>
              <a:rPr lang="en-US" dirty="0" smtClean="0"/>
              <a:t>Plan for Failure. </a:t>
            </a:r>
            <a:r>
              <a:rPr lang="en-US" i="1" dirty="0" smtClean="0"/>
              <a:t>Amazon fails. </a:t>
            </a:r>
            <a:r>
              <a:rPr lang="en-US" i="1" dirty="0" smtClean="0"/>
              <a:t>Keep in mind that AWS resources fail. Use multiple AZs, use queues not calls, retry failures.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Account</a:t>
            </a:r>
          </a:p>
          <a:p>
            <a:r>
              <a:rPr lang="en-US" dirty="0" smtClean="0"/>
              <a:t>AWS CLI Tools Installed (ec2 </a:t>
            </a:r>
            <a:r>
              <a:rPr lang="en-US" dirty="0" err="1" smtClean="0"/>
              <a:t>api</a:t>
            </a:r>
            <a:r>
              <a:rPr lang="en-US" dirty="0" smtClean="0"/>
              <a:t> cli tools, auto scaling cli tools)</a:t>
            </a:r>
          </a:p>
          <a:p>
            <a:r>
              <a:rPr lang="en-US" dirty="0" smtClean="0"/>
              <a:t>Version Control Account (</a:t>
            </a:r>
            <a:r>
              <a:rPr lang="en-US" dirty="0" err="1" smtClean="0"/>
              <a:t>svn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Nice to have</a:t>
            </a:r>
            <a:r>
              <a:rPr lang="en-US" dirty="0" smtClean="0"/>
              <a:t>: scripting language (bash, </a:t>
            </a:r>
            <a:r>
              <a:rPr lang="en-US" dirty="0" err="1" smtClean="0"/>
              <a:t>perl</a:t>
            </a:r>
            <a:r>
              <a:rPr lang="en-US" dirty="0" smtClean="0"/>
              <a:t>, python, ruby) for writing </a:t>
            </a:r>
            <a:r>
              <a:rPr lang="en-US" dirty="0" err="1" smtClean="0"/>
              <a:t>userdata</a:t>
            </a:r>
            <a:endParaRPr lang="en-US" dirty="0"/>
          </a:p>
          <a:p>
            <a:r>
              <a:rPr lang="en-US" dirty="0" smtClean="0"/>
              <a:t>Nice to have: familiarity with Linux, Apache or Tomcat, MySQL and PHP or Java</a:t>
            </a:r>
          </a:p>
        </p:txBody>
      </p:sp>
    </p:spTree>
    <p:extLst>
      <p:ext uri="{BB962C8B-B14F-4D97-AF65-F5344CB8AC3E}">
        <p14:creationId xmlns:p14="http://schemas.microsoft.com/office/powerpoint/2010/main" val="82957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Objectives, 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Planning for Failure: Availability </a:t>
            </a:r>
            <a:r>
              <a:rPr lang="en-US" dirty="0" smtClean="0"/>
              <a:t>Zones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Scaling “Up or Out” / “Horizontally or Vertically”</a:t>
            </a:r>
            <a:endParaRPr lang="en-US" dirty="0" smtClean="0"/>
          </a:p>
          <a:p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EC2 </a:t>
            </a:r>
            <a:r>
              <a:rPr lang="en-US" dirty="0"/>
              <a:t>Instances: </a:t>
            </a:r>
            <a:r>
              <a:rPr lang="en-US" dirty="0" smtClean="0"/>
              <a:t>Keys, Security </a:t>
            </a:r>
            <a:r>
              <a:rPr lang="en-US" dirty="0"/>
              <a:t>Groups, </a:t>
            </a:r>
            <a:r>
              <a:rPr lang="en-US" dirty="0" smtClean="0"/>
              <a:t>Elastic IPs, User Data, User Data “Bootstrapping” Instance</a:t>
            </a:r>
          </a:p>
          <a:p>
            <a:pPr lvl="1"/>
            <a:r>
              <a:rPr lang="en-US" dirty="0" err="1" smtClean="0"/>
              <a:t>Autoscaling</a:t>
            </a:r>
            <a:r>
              <a:rPr lang="en-US" dirty="0" smtClean="0"/>
              <a:t> Groups: Manual Scaling, Load Balancers</a:t>
            </a:r>
          </a:p>
          <a:p>
            <a:pPr lvl="1"/>
            <a:r>
              <a:rPr lang="en-US" dirty="0" smtClean="0"/>
              <a:t>RDS Instances: Scaling (CPU, Memory, Storage), Security Groups</a:t>
            </a:r>
          </a:p>
          <a:p>
            <a:pPr lvl="1"/>
            <a:r>
              <a:rPr lang="en-US" dirty="0" smtClean="0"/>
              <a:t>Load Balancer: Have Created an ELB</a:t>
            </a:r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EC2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 EC2 Instance</a:t>
            </a:r>
          </a:p>
          <a:p>
            <a:pPr lvl="1"/>
            <a:r>
              <a:rPr lang="en-US" dirty="0" smtClean="0"/>
              <a:t>What are Instances Types</a:t>
            </a:r>
            <a:r>
              <a:rPr lang="en-US" dirty="0" smtClean="0"/>
              <a:t>? Different combinations of CPU, Memory, IO.</a:t>
            </a:r>
          </a:p>
          <a:p>
            <a:pPr lvl="1"/>
            <a:r>
              <a:rPr lang="en-US" dirty="0" smtClean="0"/>
              <a:t>What is an AMI? Different flavor of OS and installed software.</a:t>
            </a:r>
            <a:endParaRPr lang="en-US" i="1" dirty="0" smtClean="0"/>
          </a:p>
          <a:p>
            <a:pPr lvl="1"/>
            <a:r>
              <a:rPr lang="en-US" dirty="0" smtClean="0"/>
              <a:t>What is EBS </a:t>
            </a:r>
            <a:r>
              <a:rPr lang="en-US" dirty="0" smtClean="0"/>
              <a:t>or Instance Store? </a:t>
            </a:r>
            <a:r>
              <a:rPr lang="en-US" i="1" dirty="0" smtClean="0"/>
              <a:t>EBS = “Persistent” whereas Instance Store = Ephemeral (won’t survive stop/start)</a:t>
            </a:r>
            <a:endParaRPr lang="en-US" dirty="0" smtClean="0"/>
          </a:p>
          <a:p>
            <a:r>
              <a:rPr lang="en-US" dirty="0" smtClean="0"/>
              <a:t>Create Security Group</a:t>
            </a:r>
          </a:p>
          <a:p>
            <a:pPr lvl="1"/>
            <a:r>
              <a:rPr lang="en-US" dirty="0" smtClean="0"/>
              <a:t>Port 22 open to only </a:t>
            </a:r>
            <a:r>
              <a:rPr lang="en-US" i="1" dirty="0" smtClean="0"/>
              <a:t>your</a:t>
            </a:r>
            <a:r>
              <a:rPr lang="en-US" dirty="0" smtClean="0"/>
              <a:t> IP Address</a:t>
            </a:r>
          </a:p>
          <a:p>
            <a:pPr lvl="1"/>
            <a:r>
              <a:rPr lang="en-US" dirty="0" smtClean="0"/>
              <a:t>Ports 80 and 8080 open to Everyone</a:t>
            </a:r>
          </a:p>
          <a:p>
            <a:r>
              <a:rPr lang="en-US" dirty="0" smtClean="0"/>
              <a:t>Create Key</a:t>
            </a:r>
          </a:p>
          <a:p>
            <a:pPr lvl="1"/>
            <a:r>
              <a:rPr lang="en-US" i="1" dirty="0" smtClean="0"/>
              <a:t>Save this Key</a:t>
            </a:r>
          </a:p>
          <a:p>
            <a:r>
              <a:rPr lang="en-US" dirty="0" smtClean="0"/>
              <a:t>Termination Protection: Off</a:t>
            </a:r>
          </a:p>
          <a:p>
            <a:pPr lvl="1"/>
            <a:r>
              <a:rPr lang="en-US" i="1" dirty="0" smtClean="0"/>
              <a:t>you should get used to AWS resources being ephemeral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9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Web Server on EC2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EC2 Instance</a:t>
            </a:r>
          </a:p>
          <a:p>
            <a:r>
              <a:rPr lang="en-US" dirty="0" smtClean="0"/>
              <a:t>Install Web /</a:t>
            </a:r>
            <a:r>
              <a:rPr lang="en-US" dirty="0"/>
              <a:t> </a:t>
            </a:r>
            <a:r>
              <a:rPr lang="en-US" dirty="0" smtClean="0"/>
              <a:t>Application Server Software (Apache or Tomcat)</a:t>
            </a:r>
          </a:p>
          <a:p>
            <a:pPr lvl="1"/>
            <a:r>
              <a:rPr lang="en-US" dirty="0" smtClean="0"/>
              <a:t>Guided</a:t>
            </a:r>
            <a:r>
              <a:rPr lang="en-US" dirty="0" smtClean="0"/>
              <a:t>: use commands from ec2</a:t>
            </a:r>
            <a:r>
              <a:rPr lang="en-US" dirty="0"/>
              <a:t>-instance-httpd-</a:t>
            </a:r>
            <a:r>
              <a:rPr lang="en-US" dirty="0" smtClean="0"/>
              <a:t>basic.sh as a template</a:t>
            </a:r>
          </a:p>
          <a:p>
            <a:pPr lvl="1"/>
            <a:r>
              <a:rPr lang="en-US" dirty="0" smtClean="0"/>
              <a:t>On your own: install apache web server, configure a single static page</a:t>
            </a:r>
            <a:endParaRPr lang="en-US" dirty="0" smtClean="0"/>
          </a:p>
          <a:p>
            <a:r>
              <a:rPr lang="en-US" dirty="0" smtClean="0"/>
              <a:t>Access Web </a:t>
            </a:r>
            <a:r>
              <a:rPr lang="en-US" dirty="0" smtClean="0"/>
              <a:t>Page hosted on your EC2 Instance</a:t>
            </a:r>
            <a:endParaRPr lang="en-US" dirty="0" smtClean="0"/>
          </a:p>
          <a:p>
            <a:pPr lvl="1"/>
            <a:r>
              <a:rPr lang="en-US" dirty="0" smtClean="0"/>
              <a:t>You have now brought up an instance, performed a software install, started a webserver and confirmed your security group settings are correct.</a:t>
            </a:r>
          </a:p>
        </p:txBody>
      </p:sp>
    </p:spTree>
    <p:extLst>
      <p:ext uri="{BB962C8B-B14F-4D97-AF65-F5344CB8AC3E}">
        <p14:creationId xmlns:p14="http://schemas.microsoft.com/office/powerpoint/2010/main" val="21202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Web Server (using </a:t>
            </a:r>
            <a:r>
              <a:rPr lang="en-US" dirty="0" err="1" smtClean="0"/>
              <a:t>userdata</a:t>
            </a:r>
            <a:r>
              <a:rPr lang="en-US" dirty="0" smtClean="0"/>
              <a:t>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Terminate Your Previously Used Instance</a:t>
            </a:r>
          </a:p>
          <a:p>
            <a:pPr lvl="1"/>
            <a:r>
              <a:rPr lang="en-US" dirty="0" smtClean="0"/>
              <a:t>You </a:t>
            </a:r>
            <a:r>
              <a:rPr lang="en-US" dirty="0" smtClean="0"/>
              <a:t>should know:</a:t>
            </a:r>
            <a:r>
              <a:rPr lang="en-US" dirty="0" smtClean="0"/>
              <a:t> </a:t>
            </a:r>
            <a:r>
              <a:rPr lang="en-US" dirty="0" smtClean="0"/>
              <a:t>you just </a:t>
            </a:r>
            <a:r>
              <a:rPr lang="en-US" dirty="0" smtClean="0"/>
              <a:t>spend 0.025 </a:t>
            </a:r>
            <a:r>
              <a:rPr lang="en-US" i="1" dirty="0" smtClean="0"/>
              <a:t>if you used a t1.micro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 new EC2 </a:t>
            </a:r>
            <a:r>
              <a:rPr lang="en-US" dirty="0" smtClean="0"/>
              <a:t>Instance and Configur</a:t>
            </a:r>
            <a:r>
              <a:rPr lang="en-US" dirty="0" smtClean="0"/>
              <a:t>e Automatically!</a:t>
            </a:r>
            <a:endParaRPr lang="en-US" dirty="0" smtClean="0"/>
          </a:p>
          <a:p>
            <a:pPr lvl="1"/>
            <a:r>
              <a:rPr lang="en-US" dirty="0" smtClean="0"/>
              <a:t>Add from previous Web Server in </a:t>
            </a:r>
            <a:r>
              <a:rPr lang="en-US" dirty="0" err="1" smtClean="0"/>
              <a:t>userdata</a:t>
            </a:r>
            <a:r>
              <a:rPr lang="en-US" dirty="0" smtClean="0"/>
              <a:t> field</a:t>
            </a:r>
            <a:endParaRPr lang="en-US" dirty="0" smtClean="0"/>
          </a:p>
          <a:p>
            <a:r>
              <a:rPr lang="en-US" dirty="0" smtClean="0"/>
              <a:t>Create in us-west-2 Region, us-west-2a Availability Zone</a:t>
            </a:r>
          </a:p>
          <a:p>
            <a:r>
              <a:rPr lang="en-US" dirty="0" smtClean="0"/>
              <a:t>Test for Website at EC2 Instance at IP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0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of Website Standalone EC2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Easy to Support</a:t>
            </a:r>
          </a:p>
          <a:p>
            <a:pPr lvl="1"/>
            <a:r>
              <a:rPr lang="en-US" dirty="0" smtClean="0"/>
              <a:t>Low Cost Configuration ($0.02/hour as of 2012-11)</a:t>
            </a:r>
          </a:p>
          <a:p>
            <a:pPr lvl="1"/>
            <a:r>
              <a:rPr lang="en-US" dirty="0" smtClean="0"/>
              <a:t>Can Be Rebuilt Quickly because of user-data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No DNS</a:t>
            </a:r>
          </a:p>
          <a:p>
            <a:pPr lvl="1"/>
            <a:r>
              <a:rPr lang="en-US" dirty="0" smtClean="0"/>
              <a:t>IP Address is not Static (Can’t Reboot)</a:t>
            </a:r>
          </a:p>
          <a:p>
            <a:pPr lvl="1"/>
            <a:r>
              <a:rPr lang="en-US" dirty="0" smtClean="0"/>
              <a:t>Availability is Low</a:t>
            </a:r>
          </a:p>
          <a:p>
            <a:pPr lvl="2"/>
            <a:r>
              <a:rPr lang="en-US" dirty="0" smtClean="0"/>
              <a:t>Amazon Instances are Ephemeral. Instance </a:t>
            </a:r>
            <a:r>
              <a:rPr lang="en-US" i="1" dirty="0" smtClean="0"/>
              <a:t>will</a:t>
            </a:r>
            <a:r>
              <a:rPr lang="en-US" dirty="0" smtClean="0"/>
              <a:t> Fail at Some Point.</a:t>
            </a:r>
          </a:p>
          <a:p>
            <a:pPr lvl="2"/>
            <a:r>
              <a:rPr lang="en-US" dirty="0" smtClean="0"/>
              <a:t>Instance is in a Single Region and a Single Availability Zone.</a:t>
            </a:r>
          </a:p>
          <a:p>
            <a:pPr lvl="2"/>
            <a:r>
              <a:rPr lang="en-US" dirty="0" smtClean="0"/>
              <a:t>Changes are Not Persistent if Removed from Service</a:t>
            </a:r>
          </a:p>
          <a:p>
            <a:pPr lvl="1"/>
            <a:r>
              <a:rPr lang="en-US" dirty="0" smtClean="0"/>
              <a:t>Scalability is 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5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178</TotalTime>
  <Words>1505</Words>
  <Application>Microsoft Macintosh PowerPoint</Application>
  <PresentationFormat>On-screen Show (4:3)</PresentationFormat>
  <Paragraphs>172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Expo</vt:lpstr>
      <vt:lpstr>AWS Intro</vt:lpstr>
      <vt:lpstr>Who Am I?</vt:lpstr>
      <vt:lpstr>Cloud Philosophy (In Progress)</vt:lpstr>
      <vt:lpstr>Prerequisites</vt:lpstr>
      <vt:lpstr>Objectives, Day 1</vt:lpstr>
      <vt:lpstr>Create EC2 Instance</vt:lpstr>
      <vt:lpstr>Create Web Server on EC2 Instance</vt:lpstr>
      <vt:lpstr>Create a Web Server (using userdata) </vt:lpstr>
      <vt:lpstr>Eval of Website Standalone EC2 Instance</vt:lpstr>
      <vt:lpstr>Bonus: Build a Java Based Application</vt:lpstr>
      <vt:lpstr>Build a Dynamic Website, Add Elastic IP</vt:lpstr>
      <vt:lpstr>Evaluation of Dynamic Website</vt:lpstr>
      <vt:lpstr>Create RDS Instance</vt:lpstr>
      <vt:lpstr>Modify RDS Instance</vt:lpstr>
      <vt:lpstr>Connect EC2 Instance to RDS</vt:lpstr>
      <vt:lpstr>Evaluation of Dynamic Website with RDS</vt:lpstr>
      <vt:lpstr>Create a Elastic Load Balancer</vt:lpstr>
      <vt:lpstr>Create Auto Scaling Group</vt:lpstr>
      <vt:lpstr>Update Auto Scaling Group and RDS Instance</vt:lpstr>
      <vt:lpstr>Eval of Website with RDS, Auto Scaling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783</cp:revision>
  <dcterms:created xsi:type="dcterms:W3CDTF">2012-11-15T04:07:16Z</dcterms:created>
  <dcterms:modified xsi:type="dcterms:W3CDTF">2012-11-16T02:41:21Z</dcterms:modified>
</cp:coreProperties>
</file>