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76" r:id="rId3"/>
    <p:sldId id="257" r:id="rId4"/>
    <p:sldId id="258" r:id="rId5"/>
    <p:sldId id="259" r:id="rId6"/>
    <p:sldId id="260" r:id="rId7"/>
    <p:sldId id="261" r:id="rId8"/>
    <p:sldId id="264" r:id="rId9"/>
    <p:sldId id="263" r:id="rId10"/>
    <p:sldId id="262" r:id="rId11"/>
    <p:sldId id="265" r:id="rId12"/>
    <p:sldId id="266" r:id="rId13"/>
    <p:sldId id="267" r:id="rId14"/>
    <p:sldId id="268" r:id="rId15"/>
    <p:sldId id="269" r:id="rId16"/>
    <p:sldId id="274" r:id="rId17"/>
    <p:sldId id="271" r:id="rId18"/>
    <p:sldId id="272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61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676A5-1300-B945-98B1-DD92DDC3A3CB}" type="datetimeFigureOut">
              <a:rPr lang="en-US" smtClean="0"/>
              <a:t>12/2/12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43062-714D-1146-A97F-0D45BD9E7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87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Instance Types: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Cover Different Sizes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Cover</a:t>
            </a:r>
            <a:r>
              <a:rPr lang="en-US" baseline="0" dirty="0" smtClean="0"/>
              <a:t> AMIs (Linux, Linux Variants, Windows)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Cover Storage Types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EBS: persistent, but only single-AZ. EBS volumes are stored on S3. In my experience EBS failure is the among the </a:t>
            </a:r>
            <a:r>
              <a:rPr lang="en-US" i="1" baseline="0" dirty="0" smtClean="0"/>
              <a:t>most</a:t>
            </a:r>
            <a:r>
              <a:rPr lang="en-US" i="0" baseline="0" dirty="0" smtClean="0"/>
              <a:t> common AWS failures. EBS failures impact RDS as well.</a:t>
            </a:r>
            <a:endParaRPr lang="en-US" baseline="0" dirty="0" smtClean="0"/>
          </a:p>
          <a:p>
            <a:pPr marL="628650" lvl="1" indent="-171450">
              <a:buFontTx/>
              <a:buChar char="-"/>
            </a:pPr>
            <a:r>
              <a:rPr lang="en-US" dirty="0" smtClean="0"/>
              <a:t>Instance Store: persistent</a:t>
            </a:r>
            <a:r>
              <a:rPr lang="en-US" baseline="0" dirty="0" smtClean="0"/>
              <a:t> through restarts. Data lost on instance start/stop. Instance store is on the </a:t>
            </a:r>
            <a:r>
              <a:rPr lang="en-US" i="1" baseline="0" dirty="0" smtClean="0"/>
              <a:t>physical hardware</a:t>
            </a:r>
            <a:r>
              <a:rPr lang="en-US" i="0" baseline="0" dirty="0" smtClean="0"/>
              <a:t> hosting your EC2 instance. It is also unsupported on the newest EC2 Instance Types </a:t>
            </a:r>
            <a:r>
              <a:rPr lang="en-US" i="1" baseline="0" dirty="0" smtClean="0"/>
              <a:t>and may be planned for deprecation.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45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Instance Types:</a:t>
            </a:r>
          </a:p>
          <a:p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81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r>
              <a:rPr lang="en-US" baseline="0" dirty="0" smtClean="0"/>
              <a:t> m1.small not t1.micro? t1.micro perforce is unreliable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44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Home.png"/>
          <p:cNvPicPr>
            <a:picLocks noChangeAspect="1"/>
          </p:cNvPicPr>
          <p:nvPr/>
        </p:nvPicPr>
        <p:blipFill>
          <a:blip r:embed="rId2"/>
          <a:srcRect t="-93973"/>
          <a:stretch>
            <a:fillRect/>
          </a:stretch>
        </p:blipFill>
        <p:spPr>
          <a:xfrm>
            <a:off x="179294" y="1183341"/>
            <a:ext cx="8787384" cy="527672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513" y="2168338"/>
            <a:ext cx="8307387" cy="1619250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513" y="3810000"/>
            <a:ext cx="8307387" cy="753036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DirectionalButtons-RightOnl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266" y="533400"/>
            <a:ext cx="752475" cy="352425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466850"/>
            <a:ext cx="8308039" cy="1128432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07224" y="2623296"/>
            <a:ext cx="4717676" cy="3831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213" y="2770187"/>
            <a:ext cx="3429093" cy="35768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182880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298140" y="1169894"/>
            <a:ext cx="3671047" cy="52760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82880" y="1169894"/>
            <a:ext cx="8787384" cy="210670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82880" y="3281082"/>
            <a:ext cx="8787384" cy="3174582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3329268"/>
            <a:ext cx="8346141" cy="1014132"/>
          </a:xfrm>
        </p:spPr>
        <p:txBody>
          <a:bodyPr anchor="b"/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4343399"/>
            <a:ext cx="8346141" cy="190976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3835212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00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82880" y="1179576"/>
            <a:ext cx="3671047" cy="220531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2015983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182880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VerticalTC.png"/>
          <p:cNvPicPr>
            <a:picLocks noChangeAspect="1"/>
          </p:cNvPicPr>
          <p:nvPr/>
        </p:nvPicPr>
        <p:blipFill>
          <a:blip r:embed="rId2"/>
          <a:srcRect t="-93650"/>
          <a:stretch>
            <a:fillRect/>
          </a:stretch>
        </p:blipFill>
        <p:spPr>
          <a:xfrm>
            <a:off x="7445188" y="1178128"/>
            <a:ext cx="1524000" cy="527533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40705" y="1398494"/>
            <a:ext cx="1447800" cy="48499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7513" y="1398494"/>
            <a:ext cx="6669087" cy="4849906"/>
          </a:xfrm>
        </p:spPr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2880" y="1179576"/>
            <a:ext cx="8787384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Picture 5" descr="DirectionalButtons-LeftOnlyOnl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488" y="538163"/>
            <a:ext cx="752475" cy="3524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2756646"/>
            <a:ext cx="8308975" cy="349175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TCFull.png"/>
          <p:cNvPicPr>
            <a:picLocks noChangeAspect="1"/>
          </p:cNvPicPr>
          <p:nvPr/>
        </p:nvPicPr>
        <p:blipFill>
          <a:blip r:embed="rId2"/>
          <a:srcRect l="-198711"/>
          <a:stretch>
            <a:fillRect/>
          </a:stretch>
        </p:blipFill>
        <p:spPr>
          <a:xfrm>
            <a:off x="177999" y="1179576"/>
            <a:ext cx="8788373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>
              <a:buClr>
                <a:schemeClr val="bg1"/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>
              <a:buClr>
                <a:schemeClr val="bg1"/>
              </a:buClr>
              <a:defRPr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SectionH.png"/>
          <p:cNvPicPr>
            <a:picLocks noChangeAspect="1"/>
          </p:cNvPicPr>
          <p:nvPr/>
        </p:nvPicPr>
        <p:blipFill>
          <a:blip r:embed="rId2"/>
          <a:srcRect r="-91875"/>
          <a:stretch>
            <a:fillRect/>
          </a:stretch>
        </p:blipFill>
        <p:spPr>
          <a:xfrm>
            <a:off x="182880" y="1179576"/>
            <a:ext cx="8785105" cy="5276088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429000"/>
            <a:ext cx="6591300" cy="1371600"/>
          </a:xfrm>
        </p:spPr>
        <p:txBody>
          <a:bodyPr anchor="b" anchorCtr="0"/>
          <a:lstStyle>
            <a:lvl1pPr algn="r"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4800599"/>
            <a:ext cx="6591300" cy="1066801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6859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3214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6859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859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752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752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Cap.png"/>
          <p:cNvPicPr>
            <a:picLocks noChangeAspect="1"/>
          </p:cNvPicPr>
          <p:nvPr/>
        </p:nvPicPr>
        <p:blipFill>
          <a:blip r:embed="rId2"/>
          <a:srcRect b="-135871"/>
          <a:stretch>
            <a:fillRect/>
          </a:stretch>
        </p:blipFill>
        <p:spPr>
          <a:xfrm>
            <a:off x="182880" y="1179575"/>
            <a:ext cx="4228522" cy="5274037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369794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341" y="1600200"/>
            <a:ext cx="4101353" cy="4652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3697941" cy="341583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600"/>
              </a:spcBef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2.png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925" y="1456765"/>
            <a:ext cx="8308975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925" y="2770188"/>
            <a:ext cx="8308975" cy="3478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0105" y="6454588"/>
            <a:ext cx="23980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12/2/12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976" y="6454588"/>
            <a:ext cx="3657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0" y="12192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HomeButton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2450" y="526116"/>
            <a:ext cx="457200" cy="352425"/>
          </a:xfrm>
          <a:prstGeom prst="rect">
            <a:avLst/>
          </a:prstGeom>
        </p:spPr>
      </p:pic>
      <p:pic>
        <p:nvPicPr>
          <p:cNvPr id="10" name="Picture 9" descr="DirectionalButtons-Full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826188" y="526116"/>
            <a:ext cx="752475" cy="3524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AWS Intro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Created By </a:t>
            </a:r>
            <a:r>
              <a:rPr lang="en-US" dirty="0" smtClean="0"/>
              <a:t>Colin Johnson</a:t>
            </a:r>
          </a:p>
          <a:p>
            <a:r>
              <a:rPr lang="en-US" dirty="0" smtClean="0"/>
              <a:t>©</a:t>
            </a:r>
            <a:r>
              <a:rPr lang="en-US" dirty="0" err="1" smtClean="0"/>
              <a:t>CloudAvail</a:t>
            </a:r>
            <a:r>
              <a:rPr lang="en-US" dirty="0" smtClean="0"/>
              <a:t> Technology Consulting, 2012</a:t>
            </a:r>
          </a:p>
        </p:txBody>
      </p:sp>
    </p:spTree>
    <p:extLst>
      <p:ext uri="{BB962C8B-B14F-4D97-AF65-F5344CB8AC3E}">
        <p14:creationId xmlns:p14="http://schemas.microsoft.com/office/powerpoint/2010/main" val="1784358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 Dynamic Website, </a:t>
            </a:r>
            <a:r>
              <a:rPr lang="en-US" dirty="0" smtClean="0"/>
              <a:t>use</a:t>
            </a:r>
            <a:r>
              <a:rPr lang="en-US" dirty="0" smtClean="0"/>
              <a:t> an Elastic </a:t>
            </a:r>
            <a:r>
              <a:rPr lang="en-US" dirty="0" smtClean="0"/>
              <a:t>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Script</a:t>
            </a:r>
          </a:p>
          <a:p>
            <a:pPr lvl="1"/>
            <a:r>
              <a:rPr lang="en-US" dirty="0"/>
              <a:t>ec2-instance-httpd-</a:t>
            </a:r>
            <a:r>
              <a:rPr lang="en-US" dirty="0" smtClean="0"/>
              <a:t>dynamic.sh</a:t>
            </a:r>
          </a:p>
          <a:p>
            <a:r>
              <a:rPr lang="en-US" dirty="0" smtClean="0"/>
              <a:t>Add an Elastic IP</a:t>
            </a:r>
          </a:p>
          <a:p>
            <a:r>
              <a:rPr lang="en-US" dirty="0" smtClean="0"/>
              <a:t>EC2 instance now has “Static” IP Address</a:t>
            </a:r>
          </a:p>
          <a:p>
            <a:r>
              <a:rPr lang="en-US" dirty="0" smtClean="0"/>
              <a:t>Configure Route 53</a:t>
            </a:r>
          </a:p>
          <a:p>
            <a:pPr lvl="1"/>
            <a:r>
              <a:rPr lang="en-US" dirty="0" smtClean="0"/>
              <a:t>Point A Record at Elastic IP Address</a:t>
            </a:r>
          </a:p>
        </p:txBody>
      </p:sp>
    </p:spTree>
    <p:extLst>
      <p:ext uri="{BB962C8B-B14F-4D97-AF65-F5344CB8AC3E}">
        <p14:creationId xmlns:p14="http://schemas.microsoft.com/office/powerpoint/2010/main" val="2122315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of Dynamic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Good</a:t>
            </a:r>
          </a:p>
          <a:p>
            <a:pPr lvl="1"/>
            <a:r>
              <a:rPr lang="en-US" dirty="0" smtClean="0">
                <a:solidFill>
                  <a:schemeClr val="bg2"/>
                </a:solidFill>
              </a:rPr>
              <a:t>DNS Hostname and Static IP Address</a:t>
            </a:r>
          </a:p>
          <a:p>
            <a:pPr lvl="1"/>
            <a:r>
              <a:rPr lang="en-US" dirty="0" smtClean="0"/>
              <a:t>Easy to Support</a:t>
            </a:r>
          </a:p>
          <a:p>
            <a:pPr lvl="1"/>
            <a:r>
              <a:rPr lang="en-US" dirty="0" smtClean="0"/>
              <a:t>Low Cost Configuration ($0.02/hour as of 2012-11)</a:t>
            </a:r>
          </a:p>
          <a:p>
            <a:pPr lvl="1"/>
            <a:r>
              <a:rPr lang="en-US" dirty="0" smtClean="0"/>
              <a:t>Can Be Rebuilt Quickly because of user-data</a:t>
            </a:r>
          </a:p>
          <a:p>
            <a:r>
              <a:rPr lang="en-US" dirty="0" smtClean="0"/>
              <a:t>Bad</a:t>
            </a:r>
          </a:p>
          <a:p>
            <a:pPr lvl="1"/>
            <a:r>
              <a:rPr lang="en-US" dirty="0" smtClean="0">
                <a:solidFill>
                  <a:schemeClr val="accent4"/>
                </a:solidFill>
              </a:rPr>
              <a:t>Database on </a:t>
            </a:r>
            <a:r>
              <a:rPr lang="en-US" dirty="0">
                <a:solidFill>
                  <a:schemeClr val="accent4"/>
                </a:solidFill>
              </a:rPr>
              <a:t>S</a:t>
            </a:r>
            <a:r>
              <a:rPr lang="en-US" dirty="0" smtClean="0">
                <a:solidFill>
                  <a:schemeClr val="accent4"/>
                </a:solidFill>
              </a:rPr>
              <a:t>ame Machine. Database an availability concern and resource concern.</a:t>
            </a:r>
          </a:p>
          <a:p>
            <a:pPr lvl="1"/>
            <a:r>
              <a:rPr lang="en-US" dirty="0" smtClean="0"/>
              <a:t>Availability is Low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Amazon Instances are Ephemeral. Instance </a:t>
            </a:r>
            <a:r>
              <a:rPr lang="en-US" i="1" dirty="0" smtClean="0">
                <a:solidFill>
                  <a:schemeClr val="tx1"/>
                </a:solidFill>
              </a:rPr>
              <a:t>will</a:t>
            </a:r>
            <a:r>
              <a:rPr lang="en-US" dirty="0" smtClean="0">
                <a:solidFill>
                  <a:schemeClr val="tx1"/>
                </a:solidFill>
              </a:rPr>
              <a:t> Fail at Some Point.</a:t>
            </a:r>
          </a:p>
          <a:p>
            <a:pPr lvl="2"/>
            <a:r>
              <a:rPr lang="en-US" dirty="0" smtClean="0"/>
              <a:t>Instance is in a Single Region and a Single Availability Zone.</a:t>
            </a:r>
          </a:p>
          <a:p>
            <a:pPr lvl="2"/>
            <a:r>
              <a:rPr lang="en-US" dirty="0" smtClean="0"/>
              <a:t>Changes are Not Persistent if Removed from Service</a:t>
            </a:r>
          </a:p>
          <a:p>
            <a:pPr lvl="1"/>
            <a:r>
              <a:rPr lang="en-US" dirty="0" smtClean="0"/>
              <a:t>Scalability is Low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894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smtClean="0"/>
              <a:t>an RDS </a:t>
            </a:r>
            <a:r>
              <a:rPr lang="en-US" dirty="0" smtClean="0"/>
              <a:t>Instance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RDS Instance</a:t>
            </a:r>
          </a:p>
          <a:p>
            <a:r>
              <a:rPr lang="en-US" dirty="0" smtClean="0"/>
              <a:t>Engine</a:t>
            </a:r>
          </a:p>
          <a:p>
            <a:pPr lvl="1"/>
            <a:r>
              <a:rPr lang="en-US" dirty="0" smtClean="0"/>
              <a:t>Choose MySQL</a:t>
            </a:r>
          </a:p>
          <a:p>
            <a:r>
              <a:rPr lang="en-US" dirty="0" smtClean="0"/>
              <a:t>RDS Instance Type</a:t>
            </a:r>
          </a:p>
          <a:p>
            <a:pPr lvl="1"/>
            <a:r>
              <a:rPr lang="en-US" dirty="0" smtClean="0"/>
              <a:t>Nearly same offerings as EC2 but not at higher-end. Choose t1.micro</a:t>
            </a:r>
          </a:p>
          <a:p>
            <a:r>
              <a:rPr lang="en-US" dirty="0" smtClean="0"/>
              <a:t>Create Security Group</a:t>
            </a:r>
          </a:p>
          <a:p>
            <a:pPr lvl="1"/>
            <a:r>
              <a:rPr lang="en-US" dirty="0" smtClean="0"/>
              <a:t>Allow Access to EC2 Security Group Containing Previous Instance</a:t>
            </a:r>
          </a:p>
          <a:p>
            <a:r>
              <a:rPr lang="en-US" dirty="0" smtClean="0"/>
              <a:t>Termination Protection: Off</a:t>
            </a:r>
          </a:p>
        </p:txBody>
      </p:sp>
    </p:spTree>
    <p:extLst>
      <p:ext uri="{BB962C8B-B14F-4D97-AF65-F5344CB8AC3E}">
        <p14:creationId xmlns:p14="http://schemas.microsoft.com/office/powerpoint/2010/main" val="2113591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 </a:t>
            </a:r>
            <a:r>
              <a:rPr lang="en-US" dirty="0" smtClean="0"/>
              <a:t>an RDS </a:t>
            </a:r>
            <a:r>
              <a:rPr lang="en-US" dirty="0" smtClean="0"/>
              <a:t>Instance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Instance Size</a:t>
            </a:r>
          </a:p>
          <a:p>
            <a:pPr lvl="1"/>
            <a:r>
              <a:rPr lang="en-US" dirty="0" smtClean="0"/>
              <a:t>Change from m1.small to t1.micro</a:t>
            </a:r>
          </a:p>
          <a:p>
            <a:pPr lvl="1"/>
            <a:r>
              <a:rPr lang="en-US" dirty="0" smtClean="0"/>
              <a:t>Change from 5 GB Space to 10 GB Space (note: can only go up in size)</a:t>
            </a:r>
          </a:p>
          <a:p>
            <a:r>
              <a:rPr lang="en-US" dirty="0" smtClean="0"/>
              <a:t>Change DB Parameter Group</a:t>
            </a:r>
          </a:p>
          <a:p>
            <a:pPr lvl="1"/>
            <a:r>
              <a:rPr lang="en-US" dirty="0" smtClean="0"/>
              <a:t>Change “Max Number of Connections to 10”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62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 </a:t>
            </a:r>
            <a:r>
              <a:rPr lang="en-US" dirty="0" smtClean="0"/>
              <a:t>an EC2 </a:t>
            </a:r>
            <a:r>
              <a:rPr lang="en-US" dirty="0" smtClean="0"/>
              <a:t>Instance to 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Migrate Database from EC2 to RDS</a:t>
            </a:r>
          </a:p>
          <a:p>
            <a:r>
              <a:rPr lang="en-US" dirty="0" smtClean="0"/>
              <a:t>Uninstall MySQL</a:t>
            </a:r>
          </a:p>
          <a:p>
            <a:pPr lvl="1"/>
            <a:r>
              <a:rPr lang="en-US" dirty="0"/>
              <a:t>y</a:t>
            </a:r>
            <a:r>
              <a:rPr lang="en-US" dirty="0" smtClean="0"/>
              <a:t>um –y uninstall </a:t>
            </a:r>
            <a:r>
              <a:rPr lang="en-US" dirty="0" err="1" smtClean="0"/>
              <a:t>mysql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883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of </a:t>
            </a:r>
            <a:r>
              <a:rPr lang="en-US" dirty="0" smtClean="0"/>
              <a:t>a Dynamic </a:t>
            </a:r>
            <a:r>
              <a:rPr lang="en-US" dirty="0" smtClean="0"/>
              <a:t>Website with 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Good</a:t>
            </a:r>
          </a:p>
          <a:p>
            <a:pPr lvl="1"/>
            <a:r>
              <a:rPr lang="en-US" dirty="0" smtClean="0">
                <a:solidFill>
                  <a:schemeClr val="bg2"/>
                </a:solidFill>
              </a:rPr>
              <a:t>Database (and Data) available even if EC2 Instance Fails</a:t>
            </a:r>
          </a:p>
          <a:p>
            <a:pPr lvl="1"/>
            <a:r>
              <a:rPr lang="en-US" dirty="0" smtClean="0">
                <a:solidFill>
                  <a:schemeClr val="bg2"/>
                </a:solidFill>
              </a:rPr>
              <a:t>Database scales easily for CPU, Memory, IOPS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DNS Hostname and Static IP Address</a:t>
            </a:r>
          </a:p>
          <a:p>
            <a:pPr lvl="1"/>
            <a:r>
              <a:rPr lang="en-US" dirty="0" smtClean="0"/>
              <a:t>Easy to Support</a:t>
            </a:r>
          </a:p>
          <a:p>
            <a:pPr lvl="1"/>
            <a:r>
              <a:rPr lang="en-US" dirty="0" smtClean="0"/>
              <a:t>Can Be Rebuilt Quickly because of user-data</a:t>
            </a:r>
          </a:p>
          <a:p>
            <a:r>
              <a:rPr lang="en-US" dirty="0" smtClean="0"/>
              <a:t>Bad</a:t>
            </a:r>
          </a:p>
          <a:p>
            <a:pPr lvl="1"/>
            <a:r>
              <a:rPr lang="en-US" dirty="0" smtClean="0"/>
              <a:t>Cost Higher: EC2 Instance ($0.02 as of 2012-11) and RDS Instance ($0.025 as of 2012-11)</a:t>
            </a:r>
          </a:p>
          <a:p>
            <a:pPr lvl="1"/>
            <a:r>
              <a:rPr lang="en-US" dirty="0" smtClean="0"/>
              <a:t>Availability is Low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Amazon Instances are Ephemeral. Instance </a:t>
            </a:r>
            <a:r>
              <a:rPr lang="en-US" i="1" dirty="0" smtClean="0">
                <a:solidFill>
                  <a:schemeClr val="tx1"/>
                </a:solidFill>
              </a:rPr>
              <a:t>will</a:t>
            </a:r>
            <a:r>
              <a:rPr lang="en-US" dirty="0" smtClean="0">
                <a:solidFill>
                  <a:schemeClr val="tx1"/>
                </a:solidFill>
              </a:rPr>
              <a:t> Fail at Some Point.</a:t>
            </a:r>
          </a:p>
          <a:p>
            <a:pPr lvl="2"/>
            <a:r>
              <a:rPr lang="en-US" dirty="0" smtClean="0"/>
              <a:t>Instance is in a Single Region and a Single Availability Zone.</a:t>
            </a:r>
          </a:p>
          <a:p>
            <a:pPr lvl="2"/>
            <a:r>
              <a:rPr lang="en-US" dirty="0" smtClean="0"/>
              <a:t>Changes are Not Persistent if Removed from Service</a:t>
            </a:r>
          </a:p>
          <a:p>
            <a:pPr lvl="1"/>
            <a:r>
              <a:rPr lang="en-US" dirty="0" smtClean="0"/>
              <a:t>Scalability is Low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195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smtClean="0"/>
              <a:t>an </a:t>
            </a:r>
            <a:r>
              <a:rPr lang="en-US" dirty="0" smtClean="0"/>
              <a:t>Elastic Load Balancer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Elastic Load Balancer will Provide</a:t>
            </a:r>
          </a:p>
          <a:p>
            <a:pPr lvl="1"/>
            <a:r>
              <a:rPr lang="en-US" dirty="0" smtClean="0"/>
              <a:t>A Means of Distributing Requests Amongst Multiple Instances</a:t>
            </a:r>
          </a:p>
          <a:p>
            <a:pPr lvl="1"/>
            <a:r>
              <a:rPr lang="en-US" dirty="0" smtClean="0"/>
              <a:t>A Static Endpoint for DNS</a:t>
            </a:r>
          </a:p>
          <a:p>
            <a:pPr lvl="1"/>
            <a:r>
              <a:rPr lang="en-US" dirty="0" smtClean="0"/>
              <a:t>Measures for Instance Health, Performance and Load all through </a:t>
            </a:r>
            <a:r>
              <a:rPr lang="en-US" dirty="0" err="1" smtClean="0"/>
              <a:t>CloudWatch</a:t>
            </a:r>
            <a:endParaRPr lang="en-US" dirty="0" smtClean="0"/>
          </a:p>
          <a:p>
            <a:r>
              <a:rPr lang="en-US" dirty="0" smtClean="0"/>
              <a:t>Create a Load Balancer</a:t>
            </a:r>
          </a:p>
          <a:p>
            <a:pPr lvl="1"/>
            <a:r>
              <a:rPr lang="en-US" dirty="0" smtClean="0"/>
              <a:t>Forward Listener Port 80 to Instance Port 80</a:t>
            </a:r>
          </a:p>
          <a:p>
            <a:pPr lvl="1"/>
            <a:r>
              <a:rPr lang="en-US" dirty="0" smtClean="0"/>
              <a:t>Future Discussion</a:t>
            </a:r>
          </a:p>
          <a:p>
            <a:pPr lvl="2"/>
            <a:r>
              <a:rPr lang="en-US" dirty="0" smtClean="0"/>
              <a:t>Decrypting Traffic on ELB (awesome)</a:t>
            </a:r>
          </a:p>
          <a:p>
            <a:pPr lvl="2"/>
            <a:r>
              <a:rPr lang="en-US" dirty="0" smtClean="0"/>
              <a:t>Allowing Instance to *only* accept traffic from ELB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24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smtClean="0"/>
              <a:t>an Auto </a:t>
            </a:r>
            <a:r>
              <a:rPr lang="en-US" dirty="0" smtClean="0"/>
              <a:t>Scaling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Objectives Addressed:</a:t>
            </a:r>
          </a:p>
          <a:p>
            <a:pPr lvl="1"/>
            <a:r>
              <a:rPr lang="en-US" dirty="0" smtClean="0"/>
              <a:t>Scalability (easily scale up), Availability (redundant instances) and Supportability (consistent rebuild of instances)</a:t>
            </a:r>
          </a:p>
          <a:p>
            <a:r>
              <a:rPr lang="en-US" dirty="0" smtClean="0"/>
              <a:t>Create a user-data </a:t>
            </a:r>
            <a:r>
              <a:rPr lang="en-US" dirty="0" smtClean="0"/>
              <a:t>File</a:t>
            </a:r>
          </a:p>
          <a:p>
            <a:r>
              <a:rPr lang="en-US" dirty="0" smtClean="0"/>
              <a:t>Create launch-configuration (image-id, instance-type, </a:t>
            </a:r>
            <a:r>
              <a:rPr lang="en-US" dirty="0" err="1" smtClean="0"/>
              <a:t>userdata</a:t>
            </a:r>
            <a:r>
              <a:rPr lang="en-US" dirty="0" smtClean="0"/>
              <a:t>, security group, key)</a:t>
            </a:r>
          </a:p>
          <a:p>
            <a:pPr lvl="1"/>
            <a:r>
              <a:rPr lang="en-US" dirty="0"/>
              <a:t>as-create-launch-</a:t>
            </a:r>
            <a:r>
              <a:rPr lang="en-US" dirty="0" err="1" smtClean="0"/>
              <a:t>config</a:t>
            </a:r>
            <a:r>
              <a:rPr lang="en-US" dirty="0" smtClean="0"/>
              <a:t> --image-</a:t>
            </a:r>
            <a:r>
              <a:rPr lang="en-US" dirty="0"/>
              <a:t>id ami-</a:t>
            </a:r>
            <a:r>
              <a:rPr lang="en-US" dirty="0" smtClean="0"/>
              <a:t>2a31bf1a --instance-type m1.small --region us-west-2 --group &lt;your-security-group&gt; --user-data-file /path/to/user-data-</a:t>
            </a:r>
            <a:r>
              <a:rPr lang="en-US" dirty="0" err="1" smtClean="0"/>
              <a:t>file.txt</a:t>
            </a:r>
            <a:r>
              <a:rPr lang="en-US" dirty="0" smtClean="0"/>
              <a:t> --key </a:t>
            </a:r>
            <a:r>
              <a:rPr lang="en-US" dirty="0" smtClean="0"/>
              <a:t>&lt;</a:t>
            </a:r>
            <a:r>
              <a:rPr lang="en-US" dirty="0" smtClean="0"/>
              <a:t>your-</a:t>
            </a:r>
            <a:r>
              <a:rPr lang="en-US" dirty="0" smtClean="0"/>
              <a:t>key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as</a:t>
            </a:r>
            <a:r>
              <a:rPr lang="en-US" dirty="0"/>
              <a:t>-create-auto-scaling-</a:t>
            </a:r>
            <a:r>
              <a:rPr lang="en-US" dirty="0" smtClean="0"/>
              <a:t>group (availability zone, </a:t>
            </a:r>
            <a:r>
              <a:rPr lang="en-US" dirty="0"/>
              <a:t>min-size, max-size, desired-</a:t>
            </a:r>
            <a:r>
              <a:rPr lang="en-US" dirty="0" smtClean="0"/>
              <a:t>capacity, load balancer, launch configuration)</a:t>
            </a:r>
            <a:endParaRPr lang="en-US" dirty="0"/>
          </a:p>
          <a:p>
            <a:pPr lvl="1"/>
            <a:r>
              <a:rPr lang="en-US" dirty="0"/>
              <a:t>a</a:t>
            </a:r>
            <a:r>
              <a:rPr lang="en-US" dirty="0" smtClean="0"/>
              <a:t>s-create-auto-scaling-group </a:t>
            </a:r>
            <a:r>
              <a:rPr lang="en-US" dirty="0" smtClean="0"/>
              <a:t>&lt;</a:t>
            </a:r>
            <a:r>
              <a:rPr lang="en-US" dirty="0" smtClean="0"/>
              <a:t>your-</a:t>
            </a:r>
            <a:r>
              <a:rPr lang="en-US" dirty="0" smtClean="0"/>
              <a:t>group-name</a:t>
            </a:r>
            <a:r>
              <a:rPr lang="en-US" dirty="0"/>
              <a:t>&gt;</a:t>
            </a:r>
            <a:r>
              <a:rPr lang="en-US" dirty="0" smtClean="0"/>
              <a:t> --availability-zones us-west-2a --min-size 1 --max-size 1 --desired-capacity 1 –load-balancers </a:t>
            </a:r>
            <a:r>
              <a:rPr lang="en-US" dirty="0" smtClean="0"/>
              <a:t>&lt;your-</a:t>
            </a:r>
            <a:r>
              <a:rPr lang="en-US" dirty="0" err="1" smtClean="0"/>
              <a:t>elb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685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</a:t>
            </a:r>
            <a:r>
              <a:rPr lang="en-US" dirty="0" smtClean="0"/>
              <a:t>an Auto </a:t>
            </a:r>
            <a:r>
              <a:rPr lang="en-US" dirty="0" smtClean="0"/>
              <a:t>Scaling Group and RDS Instance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Concept of Availability Zone, Region</a:t>
            </a:r>
          </a:p>
          <a:p>
            <a:pPr lvl="2"/>
            <a:r>
              <a:rPr lang="en-US" dirty="0" smtClean="0"/>
              <a:t>Amazon Assures </a:t>
            </a:r>
          </a:p>
          <a:p>
            <a:pPr lvl="1"/>
            <a:r>
              <a:rPr lang="en-US" dirty="0" smtClean="0"/>
              <a:t>Update Auto Scaling Group for Size, Availability Zones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s-update-auto-scaling-group </a:t>
            </a:r>
            <a:r>
              <a:rPr lang="en-US" dirty="0" smtClean="0"/>
              <a:t>&lt;your-group-name</a:t>
            </a:r>
            <a:r>
              <a:rPr lang="en-US" dirty="0"/>
              <a:t>&gt;</a:t>
            </a:r>
            <a:r>
              <a:rPr lang="en-US" dirty="0" smtClean="0"/>
              <a:t> --max-size 2 --desired-capacity 2 </a:t>
            </a:r>
            <a:r>
              <a:rPr lang="en-US" dirty="0"/>
              <a:t>--availability-zone us-west-2a, us-west-2b </a:t>
            </a:r>
            <a:r>
              <a:rPr lang="en-US" dirty="0" smtClean="0"/>
              <a:t>--launch-configuration </a:t>
            </a:r>
            <a:r>
              <a:rPr lang="en-US" dirty="0" smtClean="0"/>
              <a:t>&lt;your-launch-</a:t>
            </a:r>
            <a:r>
              <a:rPr lang="en-US" dirty="0" err="1" smtClean="0"/>
              <a:t>config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347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</a:t>
            </a:r>
            <a:r>
              <a:rPr lang="en-US" dirty="0" smtClean="0"/>
              <a:t>of </a:t>
            </a:r>
            <a:r>
              <a:rPr lang="en-US" dirty="0" smtClean="0"/>
              <a:t>a Dynamic </a:t>
            </a:r>
            <a:r>
              <a:rPr lang="en-US" dirty="0"/>
              <a:t>W</a:t>
            </a:r>
            <a:r>
              <a:rPr lang="en-US" dirty="0" smtClean="0"/>
              <a:t>ebsite </a:t>
            </a:r>
            <a:r>
              <a:rPr lang="en-US" dirty="0" smtClean="0"/>
              <a:t>with </a:t>
            </a:r>
            <a:r>
              <a:rPr lang="en-US" dirty="0" smtClean="0"/>
              <a:t>RDS and an Auto Scaling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Good</a:t>
            </a:r>
          </a:p>
          <a:p>
            <a:pPr lvl="1"/>
            <a:r>
              <a:rPr lang="en-US" dirty="0"/>
              <a:t>Scalability is </a:t>
            </a:r>
            <a:r>
              <a:rPr lang="en-US" dirty="0" smtClean="0"/>
              <a:t>Good</a:t>
            </a:r>
          </a:p>
          <a:p>
            <a:pPr lvl="2"/>
            <a:r>
              <a:rPr lang="en-US" dirty="0" smtClean="0"/>
              <a:t>Need to Increase Resources? Scale Up</a:t>
            </a:r>
          </a:p>
          <a:p>
            <a:pPr lvl="1"/>
            <a:r>
              <a:rPr lang="en-US" dirty="0" smtClean="0"/>
              <a:t>Application Availability is Good</a:t>
            </a:r>
          </a:p>
          <a:p>
            <a:pPr lvl="2"/>
            <a:r>
              <a:rPr lang="en-US" dirty="0" smtClean="0">
                <a:solidFill>
                  <a:schemeClr val="bg2"/>
                </a:solidFill>
              </a:rPr>
              <a:t>Application is Multi-AZ but Single Region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Database scales easily for CPU, Memory, IOPS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DNS Hostname and Static IP Address</a:t>
            </a:r>
          </a:p>
          <a:p>
            <a:pPr lvl="1"/>
            <a:r>
              <a:rPr lang="en-US" dirty="0" smtClean="0"/>
              <a:t>Can Be Rebuilt Quickly because of Auto Scaling Group and User-Data</a:t>
            </a:r>
          </a:p>
          <a:p>
            <a:r>
              <a:rPr lang="en-US" dirty="0" smtClean="0"/>
              <a:t>Bad</a:t>
            </a:r>
          </a:p>
          <a:p>
            <a:pPr lvl="1"/>
            <a:r>
              <a:rPr lang="en-US" dirty="0" smtClean="0">
                <a:solidFill>
                  <a:schemeClr val="accent4"/>
                </a:solidFill>
              </a:rPr>
              <a:t>Cost Higher: 2x EC2 Instance ($0.02 * 2 as of 2012-11), RDS Instance ($0.025 as of 2012-11) and ELB ($0.025 as of 2012-11)</a:t>
            </a:r>
          </a:p>
          <a:p>
            <a:pPr lvl="1"/>
            <a:r>
              <a:rPr lang="en-US" dirty="0" smtClean="0"/>
              <a:t>On Instance Data is Not Protected</a:t>
            </a:r>
          </a:p>
          <a:p>
            <a:pPr lvl="2"/>
            <a:r>
              <a:rPr lang="en-US" dirty="0" smtClean="0"/>
              <a:t>Changes are Not Persistent if Instance Removed from Service</a:t>
            </a:r>
          </a:p>
          <a:p>
            <a:pPr lvl="1"/>
            <a:r>
              <a:rPr lang="en-US" dirty="0" smtClean="0">
                <a:solidFill>
                  <a:schemeClr val="accent4"/>
                </a:solidFill>
              </a:rPr>
              <a:t>Scalability Good, but Manual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198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Philosophy (In Progress)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 </a:t>
            </a:r>
            <a:r>
              <a:rPr lang="en-US" dirty="0" smtClean="0"/>
              <a:t>for Failure. </a:t>
            </a:r>
            <a:r>
              <a:rPr lang="en-US" i="1" dirty="0" smtClean="0"/>
              <a:t>Amazon fails. Keep in mind that AWS resources fail. Use multiple AZs, use queues not calls, retry failures.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08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AWS Account</a:t>
            </a:r>
          </a:p>
          <a:p>
            <a:r>
              <a:rPr lang="en-US" dirty="0" smtClean="0"/>
              <a:t>AWS CLI Tools Installed (ec2 </a:t>
            </a:r>
            <a:r>
              <a:rPr lang="en-US" dirty="0" err="1" smtClean="0"/>
              <a:t>api</a:t>
            </a:r>
            <a:r>
              <a:rPr lang="en-US" dirty="0" smtClean="0"/>
              <a:t> cli tools, auto scaling cli tools)</a:t>
            </a:r>
          </a:p>
          <a:p>
            <a:r>
              <a:rPr lang="en-US" dirty="0" smtClean="0"/>
              <a:t>Version Control Account (</a:t>
            </a:r>
            <a:r>
              <a:rPr lang="en-US" dirty="0" err="1" smtClean="0"/>
              <a:t>svn</a:t>
            </a:r>
            <a:r>
              <a:rPr lang="en-US" dirty="0" smtClean="0"/>
              <a:t>, </a:t>
            </a:r>
            <a:r>
              <a:rPr lang="en-US" dirty="0" err="1" smtClean="0"/>
              <a:t>git</a:t>
            </a:r>
            <a:r>
              <a:rPr lang="en-US" dirty="0" smtClean="0"/>
              <a:t>)</a:t>
            </a:r>
          </a:p>
          <a:p>
            <a:r>
              <a:rPr lang="en-US" i="1" dirty="0" smtClean="0"/>
              <a:t>Nice to have</a:t>
            </a:r>
            <a:r>
              <a:rPr lang="en-US" dirty="0" smtClean="0"/>
              <a:t>: scripting language (bash, </a:t>
            </a:r>
            <a:r>
              <a:rPr lang="en-US" dirty="0" err="1" smtClean="0"/>
              <a:t>perl</a:t>
            </a:r>
            <a:r>
              <a:rPr lang="en-US" dirty="0" smtClean="0"/>
              <a:t>, python, ruby) for writing </a:t>
            </a:r>
            <a:r>
              <a:rPr lang="en-US" dirty="0" err="1" smtClean="0"/>
              <a:t>userdata</a:t>
            </a:r>
            <a:endParaRPr lang="en-US" dirty="0"/>
          </a:p>
          <a:p>
            <a:r>
              <a:rPr lang="en-US" i="1" dirty="0" smtClean="0"/>
              <a:t>Nice to have</a:t>
            </a:r>
            <a:r>
              <a:rPr lang="en-US" dirty="0" smtClean="0"/>
              <a:t>: familiarity with Linux, Apache or Tomcat, MySQL and PHP or Java</a:t>
            </a:r>
          </a:p>
        </p:txBody>
      </p:sp>
    </p:spTree>
    <p:extLst>
      <p:ext uri="{BB962C8B-B14F-4D97-AF65-F5344CB8AC3E}">
        <p14:creationId xmlns:p14="http://schemas.microsoft.com/office/powerpoint/2010/main" val="829578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Objectives, </a:t>
            </a:r>
            <a:r>
              <a:rPr lang="en-US" dirty="0" smtClean="0"/>
              <a:t>Session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Concepts</a:t>
            </a:r>
          </a:p>
          <a:p>
            <a:pPr lvl="1"/>
            <a:r>
              <a:rPr lang="en-US" dirty="0" smtClean="0"/>
              <a:t>Planning for Failure: Availability Zones</a:t>
            </a:r>
            <a:r>
              <a:rPr lang="en-US" dirty="0"/>
              <a:t> </a:t>
            </a:r>
            <a:r>
              <a:rPr lang="en-US" dirty="0" smtClean="0"/>
              <a:t>and Regions</a:t>
            </a:r>
          </a:p>
          <a:p>
            <a:pPr lvl="1"/>
            <a:r>
              <a:rPr lang="en-US" dirty="0" smtClean="0"/>
              <a:t>Scaling “Up or Out” / “Horizontally or Vertically”</a:t>
            </a:r>
          </a:p>
          <a:p>
            <a:r>
              <a:rPr lang="en-US" dirty="0" smtClean="0"/>
              <a:t>Technologies</a:t>
            </a:r>
          </a:p>
          <a:p>
            <a:pPr lvl="1"/>
            <a:r>
              <a:rPr lang="en-US" dirty="0" smtClean="0"/>
              <a:t>EC2 </a:t>
            </a:r>
            <a:r>
              <a:rPr lang="en-US" dirty="0"/>
              <a:t>Instances: </a:t>
            </a:r>
            <a:r>
              <a:rPr lang="en-US" dirty="0" smtClean="0"/>
              <a:t>Keys, Security </a:t>
            </a:r>
            <a:r>
              <a:rPr lang="en-US" dirty="0"/>
              <a:t>Groups, </a:t>
            </a:r>
            <a:r>
              <a:rPr lang="en-US" dirty="0" smtClean="0"/>
              <a:t>Elastic IPs, User Data, User Data “Bootstrapping” Instance</a:t>
            </a:r>
          </a:p>
          <a:p>
            <a:pPr lvl="1"/>
            <a:r>
              <a:rPr lang="en-US" dirty="0" err="1" smtClean="0"/>
              <a:t>Autoscaling</a:t>
            </a:r>
            <a:r>
              <a:rPr lang="en-US" dirty="0" smtClean="0"/>
              <a:t> Groups: Manual Scaling, Load Balancers</a:t>
            </a:r>
          </a:p>
          <a:p>
            <a:pPr lvl="1"/>
            <a:r>
              <a:rPr lang="en-US" dirty="0" smtClean="0"/>
              <a:t>RDS Instances: Scaling (CPU, Memory, Storage), Security Groups</a:t>
            </a:r>
          </a:p>
          <a:p>
            <a:pPr lvl="1"/>
            <a:r>
              <a:rPr lang="en-US" dirty="0" smtClean="0"/>
              <a:t>Load Balancer: Have Created an ELB</a:t>
            </a:r>
          </a:p>
        </p:txBody>
      </p:sp>
    </p:spTree>
    <p:extLst>
      <p:ext uri="{BB962C8B-B14F-4D97-AF65-F5344CB8AC3E}">
        <p14:creationId xmlns:p14="http://schemas.microsoft.com/office/powerpoint/2010/main" val="852108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smtClean="0"/>
              <a:t>an EC2 </a:t>
            </a:r>
            <a:r>
              <a:rPr lang="en-US" dirty="0" smtClean="0"/>
              <a:t>Instance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Create EC2 Instance</a:t>
            </a:r>
          </a:p>
          <a:p>
            <a:pPr lvl="1"/>
            <a:r>
              <a:rPr lang="en-US" dirty="0" smtClean="0"/>
              <a:t>What are Instances Types? Different combinations of CPU, Memory, IO.</a:t>
            </a:r>
          </a:p>
          <a:p>
            <a:pPr lvl="1"/>
            <a:r>
              <a:rPr lang="en-US" dirty="0" smtClean="0"/>
              <a:t>What is an AMI? Different flavor of OS and installed software.</a:t>
            </a:r>
            <a:endParaRPr lang="en-US" i="1" dirty="0" smtClean="0"/>
          </a:p>
          <a:p>
            <a:pPr lvl="1"/>
            <a:r>
              <a:rPr lang="en-US" dirty="0" smtClean="0"/>
              <a:t>What is EBS or Instance Store? </a:t>
            </a:r>
            <a:r>
              <a:rPr lang="en-US" i="1" dirty="0" smtClean="0"/>
              <a:t>EBS = “Persistent” whereas Instance Store = Ephemeral (won’t survive stop/start)</a:t>
            </a:r>
            <a:endParaRPr lang="en-US" dirty="0" smtClean="0"/>
          </a:p>
          <a:p>
            <a:r>
              <a:rPr lang="en-US" dirty="0" smtClean="0"/>
              <a:t>Create Security Group</a:t>
            </a:r>
          </a:p>
          <a:p>
            <a:pPr lvl="1"/>
            <a:r>
              <a:rPr lang="en-US" dirty="0" smtClean="0"/>
              <a:t>Port 22 open to only </a:t>
            </a:r>
            <a:r>
              <a:rPr lang="en-US" i="1" dirty="0" smtClean="0"/>
              <a:t>your</a:t>
            </a:r>
            <a:r>
              <a:rPr lang="en-US" dirty="0" smtClean="0"/>
              <a:t> IP Address</a:t>
            </a:r>
          </a:p>
          <a:p>
            <a:pPr lvl="1"/>
            <a:r>
              <a:rPr lang="en-US" dirty="0" smtClean="0"/>
              <a:t>Ports 80 and 8080 open to Everyone</a:t>
            </a:r>
          </a:p>
          <a:p>
            <a:r>
              <a:rPr lang="en-US" dirty="0" smtClean="0"/>
              <a:t>Create Key</a:t>
            </a:r>
          </a:p>
          <a:p>
            <a:pPr lvl="1"/>
            <a:r>
              <a:rPr lang="en-US" i="1" dirty="0" smtClean="0"/>
              <a:t>Save this Key</a:t>
            </a:r>
          </a:p>
          <a:p>
            <a:r>
              <a:rPr lang="en-US" dirty="0" smtClean="0"/>
              <a:t>Termination Protection: Off</a:t>
            </a:r>
          </a:p>
          <a:p>
            <a:pPr lvl="1"/>
            <a:r>
              <a:rPr lang="en-US" i="1" dirty="0" smtClean="0"/>
              <a:t>you should get used to AWS resources being ephemeral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2696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smtClean="0"/>
              <a:t>a Web </a:t>
            </a:r>
            <a:r>
              <a:rPr lang="en-US" dirty="0" smtClean="0"/>
              <a:t>Server on </a:t>
            </a:r>
            <a:r>
              <a:rPr lang="en-US" dirty="0" smtClean="0"/>
              <a:t>an EC2 </a:t>
            </a:r>
            <a:r>
              <a:rPr lang="en-US" dirty="0" smtClean="0"/>
              <a:t>Instance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Login to EC2 Instance</a:t>
            </a:r>
          </a:p>
          <a:p>
            <a:r>
              <a:rPr lang="en-US" dirty="0" smtClean="0"/>
              <a:t>Install Web /</a:t>
            </a:r>
            <a:r>
              <a:rPr lang="en-US" dirty="0"/>
              <a:t> </a:t>
            </a:r>
            <a:r>
              <a:rPr lang="en-US" dirty="0" smtClean="0"/>
              <a:t>Application Server Software (Apache or Tomcat)</a:t>
            </a:r>
          </a:p>
          <a:p>
            <a:pPr lvl="1"/>
            <a:r>
              <a:rPr lang="en-US" dirty="0" smtClean="0"/>
              <a:t>Guided: use commands from ec2</a:t>
            </a:r>
            <a:r>
              <a:rPr lang="en-US" dirty="0"/>
              <a:t>-instance-httpd-</a:t>
            </a:r>
            <a:r>
              <a:rPr lang="en-US" dirty="0" smtClean="0"/>
              <a:t>basic.sh as a template</a:t>
            </a:r>
          </a:p>
          <a:p>
            <a:pPr lvl="1"/>
            <a:r>
              <a:rPr lang="en-US" dirty="0" smtClean="0"/>
              <a:t>On your own: install apache web server, configure a single static page</a:t>
            </a:r>
          </a:p>
          <a:p>
            <a:r>
              <a:rPr lang="en-US" dirty="0" smtClean="0"/>
              <a:t>Access Web Page hosted on your EC2 Instance</a:t>
            </a:r>
          </a:p>
          <a:p>
            <a:pPr lvl="1"/>
            <a:r>
              <a:rPr lang="en-US" dirty="0" smtClean="0"/>
              <a:t>You have now brought up an instance, performed a software install, started a webserver and confirmed your security group settings are correct.</a:t>
            </a:r>
          </a:p>
        </p:txBody>
      </p:sp>
    </p:spTree>
    <p:extLst>
      <p:ext uri="{BB962C8B-B14F-4D97-AF65-F5344CB8AC3E}">
        <p14:creationId xmlns:p14="http://schemas.microsoft.com/office/powerpoint/2010/main" val="2120295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 Web </a:t>
            </a:r>
            <a:r>
              <a:rPr lang="en-US" dirty="0" smtClean="0"/>
              <a:t>Server </a:t>
            </a:r>
            <a:r>
              <a:rPr lang="en-US" dirty="0" smtClean="0"/>
              <a:t>Creation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/>
              <a:t>using </a:t>
            </a:r>
            <a:r>
              <a:rPr lang="en-US" dirty="0" smtClean="0"/>
              <a:t>user-data</a:t>
            </a:r>
            <a:r>
              <a:rPr lang="en-US" dirty="0" smtClean="0"/>
              <a:t>)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Terminate Your Previously Used Instance</a:t>
            </a:r>
          </a:p>
          <a:p>
            <a:pPr lvl="1"/>
            <a:r>
              <a:rPr lang="en-US" dirty="0" smtClean="0"/>
              <a:t>You should know: you just spend 0.025 </a:t>
            </a:r>
            <a:r>
              <a:rPr lang="en-US" i="1" dirty="0" smtClean="0"/>
              <a:t>if you used a t1.micro</a:t>
            </a:r>
          </a:p>
          <a:p>
            <a:r>
              <a:rPr lang="en-US" dirty="0" smtClean="0"/>
              <a:t>Create a new EC2 Instance and Configure Automatically!</a:t>
            </a:r>
          </a:p>
          <a:p>
            <a:pPr lvl="1"/>
            <a:r>
              <a:rPr lang="en-US" dirty="0" smtClean="0"/>
              <a:t>Add from previous Web Server in </a:t>
            </a:r>
            <a:r>
              <a:rPr lang="en-US" dirty="0" err="1" smtClean="0"/>
              <a:t>userdata</a:t>
            </a:r>
            <a:r>
              <a:rPr lang="en-US" dirty="0" smtClean="0"/>
              <a:t> field</a:t>
            </a:r>
          </a:p>
          <a:p>
            <a:r>
              <a:rPr lang="en-US" dirty="0" smtClean="0"/>
              <a:t>Create in us-west-2 Region, us-west-2a Availability Zone</a:t>
            </a:r>
          </a:p>
          <a:p>
            <a:r>
              <a:rPr lang="en-US" dirty="0" smtClean="0"/>
              <a:t>Test for Website at EC2 Instance at IP Address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905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</a:t>
            </a:r>
            <a:r>
              <a:rPr lang="en-US" dirty="0" smtClean="0"/>
              <a:t>of Website Standalone EC2 Instance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Good</a:t>
            </a:r>
          </a:p>
          <a:p>
            <a:pPr lvl="1"/>
            <a:r>
              <a:rPr lang="en-US" dirty="0" smtClean="0"/>
              <a:t>Easy to Support</a:t>
            </a:r>
          </a:p>
          <a:p>
            <a:pPr lvl="1"/>
            <a:r>
              <a:rPr lang="en-US" dirty="0" smtClean="0"/>
              <a:t>Low Cost Configuration ($0.02/hour as of 2012-11)</a:t>
            </a:r>
          </a:p>
          <a:p>
            <a:pPr lvl="1"/>
            <a:r>
              <a:rPr lang="en-US" dirty="0" smtClean="0"/>
              <a:t>Can Be Rebuilt Quickly because of user-data</a:t>
            </a:r>
          </a:p>
          <a:p>
            <a:r>
              <a:rPr lang="en-US" dirty="0" smtClean="0"/>
              <a:t>Bad</a:t>
            </a:r>
          </a:p>
          <a:p>
            <a:pPr lvl="1"/>
            <a:r>
              <a:rPr lang="en-US" dirty="0" smtClean="0"/>
              <a:t>No DNS</a:t>
            </a:r>
          </a:p>
          <a:p>
            <a:pPr lvl="1"/>
            <a:r>
              <a:rPr lang="en-US" dirty="0" smtClean="0"/>
              <a:t>IP Address is not Static (Can’t Reboot)</a:t>
            </a:r>
          </a:p>
          <a:p>
            <a:pPr lvl="1"/>
            <a:r>
              <a:rPr lang="en-US" dirty="0" smtClean="0"/>
              <a:t>Availability is Low</a:t>
            </a:r>
          </a:p>
          <a:p>
            <a:pPr lvl="2"/>
            <a:r>
              <a:rPr lang="en-US" dirty="0" smtClean="0"/>
              <a:t>Amazon Instances are Ephemeral. Instance </a:t>
            </a:r>
            <a:r>
              <a:rPr lang="en-US" i="1" dirty="0" smtClean="0"/>
              <a:t>will</a:t>
            </a:r>
            <a:r>
              <a:rPr lang="en-US" dirty="0" smtClean="0"/>
              <a:t> Fail at Some Point.</a:t>
            </a:r>
          </a:p>
          <a:p>
            <a:pPr lvl="2"/>
            <a:r>
              <a:rPr lang="en-US" dirty="0" smtClean="0"/>
              <a:t>Instance is in a Single Region and a Single Availability Zone.</a:t>
            </a:r>
          </a:p>
          <a:p>
            <a:pPr lvl="2"/>
            <a:r>
              <a:rPr lang="en-US" dirty="0" smtClean="0"/>
              <a:t>Changes are Not Persistent if Removed from Service</a:t>
            </a:r>
          </a:p>
          <a:p>
            <a:pPr lvl="1"/>
            <a:r>
              <a:rPr lang="en-US" dirty="0" smtClean="0"/>
              <a:t>Scalability is Low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858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Bonus: Build a Java Based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Scripted Install of Tomcat Server and Web App</a:t>
            </a:r>
          </a:p>
          <a:p>
            <a:pPr lvl="1"/>
            <a:r>
              <a:rPr lang="en-US" dirty="0" smtClean="0"/>
              <a:t>Modify Previous </a:t>
            </a:r>
            <a:r>
              <a:rPr lang="en-US" dirty="0"/>
              <a:t>S</a:t>
            </a:r>
            <a:r>
              <a:rPr lang="en-US" dirty="0" smtClean="0"/>
              <a:t>cript </a:t>
            </a:r>
          </a:p>
          <a:p>
            <a:pPr lvl="1"/>
            <a:r>
              <a:rPr lang="en-US" dirty="0" smtClean="0"/>
              <a:t>Or Use: ec2</a:t>
            </a:r>
            <a:r>
              <a:rPr lang="en-US" dirty="0"/>
              <a:t>-instance-tomcat-</a:t>
            </a:r>
            <a:r>
              <a:rPr lang="en-US" dirty="0" smtClean="0"/>
              <a:t>basic.sh</a:t>
            </a:r>
          </a:p>
          <a:p>
            <a:r>
              <a:rPr lang="en-US" dirty="0" smtClean="0"/>
              <a:t>Change Security Group to Allow Port 8080 in from all addresses</a:t>
            </a:r>
          </a:p>
        </p:txBody>
      </p:sp>
    </p:spTree>
    <p:extLst>
      <p:ext uri="{BB962C8B-B14F-4D97-AF65-F5344CB8AC3E}">
        <p14:creationId xmlns:p14="http://schemas.microsoft.com/office/powerpoint/2010/main" val="3669543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po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Expo">
      <a:maj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Expo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3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93000"/>
                <a:satMod val="130000"/>
              </a:schemeClr>
            </a:gs>
            <a:gs pos="60000">
              <a:schemeClr val="phClr">
                <a:tint val="80000"/>
                <a:shade val="93000"/>
                <a:satMod val="130000"/>
              </a:schemeClr>
            </a:gs>
            <a:gs pos="100000">
              <a:schemeClr val="phClr">
                <a:tint val="50000"/>
                <a:shade val="94000"/>
                <a:alpha val="100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34925" cap="flat" cmpd="sng" algn="ctr"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8600000" scaled="0"/>
          </a:gra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C0C0C0">
                <a:alpha val="75000"/>
              </a:srgbClr>
            </a:innerShdw>
            <a:outerShdw blurRad="63500" dist="38100" dir="5400000" sx="105000" sy="105000" algn="br" rotWithShape="0">
              <a:srgbClr val="000000">
                <a:alpha val="30000"/>
              </a:srgbClr>
            </a:outerShdw>
          </a:effectLst>
        </a:effectStyle>
        <a:effectStyle>
          <a:effectLst>
            <a:innerShdw blurRad="50800" dist="25400" dir="16200000">
              <a:srgbClr val="C0C0C0">
                <a:alpha val="75000"/>
              </a:srgbClr>
            </a:innerShdw>
            <a:reflection blurRad="63500" stA="40000" endPos="50000" dist="127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Expo.thmx</Template>
  <TotalTime>271</TotalTime>
  <Words>1500</Words>
  <Application>Microsoft Macintosh PowerPoint</Application>
  <PresentationFormat>On-screen Show (4:3)</PresentationFormat>
  <Paragraphs>167</Paragraphs>
  <Slides>19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Expo</vt:lpstr>
      <vt:lpstr>AWS Intro</vt:lpstr>
      <vt:lpstr>Cloud Philosophy (In Progress)</vt:lpstr>
      <vt:lpstr>Prerequisites</vt:lpstr>
      <vt:lpstr>Objectives, Session 1</vt:lpstr>
      <vt:lpstr>Create an EC2 Instance</vt:lpstr>
      <vt:lpstr>Create a Web Server on an EC2 Instance</vt:lpstr>
      <vt:lpstr>Automate Web Server Creation (using user-data) </vt:lpstr>
      <vt:lpstr>Evaluation of Website Standalone EC2 Instance</vt:lpstr>
      <vt:lpstr>Bonus: Build a Java Based Application</vt:lpstr>
      <vt:lpstr>Build a Dynamic Website, use an Elastic IP</vt:lpstr>
      <vt:lpstr>Evaluation of Dynamic Website</vt:lpstr>
      <vt:lpstr>Create an RDS Instance</vt:lpstr>
      <vt:lpstr>Modify an RDS Instance</vt:lpstr>
      <vt:lpstr>Connect an EC2 Instance to RDS</vt:lpstr>
      <vt:lpstr>Evaluation of a Dynamic Website with RDS</vt:lpstr>
      <vt:lpstr>Create an Elastic Load Balancer</vt:lpstr>
      <vt:lpstr>Create an Auto Scaling Group</vt:lpstr>
      <vt:lpstr>Update an Auto Scaling Group and RDS Instance</vt:lpstr>
      <vt:lpstr>Evaluation of a Dynamic Website with RDS and an Auto Scaling Group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Intro</dc:title>
  <dc:creator>Colin Johnson</dc:creator>
  <cp:lastModifiedBy>Colin Johnson</cp:lastModifiedBy>
  <cp:revision>833</cp:revision>
  <dcterms:created xsi:type="dcterms:W3CDTF">2012-11-15T04:07:16Z</dcterms:created>
  <dcterms:modified xsi:type="dcterms:W3CDTF">2012-12-02T23:55:44Z</dcterms:modified>
</cp:coreProperties>
</file>