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4" r:id="rId16"/>
    <p:sldId id="268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Sieci Neuronowe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Rozpoznawanie Twarzy</a:t>
            </a:r>
          </a:p>
        </p:txBody>
      </p:sp>
      <p:sp>
        <p:nvSpPr>
          <p:cNvPr id="4" name="Prostokąt 3"/>
          <p:cNvSpPr/>
          <p:nvPr/>
        </p:nvSpPr>
        <p:spPr>
          <a:xfrm>
            <a:off x="10308214" y="89242"/>
            <a:ext cx="1533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Michalik Piotr</a:t>
            </a:r>
          </a:p>
          <a:p>
            <a:r>
              <a:rPr lang="pl-PL" dirty="0"/>
              <a:t>Wójcik Łukasz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082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03358" y="909920"/>
            <a:ext cx="10018713" cy="918880"/>
          </a:xfrm>
        </p:spPr>
        <p:txBody>
          <a:bodyPr/>
          <a:lstStyle/>
          <a:p>
            <a:r>
              <a:rPr lang="pl-PL" dirty="0"/>
              <a:t>Proces nauki przedstawia wykres malejącego </a:t>
            </a:r>
            <a:r>
              <a:rPr lang="pl-PL" dirty="0"/>
              <a:t>z każdą iteracją </a:t>
            </a:r>
            <a:r>
              <a:rPr lang="pl-PL" dirty="0"/>
              <a:t>błędu</a:t>
            </a:r>
          </a:p>
        </p:txBody>
      </p:sp>
      <p:pic>
        <p:nvPicPr>
          <p:cNvPr id="8" name="Obraz 7" descr="C:\Users\PC\Desktop\wykresySN\nauk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58" y="1704975"/>
            <a:ext cx="10018714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78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66900" y="1149949"/>
            <a:ext cx="5153026" cy="52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Najlepsze wyniki osiągaliśmy dla sieci:</a:t>
            </a:r>
          </a:p>
          <a:p>
            <a:r>
              <a:rPr lang="pl-PL" dirty="0"/>
              <a:t>1 warstwa ukryta</a:t>
            </a:r>
          </a:p>
          <a:p>
            <a:r>
              <a:rPr lang="pl-PL" dirty="0"/>
              <a:t>12 neuronów w warstwie ukrytej</a:t>
            </a:r>
          </a:p>
          <a:p>
            <a:r>
              <a:rPr lang="pl-PL" dirty="0"/>
              <a:t>Aktywująca funkcja </a:t>
            </a:r>
            <a:r>
              <a:rPr lang="pl-PL" dirty="0" err="1"/>
              <a:t>sigmoidalna</a:t>
            </a:r>
            <a:endParaRPr lang="pl-PL" dirty="0"/>
          </a:p>
          <a:p>
            <a:r>
              <a:rPr lang="pl-PL" dirty="0"/>
              <a:t>Włączone obciążenie</a:t>
            </a:r>
          </a:p>
          <a:p>
            <a:r>
              <a:rPr lang="pl-PL" dirty="0"/>
              <a:t>Współczynnik nauki = 0.01</a:t>
            </a:r>
          </a:p>
          <a:p>
            <a:r>
              <a:rPr lang="pl-PL" dirty="0"/>
              <a:t>Pęd = 0.4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7019926" y="1149949"/>
            <a:ext cx="5153026" cy="52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l-PL" dirty="0"/>
              <a:t>Najlepsze wyniki osiągaliśmy dla:</a:t>
            </a:r>
          </a:p>
          <a:p>
            <a:r>
              <a:rPr lang="pl-PL" dirty="0"/>
              <a:t>5 osób – ok 2% - 4,5 %</a:t>
            </a:r>
          </a:p>
          <a:p>
            <a:r>
              <a:rPr lang="pl-PL" dirty="0"/>
              <a:t>15 osób – ok 9 % - 18 %</a:t>
            </a:r>
          </a:p>
        </p:txBody>
      </p:sp>
    </p:spTree>
    <p:extLst>
      <p:ext uri="{BB962C8B-B14F-4D97-AF65-F5344CB8AC3E}">
        <p14:creationId xmlns:p14="http://schemas.microsoft.com/office/powerpoint/2010/main" val="339240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28850" y="1149949"/>
            <a:ext cx="5153026" cy="1192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Najlepsza twarz (100 %):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7019926" y="1149949"/>
            <a:ext cx="5153026" cy="119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l-PL" dirty="0"/>
              <a:t>Najgorsza twarz (75 %):</a:t>
            </a:r>
          </a:p>
          <a:p>
            <a:pPr marL="0" indent="0">
              <a:buFont typeface="Arial"/>
              <a:buNone/>
            </a:pP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85" y="1746163"/>
            <a:ext cx="3295650" cy="217748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5" y="4082483"/>
            <a:ext cx="3278145" cy="2165917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421" y="1718678"/>
            <a:ext cx="3332204" cy="220163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21" y="4082483"/>
            <a:ext cx="3332204" cy="22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36203" y="1140424"/>
            <a:ext cx="5153026" cy="1192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Najczęściej mylona twarz :</a:t>
            </a:r>
          </a:p>
          <a:p>
            <a:pPr marL="0" indent="0" algn="ctr">
              <a:buNone/>
            </a:pP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000250"/>
            <a:ext cx="4267200" cy="28194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000250"/>
            <a:ext cx="4267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36203" y="1083661"/>
            <a:ext cx="5153026" cy="1192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Podobne twarze vol 1</a:t>
            </a:r>
          </a:p>
          <a:p>
            <a:pPr marL="0" indent="0" algn="ctr">
              <a:buNone/>
            </a:pP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28" y="3938248"/>
            <a:ext cx="3524250" cy="2328522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934577"/>
            <a:ext cx="3524249" cy="2328522"/>
          </a:xfrm>
          <a:prstGeom prst="rect">
            <a:avLst/>
          </a:prstGeom>
        </p:spPr>
      </p:pic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3759991" y="2335448"/>
            <a:ext cx="5153026" cy="119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l-PL" sz="3200" dirty="0"/>
              <a:t>=</a:t>
            </a:r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3717923" y="4606820"/>
            <a:ext cx="5153026" cy="119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l-PL" sz="3200" dirty="0"/>
              <a:t>=</a:t>
            </a: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428" y="1609726"/>
            <a:ext cx="3524249" cy="232852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527" y="1609726"/>
            <a:ext cx="3518693" cy="23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36203" y="1083661"/>
            <a:ext cx="5153026" cy="1192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Podobne twarze vol 2</a:t>
            </a:r>
          </a:p>
          <a:p>
            <a:pPr marL="0" indent="0" algn="ctr">
              <a:buNone/>
            </a:pPr>
            <a:endParaRPr lang="pl-PL" dirty="0"/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3759991" y="2335448"/>
            <a:ext cx="5153026" cy="119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l-PL" sz="3200" dirty="0"/>
              <a:t>=</a:t>
            </a:r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3717923" y="4606820"/>
            <a:ext cx="5153026" cy="119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l-PL" sz="3200" dirty="0"/>
              <a:t>=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527" y="1609726"/>
            <a:ext cx="3518693" cy="2324851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28" y="1609726"/>
            <a:ext cx="3524249" cy="2328522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73" y="3934577"/>
            <a:ext cx="3529804" cy="2332192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527" y="3934577"/>
            <a:ext cx="3529804" cy="2332192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428" y="1609726"/>
            <a:ext cx="3518694" cy="2324851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49" y="1607890"/>
            <a:ext cx="3524249" cy="23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66900" y="1149949"/>
            <a:ext cx="9829800" cy="526037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l-PL" dirty="0"/>
              <a:t>Sieć neuronowa dobrze nadaje się do procesu rozpoznawania twarzy pod paroma warunkami.</a:t>
            </a:r>
          </a:p>
          <a:p>
            <a:pPr marL="457200" lvl="0" indent="-457200">
              <a:buFont typeface="+mj-lt"/>
              <a:buAutoNum type="arabicPeriod"/>
            </a:pPr>
            <a:r>
              <a:rPr lang="pl-PL" dirty="0"/>
              <a:t>W celu uzyskania dobrych wyników powinna być spełniona zależność, gdzie : liczba zdjęć do nauki na osobę &gt; liczba osób</a:t>
            </a:r>
          </a:p>
          <a:p>
            <a:pPr marL="457200" lvl="0" indent="-457200">
              <a:buFont typeface="+mj-lt"/>
              <a:buAutoNum type="arabicPeriod"/>
            </a:pPr>
            <a:r>
              <a:rPr lang="pl-PL" dirty="0"/>
              <a:t>Największy wpływ na wyniki sieci mają same dane, zarówno w postaci ilości i jakości generowanych cech twarzy, czy też samej ilości i jakości zdjęć.</a:t>
            </a:r>
          </a:p>
          <a:p>
            <a:pPr marL="457200" lvl="0" indent="-457200">
              <a:buFont typeface="+mj-lt"/>
              <a:buAutoNum type="arabicPeriod"/>
            </a:pPr>
            <a:r>
              <a:rPr lang="pl-PL" dirty="0"/>
              <a:t>Im „krótsza” sieć tym lepiej. Długość optymalna dla tego typu zadań to 3. Jedna warstwa wejściowa, 1 ukryta oraz 1 wyjściowa.</a:t>
            </a:r>
          </a:p>
          <a:p>
            <a:pPr marL="457200" lvl="0" indent="-457200">
              <a:buFont typeface="+mj-lt"/>
              <a:buAutoNum type="arabicPeriod"/>
            </a:pPr>
            <a:r>
              <a:rPr lang="pl-PL" dirty="0"/>
              <a:t>Optymalną liczbą neuronów w warstwie ukrytej jest liczba cech. W tym wypadku jest to 12.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722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66900" y="1149949"/>
            <a:ext cx="9829800" cy="5260375"/>
          </a:xfrm>
        </p:spPr>
        <p:txBody>
          <a:bodyPr>
            <a:normAutofit lnSpcReduction="10000"/>
          </a:bodyPr>
          <a:lstStyle/>
          <a:p>
            <a:pPr lvl="0"/>
            <a:r>
              <a:rPr lang="pl-PL" dirty="0"/>
              <a:t>Sieć daje najlepsze wyniki dla włączonego obciążenia, funkcji </a:t>
            </a:r>
            <a:r>
              <a:rPr lang="pl-PL" dirty="0" err="1"/>
              <a:t>sigmoidalnej</a:t>
            </a:r>
            <a:r>
              <a:rPr lang="pl-PL" dirty="0"/>
              <a:t>, współczynnika nauki 0,01 oraz pędu 0,4.</a:t>
            </a:r>
          </a:p>
          <a:p>
            <a:pPr lvl="0"/>
            <a:r>
              <a:rPr lang="pl-PL" dirty="0"/>
              <a:t>Im więcej iteracji tym lepiej. Wynik ciągle się poprawia nawet do 200 000. Satysfakcjonujące wyniki można uzyskać jednak już po 30 000.</a:t>
            </a:r>
          </a:p>
          <a:p>
            <a:pPr lvl="0"/>
            <a:r>
              <a:rPr lang="pl-PL" dirty="0"/>
              <a:t>Wyniki często zależą od ludzi. Sieć definitywnie uczy się lepiej jednych ludzi niż drugich. Po analizie wyników można zauważyć że sieć najchętniej uczy się ludzi z ograniczoną mimiką twarzy, a najmniej chętnie ludzi żywiołowych ponieważ ich mimika potrafi być inna na każdym zdjęciu, co przekłada się na generowane dane wejściowe.</a:t>
            </a:r>
          </a:p>
          <a:p>
            <a:pPr lvl="0"/>
            <a:r>
              <a:rPr lang="pl-PL" dirty="0"/>
              <a:t>Każdy eksperyment był powtórzony 4 razy, aby sprawdzić powtarzalność wyników. Zauważyliśmy że dla bardzo dobrych, oraz dla bardzo złych wyników odchylenie wacha się w granicy 1 %. Jednak dla wyników średnich, odchylenia potrafią wynosić nawet 15 %, jednak nie potrafimy tego wytłumaczyć.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32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Dzięujemy</a:t>
            </a:r>
            <a:r>
              <a:rPr lang="pl-PL" dirty="0"/>
              <a:t> !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94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484310" y="405713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Plan prezentacji: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1484309" y="2090350"/>
            <a:ext cx="10018713" cy="3124201"/>
          </a:xfrm>
        </p:spPr>
        <p:txBody>
          <a:bodyPr>
            <a:normAutofit/>
          </a:bodyPr>
          <a:lstStyle/>
          <a:p>
            <a:r>
              <a:rPr lang="pl-PL" sz="2800" dirty="0"/>
              <a:t>Idea Projektu</a:t>
            </a:r>
          </a:p>
          <a:p>
            <a:r>
              <a:rPr lang="pl-PL" sz="2800" dirty="0"/>
              <a:t>Baza Danych</a:t>
            </a:r>
          </a:p>
          <a:p>
            <a:r>
              <a:rPr lang="pl-PL" sz="2800" dirty="0"/>
              <a:t>Budowa Sieci</a:t>
            </a:r>
          </a:p>
          <a:p>
            <a:r>
              <a:rPr lang="pl-PL" sz="2800" dirty="0"/>
              <a:t>Aplikacja</a:t>
            </a:r>
          </a:p>
          <a:p>
            <a:r>
              <a:rPr lang="pl-PL" sz="2800" dirty="0"/>
              <a:t>Wyniki </a:t>
            </a:r>
          </a:p>
        </p:txBody>
      </p:sp>
    </p:spTree>
    <p:extLst>
      <p:ext uri="{BB962C8B-B14F-4D97-AF65-F5344CB8AC3E}">
        <p14:creationId xmlns:p14="http://schemas.microsoft.com/office/powerpoint/2010/main" val="265152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1657303" y="337751"/>
            <a:ext cx="10018713" cy="5700584"/>
          </a:xfrm>
        </p:spPr>
        <p:txBody>
          <a:bodyPr>
            <a:normAutofit/>
          </a:bodyPr>
          <a:lstStyle/>
          <a:p>
            <a:r>
              <a:rPr lang="pl-PL" sz="2800" dirty="0"/>
              <a:t>Czy sieć neuronowa może rozpoznawać twarze ?</a:t>
            </a:r>
          </a:p>
          <a:p>
            <a:r>
              <a:rPr lang="pl-PL" sz="2800" dirty="0"/>
              <a:t>Jak skuteczna była by taka sieć ?</a:t>
            </a:r>
          </a:p>
          <a:p>
            <a:r>
              <a:rPr lang="pl-PL" sz="2800" dirty="0"/>
              <a:t>W jakich warunkach sieć jest skuteczna ?</a:t>
            </a:r>
          </a:p>
          <a:p>
            <a:r>
              <a:rPr lang="pl-PL" sz="2800" dirty="0"/>
              <a:t>Czy sieć rozpozna każdego ?</a:t>
            </a:r>
          </a:p>
        </p:txBody>
      </p:sp>
      <p:sp>
        <p:nvSpPr>
          <p:cNvPr id="4" name="Tytuł 5"/>
          <p:cNvSpPr>
            <a:spLocks noGrp="1"/>
          </p:cNvSpPr>
          <p:nvPr>
            <p:ph type="title"/>
          </p:nvPr>
        </p:nvSpPr>
        <p:spPr>
          <a:xfrm>
            <a:off x="1503360" y="154487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347547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54487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Baza Danych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1673780" y="1223964"/>
            <a:ext cx="10018713" cy="2456937"/>
          </a:xfrm>
        </p:spPr>
        <p:txBody>
          <a:bodyPr>
            <a:normAutofit/>
          </a:bodyPr>
          <a:lstStyle/>
          <a:p>
            <a:r>
              <a:rPr lang="pl-PL" sz="2800" dirty="0"/>
              <a:t>Baza 302 zdjęć pracowników </a:t>
            </a:r>
            <a:r>
              <a:rPr lang="pl-PL" sz="2800" dirty="0" err="1"/>
              <a:t>Caltech</a:t>
            </a:r>
            <a:endParaRPr lang="pl-PL" sz="2800" dirty="0"/>
          </a:p>
          <a:p>
            <a:r>
              <a:rPr lang="pl-PL" sz="2800" dirty="0"/>
              <a:t>15 osób </a:t>
            </a:r>
          </a:p>
          <a:p>
            <a:r>
              <a:rPr lang="pl-PL" sz="2800" dirty="0"/>
              <a:t>Ok 18 – 24 zdjęcia „autoportret” na osobę</a:t>
            </a:r>
          </a:p>
          <a:p>
            <a:endParaRPr lang="pl-PL" sz="2800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55" y="3759784"/>
            <a:ext cx="2643307" cy="174647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37" y="3591777"/>
            <a:ext cx="2784588" cy="183981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366" y="4494078"/>
            <a:ext cx="2837884" cy="187503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825" y="4409015"/>
            <a:ext cx="3095375" cy="20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Baza Danych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1503360" y="1464274"/>
            <a:ext cx="10018713" cy="3755426"/>
          </a:xfrm>
        </p:spPr>
        <p:txBody>
          <a:bodyPr>
            <a:normAutofit/>
          </a:bodyPr>
          <a:lstStyle/>
          <a:p>
            <a:r>
              <a:rPr lang="pl-PL" sz="2800" dirty="0"/>
              <a:t>Do analizowania twarzy używamy biblioteki </a:t>
            </a:r>
            <a:r>
              <a:rPr lang="pl-PL" sz="2800" dirty="0" err="1"/>
              <a:t>FaceSDK</a:t>
            </a:r>
            <a:r>
              <a:rPr lang="pl-PL" sz="2800" dirty="0"/>
              <a:t> od</a:t>
            </a:r>
          </a:p>
          <a:p>
            <a:r>
              <a:rPr lang="pl-PL" sz="2800" dirty="0"/>
              <a:t>Z każdej twarzy wyciągamy 12 cech</a:t>
            </a:r>
          </a:p>
          <a:p>
            <a:r>
              <a:rPr lang="pl-PL" sz="2800" dirty="0"/>
              <a:t>Każda cecha to zależność dwóch </a:t>
            </a:r>
            <a:br>
              <a:rPr lang="pl-PL" sz="2800" dirty="0"/>
            </a:br>
            <a:r>
              <a:rPr lang="pl-PL" sz="2800" dirty="0"/>
              <a:t>stałych wymiarów twarzy np.</a:t>
            </a:r>
            <a:br>
              <a:rPr lang="pl-PL" sz="2800" dirty="0"/>
            </a:br>
            <a:r>
              <a:rPr lang="pl-PL" sz="2800" dirty="0"/>
              <a:t>Stosunek długości nosa do </a:t>
            </a:r>
            <a:br>
              <a:rPr lang="pl-PL" sz="2800" dirty="0"/>
            </a:br>
            <a:r>
              <a:rPr lang="pl-PL" sz="2800" dirty="0"/>
              <a:t>rozstawu źrenic</a:t>
            </a:r>
          </a:p>
          <a:p>
            <a:endParaRPr lang="pl-PL" sz="28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562" y="1550239"/>
            <a:ext cx="1605114" cy="55860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4" y="2299587"/>
            <a:ext cx="4434255" cy="44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Budowa Sieci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1503361" y="1464273"/>
            <a:ext cx="5068890" cy="4907951"/>
          </a:xfrm>
        </p:spPr>
        <p:txBody>
          <a:bodyPr>
            <a:normAutofit fontScale="92500" lnSpcReduction="10000"/>
          </a:bodyPr>
          <a:lstStyle/>
          <a:p>
            <a:r>
              <a:rPr lang="pl-PL" sz="2800" b="1" dirty="0"/>
              <a:t>Propagacja Wsteczna</a:t>
            </a:r>
          </a:p>
          <a:p>
            <a:r>
              <a:rPr lang="pl-PL" sz="2800" b="1" dirty="0"/>
              <a:t>Liczba neuronów wejściowych</a:t>
            </a:r>
          </a:p>
          <a:p>
            <a:r>
              <a:rPr lang="pl-PL" sz="2800" i="1" dirty="0"/>
              <a:t>Warstwy ukryte</a:t>
            </a:r>
          </a:p>
          <a:p>
            <a:r>
              <a:rPr lang="pl-PL" sz="2800" i="1" dirty="0"/>
              <a:t>Liczba neuronów w warstwie</a:t>
            </a:r>
          </a:p>
          <a:p>
            <a:r>
              <a:rPr lang="pl-PL" sz="2800" i="1" dirty="0"/>
              <a:t>Obciążenie</a:t>
            </a:r>
          </a:p>
          <a:p>
            <a:r>
              <a:rPr lang="pl-PL" sz="2800" i="1" dirty="0"/>
              <a:t>Współczynnik nauki</a:t>
            </a:r>
          </a:p>
          <a:p>
            <a:r>
              <a:rPr lang="pl-PL" sz="2800" i="1" dirty="0"/>
              <a:t>Pęd</a:t>
            </a:r>
          </a:p>
          <a:p>
            <a:r>
              <a:rPr lang="pl-PL" sz="2800" i="1" dirty="0"/>
              <a:t>Liczba końcowych neuronów</a:t>
            </a:r>
          </a:p>
          <a:p>
            <a:r>
              <a:rPr lang="pl-PL" sz="2800" i="1" dirty="0"/>
              <a:t>Iteracje</a:t>
            </a:r>
          </a:p>
          <a:p>
            <a:endParaRPr lang="pl-PL" sz="2800" dirty="0"/>
          </a:p>
        </p:txBody>
      </p:sp>
      <p:sp>
        <p:nvSpPr>
          <p:cNvPr id="9" name="Symbol zastępczy zawartości 6"/>
          <p:cNvSpPr txBox="1">
            <a:spLocks/>
          </p:cNvSpPr>
          <p:nvPr/>
        </p:nvSpPr>
        <p:spPr>
          <a:xfrm>
            <a:off x="6572251" y="721322"/>
            <a:ext cx="5068890" cy="446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Stałe</a:t>
            </a:r>
          </a:p>
          <a:p>
            <a:r>
              <a:rPr lang="pl-PL" sz="2800" dirty="0"/>
              <a:t>Resztę można modyfikować</a:t>
            </a:r>
          </a:p>
          <a:p>
            <a:pPr marL="0" indent="0">
              <a:buNone/>
            </a:pPr>
            <a:endParaRPr lang="pl-PL" sz="2800" dirty="0"/>
          </a:p>
          <a:p>
            <a:endParaRPr lang="pl-PL" sz="28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46" y="1359500"/>
            <a:ext cx="345605" cy="11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7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Budowa Sieci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978" y="1114424"/>
            <a:ext cx="6467475" cy="5461217"/>
          </a:xfrm>
        </p:spPr>
      </p:pic>
    </p:spTree>
    <p:extLst>
      <p:ext uri="{BB962C8B-B14F-4D97-AF65-F5344CB8AC3E}">
        <p14:creationId xmlns:p14="http://schemas.microsoft.com/office/powerpoint/2010/main" val="161537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Aplikacja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05" y="1181100"/>
            <a:ext cx="9163821" cy="4695825"/>
          </a:xfrm>
        </p:spPr>
      </p:pic>
    </p:spTree>
    <p:extLst>
      <p:ext uri="{BB962C8B-B14F-4D97-AF65-F5344CB8AC3E}">
        <p14:creationId xmlns:p14="http://schemas.microsoft.com/office/powerpoint/2010/main" val="88727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503360" y="167071"/>
            <a:ext cx="10018713" cy="1192428"/>
          </a:xfrm>
        </p:spPr>
        <p:txBody>
          <a:bodyPr>
            <a:normAutofit/>
          </a:bodyPr>
          <a:lstStyle/>
          <a:p>
            <a:r>
              <a:rPr lang="pl-PL" b="1" dirty="0"/>
              <a:t>Aplikacja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360" y="1235674"/>
            <a:ext cx="5839249" cy="2885197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021" y="3447803"/>
            <a:ext cx="5856052" cy="30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56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201</TotalTime>
  <Words>344</Words>
  <Application>Microsoft Office PowerPoint</Application>
  <PresentationFormat>Panoramiczny</PresentationFormat>
  <Paragraphs>76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Paralaksa</vt:lpstr>
      <vt:lpstr>Sieci Neuronowe</vt:lpstr>
      <vt:lpstr>Plan prezentacji:</vt:lpstr>
      <vt:lpstr>Projekt</vt:lpstr>
      <vt:lpstr>Baza Danych</vt:lpstr>
      <vt:lpstr>Baza Danych</vt:lpstr>
      <vt:lpstr>Budowa Sieci</vt:lpstr>
      <vt:lpstr>Budowa Sieci</vt:lpstr>
      <vt:lpstr>Aplikacja</vt:lpstr>
      <vt:lpstr>Aplikacja</vt:lpstr>
      <vt:lpstr>Wyniki</vt:lpstr>
      <vt:lpstr>Wyniki</vt:lpstr>
      <vt:lpstr>Wyniki</vt:lpstr>
      <vt:lpstr>Wyniki</vt:lpstr>
      <vt:lpstr>Wyniki</vt:lpstr>
      <vt:lpstr>Wyniki</vt:lpstr>
      <vt:lpstr>Wyniki</vt:lpstr>
      <vt:lpstr>Wyniki</vt:lpstr>
      <vt:lpstr>Dzięujemy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Sieci Neuronowe</dc:title>
  <dc:creator>PC</dc:creator>
  <cp:lastModifiedBy>PC</cp:lastModifiedBy>
  <cp:revision>19</cp:revision>
  <dcterms:created xsi:type="dcterms:W3CDTF">2017-01-23T14:11:25Z</dcterms:created>
  <dcterms:modified xsi:type="dcterms:W3CDTF">2017-01-23T17:32:35Z</dcterms:modified>
</cp:coreProperties>
</file>