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0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25203150" cy="36004500"/>
  <p:notesSz cx="6858000" cy="9144000"/>
  <p:defaultTextStyle>
    <a:defPPr>
      <a:defRPr lang="sv-SE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3">
          <p15:clr>
            <a:srgbClr val="A4A3A4"/>
          </p15:clr>
        </p15:guide>
        <p15:guide id="2" orient="horz" pos="22156">
          <p15:clr>
            <a:srgbClr val="A4A3A4"/>
          </p15:clr>
        </p15:guide>
        <p15:guide id="3" orient="horz" pos="1043">
          <p15:clr>
            <a:srgbClr val="A4A3A4"/>
          </p15:clr>
        </p15:guide>
        <p15:guide id="4" pos="13880">
          <p15:clr>
            <a:srgbClr val="A4A3A4"/>
          </p15:clr>
        </p15:guide>
        <p15:guide id="5" pos="2604">
          <p15:clr>
            <a:srgbClr val="A4A3A4"/>
          </p15:clr>
        </p15:guide>
        <p15:guide id="6" pos="2586">
          <p15:clr>
            <a:srgbClr val="A4A3A4"/>
          </p15:clr>
        </p15:guide>
        <p15:guide id="7" pos="5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sabeth Roman" initials="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D6529-352D-4475-A5C8-60C51FCCABA6}" v="1" dt="2018-12-24T12:13:44.020"/>
    <p1510:client id="{7B3D0097-9DF1-F383-1C50-8271E617F3AC}" v="17" dt="2018-12-24T12:27:5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2992" autoAdjust="0"/>
    <p:restoredTop sz="98299" autoAdjust="0"/>
  </p:normalViewPr>
  <p:slideViewPr>
    <p:cSldViewPr>
      <p:cViewPr>
        <p:scale>
          <a:sx n="50" d="100"/>
          <a:sy n="50" d="100"/>
        </p:scale>
        <p:origin x="1452" y="-6222"/>
      </p:cViewPr>
      <p:guideLst>
        <p:guide orient="horz" pos="4573"/>
        <p:guide orient="horz" pos="22156"/>
        <p:guide orient="horz" pos="1043"/>
        <p:guide pos="13880"/>
        <p:guide pos="2604"/>
        <p:guide pos="2586"/>
        <p:guide pos="5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odorova Tetyana" userId="S::bogodorova@ucu.edu.ua::2a80dc8c-ad91-4bb0-ae32-7b2e7c370434" providerId="AD" clId="Web-{6A2D6529-352D-4475-A5C8-60C51FCCABA6}"/>
    <pc:docChg chg="modSld">
      <pc:chgData name="Bogodorova Tetyana" userId="S::bogodorova@ucu.edu.ua::2a80dc8c-ad91-4bb0-ae32-7b2e7c370434" providerId="AD" clId="Web-{6A2D6529-352D-4475-A5C8-60C51FCCABA6}" dt="2018-12-24T12:13:54.348" v="4"/>
      <pc:docMkLst>
        <pc:docMk/>
      </pc:docMkLst>
      <pc:sldChg chg="delSp modSp">
        <pc:chgData name="Bogodorova Tetyana" userId="S::bogodorova@ucu.edu.ua::2a80dc8c-ad91-4bb0-ae32-7b2e7c370434" providerId="AD" clId="Web-{6A2D6529-352D-4475-A5C8-60C51FCCABA6}" dt="2018-12-24T12:13:54.348" v="4"/>
        <pc:sldMkLst>
          <pc:docMk/>
          <pc:sldMk cId="0" sldId="256"/>
        </pc:sldMkLst>
        <pc:spChg chg="mod">
          <ac:chgData name="Bogodorova Tetyana" userId="S::bogodorova@ucu.edu.ua::2a80dc8c-ad91-4bb0-ae32-7b2e7c370434" providerId="AD" clId="Web-{6A2D6529-352D-4475-A5C8-60C51FCCABA6}" dt="2018-12-24T12:13:44.020" v="2" actId="1076"/>
          <ac:spMkLst>
            <pc:docMk/>
            <pc:sldMk cId="0" sldId="256"/>
            <ac:spMk id="4" creationId="{00000000-0000-0000-0000-000000000000}"/>
          </ac:spMkLst>
        </pc:spChg>
        <pc:picChg chg="del">
          <ac:chgData name="Bogodorova Tetyana" userId="S::bogodorova@ucu.edu.ua::2a80dc8c-ad91-4bb0-ae32-7b2e7c370434" providerId="AD" clId="Web-{6A2D6529-352D-4475-A5C8-60C51FCCABA6}" dt="2018-12-24T12:13:37.302" v="0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Bogodorova Tetyana" userId="S::bogodorova@ucu.edu.ua::2a80dc8c-ad91-4bb0-ae32-7b2e7c370434" providerId="AD" clId="Web-{6A2D6529-352D-4475-A5C8-60C51FCCABA6}" dt="2018-12-24T12:13:52.958" v="3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Bogodorova Tetyana" userId="S::bogodorova@ucu.edu.ua::2a80dc8c-ad91-4bb0-ae32-7b2e7c370434" providerId="AD" clId="Web-{6A2D6529-352D-4475-A5C8-60C51FCCABA6}" dt="2018-12-24T12:13:54.348" v="4"/>
          <ac:picMkLst>
            <pc:docMk/>
            <pc:sldMk cId="0" sldId="256"/>
            <ac:picMk id="69" creationId="{00000000-0000-0000-0000-000000000000}"/>
          </ac:picMkLst>
        </pc:picChg>
      </pc:sldChg>
    </pc:docChg>
  </pc:docChgLst>
  <pc:docChgLst>
    <pc:chgData name="Bogodorova Tetyana" userId="S::bogodorova@ucu.edu.ua::2a80dc8c-ad91-4bb0-ae32-7b2e7c370434" providerId="AD" clId="Web-{7B3D0097-9DF1-F383-1C50-8271E617F3AC}"/>
    <pc:docChg chg="modSld">
      <pc:chgData name="Bogodorova Tetyana" userId="S::bogodorova@ucu.edu.ua::2a80dc8c-ad91-4bb0-ae32-7b2e7c370434" providerId="AD" clId="Web-{7B3D0097-9DF1-F383-1C50-8271E617F3AC}" dt="2018-12-24T12:28:50.099" v="165" actId="20577"/>
      <pc:docMkLst>
        <pc:docMk/>
      </pc:docMkLst>
      <pc:sldChg chg="addSp delSp modSp">
        <pc:chgData name="Bogodorova Tetyana" userId="S::bogodorova@ucu.edu.ua::2a80dc8c-ad91-4bb0-ae32-7b2e7c370434" providerId="AD" clId="Web-{7B3D0097-9DF1-F383-1C50-8271E617F3AC}" dt="2018-12-24T12:28:50.099" v="165" actId="20577"/>
        <pc:sldMkLst>
          <pc:docMk/>
          <pc:sldMk cId="0" sldId="256"/>
        </pc:sldMkLst>
        <pc:spChg chg="mod">
          <ac:chgData name="Bogodorova Tetyana" userId="S::bogodorova@ucu.edu.ua::2a80dc8c-ad91-4bb0-ae32-7b2e7c370434" providerId="AD" clId="Web-{7B3D0097-9DF1-F383-1C50-8271E617F3AC}" dt="2018-12-24T12:21:47.633" v="22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ogodorova Tetyana" userId="S::bogodorova@ucu.edu.ua::2a80dc8c-ad91-4bb0-ae32-7b2e7c370434" providerId="AD" clId="Web-{7B3D0097-9DF1-F383-1C50-8271E617F3AC}" dt="2018-12-24T12:28:50.099" v="165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Bogodorova Tetyana" userId="S::bogodorova@ucu.edu.ua::2a80dc8c-ad91-4bb0-ae32-7b2e7c370434" providerId="AD" clId="Web-{7B3D0097-9DF1-F383-1C50-8271E617F3AC}" dt="2018-12-24T12:20:44.258" v="15"/>
          <ac:spMkLst>
            <pc:docMk/>
            <pc:sldMk cId="0" sldId="256"/>
            <ac:spMk id="14" creationId="{A260AA24-573C-4A16-ADBB-1C3B66C8009C}"/>
          </ac:spMkLst>
        </pc:spChg>
        <pc:spChg chg="mod">
          <ac:chgData name="Bogodorova Tetyana" userId="S::bogodorova@ucu.edu.ua::2a80dc8c-ad91-4bb0-ae32-7b2e7c370434" providerId="AD" clId="Web-{7B3D0097-9DF1-F383-1C50-8271E617F3AC}" dt="2018-12-24T12:28:36.896" v="154" actId="20577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Bogodorova Tetyana" userId="S::bogodorova@ucu.edu.ua::2a80dc8c-ad91-4bb0-ae32-7b2e7c370434" providerId="AD" clId="Web-{7B3D0097-9DF1-F383-1C50-8271E617F3AC}" dt="2018-12-24T12:21:36.711" v="20"/>
          <ac:spMkLst>
            <pc:docMk/>
            <pc:sldMk cId="0" sldId="256"/>
            <ac:spMk id="29" creationId="{D895C7EC-D916-48D3-9FEE-932049AE7B0A}"/>
          </ac:spMkLst>
        </pc:spChg>
        <pc:picChg chg="add del mod">
          <ac:chgData name="Bogodorova Tetyana" userId="S::bogodorova@ucu.edu.ua::2a80dc8c-ad91-4bb0-ae32-7b2e7c370434" providerId="AD" clId="Web-{7B3D0097-9DF1-F383-1C50-8271E617F3AC}" dt="2018-12-24T12:20:46.290" v="16"/>
          <ac:picMkLst>
            <pc:docMk/>
            <pc:sldMk cId="0" sldId="256"/>
            <ac:picMk id="3" creationId="{E3F89741-A043-4E3B-AE2F-6F25AAD801BC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18:27.853" v="3"/>
          <ac:picMkLst>
            <pc:docMk/>
            <pc:sldMk cId="0" sldId="256"/>
            <ac:picMk id="8" creationId="{02AA15A8-9330-4925-9D81-478FFA449D81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21:50.961" v="23"/>
          <ac:picMkLst>
            <pc:docMk/>
            <pc:sldMk cId="0" sldId="256"/>
            <ac:picMk id="12" creationId="{F59E66CE-5BA5-4B06-967E-AC5FA5F7CC8D}"/>
          </ac:picMkLst>
        </pc:picChg>
        <pc:picChg chg="add mod">
          <ac:chgData name="Bogodorova Tetyana" userId="S::bogodorova@ucu.edu.ua::2a80dc8c-ad91-4bb0-ae32-7b2e7c370434" providerId="AD" clId="Web-{7B3D0097-9DF1-F383-1C50-8271E617F3AC}" dt="2018-12-24T12:21:53.696" v="24" actId="1076"/>
          <ac:picMkLst>
            <pc:docMk/>
            <pc:sldMk cId="0" sldId="256"/>
            <ac:picMk id="30" creationId="{F3D3F9B8-3842-4E6B-BF87-E004B81F6C09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26:26.866" v="95"/>
          <ac:picMkLst>
            <pc:docMk/>
            <pc:sldMk cId="0" sldId="256"/>
            <ac:picMk id="36" creationId="{1593B3FB-0A2C-4D88-B9C3-3B8E7EB52D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75A8-B715-499D-A5E1-FFB2898E2DBB}" type="datetimeFigureOut">
              <a:rPr lang="sv-SE" smtClean="0"/>
              <a:pPr/>
              <a:t>2019-01-08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82DD-CF56-4E2D-B334-0C23371078C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513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EE7CE-64C2-40EA-878F-D1F047690A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C004-46D5-4DF0-9059-F7BAEA51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C004-46D5-4DF0-9059-F7BAEA51F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  <a:prstGeom prst="rect">
            <a:avLst/>
          </a:prstGeo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  <a:prstGeom prst="rect">
            <a:avLst/>
          </a:prstGeo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  <a:prstGeom prst="rect">
            <a:avLst/>
          </a:prstGeo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  <a:prstGeom prst="rect">
            <a:avLst/>
          </a:prstGeo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107" y="1296394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2732466" y="18704636"/>
            <a:ext cx="18466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1116078" y="34432848"/>
            <a:ext cx="2315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 Rounded MT Bold"/>
                <a:cs typeface="Arial Rounded MT Bold"/>
              </a:rPr>
              <a:t>Poster Dialogue Session at KTH Energy </a:t>
            </a:r>
            <a:r>
              <a:rPr lang="en-GB" sz="5400">
                <a:latin typeface="Arial Rounded MT Bold"/>
                <a:cs typeface="Arial Rounded MT Bold"/>
              </a:rPr>
              <a:t>Dialogue 26 November 2015</a:t>
            </a:r>
            <a:endParaRPr lang="sv-SE" sz="5400" dirty="0">
              <a:latin typeface="Arial Rounded MT Bold"/>
              <a:cs typeface="Arial Rounded MT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0454" y="1650857"/>
            <a:ext cx="17859500" cy="4926211"/>
          </a:xfrm>
          <a:prstGeom prst="rect">
            <a:avLst/>
          </a:prstGeom>
        </p:spPr>
        <p:txBody>
          <a:bodyPr vert="horz" lIns="0" tIns="174879" rIns="349758" bIns="174879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0453" y="7218948"/>
            <a:ext cx="17859499" cy="26553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7215112"/>
            <a:ext cx="3886139" cy="2878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" y="2055751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0454" y="1650857"/>
            <a:ext cx="17859500" cy="4926211"/>
          </a:xfrm>
          <a:prstGeom prst="rect">
            <a:avLst/>
          </a:prstGeom>
        </p:spPr>
        <p:txBody>
          <a:bodyPr vert="horz" lIns="0" tIns="174879" rIns="349758" bIns="174879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0453" y="7218948"/>
            <a:ext cx="17859499" cy="26553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7215112"/>
            <a:ext cx="3886139" cy="28789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" y="2055751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9548" y="34996138"/>
            <a:ext cx="2339953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sp>
        <p:nvSpPr>
          <p:cNvPr id="2" name="Rubrik 1"/>
          <p:cNvSpPr txBox="1"/>
          <p:nvPr/>
        </p:nvSpPr>
        <p:spPr>
          <a:xfrm>
            <a:off x="6139062" y="262418"/>
            <a:ext cx="19880400" cy="20882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lvl="0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8000">
                <a:solidFill>
                  <a:srgbClr val="CF5F13"/>
                </a:solidFill>
              </a:rPr>
              <a:t>Analysing the Santander Customer</a:t>
            </a:r>
          </a:p>
          <a:p>
            <a:pPr lvl="0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8000">
                <a:solidFill>
                  <a:srgbClr val="CF5F13"/>
                </a:solidFill>
              </a:rPr>
              <a:t>Satisfaction dataset</a:t>
            </a:r>
            <a:endParaRPr lang="en-GB" sz="5400" b="0" i="0" u="none" strike="noStrike" kern="1200" cap="none" spc="0" baseline="0" dirty="0">
              <a:solidFill>
                <a:srgbClr val="0070C0"/>
              </a:solidFill>
              <a:uFillTx/>
              <a:latin typeface="Calibri" pitchFamily="34"/>
            </a:endParaRPr>
          </a:p>
        </p:txBody>
      </p:sp>
      <p:sp>
        <p:nvSpPr>
          <p:cNvPr id="4" name="Rubrik 1"/>
          <p:cNvSpPr txBox="1"/>
          <p:nvPr/>
        </p:nvSpPr>
        <p:spPr>
          <a:xfrm>
            <a:off x="6503855" y="3218483"/>
            <a:ext cx="19150814" cy="86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1C54A6"/>
                </a:solidFill>
                <a:uFillTx/>
                <a:latin typeface="Calibri"/>
                <a:cs typeface="Calibri"/>
              </a:rPr>
              <a:t>L. Triska</a:t>
            </a:r>
            <a:endParaRPr lang="sv-SE" sz="3200" b="0" i="0" u="none" strike="noStrike" kern="1200" cap="none" spc="0" baseline="3000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" name="Rectangle 116"/>
          <p:cNvSpPr/>
          <p:nvPr/>
        </p:nvSpPr>
        <p:spPr>
          <a:xfrm>
            <a:off x="528039" y="4547346"/>
            <a:ext cx="24026864" cy="636895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15" name="Rectangle 127"/>
          <p:cNvSpPr/>
          <p:nvPr/>
        </p:nvSpPr>
        <p:spPr>
          <a:xfrm>
            <a:off x="0" y="34092884"/>
            <a:ext cx="25203150" cy="1047270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Applied Sciences </a:t>
            </a:r>
            <a:r>
              <a:rPr lang="en-US" sz="2000" kern="0" dirty="0">
                <a:solidFill>
                  <a:srgbClr val="FFFFFF"/>
                </a:solidFill>
                <a:latin typeface="Verdana"/>
              </a:rPr>
              <a:t>Faculty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Verdana"/>
              </a:rPr>
              <a:t>Ukrainian Catholic University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Verdana"/>
              </a:rPr>
              <a:t>Lviv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>
                <a:solidFill>
                  <a:srgbClr val="FFFFFF"/>
                </a:solidFill>
                <a:latin typeface="Verdana"/>
              </a:rPr>
              <a:t>Ukraine </a:t>
            </a:r>
          </a:p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Verdana"/>
              </a:rPr>
              <a:t>(</a:t>
            </a:r>
            <a:r>
              <a:rPr lang="en-GB" sz="1800">
                <a:solidFill>
                  <a:srgbClr val="FFFFFF"/>
                </a:solidFill>
              </a:rPr>
              <a:t>triska</a:t>
            </a:r>
            <a:r>
              <a:rPr lang="en-GB" sz="2000">
                <a:solidFill>
                  <a:srgbClr val="FFFFFF"/>
                </a:solidFill>
                <a:latin typeface="Verdana"/>
              </a:rPr>
              <a:t>@</a:t>
            </a:r>
            <a:r>
              <a:rPr lang="en-GB" sz="2000" dirty="0">
                <a:solidFill>
                  <a:srgbClr val="FFFFFF"/>
                </a:solidFill>
                <a:latin typeface="Verdana"/>
              </a:rPr>
              <a:t>ucu.edu.ua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)</a:t>
            </a:r>
            <a:endParaRPr lang="en-GB" sz="2000" b="0" i="0" u="none" strike="noStrike" kern="1200" cap="none" spc="0" baseline="3000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17" name="TextBox 87"/>
          <p:cNvSpPr txBox="1"/>
          <p:nvPr/>
        </p:nvSpPr>
        <p:spPr>
          <a:xfrm>
            <a:off x="593926" y="5336396"/>
            <a:ext cx="9073008" cy="6251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In this project, I have tried to predict whether a certain customer is satisfied with the service or not,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using the Santander Customer Satisfaction dataset. The raw data was taken from the corresponding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competition on Kaggle. The goal of this project is to be able to predict the satisfaction of a certain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customer, based on the data that we have on them, and to figure out what features of the data play the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biggest role in making a customer satisfied. I have also used the data on the Kaggle page for this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competition, to help figure out what certain features represented etc.</a:t>
            </a:r>
            <a:endParaRPr lang="en-GB" sz="2800" b="0" i="0" u="none" strike="noStrike" kern="1200" cap="none" spc="0" baseline="0" dirty="0">
              <a:solidFill>
                <a:srgbClr val="1C54A6"/>
              </a:solidFill>
              <a:uFillTx/>
              <a:latin typeface="Georgia" pitchFamily="18"/>
              <a:cs typeface="Times New Roman" pitchFamily="18"/>
            </a:endParaRPr>
          </a:p>
        </p:txBody>
      </p:sp>
      <p:sp>
        <p:nvSpPr>
          <p:cNvPr id="18" name="Rubrik 1"/>
          <p:cNvSpPr txBox="1"/>
          <p:nvPr/>
        </p:nvSpPr>
        <p:spPr>
          <a:xfrm>
            <a:off x="16583292" y="5347756"/>
            <a:ext cx="7971611" cy="35667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1C54A6"/>
                </a:solidFill>
                <a:uFillTx/>
                <a:latin typeface="Georgia" pitchFamily="18"/>
              </a:rPr>
              <a:t>The methodology implies </a:t>
            </a:r>
            <a:r>
              <a:rPr lang="en-US" sz="2800" b="0" i="0" u="none" strike="noStrike" kern="1200" cap="none" spc="0" baseline="0">
                <a:solidFill>
                  <a:srgbClr val="1C54A6"/>
                </a:solidFill>
                <a:uFillTx/>
                <a:latin typeface="Georgia" pitchFamily="18"/>
              </a:rPr>
              <a:t>the </a:t>
            </a:r>
            <a:r>
              <a:rPr lang="en-US" sz="2800">
                <a:solidFill>
                  <a:srgbClr val="1C54A6"/>
                </a:solidFill>
                <a:latin typeface="Georgia" pitchFamily="18"/>
              </a:rPr>
              <a:t>of different classifiers on the dataset, and then comparing the results obtained from each classifier. I used the following ones: Decision Tree Classifier, Gaussian Naïve Bayes, Logistic Regression, Ada Boost Classifier, Random Forest Classifier, Bagging Classifier, Gradient Boosting Classifier</a:t>
            </a:r>
            <a:endParaRPr lang="en-GB" sz="2800" b="0" i="0" u="none" strike="noStrike" kern="1200" cap="none" spc="0" baseline="0" dirty="0">
              <a:solidFill>
                <a:srgbClr val="1C54A6"/>
              </a:solidFill>
              <a:uFillTx/>
              <a:latin typeface="Georgia" pitchFamily="18"/>
              <a:cs typeface="Arial" pitchFamily="34"/>
            </a:endParaRPr>
          </a:p>
        </p:txBody>
      </p:sp>
      <p:sp>
        <p:nvSpPr>
          <p:cNvPr id="19" name="Isosceles Triangle 155"/>
          <p:cNvSpPr/>
          <p:nvPr/>
        </p:nvSpPr>
        <p:spPr>
          <a:xfrm rot="10799991">
            <a:off x="6768929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7267729" y="4481658"/>
            <a:ext cx="49725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1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1" name="Rubrik 1"/>
          <p:cNvSpPr txBox="1"/>
          <p:nvPr/>
        </p:nvSpPr>
        <p:spPr>
          <a:xfrm>
            <a:off x="1026539" y="4404626"/>
            <a:ext cx="4756919" cy="7614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Introduction</a:t>
            </a:r>
          </a:p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2" name="Rubrik 1"/>
          <p:cNvSpPr txBox="1"/>
          <p:nvPr/>
        </p:nvSpPr>
        <p:spPr>
          <a:xfrm>
            <a:off x="17375922" y="4413556"/>
            <a:ext cx="4815577" cy="9399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Methodology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3" name="Isosceles Triangle 156"/>
          <p:cNvSpPr/>
          <p:nvPr/>
        </p:nvSpPr>
        <p:spPr>
          <a:xfrm rot="10799991">
            <a:off x="22884234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4" name="TextBox 88"/>
          <p:cNvSpPr txBox="1"/>
          <p:nvPr/>
        </p:nvSpPr>
        <p:spPr>
          <a:xfrm>
            <a:off x="23402775" y="4444920"/>
            <a:ext cx="50046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2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5" name="Rectangle 116"/>
          <p:cNvSpPr/>
          <p:nvPr/>
        </p:nvSpPr>
        <p:spPr>
          <a:xfrm>
            <a:off x="528040" y="11868018"/>
            <a:ext cx="24026863" cy="637089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27" name="Isosceles Triangle 154"/>
          <p:cNvSpPr/>
          <p:nvPr/>
        </p:nvSpPr>
        <p:spPr>
          <a:xfrm rot="10799991">
            <a:off x="11335524" y="11844504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8" name="TextBox 118"/>
          <p:cNvSpPr txBox="1"/>
          <p:nvPr/>
        </p:nvSpPr>
        <p:spPr>
          <a:xfrm>
            <a:off x="11821658" y="11820403"/>
            <a:ext cx="52258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3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35" name="Rectangle 116"/>
          <p:cNvSpPr/>
          <p:nvPr/>
        </p:nvSpPr>
        <p:spPr>
          <a:xfrm>
            <a:off x="528039" y="20344267"/>
            <a:ext cx="24050672" cy="658950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37" name="Isosceles Triangle 154"/>
          <p:cNvSpPr/>
          <p:nvPr/>
        </p:nvSpPr>
        <p:spPr>
          <a:xfrm rot="10799991">
            <a:off x="22867834" y="20330642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43" name="TextBox 107"/>
          <p:cNvSpPr txBox="1"/>
          <p:nvPr/>
        </p:nvSpPr>
        <p:spPr>
          <a:xfrm>
            <a:off x="23397812" y="20272259"/>
            <a:ext cx="316803" cy="7626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dirty="0">
                <a:solidFill>
                  <a:srgbClr val="FFFFFF"/>
                </a:solidFill>
                <a:latin typeface="Century Gothic" pitchFamily="34"/>
              </a:rPr>
              <a:t>5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63" name="Rubrik 1"/>
          <p:cNvSpPr txBox="1"/>
          <p:nvPr/>
        </p:nvSpPr>
        <p:spPr>
          <a:xfrm>
            <a:off x="9492481" y="20330640"/>
            <a:ext cx="6218188" cy="7042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Results and Conclusions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5C7EC-D916-48D3-9FEE-932049AE7B0A}"/>
              </a:ext>
            </a:extLst>
          </p:cNvPr>
          <p:cNvSpPr/>
          <p:nvPr/>
        </p:nvSpPr>
        <p:spPr>
          <a:xfrm>
            <a:off x="442912" y="442911"/>
            <a:ext cx="5448301" cy="39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pic>
        <p:nvPicPr>
          <p:cNvPr id="30" name="Picture 33">
            <a:extLst>
              <a:ext uri="{FF2B5EF4-FFF2-40B4-BE49-F238E27FC236}">
                <a16:creationId xmlns:a16="http://schemas.microsoft.com/office/drawing/2014/main" id="{F3D3F9B8-3842-4E6B-BF87-E004B81F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8150" y="-403580"/>
            <a:ext cx="9310687" cy="6507871"/>
          </a:xfrm>
          <a:prstGeom prst="rect">
            <a:avLst/>
          </a:prstGeom>
        </p:spPr>
      </p:pic>
      <p:pic>
        <p:nvPicPr>
          <p:cNvPr id="10" name="Picture 9" descr="awdawd">
            <a:extLst>
              <a:ext uri="{FF2B5EF4-FFF2-40B4-BE49-F238E27FC236}">
                <a16:creationId xmlns:a16="http://schemas.microsoft.com/office/drawing/2014/main" id="{385F56FF-1BDE-4F36-ABB2-1631D443E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t="16029" r="8092" b="16775"/>
          <a:stretch/>
        </p:blipFill>
        <p:spPr>
          <a:xfrm>
            <a:off x="10297319" y="6455248"/>
            <a:ext cx="5491576" cy="3686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" name="Rubrik 1">
            <a:extLst>
              <a:ext uri="{FF2B5EF4-FFF2-40B4-BE49-F238E27FC236}">
                <a16:creationId xmlns:a16="http://schemas.microsoft.com/office/drawing/2014/main" id="{62F8D16E-42F6-4DA3-9775-78617BAB99AB}"/>
              </a:ext>
            </a:extLst>
          </p:cNvPr>
          <p:cNvSpPr txBox="1"/>
          <p:nvPr/>
        </p:nvSpPr>
        <p:spPr>
          <a:xfrm>
            <a:off x="10297319" y="10302607"/>
            <a:ext cx="5487203" cy="12536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lvl="0"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1C54A6"/>
                </a:solidFill>
                <a:latin typeface="Georgia" pitchFamily="18"/>
              </a:rPr>
              <a:t>Visualisation of a Gradient Boosting Decision Tree</a:t>
            </a:r>
          </a:p>
        </p:txBody>
      </p:sp>
      <p:sp>
        <p:nvSpPr>
          <p:cNvPr id="69" name="Rubrik 1">
            <a:extLst>
              <a:ext uri="{FF2B5EF4-FFF2-40B4-BE49-F238E27FC236}">
                <a16:creationId xmlns:a16="http://schemas.microsoft.com/office/drawing/2014/main" id="{1027AB04-FDE7-4BB8-A793-5AE566C9D7E1}"/>
              </a:ext>
            </a:extLst>
          </p:cNvPr>
          <p:cNvSpPr txBox="1"/>
          <p:nvPr/>
        </p:nvSpPr>
        <p:spPr>
          <a:xfrm>
            <a:off x="1008510" y="11867886"/>
            <a:ext cx="4815577" cy="6226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Data</a:t>
            </a:r>
          </a:p>
        </p:txBody>
      </p:sp>
      <p:sp>
        <p:nvSpPr>
          <p:cNvPr id="73" name="TextBox 87">
            <a:extLst>
              <a:ext uri="{FF2B5EF4-FFF2-40B4-BE49-F238E27FC236}">
                <a16:creationId xmlns:a16="http://schemas.microsoft.com/office/drawing/2014/main" id="{683CD61E-0022-4B96-AB86-2CCEE5E391C9}"/>
              </a:ext>
            </a:extLst>
          </p:cNvPr>
          <p:cNvSpPr txBox="1"/>
          <p:nvPr/>
        </p:nvSpPr>
        <p:spPr>
          <a:xfrm>
            <a:off x="442911" y="13011794"/>
            <a:ext cx="12387465" cy="5733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</a:t>
            </a:r>
            <a:r>
              <a:rPr lang="en-GB" sz="2800" b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train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 dataset consists of 370 different features, that are each tied to some customer (observation), of which there are 76020. The TARGET column is the value that I had to predict. It’s entry is equal to 1 for unsatisfied customers, and 0 for the happy ones. The test dataset consists of 75818 observations. </a:t>
            </a:r>
          </a:p>
          <a:p>
            <a:pPr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IMPORTANT FEATURES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var15 – one of the most important features – the age of the customer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var_num3 – the number of bank products that a customer has (had)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var3 – the nationality of the customer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var38 – the value of the mortgage that a customer has 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endParaRPr lang="en-GB" sz="2800">
              <a:solidFill>
                <a:srgbClr val="1C54A6"/>
              </a:solidFill>
              <a:latin typeface="Georgia" pitchFamily="18"/>
              <a:cs typeface="Times New Roman" pitchFamily="18"/>
            </a:endParaRPr>
          </a:p>
        </p:txBody>
      </p:sp>
      <p:sp>
        <p:nvSpPr>
          <p:cNvPr id="74" name="Rubrik 1">
            <a:extLst>
              <a:ext uri="{FF2B5EF4-FFF2-40B4-BE49-F238E27FC236}">
                <a16:creationId xmlns:a16="http://schemas.microsoft.com/office/drawing/2014/main" id="{7FF2FD92-0FBF-43A8-8E2C-41E731E53D9F}"/>
              </a:ext>
            </a:extLst>
          </p:cNvPr>
          <p:cNvSpPr txBox="1"/>
          <p:nvPr/>
        </p:nvSpPr>
        <p:spPr>
          <a:xfrm>
            <a:off x="17375922" y="11852363"/>
            <a:ext cx="4815577" cy="6226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ctr" anchorCtr="1" compatLnSpc="1">
            <a:noAutofit/>
          </a:bodyPr>
          <a:lstStyle/>
          <a:p>
            <a:pPr lvl="0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>
                <a:solidFill>
                  <a:srgbClr val="FFFFFF"/>
                </a:solidFill>
                <a:latin typeface="Calibri" pitchFamily="34"/>
              </a:rPr>
              <a:t>Data Preprocessing </a:t>
            </a:r>
          </a:p>
        </p:txBody>
      </p:sp>
      <p:sp>
        <p:nvSpPr>
          <p:cNvPr id="75" name="Isosceles Triangle 154">
            <a:extLst>
              <a:ext uri="{FF2B5EF4-FFF2-40B4-BE49-F238E27FC236}">
                <a16:creationId xmlns:a16="http://schemas.microsoft.com/office/drawing/2014/main" id="{45BA2271-1903-4CA3-AABB-B52D41F05E04}"/>
              </a:ext>
            </a:extLst>
          </p:cNvPr>
          <p:cNvSpPr/>
          <p:nvPr/>
        </p:nvSpPr>
        <p:spPr>
          <a:xfrm rot="10799991">
            <a:off x="22884233" y="11844504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76" name="TextBox 118">
            <a:extLst>
              <a:ext uri="{FF2B5EF4-FFF2-40B4-BE49-F238E27FC236}">
                <a16:creationId xmlns:a16="http://schemas.microsoft.com/office/drawing/2014/main" id="{D4936EAF-7CB4-449B-8911-84F44B4660C8}"/>
              </a:ext>
            </a:extLst>
          </p:cNvPr>
          <p:cNvSpPr txBox="1"/>
          <p:nvPr/>
        </p:nvSpPr>
        <p:spPr>
          <a:xfrm>
            <a:off x="23374220" y="11802464"/>
            <a:ext cx="52512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4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78" name="TextBox 87">
            <a:extLst>
              <a:ext uri="{FF2B5EF4-FFF2-40B4-BE49-F238E27FC236}">
                <a16:creationId xmlns:a16="http://schemas.microsoft.com/office/drawing/2014/main" id="{EE9B59D6-89F8-437F-92DF-B18608002CB4}"/>
              </a:ext>
            </a:extLst>
          </p:cNvPr>
          <p:cNvSpPr txBox="1"/>
          <p:nvPr/>
        </p:nvSpPr>
        <p:spPr>
          <a:xfrm>
            <a:off x="12830375" y="13007522"/>
            <a:ext cx="11724527" cy="67680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dataset had quite some challenges considering data processing, like the need to deal with removing constant features, removing duplicate features and dealing with some features manually. 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Here are some other specific challenges I dealt with:</a:t>
            </a:r>
          </a:p>
          <a:p>
            <a:pPr marL="457200" indent="-457200" defTabSz="3497579">
              <a:lnSpc>
                <a:spcPct val="12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 have removed the entries for the nationality of a customer, where there was no nationality specified, by replacing them with the most common nationality.</a:t>
            </a:r>
          </a:p>
          <a:p>
            <a:pPr marL="457200" indent="-457200" defTabSz="3497579">
              <a:lnSpc>
                <a:spcPct val="12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In the var38 feature, I have discovered that there are 14868 of the </a:t>
            </a:r>
            <a:r>
              <a:rPr lang="en-GB" sz="2800" b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117310.979016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 entries. This value is very close to the mean of the column. Because of this uncommonly high number of this particular entry (</a:t>
            </a:r>
            <a:r>
              <a:rPr lang="en-GB" sz="2800" b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117310.979016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), compared to other entries, I logarithmically transformed the `var38` feature, to better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results. </a:t>
            </a: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3736E94F-1D68-4763-809F-8C8A4A010BEB}"/>
              </a:ext>
            </a:extLst>
          </p:cNvPr>
          <p:cNvSpPr txBox="1"/>
          <p:nvPr/>
        </p:nvSpPr>
        <p:spPr>
          <a:xfrm>
            <a:off x="528039" y="21688820"/>
            <a:ext cx="24026863" cy="10803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best result was achieved using the Gradient Boosting Classifier, which gave me an accuracy of 83%.</a:t>
            </a:r>
          </a:p>
          <a:p>
            <a:pPr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Using those results I figured out the importance of each feature. Here are the 20 most important ones:</a:t>
            </a:r>
          </a:p>
        </p:txBody>
      </p:sp>
      <p:pic>
        <p:nvPicPr>
          <p:cNvPr id="18679" name="Picture 1271">
            <a:extLst>
              <a:ext uri="{FF2B5EF4-FFF2-40B4-BE49-F238E27FC236}">
                <a16:creationId xmlns:a16="http://schemas.microsoft.com/office/drawing/2014/main" id="{C0697F27-1C06-4EB4-9D5A-A1128CEB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6" y="23059777"/>
            <a:ext cx="23913376" cy="926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 Competition Energy Dialogue 2013 template potrait 700x1000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TH - Posters 700x1000-Grey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TH - Posters 700x1000-Red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Competition Energy Dialogue 2013 template potrait 700x1000.potx</Template>
  <TotalTime>2387</TotalTime>
  <Words>457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Rounded MT Bold</vt:lpstr>
      <vt:lpstr>Calibri</vt:lpstr>
      <vt:lpstr>Century Gothic</vt:lpstr>
      <vt:lpstr>Georgia</vt:lpstr>
      <vt:lpstr>Verdana</vt:lpstr>
      <vt:lpstr>Poster Competition Energy Dialogue 2013 template potrait 700x1000</vt:lpstr>
      <vt:lpstr>KTH - Posters 700x1000-Grey</vt:lpstr>
      <vt:lpstr>KTH - Posters 700x1000-Red</vt:lpstr>
      <vt:lpstr>PowerPoint Presentation</vt:lpstr>
    </vt:vector>
  </TitlesOfParts>
  <Company>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elisabeth.roman</dc:creator>
  <cp:lastModifiedBy>Luka-Marko Triska</cp:lastModifiedBy>
  <cp:revision>176</cp:revision>
  <dcterms:created xsi:type="dcterms:W3CDTF">2009-04-02T13:51:44Z</dcterms:created>
  <dcterms:modified xsi:type="dcterms:W3CDTF">2019-01-08T20:07:17Z</dcterms:modified>
</cp:coreProperties>
</file>