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4B"/>
    <a:srgbClr val="70AD47"/>
    <a:srgbClr val="54B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2AF76-54B9-4A09-8CFA-090E04CA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1271A3-BE35-470B-B850-8568A3BE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D594-9C40-410C-93B2-90EB3D63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4E596-0161-44B0-85F1-D771231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6815C-1D15-4732-BB49-477C17B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CF21-F83E-4215-81B5-B29DB657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365DB-3825-486D-9EC5-00A51069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83DEE-D0D4-4753-94D2-19F9D7A3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D308-BC16-47D8-AEA4-4113E1D4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745F-8AFD-4DC1-8CD4-A12552CC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81BC52-DED3-4A9E-9C1D-B42CC3349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3EA6F-7C50-4FCB-A550-233B54B5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182AA-FF73-4293-BCA3-A4AFDD6E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8DB87-CD17-473F-A3E1-379F1E2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054B7-01B1-49E6-8ADA-9605D6B2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0836-599A-44BF-9E68-B9BF3E3C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858A6-BA1B-442A-A3C3-306CDC5B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27685-2A73-45D4-887D-47581910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E255-9E51-4EA3-AA0C-3524DEA2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CDD06-2D4C-4CAA-BB3F-061478AF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5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98B42-6712-4B2D-9A5D-7928C69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784A6-4FF4-46D1-B5F8-9250D8D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2077-8FA1-49FC-AE68-93119E1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6FD36-7922-4A63-A02F-794255B2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81C8A-7432-4730-A307-ACABB17F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21B74-C015-4702-9A68-71902AE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440CB-E12B-43F8-9AFE-5D930AA6A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74271-CA6A-4BB8-9911-19980FA9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6E182-8C5A-4BAA-9F33-F02D7549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94C70-22E7-477F-B8FC-7D2B6362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6D44F-E5A7-4776-8BA8-F081192C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DBBF-2CE0-4F03-AABB-E3177502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EB13B-7DEC-48F8-BBC5-9F5C70B9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36A05-9413-4470-99BC-6C13B025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AEE9E-2740-4795-9719-152769E55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41A988-A807-4884-9DDF-DDECFB5F8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9A1FC-6709-4A7C-B322-73B364F9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0A30BA-E9E4-431F-A93E-70BC115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D0C93-55DC-4D5E-AAD6-C0CCE39D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0ACF-9C53-4AC1-B448-D20D2ED4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61E12-7402-41A1-B480-AFE299E6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F497D-2EDA-4CC3-9E74-E69A762F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B7B4E-4A9C-4BA6-8AF9-023893A0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257F8-360B-43DB-A831-E99528F2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2D49C-90B1-4214-82E7-C1D24CEF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AE4B8-436D-4FDE-867C-B28AF2B8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E21B-5ED0-470A-8C8C-D6535293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2C932-E42B-420E-8B19-722AF536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F4F6C-3371-4DEA-B9F4-CCA42D99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A8A05-5544-46CA-8A1F-DEEDC94B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04571-CFFA-4256-BBD4-7219E8D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480A-74FC-4458-A2DC-8DC32FAD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EFC93-2167-4C86-AFF0-52CDD418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493AED-2440-4B5B-A4D2-CB657670C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86F3E-465D-4678-8064-6E8C8B43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B6506-B7B9-4A87-9FB1-E9E4D5CD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91D94-DD91-4202-8122-C81D069F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0A393-6C2E-4B20-BC3F-59A1996D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B494D-9F72-4D73-A62A-B1980732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38E11-5CCD-4987-A33F-60F72F36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A6FB0-7E39-4492-911A-4892AAAD9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921B-26E6-486E-9728-152CEDB521D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FF1D5-074C-435D-85D1-A80A9392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DCA90-FB20-41CD-8B06-207BC56F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B4B8-B03C-430A-8C1A-0C0E9551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3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Ns4TPTC8wh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lyZQPjUT5B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F1D777-95EB-450C-8A1A-2F4E9B17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E00C5812-0603-4581-9E39-F53288AB93F7}"/>
              </a:ext>
            </a:extLst>
          </p:cNvPr>
          <p:cNvSpPr/>
          <p:nvPr/>
        </p:nvSpPr>
        <p:spPr>
          <a:xfrm>
            <a:off x="-1" y="5210175"/>
            <a:ext cx="1704975" cy="16478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02A7BA4-2DC3-471A-A29A-8ADC2A3386F4}"/>
              </a:ext>
            </a:extLst>
          </p:cNvPr>
          <p:cNvSpPr/>
          <p:nvPr/>
        </p:nvSpPr>
        <p:spPr>
          <a:xfrm rot="10800000">
            <a:off x="10306050" y="-1"/>
            <a:ext cx="1885950" cy="1562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5F376-C526-4DE1-A435-2AC847FF7494}"/>
              </a:ext>
            </a:extLst>
          </p:cNvPr>
          <p:cNvSpPr txBox="1"/>
          <p:nvPr/>
        </p:nvSpPr>
        <p:spPr>
          <a:xfrm>
            <a:off x="2414587" y="5524500"/>
            <a:ext cx="736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77789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순환과 재귀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27E80-77DF-40AA-8C93-7E058529B61C}"/>
              </a:ext>
            </a:extLst>
          </p:cNvPr>
          <p:cNvSpPr txBox="1"/>
          <p:nvPr/>
        </p:nvSpPr>
        <p:spPr>
          <a:xfrm>
            <a:off x="1557337" y="2900987"/>
            <a:ext cx="9077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자기호출임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직접순환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함수가 자기자신을 직접호출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간접순환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함수를 호출하고 그 함수가 자기자신을 호출하는 함수</a:t>
            </a:r>
          </a:p>
        </p:txBody>
      </p:sp>
    </p:spTree>
    <p:extLst>
      <p:ext uri="{BB962C8B-B14F-4D97-AF65-F5344CB8AC3E}">
        <p14:creationId xmlns:p14="http://schemas.microsoft.com/office/powerpoint/2010/main" val="314757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점화식과 이진탐색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27E80-77DF-40AA-8C93-7E058529B61C}"/>
              </a:ext>
            </a:extLst>
          </p:cNvPr>
          <p:cNvSpPr txBox="1"/>
          <p:nvPr/>
        </p:nvSpPr>
        <p:spPr>
          <a:xfrm>
            <a:off x="1186169" y="2163849"/>
            <a:ext cx="9653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점화식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자신을 포함한 수식으로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표현하는것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예시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en-US" altLang="ko-KR" sz="2800" i="1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2800" i="1" baseline="-250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2800" i="1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2800" i="1" baseline="-250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800" baseline="-250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-1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 + 2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이진탐색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자료구조참고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하나정한후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중간값에서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값이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중간값보다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작을경우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왼쪽을 탐색하고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아닌경우는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오른쪽을 탐색하는 방식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26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레코드와 필드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8AFE9A-5D4B-4676-B89E-1C1CA45E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09" y="1714738"/>
            <a:ext cx="634920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선택정렬</a:t>
            </a:r>
            <a:endParaRPr lang="ko-KR" altLang="en-US" sz="3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온라인 미디어 ^0 1">
            <a:hlinkClick r:id="" action="ppaction://media"/>
            <a:extLst>
              <a:ext uri="{FF2B5EF4-FFF2-40B4-BE49-F238E27FC236}">
                <a16:creationId xmlns:a16="http://schemas.microsoft.com/office/drawing/2014/main" id="{ED100E4D-E02F-4B50-B58B-F5614AAB20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95650" y="1906458"/>
            <a:ext cx="56007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선택정렬</a:t>
            </a:r>
            <a:r>
              <a:rPr lang="en-US" altLang="ko-KR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성능특성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C38169-1C29-47AE-AF1E-D382F5C6EFDB}"/>
              </a:ext>
            </a:extLst>
          </p:cNvPr>
          <p:cNvCxnSpPr>
            <a:cxnSpLocks/>
          </p:cNvCxnSpPr>
          <p:nvPr/>
        </p:nvCxnSpPr>
        <p:spPr>
          <a:xfrm flipH="1">
            <a:off x="60674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BF61F-42D7-44FF-B600-15445E8153E0}"/>
              </a:ext>
            </a:extLst>
          </p:cNvPr>
          <p:cNvSpPr txBox="1"/>
          <p:nvPr/>
        </p:nvSpPr>
        <p:spPr>
          <a:xfrm>
            <a:off x="1095376" y="1582191"/>
            <a:ext cx="42767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void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SelectionSort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a[],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N)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sv-SE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int i,j,k,min;</a:t>
            </a:r>
          </a:p>
          <a:p>
            <a:r>
              <a:rPr lang="nn-NO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 (i = 0; i &lt; N; i++)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min =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 (j =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+ 1; j &lt;= N;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j++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if (a[j] &lt; a[min])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min = j;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swap(a, min,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);}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025C4-82FC-4917-A1B1-6BEB729871B3}"/>
              </a:ext>
            </a:extLst>
          </p:cNvPr>
          <p:cNvSpPr txBox="1"/>
          <p:nvPr/>
        </p:nvSpPr>
        <p:spPr>
          <a:xfrm>
            <a:off x="6686550" y="2267783"/>
            <a:ext cx="4067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 (j =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+ 1; j &lt;= N;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j++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기준점 다음부터 비교를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해야하므로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i+1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if (a[j] &lt; a[min])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min = j;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만약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a[j]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a[min]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값보다 작으면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j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min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우선 저장만 한다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swap(a, min,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);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Min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가르치는 위치하고 현재 기준점하고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swap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함수를 이용해 값을 서로 교환한다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58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선택정렬</a:t>
            </a:r>
            <a:r>
              <a:rPr lang="en-US" altLang="ko-KR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성능특성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85F4B-6C24-4F57-9653-33AF94012F9E}"/>
              </a:ext>
            </a:extLst>
          </p:cNvPr>
          <p:cNvSpPr txBox="1"/>
          <p:nvPr/>
        </p:nvSpPr>
        <p:spPr>
          <a:xfrm>
            <a:off x="1952624" y="2021562"/>
            <a:ext cx="8448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비교 횟수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:N(N-1)/2(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등차수열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시간 복잡도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:O(N </a:t>
            </a:r>
            <a:r>
              <a:rPr lang="en-US" altLang="ko-KR" sz="2800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등차수열이 수렴하면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 </a:t>
            </a:r>
            <a:r>
              <a:rPr lang="en-US" altLang="ko-KR" sz="2800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에 가까워진다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입력자료순서에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민감하지않음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(reverse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여도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큰영향을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받지 않는다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불안정적이다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자리에 알맞은 값을 찾고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그자리에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그값을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넣는 정렬이다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9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버블정렬</a:t>
            </a:r>
            <a:endParaRPr lang="ko-KR" altLang="en-US" sz="3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온라인 미디어 ^0 1">
            <a:hlinkClick r:id="" action="ppaction://media"/>
            <a:extLst>
              <a:ext uri="{FF2B5EF4-FFF2-40B4-BE49-F238E27FC236}">
                <a16:creationId xmlns:a16="http://schemas.microsoft.com/office/drawing/2014/main" id="{6F2D0610-1AAC-4610-8A0E-899F242B3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52750" y="1649283"/>
            <a:ext cx="6286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버블정렬</a:t>
            </a:r>
            <a:endParaRPr lang="ko-KR" altLang="en-US" sz="3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F58C25-6EDA-4571-B832-3358E8AE0610}"/>
              </a:ext>
            </a:extLst>
          </p:cNvPr>
          <p:cNvCxnSpPr>
            <a:cxnSpLocks/>
          </p:cNvCxnSpPr>
          <p:nvPr/>
        </p:nvCxnSpPr>
        <p:spPr>
          <a:xfrm flipH="1">
            <a:off x="60674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984172-8AAC-45AA-A373-9A994E01C982}"/>
              </a:ext>
            </a:extLst>
          </p:cNvPr>
          <p:cNvSpPr txBox="1"/>
          <p:nvPr/>
        </p:nvSpPr>
        <p:spPr>
          <a:xfrm>
            <a:off x="1000126" y="1700570"/>
            <a:ext cx="4943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void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Bubblesort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a[],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n)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</a:t>
            </a:r>
          </a:p>
          <a:p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j;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 (j = N; j &gt;= 1; j--)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for(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=1;i&lt;=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j;i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++)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if (a[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- 1] &gt; a[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pl-PL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swap(a, i, i - 1);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CFDC5-B616-45F5-A1E7-4BF1577440DE}"/>
              </a:ext>
            </a:extLst>
          </p:cNvPr>
          <p:cNvSpPr txBox="1"/>
          <p:nvPr/>
        </p:nvSpPr>
        <p:spPr>
          <a:xfrm>
            <a:off x="6415087" y="2254567"/>
            <a:ext cx="5057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 (j = N; j &gt;= 1; j--)</a:t>
            </a:r>
          </a:p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버블정렬은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가장 큰놈을 뒤로 보내는 정렬방식으로 끝지점을 기준으로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문을 돌려야 한다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for(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=1;i&lt;=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j;i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++)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이전 값 하고 비교를 해야 하기 때문에 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부터 시작한다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if (a[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- 1] &gt; a[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])</a:t>
            </a: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pl-PL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swap(a, i, i - 1);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이전값이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현재값보다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크면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교환을해준다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이런식으로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가장큰값을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뒤로옮겨준다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59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버블정렬</a:t>
            </a:r>
            <a:r>
              <a:rPr lang="en-US" altLang="ko-KR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성능특성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85F4B-6C24-4F57-9653-33AF94012F9E}"/>
              </a:ext>
            </a:extLst>
          </p:cNvPr>
          <p:cNvSpPr txBox="1"/>
          <p:nvPr/>
        </p:nvSpPr>
        <p:spPr>
          <a:xfrm>
            <a:off x="1609724" y="2452449"/>
            <a:ext cx="91916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비교 횟수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:N(N-1)/2(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등차수열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시간 복잡도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:O(N </a:t>
            </a:r>
            <a:r>
              <a:rPr lang="en-US" altLang="ko-KR" sz="2800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등차수열이 수렴하면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 </a:t>
            </a:r>
            <a:r>
              <a:rPr lang="en-US" altLang="ko-KR" sz="2800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에 가까워진다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/>
            </a:pP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역행일때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선택정렬보다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효율이떨어짐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큰 값은 일일이 뒤로 보내는 정렬이므로 역행일때 효율이 떨어진다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2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242644-CF11-48A7-9866-9D6275273DC8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 수행시간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E8151-A37D-42D7-ACD5-3AA305303409}"/>
              </a:ext>
            </a:extLst>
          </p:cNvPr>
          <p:cNvSpPr txBox="1"/>
          <p:nvPr/>
        </p:nvSpPr>
        <p:spPr>
          <a:xfrm>
            <a:off x="1771650" y="2667893"/>
            <a:ext cx="461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Samplefunction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b=a*2;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return b; 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2F782-D38B-488F-B5A4-83E558B796C9}"/>
              </a:ext>
            </a:extLst>
          </p:cNvPr>
          <p:cNvSpPr txBox="1"/>
          <p:nvPr/>
        </p:nvSpPr>
        <p:spPr>
          <a:xfrm>
            <a:off x="6762750" y="3606611"/>
            <a:ext cx="435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상관없이 상수시간이 걸린다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B33E38-1086-4D70-8B8D-E16960BA510E}"/>
              </a:ext>
            </a:extLst>
          </p:cNvPr>
          <p:cNvCxnSpPr>
            <a:cxnSpLocks/>
          </p:cNvCxnSpPr>
          <p:nvPr/>
        </p:nvCxnSpPr>
        <p:spPr>
          <a:xfrm flipH="1">
            <a:off x="60674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 수행시간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E8151-A37D-42D7-ACD5-3AA305303409}"/>
              </a:ext>
            </a:extLst>
          </p:cNvPr>
          <p:cNvSpPr txBox="1"/>
          <p:nvPr/>
        </p:nvSpPr>
        <p:spPr>
          <a:xfrm>
            <a:off x="1581150" y="2114550"/>
            <a:ext cx="4610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Samplefunction2(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for(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=0;i&lt;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a;i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++)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{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b=a*2;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}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return b; 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8F57B-BF72-4B5D-918F-1D27D403CB4B}"/>
              </a:ext>
            </a:extLst>
          </p:cNvPr>
          <p:cNvSpPr txBox="1"/>
          <p:nvPr/>
        </p:nvSpPr>
        <p:spPr>
          <a:xfrm>
            <a:off x="6638925" y="3606611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비례하는 시간이 소요된다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4BC04C-FA1C-4C2D-AC82-6F1C4265C6EA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0674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 수행시간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E8151-A37D-42D7-ACD5-3AA305303409}"/>
              </a:ext>
            </a:extLst>
          </p:cNvPr>
          <p:cNvSpPr txBox="1"/>
          <p:nvPr/>
        </p:nvSpPr>
        <p:spPr>
          <a:xfrm>
            <a:off x="1581150" y="2114550"/>
            <a:ext cx="4610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Samplefunction2(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int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i,j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for(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=0;i&lt;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a;i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++)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for(j=0j&lt;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a;j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++)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b=a*2;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return b; 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68F57B-BF72-4B5D-918F-1D27D403CB4B}"/>
                  </a:ext>
                </a:extLst>
              </p:cNvPr>
              <p:cNvSpPr txBox="1"/>
              <p:nvPr/>
            </p:nvSpPr>
            <p:spPr>
              <a:xfrm>
                <a:off x="6638925" y="3606611"/>
                <a:ext cx="4705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나눔바른펜" panose="020B0503000000000000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latin typeface="Cambria Math" panose="02040503050406030204" pitchFamily="18" charset="0"/>
                            <a:ea typeface="나눔바른펜" panose="020B0503000000000000" pitchFamily="50" charset="-127"/>
                          </a:rPr>
                          <m:t>a</m:t>
                        </m:r>
                      </m:e>
                      <m:sup>
                        <m:r>
                          <a:rPr lang="en-US" altLang="ko-KR" sz="2800" b="0" i="0" dirty="0" smtClean="0">
                            <a:latin typeface="Cambria Math" panose="02040503050406030204" pitchFamily="18" charset="0"/>
                            <a:ea typeface="나눔바른펜" panose="020B0503000000000000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에 비례하는 시간이 소요된다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68F57B-BF72-4B5D-918F-1D27D403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3606611"/>
                <a:ext cx="4705350" cy="523220"/>
              </a:xfrm>
              <a:prstGeom prst="rect">
                <a:avLst/>
              </a:prstGeom>
              <a:blipFill>
                <a:blip r:embed="rId2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ED4AB4-9CDE-4392-9823-17B6C24D8F13}"/>
              </a:ext>
            </a:extLst>
          </p:cNvPr>
          <p:cNvCxnSpPr>
            <a:cxnSpLocks/>
          </p:cNvCxnSpPr>
          <p:nvPr/>
        </p:nvCxnSpPr>
        <p:spPr>
          <a:xfrm flipH="1">
            <a:off x="60674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8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 수행시간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E8151-A37D-42D7-ACD5-3AA305303409}"/>
              </a:ext>
            </a:extLst>
          </p:cNvPr>
          <p:cNvSpPr txBox="1"/>
          <p:nvPr/>
        </p:nvSpPr>
        <p:spPr>
          <a:xfrm>
            <a:off x="828674" y="2276475"/>
            <a:ext cx="7248525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sample5(A[ ], n)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       sum ← 0 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       </a:t>
            </a:r>
            <a:r>
              <a:rPr lang="en-US" altLang="ko-KR" sz="2800" b="1" kern="0" dirty="0">
                <a:solidFill>
                  <a:srgbClr val="00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for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en-US" altLang="ko-KR" sz="2800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800" i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← 1 </a:t>
            </a:r>
            <a:r>
              <a:rPr lang="en-US" altLang="ko-KR" sz="2800" b="1" kern="0" dirty="0">
                <a:solidFill>
                  <a:srgbClr val="00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to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n - 1               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              </a:t>
            </a:r>
            <a:r>
              <a:rPr lang="en-US" altLang="ko-KR" sz="2800" kern="0" dirty="0">
                <a:solidFill>
                  <a:srgbClr val="00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</a:t>
            </a:r>
            <a:r>
              <a:rPr lang="en-US" altLang="ko-KR" sz="2800" b="1" kern="0" dirty="0">
                <a:solidFill>
                  <a:srgbClr val="00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for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j ←  i+1 </a:t>
            </a:r>
            <a:r>
              <a:rPr lang="en-US" altLang="ko-KR" sz="2800" b="1" kern="0" dirty="0">
                <a:solidFill>
                  <a:srgbClr val="00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to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                       sum← sum+ A[</a:t>
            </a:r>
            <a:r>
              <a:rPr lang="en-US" altLang="ko-KR" sz="2800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]*A[j] ;         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en-US" altLang="ko-KR" sz="2800" b="1" kern="0" dirty="0">
                <a:solidFill>
                  <a:srgbClr val="00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return</a:t>
            </a: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sum ;     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} 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68F57B-BF72-4B5D-918F-1D27D403CB4B}"/>
                  </a:ext>
                </a:extLst>
              </p:cNvPr>
              <p:cNvSpPr txBox="1"/>
              <p:nvPr/>
            </p:nvSpPr>
            <p:spPr>
              <a:xfrm>
                <a:off x="6638925" y="3606611"/>
                <a:ext cx="47053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(n-1)+(n-2)+…+2+1=n(n-1)/2 </a:t>
                </a:r>
              </a:p>
              <a:p>
                <a:r>
                  <a:rPr lang="ko-KR" altLang="en-US" sz="28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등차수열이</a:t>
                </a:r>
                <a:r>
                  <a:rPr lang="en-US" altLang="ko-KR" sz="28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</a:t>
                </a:r>
                <a:r>
                  <a:rPr lang="ko-KR" altLang="en-US" sz="28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수렴하면 </a:t>
                </a:r>
                <a:endParaRPr lang="en-US" altLang="ko-KR" sz="28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나눔바른펜" panose="020B0503000000000000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latin typeface="Cambria Math" panose="02040503050406030204" pitchFamily="18" charset="0"/>
                            <a:ea typeface="나눔바른펜" panose="020B0503000000000000" pitchFamily="50" charset="-127"/>
                          </a:rPr>
                          <m:t>n</m:t>
                        </m:r>
                      </m:e>
                      <m:sup>
                        <m:r>
                          <a:rPr lang="en-US" altLang="ko-KR" sz="2800" b="0" i="0" dirty="0" smtClean="0">
                            <a:latin typeface="Cambria Math" panose="02040503050406030204" pitchFamily="18" charset="0"/>
                            <a:ea typeface="나눔바른펜" panose="020B0503000000000000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에 비례하는 시간이 소요된다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68F57B-BF72-4B5D-918F-1D27D403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3606611"/>
                <a:ext cx="4705350" cy="1384995"/>
              </a:xfrm>
              <a:prstGeom prst="rect">
                <a:avLst/>
              </a:prstGeom>
              <a:blipFill>
                <a:blip r:embed="rId2"/>
                <a:stretch>
                  <a:fillRect l="-2591" t="-4846" b="-11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3010891-EF81-49C7-844D-B0A0BEB229BC}"/>
              </a:ext>
            </a:extLst>
          </p:cNvPr>
          <p:cNvSpPr txBox="1"/>
          <p:nvPr/>
        </p:nvSpPr>
        <p:spPr>
          <a:xfrm>
            <a:off x="9725025" y="6198631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 그대로 따왔어요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B1C7FE-380C-4446-AA51-5611DE6FE830}"/>
              </a:ext>
            </a:extLst>
          </p:cNvPr>
          <p:cNvCxnSpPr>
            <a:cxnSpLocks/>
          </p:cNvCxnSpPr>
          <p:nvPr/>
        </p:nvCxnSpPr>
        <p:spPr>
          <a:xfrm flipH="1">
            <a:off x="64103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5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 성능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10891-EF81-49C7-844D-B0A0BEB229BC}"/>
              </a:ext>
            </a:extLst>
          </p:cNvPr>
          <p:cNvSpPr txBox="1"/>
          <p:nvPr/>
        </p:nvSpPr>
        <p:spPr>
          <a:xfrm>
            <a:off x="9725025" y="6198631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 그대로 따왔어요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F2683-5BC4-45A2-B1C6-169F47F2C67D}"/>
              </a:ext>
            </a:extLst>
          </p:cNvPr>
          <p:cNvSpPr txBox="1"/>
          <p:nvPr/>
        </p:nvSpPr>
        <p:spPr>
          <a:xfrm>
            <a:off x="2000250" y="2137200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성능분석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실행하는데 필요한 시간과 공간측정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성능측정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컴퓨터가 실제로 프로그램을 실행하는데 걸리는 시간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프로그램이 커질수록 실행시간이 중요해지기 때문에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점근적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분석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통해 분석을 해야함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87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 성능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10891-EF81-49C7-844D-B0A0BEB229BC}"/>
              </a:ext>
            </a:extLst>
          </p:cNvPr>
          <p:cNvSpPr txBox="1"/>
          <p:nvPr/>
        </p:nvSpPr>
        <p:spPr>
          <a:xfrm>
            <a:off x="9725025" y="6198631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 그대로 따왔어요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F2683-5BC4-45A2-B1C6-169F47F2C67D}"/>
              </a:ext>
            </a:extLst>
          </p:cNvPr>
          <p:cNvSpPr txBox="1"/>
          <p:nvPr/>
        </p:nvSpPr>
        <p:spPr>
          <a:xfrm>
            <a:off x="2028825" y="2390894"/>
            <a:ext cx="10744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공간복잡도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고정공간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가변공간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고정공간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단순변수같은 고정적으로 들어가 있는 공간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가변공간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크기가 변하는 데이터가 들어가 있는 공간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시간복잡도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컴파일시간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실행시간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컴파일시간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컴파일하는데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걸리는시간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실행시간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명령문 하나 실행하는데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걸리는시간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점근식</a:t>
            </a:r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표기법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10891-EF81-49C7-844D-B0A0BEB229BC}"/>
              </a:ext>
            </a:extLst>
          </p:cNvPr>
          <p:cNvSpPr txBox="1"/>
          <p:nvPr/>
        </p:nvSpPr>
        <p:spPr>
          <a:xfrm>
            <a:off x="9725025" y="6198631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 그대로 따왔어요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F2683-5BC4-45A2-B1C6-169F47F2C67D}"/>
              </a:ext>
            </a:extLst>
          </p:cNvPr>
          <p:cNvSpPr txBox="1"/>
          <p:nvPr/>
        </p:nvSpPr>
        <p:spPr>
          <a:xfrm>
            <a:off x="2495550" y="3094598"/>
            <a:ext cx="107442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Big-Oh (O) (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이것을 가장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많이씀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Tight or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loose upper bound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Big-Omega (</a:t>
            </a:r>
            <a:r>
              <a:rPr lang="el-GR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Ω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Big-Theta (</a:t>
            </a:r>
            <a:r>
              <a:rPr lang="el-GR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Θ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7500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AD65D-EC8C-4719-98A7-2189486C8978}"/>
              </a:ext>
            </a:extLst>
          </p:cNvPr>
          <p:cNvSpPr/>
          <p:nvPr/>
        </p:nvSpPr>
        <p:spPr>
          <a:xfrm>
            <a:off x="0" y="0"/>
            <a:ext cx="12192000" cy="1209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0E98-B2F6-413D-95E1-318A7C7D05C9}"/>
              </a:ext>
            </a:extLst>
          </p:cNvPr>
          <p:cNvSpPr txBox="1"/>
          <p:nvPr/>
        </p:nvSpPr>
        <p:spPr>
          <a:xfrm>
            <a:off x="4000500" y="312449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Big-Oh (O)</a:t>
            </a:r>
            <a:endParaRPr lang="ko-KR" altLang="en-US" sz="3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9FEF6F-74B0-466E-A8DA-0A72314996B3}"/>
              </a:ext>
            </a:extLst>
          </p:cNvPr>
          <p:cNvSpPr/>
          <p:nvPr/>
        </p:nvSpPr>
        <p:spPr>
          <a:xfrm>
            <a:off x="400050" y="1419225"/>
            <a:ext cx="11391900" cy="5174992"/>
          </a:xfrm>
          <a:prstGeom prst="roundRect">
            <a:avLst/>
          </a:prstGeom>
          <a:noFill/>
          <a:ln w="76200">
            <a:solidFill>
              <a:srgbClr val="F7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10891-EF81-49C7-844D-B0A0BEB229BC}"/>
              </a:ext>
            </a:extLst>
          </p:cNvPr>
          <p:cNvSpPr txBox="1"/>
          <p:nvPr/>
        </p:nvSpPr>
        <p:spPr>
          <a:xfrm>
            <a:off x="9725025" y="6198631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 그대로 따왔어요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F2683-5BC4-45A2-B1C6-169F47F2C67D}"/>
              </a:ext>
            </a:extLst>
          </p:cNvPr>
          <p:cNvSpPr txBox="1"/>
          <p:nvPr/>
        </p:nvSpPr>
        <p:spPr>
          <a:xfrm>
            <a:off x="504825" y="1990784"/>
            <a:ext cx="63817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상수시간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O(1)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log</a:t>
            </a:r>
            <a:r>
              <a:rPr lang="en-US" altLang="ko-KR" sz="3200" i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선형시간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</a:t>
            </a:r>
            <a:r>
              <a:rPr lang="en-US" altLang="ko-KR" sz="3200" i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nlog</a:t>
            </a:r>
            <a:r>
              <a:rPr lang="en-US" altLang="ko-KR" sz="3200" i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평방시간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</a:t>
            </a:r>
            <a:r>
              <a:rPr lang="en-US" altLang="ko-KR" sz="3200" i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입방시간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</a:t>
            </a:r>
            <a:r>
              <a:rPr lang="en-US" altLang="ko-KR" sz="3200" i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지수시간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O(2</a:t>
            </a:r>
            <a:r>
              <a:rPr lang="en-US" altLang="ko-KR" sz="3200" i="1" baseline="30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defRPr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계승시간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O(</a:t>
            </a:r>
            <a:r>
              <a:rPr lang="en-US" altLang="ko-KR" sz="3200" i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!)</a:t>
            </a:r>
            <a:endParaRPr lang="en-US" altLang="ko-KR" sz="3200" baseline="30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D47177-54AF-457B-89C8-AC3B40990EE0}"/>
              </a:ext>
            </a:extLst>
          </p:cNvPr>
          <p:cNvCxnSpPr>
            <a:cxnSpLocks/>
          </p:cNvCxnSpPr>
          <p:nvPr/>
        </p:nvCxnSpPr>
        <p:spPr>
          <a:xfrm flipH="1">
            <a:off x="6067426" y="1419225"/>
            <a:ext cx="28574" cy="5174992"/>
          </a:xfrm>
          <a:prstGeom prst="line">
            <a:avLst/>
          </a:prstGeom>
          <a:ln w="76200">
            <a:solidFill>
              <a:srgbClr val="F79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045DF-CC13-4BAC-8CB0-2907B4FA329A}"/>
              </a:ext>
            </a:extLst>
          </p:cNvPr>
          <p:cNvSpPr txBox="1"/>
          <p:nvPr/>
        </p:nvSpPr>
        <p:spPr>
          <a:xfrm>
            <a:off x="6991350" y="3440281"/>
            <a:ext cx="390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실행속도는 밑으로 갈수록 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점점 실행속도가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06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717</Words>
  <Application>Microsoft Office PowerPoint</Application>
  <PresentationFormat>와이드스크린</PresentationFormat>
  <Paragraphs>157</Paragraphs>
  <Slides>18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나눔바른펜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hestia</dc:creator>
  <cp:lastModifiedBy>hestia</cp:lastModifiedBy>
  <cp:revision>34</cp:revision>
  <dcterms:created xsi:type="dcterms:W3CDTF">2017-09-22T01:49:00Z</dcterms:created>
  <dcterms:modified xsi:type="dcterms:W3CDTF">2017-09-25T03:19:25Z</dcterms:modified>
</cp:coreProperties>
</file>