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2DC93-6113-41C2-AB7A-6F1A2355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A4A69-33F9-4E2D-842D-F682B928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B8AA-1079-46BE-B23F-F5053E89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FDE4A-BCB8-4A42-812B-066E38ED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51B72-B5C4-4BA6-82CB-88D519E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C5FAF-DD2E-4AE3-A17D-649690D4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18C2F-4006-4D79-9F52-4149A235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CF265-E02C-4C6C-BBC1-E648E8FC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DEC24-6433-424D-A123-D94B3FE7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FECB6-6B4A-4FDA-AC95-A194C7E4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09A28-DF31-41D5-A1AC-B8F08F4B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888F5-E650-4527-8BAB-1EAF7131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53E0-D846-4490-8FB3-40A60CC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7295F-E452-4C3F-B8D0-F343850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5C896-9245-4FD4-9AD5-247A7E50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1559-AC35-4241-9C72-FBFB6FB0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D3C56-22B4-4751-8FB8-5492F087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C46A0-EBBA-4686-87A2-73950BA4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4BD9A-EF18-4906-8D1C-B1651A65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8962E-2649-4A2B-BC0B-AC4060B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EC2D-7889-405D-9774-E03AD47E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DA779-2936-4FB5-B00A-C6CD7F8A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5110F-E1A1-4360-9F89-ECFD741A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D798A-0D79-4ECE-83B6-A59BFF26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FF99-6F77-41C1-9D6E-9FC5501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4A83-CFB5-49F4-9C78-92AE3B6E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A8FFA-F368-4468-841D-66CE272E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DA57D-05C6-4AC0-AFF5-AB25C66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876A-67C8-493E-918D-5F26EAD7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EAF8F-65D9-4B7B-AF04-18036BCB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B5DE7-A74D-4CFC-9CA2-9B3B49CD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E3350-5D64-44F7-B2E0-654254F8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4AAC2-A86B-42EC-A4ED-3A6F7E74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CD3A2-CF3C-427C-805F-D4EE5F12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7E532-5B58-47BA-B9BF-F8A95D44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631A6-7953-4A27-AB18-74D90DEE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F5116-9BE0-498B-A848-C50411D8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D89FA6-EEEF-4658-8BAB-12D2254A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1520A4-34FA-4DCB-806A-E660A4CA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1093-120E-4B74-B081-A5CE97B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B760D-F8D5-4432-AB59-7060AB5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7A546-6E50-4AEF-B63C-026D814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ED505-1AA2-4F7C-B247-4E0DEFD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F75570-5A69-4BC7-B503-8F6FCB29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6129BD-26BB-45CA-ABE1-DEE8E78F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099B2D-E07A-4EFC-94A4-5C5E438C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15FD-1425-484D-97F4-F7D65184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A18D5-3C65-482A-A828-0BF4A6E5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7BABA-2569-46B7-9491-5A9F2969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59410-B545-45E9-B6ED-F556B95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44107-F5C8-4911-A95A-6483348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1D7EF-4867-4660-BC2F-6D76F38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332F6-1BE2-482E-A827-22FB3134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081D2-64CF-4BC9-B1B2-AB3BD8CE7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6AEB-DF34-45FE-883F-FFE16543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F32D1-4180-4D50-B399-1B4E6C2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6DF2-7456-46F4-991C-504A786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CE110-538F-4C83-A47D-10E4F8B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13C2C-12C2-4AE7-8433-4E922D9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4FB36-EB7C-48D5-9A76-48270150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C8B25-2762-4E3D-A0CB-430A6E8A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83BB-15A8-4157-9820-471D3BEE9ACB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0872F-815C-4A96-8C72-C5326363F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08D75-B26D-4B97-B25C-2794AA0C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C9FCE7-EA6C-46D6-9F5F-759E3C11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0" y="0"/>
            <a:ext cx="6858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58FAA9-391C-4545-9BBC-9C750B39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2385"/>
            <a:ext cx="3485714" cy="2895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8040F8-E153-4A7B-BE51-E6A9FE69C4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A2700-D099-4B22-8650-3749F5093A4C}"/>
              </a:ext>
            </a:extLst>
          </p:cNvPr>
          <p:cNvSpPr txBox="1"/>
          <p:nvPr/>
        </p:nvSpPr>
        <p:spPr>
          <a:xfrm>
            <a:off x="1671483" y="1268361"/>
            <a:ext cx="505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148745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990601" y="2522756"/>
            <a:ext cx="10239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프로그램이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RAM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올라가면 그것은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프로세스가됨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프로세서는 프로그램과 개념이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다른점은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프로그램은 별도의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data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가지고있지 않지만 프로세스는 별도의 데이터를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가지고있음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3.4GB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기준으로 프로세스는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2GB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쓸 수 있음 나머지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2GB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운영체제가 사용한다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10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990601" y="2522756"/>
            <a:ext cx="10239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실행스택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호출된 프로시저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함수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복귀 주소와 지역 변수 등의 일시적인 데이터를 저장하는 영역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실행힙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영역과는 별도로 유지되는 자유 영역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동적으로 </a:t>
            </a:r>
            <a:r>
              <a:rPr lang="ko-KR" altLang="en-US" sz="24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할당받는</a:t>
            </a:r>
            <a:r>
              <a:rPr lang="ko-KR" altLang="en-US" sz="24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메모리들</a:t>
            </a:r>
            <a:endParaRPr lang="en-US" altLang="ko-KR" sz="24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정적변수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):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프로세스실행중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동적으로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할당받는영역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전역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정적변수 저장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텍스트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프로세스가 실행하는 코드를 저장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82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881216" y="2984450"/>
            <a:ext cx="10239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재진입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재진입코드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):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메모리내에 있는 동일사본을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여러사용자가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공유하도록 작성된 프로그램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동일프로그램을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불변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),data(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별도보관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수정될때만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변경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Stack(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),QUEUE(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이므로 동일메모리에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올려둔후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스택과 큐만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변경하면됨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스택과 큐가 변경되므로 메모리는 별도의 프로세스로 인식함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84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833591" y="2984450"/>
            <a:ext cx="10334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사용자프로세스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 프로세스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운영체제프로세스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커널프로세스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프로세스가 운영체제영역을 침범하지 못하게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병행프로세스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동시에 실행되지만 서로 협력하고있는 프로세스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후에 다시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다룰것임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833591" y="2217956"/>
            <a:ext cx="1033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실행중인 프로세스가 종료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인터럽트 발생시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비실행프로세스중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선택된아이는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실행상태로 바꾸고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실행중인프로세스는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비실행프로세스로 변경한다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8" name="그룹 6">
            <a:extLst>
              <a:ext uri="{FF2B5EF4-FFF2-40B4-BE49-F238E27FC236}">
                <a16:creationId xmlns:a16="http://schemas.microsoft.com/office/drawing/2014/main" id="{0208CF7C-6DF1-49E5-AD07-EC6FDFA42A4E}"/>
              </a:ext>
            </a:extLst>
          </p:cNvPr>
          <p:cNvGrpSpPr>
            <a:grpSpLocks/>
          </p:cNvGrpSpPr>
          <p:nvPr/>
        </p:nvGrpSpPr>
        <p:grpSpPr bwMode="auto">
          <a:xfrm>
            <a:off x="833591" y="3629375"/>
            <a:ext cx="3533775" cy="1704975"/>
            <a:chOff x="838200" y="4876800"/>
            <a:chExt cx="3533776" cy="1704975"/>
          </a:xfrm>
        </p:grpSpPr>
        <p:pic>
          <p:nvPicPr>
            <p:cNvPr id="9" name="Picture 4" descr="C:\Documents and Settings\Hanami\바탕 화면\운영체제\(강의교안)_그림파일_1장-13장\ch03_프로세스와 스레드\ch03-03_cut.jpg">
              <a:extLst>
                <a:ext uri="{FF2B5EF4-FFF2-40B4-BE49-F238E27FC236}">
                  <a16:creationId xmlns:a16="http://schemas.microsoft.com/office/drawing/2014/main" id="{C5088D0B-987C-406D-8DAD-91842FFF0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90"/>
            <a:stretch>
              <a:fillRect/>
            </a:stretch>
          </p:blipFill>
          <p:spPr bwMode="auto">
            <a:xfrm>
              <a:off x="838200" y="4876800"/>
              <a:ext cx="3533776" cy="1347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39151B87-3A07-456D-8855-DF3F182B9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921" y="6304776"/>
              <a:ext cx="2313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3-3] </a:t>
              </a:r>
              <a:r>
                <a:rPr lang="ko-KR" altLang="en-US" sz="1200"/>
                <a:t>프로세스 상태 구분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CA10DC-FE38-4203-8B37-2DC5634AB4E6}"/>
              </a:ext>
            </a:extLst>
          </p:cNvPr>
          <p:cNvSpPr txBox="1"/>
          <p:nvPr/>
        </p:nvSpPr>
        <p:spPr>
          <a:xfrm>
            <a:off x="1066800" y="3152775"/>
            <a:ext cx="1495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비실행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CC1502A5-3F4F-4112-BF68-FBFE69FAB6F0}"/>
              </a:ext>
            </a:extLst>
          </p:cNvPr>
          <p:cNvGrpSpPr>
            <a:grpSpLocks/>
          </p:cNvGrpSpPr>
          <p:nvPr/>
        </p:nvGrpSpPr>
        <p:grpSpPr bwMode="auto">
          <a:xfrm>
            <a:off x="6246096" y="3629375"/>
            <a:ext cx="4171950" cy="1724025"/>
            <a:chOff x="4495800" y="4800600"/>
            <a:chExt cx="4171950" cy="1724799"/>
          </a:xfrm>
        </p:grpSpPr>
        <p:pic>
          <p:nvPicPr>
            <p:cNvPr id="12" name="Picture 5" descr="C:\Documents and Settings\Hanami\바탕 화면\운영체제\(강의교안)_그림파일_1장-13장\ch03_프로세스와 스레드\ch03-04_cut.jpg">
              <a:extLst>
                <a:ext uri="{FF2B5EF4-FFF2-40B4-BE49-F238E27FC236}">
                  <a16:creationId xmlns:a16="http://schemas.microsoft.com/office/drawing/2014/main" id="{B5B9BAF6-E3FB-4B25-BAE8-86AC9D26B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62"/>
            <a:stretch>
              <a:fillRect/>
            </a:stretch>
          </p:blipFill>
          <p:spPr bwMode="auto">
            <a:xfrm>
              <a:off x="4495800" y="4800600"/>
              <a:ext cx="4171950" cy="13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22557ECD-2CDC-469D-AA28-A22552D72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8944" y="6248400"/>
              <a:ext cx="195438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3-4] </a:t>
              </a:r>
              <a:r>
                <a:rPr lang="ko-KR" altLang="en-US" sz="1200"/>
                <a:t>프로세스 상태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491923-623E-408F-BAC5-7DD4DB1AEE3C}"/>
              </a:ext>
            </a:extLst>
          </p:cNvPr>
          <p:cNvSpPr txBox="1"/>
          <p:nvPr/>
        </p:nvSpPr>
        <p:spPr>
          <a:xfrm>
            <a:off x="6000903" y="5792919"/>
            <a:ext cx="20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준비단계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비실행단계</a:t>
            </a:r>
          </a:p>
        </p:txBody>
      </p:sp>
    </p:spTree>
    <p:extLst>
      <p:ext uri="{BB962C8B-B14F-4D97-AF65-F5344CB8AC3E}">
        <p14:creationId xmlns:p14="http://schemas.microsoft.com/office/powerpoint/2010/main" val="110087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615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실행단계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실행단계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833591" y="2217956"/>
            <a:ext cx="1033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디스패치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실행할 프로세스를 선택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0F67F048-F635-40E8-AE0F-4886367A516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19140"/>
            <a:ext cx="3505200" cy="3033713"/>
            <a:chOff x="1752600" y="3585810"/>
            <a:chExt cx="3505200" cy="3034065"/>
          </a:xfrm>
        </p:grpSpPr>
        <p:pic>
          <p:nvPicPr>
            <p:cNvPr id="15" name="Picture 2" descr="C:\Documents and Settings\Hanami\바탕 화면\운영체제\(강의교안)_그림파일_1장-13장\ch03_프로세스와 스레드\ch03-06_cut.jpg">
              <a:extLst>
                <a:ext uri="{FF2B5EF4-FFF2-40B4-BE49-F238E27FC236}">
                  <a16:creationId xmlns:a16="http://schemas.microsoft.com/office/drawing/2014/main" id="{448FB87A-D7C5-4A77-8C02-1F12E71DE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8"/>
            <a:stretch>
              <a:fillRect/>
            </a:stretch>
          </p:blipFill>
          <p:spPr bwMode="auto">
            <a:xfrm>
              <a:off x="1752600" y="3585810"/>
              <a:ext cx="3505200" cy="267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60DE2B97-B7F7-46EE-B7F7-A33707D86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5" y="6342876"/>
              <a:ext cx="24160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3-6] </a:t>
              </a:r>
              <a:r>
                <a:rPr lang="ko-KR" altLang="en-US" sz="1200"/>
                <a:t>프로세스와 디스패처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1C0F92E-4057-43C5-B91F-C9DCB9F72AB1}"/>
              </a:ext>
            </a:extLst>
          </p:cNvPr>
          <p:cNvSpPr txBox="1"/>
          <p:nvPr/>
        </p:nvSpPr>
        <p:spPr>
          <a:xfrm>
            <a:off x="5429250" y="2217956"/>
            <a:ext cx="482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시간할당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하나의 프로세스가 프로세서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(CPU)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오랜기간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사용하지 못하게 사용시간제한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특정프로세스가 프로세서 독점을 방지함</a:t>
            </a:r>
          </a:p>
        </p:txBody>
      </p:sp>
    </p:spTree>
    <p:extLst>
      <p:ext uri="{BB962C8B-B14F-4D97-AF65-F5344CB8AC3E}">
        <p14:creationId xmlns:p14="http://schemas.microsoft.com/office/powerpoint/2010/main" val="396902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실행단계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5904384" y="1778437"/>
            <a:ext cx="51541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운영체제가 여러가지 이유로 실행권한을 가지면 프로세스는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준비단계로변화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프로세스가 일정 시간이 지나도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타임아웃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프로세서를 반환하지 않으면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클록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Clock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이인터럽트를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발생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운영체제가 프로세서 제어권을 가짐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 프로세스가 지정 시간 전에 입출력 연산 등이 필요하거나 새로운 자원 요청 등의 문제 발생 시 스스로 프로세서를 양도하고 대기 상태로 변경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마지막 상태 변화로 입출력 작업이 끝났을 때 발생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상태 변화 중 프로세스 스스로 하는 것은 </a:t>
            </a:r>
            <a:r>
              <a:rPr lang="ko-KR" altLang="en-US" sz="2000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보류뿐</a:t>
            </a:r>
            <a:r>
              <a:rPr lang="en-US" altLang="ko-KR" sz="20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나머지는 외부 조건에 의해 발생</a:t>
            </a:r>
            <a:r>
              <a:rPr lang="en-US" altLang="ko-KR" sz="20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Picture 2" descr="C:\Documents and Settings\Hanami\바탕 화면\운영체제\(강의교안)_그림파일_1장-13장\ch03_프로세스와 스레드\ch03-05_cut.jpg">
            <a:extLst>
              <a:ext uri="{FF2B5EF4-FFF2-40B4-BE49-F238E27FC236}">
                <a16:creationId xmlns:a16="http://schemas.microsoft.com/office/drawing/2014/main" id="{AEE05345-205F-448B-9D7A-3031AE54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6"/>
          <a:stretch>
            <a:fillRect/>
          </a:stretch>
        </p:blipFill>
        <p:spPr bwMode="auto">
          <a:xfrm>
            <a:off x="862165" y="2428875"/>
            <a:ext cx="4494685" cy="367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7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프로그램제어블록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4606370" y="2036810"/>
            <a:ext cx="6696075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식별자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프로세스에 대한 고유 식별자 지정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상태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중단 등의 상태 표시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카운터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(PC)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실행을 위한 다음 명령의 주소 표시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 저장 영역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누산기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인덱스 레지스터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범용 레지스터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조건 코드 등에 관한 정보로 컴퓨터 구조에 따라 수나 형태가 달라짐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 스케줄링 정보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우선순위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스케줄링 큐에 대한 포인터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외 다른 스케줄 매개변수를 가짐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계정 정보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 사용시간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실제 사용시간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사용상한시간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계정 번호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 또는 프로세스 번호 등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입출력 상태 정보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특별한 입출력 요구 프로세스에 할당된 입출력장치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b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개방된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(Opened)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목록 등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 관리 정보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 영역을 정의하는 하한 및 상한 레지스터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경계레지스터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또페이지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테이블 정보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</a:p>
        </p:txBody>
      </p:sp>
      <p:grpSp>
        <p:nvGrpSpPr>
          <p:cNvPr id="8" name="그룹 5">
            <a:extLst>
              <a:ext uri="{FF2B5EF4-FFF2-40B4-BE49-F238E27FC236}">
                <a16:creationId xmlns:a16="http://schemas.microsoft.com/office/drawing/2014/main" id="{C1D0BB77-C4BC-4323-8B43-6403017F6BDE}"/>
              </a:ext>
            </a:extLst>
          </p:cNvPr>
          <p:cNvGrpSpPr>
            <a:grpSpLocks/>
          </p:cNvGrpSpPr>
          <p:nvPr/>
        </p:nvGrpSpPr>
        <p:grpSpPr bwMode="auto">
          <a:xfrm>
            <a:off x="990599" y="2036810"/>
            <a:ext cx="3705225" cy="4401003"/>
            <a:chOff x="523875" y="3276600"/>
            <a:chExt cx="2807179" cy="3333750"/>
          </a:xfrm>
        </p:grpSpPr>
        <p:pic>
          <p:nvPicPr>
            <p:cNvPr id="9" name="Picture 2" descr="C:\Documents and Settings\Hanami\바탕 화면\운영체제\(강의교안)_그림파일_1장-13장\ch03_프로세스와 스레드\ch03-07_cut.jpg">
              <a:extLst>
                <a:ext uri="{FF2B5EF4-FFF2-40B4-BE49-F238E27FC236}">
                  <a16:creationId xmlns:a16="http://schemas.microsoft.com/office/drawing/2014/main" id="{1ABDF6C7-32EC-4775-8F76-D56E1236E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273" b="10550"/>
            <a:stretch>
              <a:fillRect/>
            </a:stretch>
          </p:blipFill>
          <p:spPr bwMode="auto">
            <a:xfrm>
              <a:off x="914400" y="3276600"/>
              <a:ext cx="2057400" cy="305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94ED1D2A-B8ED-4D32-B6E5-027B74C8E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6333351"/>
              <a:ext cx="28071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3-7] </a:t>
              </a:r>
              <a:r>
                <a:rPr lang="ko-KR" altLang="en-US" sz="1200"/>
                <a:t>프로세스 제어 블록</a:t>
              </a:r>
              <a:r>
                <a:rPr lang="en-US" altLang="ko-KR" sz="1200"/>
                <a:t>(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99949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프로그램제어블록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4695824" y="2900010"/>
            <a:ext cx="6696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생성될 때 만들어지고 고유한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PBC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가지고있다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프로그램카운터와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 저장 영역 정보를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가지고있는이유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인터럽트같은 프로세스교환이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일어날경우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자신이 프로세스를 처리하던 환경을 기억하고 다시 이 프로세스를 처리 해야 할 경우 자신의 환경을 다시 세팅한 후 작업을 해야 하기 때문이다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grpSp>
        <p:nvGrpSpPr>
          <p:cNvPr id="8" name="그룹 5">
            <a:extLst>
              <a:ext uri="{FF2B5EF4-FFF2-40B4-BE49-F238E27FC236}">
                <a16:creationId xmlns:a16="http://schemas.microsoft.com/office/drawing/2014/main" id="{C1D0BB77-C4BC-4323-8B43-6403017F6BDE}"/>
              </a:ext>
            </a:extLst>
          </p:cNvPr>
          <p:cNvGrpSpPr>
            <a:grpSpLocks/>
          </p:cNvGrpSpPr>
          <p:nvPr/>
        </p:nvGrpSpPr>
        <p:grpSpPr bwMode="auto">
          <a:xfrm>
            <a:off x="990599" y="2036810"/>
            <a:ext cx="3705225" cy="4401003"/>
            <a:chOff x="523875" y="3276600"/>
            <a:chExt cx="2807179" cy="3333750"/>
          </a:xfrm>
        </p:grpSpPr>
        <p:pic>
          <p:nvPicPr>
            <p:cNvPr id="9" name="Picture 2" descr="C:\Documents and Settings\Hanami\바탕 화면\운영체제\(강의교안)_그림파일_1장-13장\ch03_프로세스와 스레드\ch03-07_cut.jpg">
              <a:extLst>
                <a:ext uri="{FF2B5EF4-FFF2-40B4-BE49-F238E27FC236}">
                  <a16:creationId xmlns:a16="http://schemas.microsoft.com/office/drawing/2014/main" id="{1ABDF6C7-32EC-4775-8F76-D56E1236E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273" b="10550"/>
            <a:stretch>
              <a:fillRect/>
            </a:stretch>
          </p:blipFill>
          <p:spPr bwMode="auto">
            <a:xfrm>
              <a:off x="914400" y="3276600"/>
              <a:ext cx="2057400" cy="305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94ED1D2A-B8ED-4D32-B6E5-027B74C8E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6333351"/>
              <a:ext cx="28071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3-7] </a:t>
              </a:r>
              <a:r>
                <a:rPr lang="ko-KR" altLang="en-US" sz="1200"/>
                <a:t>프로세스 제어 블록</a:t>
              </a:r>
              <a:r>
                <a:rPr lang="en-US" altLang="ko-KR" sz="1200"/>
                <a:t>(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04755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2809875" y="2150374"/>
            <a:ext cx="669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프로세스는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fork()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통해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Init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자식프로세스로 실행됨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Picture 2" descr="C:\Documents and Settings\Hanami\바탕 화면\운영체제\(강의교안)_그림파일_1장-13장\ch03_프로세스와 스레드\ch03-09_cut.jpg">
            <a:extLst>
              <a:ext uri="{FF2B5EF4-FFF2-40B4-BE49-F238E27FC236}">
                <a16:creationId xmlns:a16="http://schemas.microsoft.com/office/drawing/2014/main" id="{5BE028F0-4062-4DE7-B987-99C7704B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64"/>
          <a:stretch>
            <a:fillRect/>
          </a:stretch>
        </p:blipFill>
        <p:spPr bwMode="auto">
          <a:xfrm>
            <a:off x="3410103" y="3275013"/>
            <a:ext cx="5181600" cy="216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0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B4DE6F-8C6D-4E3C-824E-AA02D0774C92}"/>
              </a:ext>
            </a:extLst>
          </p:cNvPr>
          <p:cNvSpPr/>
          <p:nvPr/>
        </p:nvSpPr>
        <p:spPr>
          <a:xfrm>
            <a:off x="6382349" y="1251399"/>
            <a:ext cx="5107913" cy="48291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75829C-8CA3-4C40-94D8-983E86A7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753AB-4307-4565-9BB4-DE1B1403B059}"/>
              </a:ext>
            </a:extLst>
          </p:cNvPr>
          <p:cNvSpPr txBox="1"/>
          <p:nvPr/>
        </p:nvSpPr>
        <p:spPr>
          <a:xfrm>
            <a:off x="2067320" y="530943"/>
            <a:ext cx="684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하드웨어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E4A7C-FA6A-4A30-947E-2471DDE3D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4" y="1177274"/>
            <a:ext cx="6349206" cy="6349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D4CD2-C087-47A5-98B3-397FCEECC620}"/>
              </a:ext>
            </a:extLst>
          </p:cNvPr>
          <p:cNvSpPr txBox="1"/>
          <p:nvPr/>
        </p:nvSpPr>
        <p:spPr>
          <a:xfrm>
            <a:off x="1190975" y="3151548"/>
            <a:ext cx="30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CDEE8-713B-49DF-9C0D-A8B1D9FDB6A8}"/>
              </a:ext>
            </a:extLst>
          </p:cNvPr>
          <p:cNvSpPr txBox="1"/>
          <p:nvPr/>
        </p:nvSpPr>
        <p:spPr>
          <a:xfrm>
            <a:off x="2497393" y="1708217"/>
            <a:ext cx="31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56252-B721-41B5-902A-223FEE333D89}"/>
              </a:ext>
            </a:extLst>
          </p:cNvPr>
          <p:cNvSpPr txBox="1"/>
          <p:nvPr/>
        </p:nvSpPr>
        <p:spPr>
          <a:xfrm>
            <a:off x="2285998" y="45711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웨어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B0504-FD25-4961-B76E-2B89A8E1E684}"/>
              </a:ext>
            </a:extLst>
          </p:cNvPr>
          <p:cNvSpPr txBox="1"/>
          <p:nvPr/>
        </p:nvSpPr>
        <p:spPr>
          <a:xfrm>
            <a:off x="4181475" y="310538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E8CE9-7311-4EC2-B91C-A2AC6BF55F4D}"/>
              </a:ext>
            </a:extLst>
          </p:cNvPr>
          <p:cNvSpPr txBox="1"/>
          <p:nvPr/>
        </p:nvSpPr>
        <p:spPr>
          <a:xfrm>
            <a:off x="4181475" y="531593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98F7-2E17-49EE-8680-6D390A8701DB}"/>
              </a:ext>
            </a:extLst>
          </p:cNvPr>
          <p:cNvSpPr txBox="1"/>
          <p:nvPr/>
        </p:nvSpPr>
        <p:spPr>
          <a:xfrm>
            <a:off x="6503062" y="2043552"/>
            <a:ext cx="4980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컴퓨터는 일반적으로 사용자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소프트웨어로 나뉘어진다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기계장치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시스템소프트웨어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컴파일러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링커같은거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그냥 우리가 쓰는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8665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1190975" y="2553562"/>
            <a:ext cx="97916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프로세스는 운영체제나 응용프로그램이 요청할 때 생긴다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생성 과정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단계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프로세스에 프로세스 식별자 할당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단계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모든 구성 요소를 포함할 수 있는 주소 공간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제어 블록 공간 할당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단계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제어 블록 초기화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프로세스의 상태 정보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카운터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포인터 등의 초기화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자원 요청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제어 정보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우선 순위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단계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링크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큐에 삽입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44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 종료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1190975" y="3323004"/>
            <a:ext cx="9791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프로세스가 명령 실행 후 운영체제에 프로그램 삭제 요청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부모프로세스는 다음같은 상황이면 자식프로세스를 종료가능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자식프로세스가 할당된 자원을 초과하여 자원을 사용할 때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자식프로세스에 할당된 작업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(task)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더 이상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없을때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92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경량프로세스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1105053" y="2399079"/>
            <a:ext cx="9791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프로세스에서 실행제어만 분리한 단위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독립적으로 실행시킬 수 있는 하나의 제어흐름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작업에 스레드가 없으면 아무일 도 할 수 없으므로 반드시 스레드가 있어야함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grpSp>
        <p:nvGrpSpPr>
          <p:cNvPr id="10" name="그룹 6">
            <a:extLst>
              <a:ext uri="{FF2B5EF4-FFF2-40B4-BE49-F238E27FC236}">
                <a16:creationId xmlns:a16="http://schemas.microsoft.com/office/drawing/2014/main" id="{96885503-5388-4149-919C-8B59E91C91D6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3625832"/>
            <a:ext cx="4732337" cy="2743200"/>
            <a:chOff x="4335498" y="3857371"/>
            <a:chExt cx="4732302" cy="2744228"/>
          </a:xfrm>
        </p:grpSpPr>
        <p:pic>
          <p:nvPicPr>
            <p:cNvPr id="11" name="Picture 4" descr="C:\Documents and Settings\Hanami\바탕 화면\운영체제\(강의교안)_그림파일_1장-13장\ch03_프로세스와 스레드\ch03-12_cut.jpg">
              <a:extLst>
                <a:ext uri="{FF2B5EF4-FFF2-40B4-BE49-F238E27FC236}">
                  <a16:creationId xmlns:a16="http://schemas.microsoft.com/office/drawing/2014/main" id="{F97FF747-A52D-4695-96EA-2D156595A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29"/>
            <a:stretch>
              <a:fillRect/>
            </a:stretch>
          </p:blipFill>
          <p:spPr bwMode="auto">
            <a:xfrm>
              <a:off x="4335498" y="3857371"/>
              <a:ext cx="4732302" cy="242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805DF713-85EB-45BA-8BC1-ADE67E78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100" y="6324600"/>
              <a:ext cx="18966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3-12] </a:t>
              </a:r>
              <a:r>
                <a:rPr lang="ko-KR" altLang="en-US" sz="1200"/>
                <a:t>스레드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66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스레드의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1105053" y="2399079"/>
            <a:ext cx="97916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동시에 여러 개의 작업을 할 수 있다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시스템성능과 효율향상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사용자에 대한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응답성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증가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프로세스자원과 메모리 공유기능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경제성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다중프로세서 구조 활용 가능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8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스레드의 종류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1105053" y="1895304"/>
            <a:ext cx="97916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단일프로세스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프로세스하나에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스레드하나실행되는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전통적인 방식으로 스레드라고 하기엔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뭐한것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Ex)MS-DOS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다중프로세스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프로세스하나에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스레드를 실행하는 것을 지원 오늘날에는 이것만 씀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6978371E-F9C0-46EA-B5B4-C0CD098C73C2}"/>
              </a:ext>
            </a:extLst>
          </p:cNvPr>
          <p:cNvGrpSpPr>
            <a:grpSpLocks/>
          </p:cNvGrpSpPr>
          <p:nvPr/>
        </p:nvGrpSpPr>
        <p:grpSpPr bwMode="auto">
          <a:xfrm>
            <a:off x="1105053" y="4138612"/>
            <a:ext cx="4610100" cy="2181225"/>
            <a:chOff x="2057399" y="1676400"/>
            <a:chExt cx="4609737" cy="2181999"/>
          </a:xfrm>
        </p:grpSpPr>
        <p:pic>
          <p:nvPicPr>
            <p:cNvPr id="8" name="Picture 4" descr="C:\Documents and Settings\Hanami\바탕 화면\운영체제\(강의교안)_그림파일_1장-13장\ch03_프로세스와 스레드\ch03-14_cut.jpg">
              <a:extLst>
                <a:ext uri="{FF2B5EF4-FFF2-40B4-BE49-F238E27FC236}">
                  <a16:creationId xmlns:a16="http://schemas.microsoft.com/office/drawing/2014/main" id="{C718BCEA-2DB5-4DBA-9B8D-14D67808E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23"/>
            <a:stretch>
              <a:fillRect/>
            </a:stretch>
          </p:blipFill>
          <p:spPr bwMode="auto">
            <a:xfrm>
              <a:off x="2057399" y="1676400"/>
              <a:ext cx="4609737" cy="184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CB5A7E26-E6BC-4376-9A83-92F0A0146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850" y="3581400"/>
              <a:ext cx="4256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3-14] </a:t>
              </a:r>
              <a:r>
                <a:rPr lang="ko-KR" altLang="en-US" sz="1200"/>
                <a:t>단일 스레드 프로세스와 다중 스레드 프로세스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34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스레드의 상태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1105053" y="2220160"/>
            <a:ext cx="9791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프로세스와 같이 대기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준비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종료단계가 있음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사실 원래 프로세스 상태가 즉 스레드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상태인건게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프로세스부분의 제어부분이 스레드이므로 즉 프로세스상태는 프로세스를 제어하는 것이므로 스레드이다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ACDCE391-679C-4C55-BF2D-A6CCD958B061}"/>
              </a:ext>
            </a:extLst>
          </p:cNvPr>
          <p:cNvGrpSpPr>
            <a:grpSpLocks/>
          </p:cNvGrpSpPr>
          <p:nvPr/>
        </p:nvGrpSpPr>
        <p:grpSpPr bwMode="auto">
          <a:xfrm>
            <a:off x="1105053" y="3789108"/>
            <a:ext cx="3032125" cy="1943100"/>
            <a:chOff x="6572250" y="4533900"/>
            <a:chExt cx="3031454" cy="1943874"/>
          </a:xfrm>
        </p:grpSpPr>
        <p:pic>
          <p:nvPicPr>
            <p:cNvPr id="11" name="Picture 4" descr="C:\Documents and Settings\Hanami\바탕 화면\운영체제\(강의교안)_그림파일_1장-13장\ch03_프로세스와 스레드\ch03-18_cut.jpg">
              <a:extLst>
                <a:ext uri="{FF2B5EF4-FFF2-40B4-BE49-F238E27FC236}">
                  <a16:creationId xmlns:a16="http://schemas.microsoft.com/office/drawing/2014/main" id="{CB6271F9-968C-4376-BD7B-5D3054B00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69"/>
            <a:stretch>
              <a:fillRect/>
            </a:stretch>
          </p:blipFill>
          <p:spPr bwMode="auto">
            <a:xfrm>
              <a:off x="6572250" y="4533900"/>
              <a:ext cx="3031454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DC91EB5C-8E6E-44C9-929B-858DDC5A0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7791" y="6200775"/>
              <a:ext cx="22557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3-18] </a:t>
              </a:r>
              <a:r>
                <a:rPr lang="ko-KR" altLang="en-US" sz="1200"/>
                <a:t>스레드 상태 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2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사용자수준 스레드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986067" y="2248735"/>
            <a:ext cx="10029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스레드와 관련된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모든행위를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사용자 영역에서 하므로 커널이 스레드의 존재를 모른다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수준 스레드에서는 스레드 교환에 커널이 개입하지 않아 커널에서 사용자 영역으로 전환할 필요가 없다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다수의 사용자 수준 스레드가 커널 수준 스레드 한 개에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매핑되므로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다대일 스레드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매핑이라고한다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이식성이 높다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오버헤드가 적다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유연한 스케줄링이 가능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시스템의 동시성을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지원하지않음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확장에 제약이 따름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스레드 간 보호 불가능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96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커널수준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스레드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986067" y="2248735"/>
            <a:ext cx="1002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커널이 스레드와 관련된 모든 작업을 관리한다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수준 스레드의 한계를 해결하기위해 사용자 스레드마다 프로세서를 매핑하는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일대일매핑방식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0C300C-6766-4C15-8D05-7238BF422755}"/>
              </a:ext>
            </a:extLst>
          </p:cNvPr>
          <p:cNvGrpSpPr>
            <a:grpSpLocks/>
          </p:cNvGrpSpPr>
          <p:nvPr/>
        </p:nvGrpSpPr>
        <p:grpSpPr bwMode="auto">
          <a:xfrm>
            <a:off x="986067" y="3475488"/>
            <a:ext cx="4973638" cy="2590800"/>
            <a:chOff x="1694180" y="4038600"/>
            <a:chExt cx="4973320" cy="2591574"/>
          </a:xfrm>
        </p:grpSpPr>
        <p:pic>
          <p:nvPicPr>
            <p:cNvPr id="8" name="Picture 4" descr="C:\Documents and Settings\Hanami\바탕 화면\운영체제\(강의교안)_그림파일_1장-13장\ch03_프로세스와 스레드\ch03-20_cut.jpg">
              <a:extLst>
                <a:ext uri="{FF2B5EF4-FFF2-40B4-BE49-F238E27FC236}">
                  <a16:creationId xmlns:a16="http://schemas.microsoft.com/office/drawing/2014/main" id="{F3FF3044-04A9-48EF-B102-28006DF7D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1"/>
            <a:stretch>
              <a:fillRect/>
            </a:stretch>
          </p:blipFill>
          <p:spPr bwMode="auto">
            <a:xfrm>
              <a:off x="1694180" y="4038600"/>
              <a:ext cx="4973320" cy="2269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3DDA4EBB-0ADD-4138-91B0-38DC8D580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371" y="6353175"/>
              <a:ext cx="37946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3-20] </a:t>
              </a:r>
              <a:r>
                <a:rPr lang="ko-KR" altLang="en-US" sz="1200"/>
                <a:t>일대일 스레드 매핑과 커널 수준 스레드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16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혼합형 스레드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3A2E-0601-4B8B-8124-58B5D8DB5F4E}"/>
              </a:ext>
            </a:extLst>
          </p:cNvPr>
          <p:cNvSpPr txBox="1"/>
          <p:nvPr/>
        </p:nvSpPr>
        <p:spPr>
          <a:xfrm>
            <a:off x="986067" y="2248735"/>
            <a:ext cx="1002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수준 스레드와 커널 수준 스레드를 혼합한 구조이다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호출을 할 때 다다른 스레드를 중단하는 다대일 매핑의 사용자 수준 스레드와 스레드 수를 제안하는 일대일 매핑의 커널 수준 스레드 문제를 극복하는 방법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A1EE75-691F-42B5-A134-9C37B8FA3898}"/>
              </a:ext>
            </a:extLst>
          </p:cNvPr>
          <p:cNvGrpSpPr>
            <a:grpSpLocks/>
          </p:cNvGrpSpPr>
          <p:nvPr/>
        </p:nvGrpSpPr>
        <p:grpSpPr bwMode="auto">
          <a:xfrm>
            <a:off x="986067" y="3313361"/>
            <a:ext cx="4502150" cy="3248025"/>
            <a:chOff x="533400" y="3048001"/>
            <a:chExt cx="4501979" cy="3248798"/>
          </a:xfrm>
        </p:grpSpPr>
        <p:pic>
          <p:nvPicPr>
            <p:cNvPr id="8" name="Picture 4" descr="C:\Documents and Settings\Hanami\바탕 화면\운영체제\(강의교안)_그림파일_1장-13장\ch03_프로세스와 스레드\ch03-21_cut.jpg">
              <a:extLst>
                <a:ext uri="{FF2B5EF4-FFF2-40B4-BE49-F238E27FC236}">
                  <a16:creationId xmlns:a16="http://schemas.microsoft.com/office/drawing/2014/main" id="{FE5CA30A-5BD0-4A17-84E9-C7A580B01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64"/>
            <a:stretch>
              <a:fillRect/>
            </a:stretch>
          </p:blipFill>
          <p:spPr bwMode="auto">
            <a:xfrm>
              <a:off x="533400" y="3048001"/>
              <a:ext cx="4501979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FDECD82C-822C-442D-BD4C-E6EF997EA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674" y="6019800"/>
              <a:ext cx="23519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200"/>
                <a:t>[</a:t>
              </a:r>
              <a:r>
                <a:rPr lang="ko-KR" altLang="en-US" sz="1200"/>
                <a:t>그림</a:t>
              </a:r>
              <a:r>
                <a:rPr lang="en-US" altLang="ko-KR" sz="1200"/>
                <a:t>3-21] </a:t>
              </a:r>
              <a:r>
                <a:rPr lang="ko-KR" altLang="en-US" sz="1200"/>
                <a:t>솔라리스 </a:t>
              </a:r>
              <a:r>
                <a:rPr lang="en-US" altLang="ko-KR" sz="1200"/>
                <a:t>2 </a:t>
              </a:r>
              <a:r>
                <a:rPr lang="ko-KR" altLang="en-US" sz="1200"/>
                <a:t>스레드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2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D4EF845-A2EA-4FAA-8484-DD71FC84D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9C5E8-27FB-43FF-9769-3D39CD98C087}"/>
              </a:ext>
            </a:extLst>
          </p:cNvPr>
          <p:cNvSpPr txBox="1"/>
          <p:nvPr/>
        </p:nvSpPr>
        <p:spPr>
          <a:xfrm>
            <a:off x="2067320" y="638175"/>
            <a:ext cx="671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422F-C184-4086-B8A7-4360060AE5F8}"/>
              </a:ext>
            </a:extLst>
          </p:cNvPr>
          <p:cNvSpPr txBox="1"/>
          <p:nvPr/>
        </p:nvSpPr>
        <p:spPr>
          <a:xfrm>
            <a:off x="1190975" y="2598956"/>
            <a:ext cx="105251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하드웨어와 응용 프로그램 간의 인터페이스 역할을 하며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메모리와 같은 컴퓨터 자원을 관리하고 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사용자에게 편의를 제공한다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자원을 통제하고 할당하는 공통 기능을 컴퓨터 소프트웨어 하나로 통합한 것으로 정의한다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en-US" altLang="ko-KR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시스템에서 </a:t>
            </a:r>
            <a:r>
              <a:rPr lang="ko-KR" altLang="en-US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항상 실행되는 프로그램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r>
              <a:rPr lang="ko-KR" altLang="en-US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커널</a:t>
            </a:r>
            <a:r>
              <a:rPr lang="en-US" altLang="ko-KR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0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itchFamily="18" charset="0"/>
              </a:rPr>
              <a:t>Kernel</a:t>
            </a:r>
            <a:r>
              <a:rPr lang="en-US" altLang="ko-KR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이라고 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7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300A852-0ACF-456F-8C87-F960F620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33248-5062-4438-8B63-E79929F3F777}"/>
              </a:ext>
            </a:extLst>
          </p:cNvPr>
          <p:cNvSpPr txBox="1"/>
          <p:nvPr/>
        </p:nvSpPr>
        <p:spPr>
          <a:xfrm>
            <a:off x="2067320" y="543226"/>
            <a:ext cx="652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운영체제의 목적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B739-9213-4965-B502-B526FE7F5305}"/>
              </a:ext>
            </a:extLst>
          </p:cNvPr>
          <p:cNvSpPr/>
          <p:nvPr/>
        </p:nvSpPr>
        <p:spPr>
          <a:xfrm>
            <a:off x="2238374" y="2536191"/>
            <a:ext cx="1571625" cy="176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A2C86A-E3C2-42BA-A576-8AA8BAB2E35C}"/>
              </a:ext>
            </a:extLst>
          </p:cNvPr>
          <p:cNvSpPr/>
          <p:nvPr/>
        </p:nvSpPr>
        <p:spPr>
          <a:xfrm>
            <a:off x="8544013" y="379047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BC247-46E4-49FD-849C-B81E296B02FF}"/>
              </a:ext>
            </a:extLst>
          </p:cNvPr>
          <p:cNvSpPr/>
          <p:nvPr/>
        </p:nvSpPr>
        <p:spPr>
          <a:xfrm>
            <a:off x="8544013" y="2021484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8A5FFA-6972-43BC-A915-8471EE06F666}"/>
              </a:ext>
            </a:extLst>
          </p:cNvPr>
          <p:cNvSpPr/>
          <p:nvPr/>
        </p:nvSpPr>
        <p:spPr>
          <a:xfrm>
            <a:off x="8544013" y="3544239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F5A610-1875-4319-BDB0-16F285672BC7}"/>
              </a:ext>
            </a:extLst>
          </p:cNvPr>
          <p:cNvSpPr/>
          <p:nvPr/>
        </p:nvSpPr>
        <p:spPr>
          <a:xfrm>
            <a:off x="8544013" y="5066994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7EE71C-70F0-4095-8B73-E024EB23DFBF}"/>
              </a:ext>
            </a:extLst>
          </p:cNvPr>
          <p:cNvSpPr/>
          <p:nvPr/>
        </p:nvSpPr>
        <p:spPr>
          <a:xfrm>
            <a:off x="4690962" y="2536191"/>
            <a:ext cx="1571625" cy="176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4A46-7683-4CBD-B4FE-B27C700D7858}"/>
              </a:ext>
            </a:extLst>
          </p:cNvPr>
          <p:cNvSpPr txBox="1"/>
          <p:nvPr/>
        </p:nvSpPr>
        <p:spPr>
          <a:xfrm>
            <a:off x="2428873" y="323258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편리성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3A42E-3757-4B67-A38F-B192361B030A}"/>
              </a:ext>
            </a:extLst>
          </p:cNvPr>
          <p:cNvSpPr txBox="1"/>
          <p:nvPr/>
        </p:nvSpPr>
        <p:spPr>
          <a:xfrm>
            <a:off x="4910235" y="3232587"/>
            <a:ext cx="11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효율성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D11B6-A4F6-4B60-97A9-94EFC3631E04}"/>
              </a:ext>
            </a:extLst>
          </p:cNvPr>
          <p:cNvSpPr txBox="1"/>
          <p:nvPr/>
        </p:nvSpPr>
        <p:spPr>
          <a:xfrm>
            <a:off x="8639263" y="99490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처리능력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36DF7-987A-430E-B798-A81CFC288CD3}"/>
              </a:ext>
            </a:extLst>
          </p:cNvPr>
          <p:cNvSpPr txBox="1"/>
          <p:nvPr/>
        </p:nvSpPr>
        <p:spPr>
          <a:xfrm>
            <a:off x="8739274" y="2471207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신뢰도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4B037-6067-4396-A0C0-15F5DFF3AD3A}"/>
              </a:ext>
            </a:extLst>
          </p:cNvPr>
          <p:cNvSpPr txBox="1"/>
          <p:nvPr/>
        </p:nvSpPr>
        <p:spPr>
          <a:xfrm>
            <a:off x="8705938" y="399396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응답시간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76C3A-4959-4DD5-A009-05791001B131}"/>
              </a:ext>
            </a:extLst>
          </p:cNvPr>
          <p:cNvSpPr txBox="1"/>
          <p:nvPr/>
        </p:nvSpPr>
        <p:spPr>
          <a:xfrm>
            <a:off x="8577350" y="5516717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사용가능도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F05E20-A01C-4E62-990A-FD752D1AD5EE}"/>
              </a:ext>
            </a:extLst>
          </p:cNvPr>
          <p:cNvCxnSpPr>
            <a:cxnSpLocks/>
          </p:cNvCxnSpPr>
          <p:nvPr/>
        </p:nvCxnSpPr>
        <p:spPr>
          <a:xfrm flipV="1">
            <a:off x="6581775" y="875221"/>
            <a:ext cx="1881670" cy="196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0A886C-7742-4866-94CA-D5FE6AEA2738}"/>
              </a:ext>
            </a:extLst>
          </p:cNvPr>
          <p:cNvCxnSpPr>
            <a:cxnSpLocks/>
          </p:cNvCxnSpPr>
          <p:nvPr/>
        </p:nvCxnSpPr>
        <p:spPr>
          <a:xfrm flipV="1">
            <a:off x="6696163" y="2536192"/>
            <a:ext cx="1767282" cy="63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900F88-058A-46A7-A2A0-D082C7F1545F}"/>
              </a:ext>
            </a:extLst>
          </p:cNvPr>
          <p:cNvCxnSpPr>
            <a:cxnSpLocks/>
          </p:cNvCxnSpPr>
          <p:nvPr/>
        </p:nvCxnSpPr>
        <p:spPr>
          <a:xfrm>
            <a:off x="6829425" y="3531576"/>
            <a:ext cx="1438363" cy="5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13CBD1-6F54-41BA-9943-9B12A6F2DD61}"/>
              </a:ext>
            </a:extLst>
          </p:cNvPr>
          <p:cNvCxnSpPr>
            <a:cxnSpLocks/>
          </p:cNvCxnSpPr>
          <p:nvPr/>
        </p:nvCxnSpPr>
        <p:spPr>
          <a:xfrm>
            <a:off x="6696163" y="3786579"/>
            <a:ext cx="1466850" cy="189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5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8C137FA-065D-493C-BEB7-8B63338EB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9A6F4-11CF-4C35-96E5-FC48ED2BDB9A}"/>
              </a:ext>
            </a:extLst>
          </p:cNvPr>
          <p:cNvSpPr txBox="1"/>
          <p:nvPr/>
        </p:nvSpPr>
        <p:spPr>
          <a:xfrm>
            <a:off x="2067320" y="581025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버퍼링과 </a:t>
            </a:r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이란</a:t>
            </a:r>
            <a:r>
              <a:rPr lang="en-US" altLang="ko-KR" sz="3600" dirty="0"/>
              <a:t>?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AF913-41EE-49F6-B7E3-E55809B3E1C4}"/>
              </a:ext>
            </a:extLst>
          </p:cNvPr>
          <p:cNvSpPr txBox="1"/>
          <p:nvPr/>
        </p:nvSpPr>
        <p:spPr>
          <a:xfrm>
            <a:off x="562369" y="2036810"/>
            <a:ext cx="11105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공통점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저속입출력장치와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의 속도차이를 </a:t>
            </a:r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줄이기위한것들</a:t>
            </a:r>
            <a:endParaRPr lang="en-US" altLang="ko-KR" sz="28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차이점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버퍼링은 하드웨어적 구현했고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소프트웨어적 구현함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 위치는 주기억장치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정확히 따지면 주기억장치의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일부를씀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위치는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보조기억장치에있음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정확히 따지면 디스크를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큰버퍼처럼사용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버퍼는 한가지작업만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처리할수있지만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여러가지작업을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다처리할수있음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버퍼는 모아두는 작업이고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병행하는작업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:http://mainichibenkyo.tistory.com/156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B580C1-17E0-4DB5-BE28-E272D1518EFC}"/>
              </a:ext>
            </a:extLst>
          </p:cNvPr>
          <p:cNvSpPr/>
          <p:nvPr/>
        </p:nvSpPr>
        <p:spPr>
          <a:xfrm>
            <a:off x="390918" y="1455785"/>
            <a:ext cx="11277206" cy="515456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8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66B1A6-2FF5-452F-9E94-577603169C6D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53CC99F-33EE-4146-8D78-676030886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71587-7427-4D28-847D-A65D78FFD9BC}"/>
              </a:ext>
            </a:extLst>
          </p:cNvPr>
          <p:cNvSpPr txBox="1"/>
          <p:nvPr/>
        </p:nvSpPr>
        <p:spPr>
          <a:xfrm>
            <a:off x="2067319" y="533400"/>
            <a:ext cx="55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유형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9650C-BB1F-4739-99F5-CF2CA4F65C44}"/>
              </a:ext>
            </a:extLst>
          </p:cNvPr>
          <p:cNvSpPr txBox="1"/>
          <p:nvPr/>
        </p:nvSpPr>
        <p:spPr>
          <a:xfrm>
            <a:off x="1371600" y="1876425"/>
            <a:ext cx="9086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멀티프로세싱하고의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차이점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멀티프로세싱은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한개또는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작업하는것이고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다중프로그래밍은 한 개의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여러 개의 작업을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하는것이다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유휴시간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작동하지않고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쉬는상태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예를들어서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프로세서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(CPU)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사용하다가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입출력을하려고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대기하는 유휴시간이 생기면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그유휴시간동안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프로세스를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C30B0D-BDCC-47C9-95F9-5C7CCA8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1" y="3790950"/>
            <a:ext cx="9543744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648749-CDCB-401A-8BF9-25BDEA2EC677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687D230-A20A-4A0E-B478-5BB11B3A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55240-4F49-43B4-AEE7-F74C2E233E3F}"/>
              </a:ext>
            </a:extLst>
          </p:cNvPr>
          <p:cNvSpPr txBox="1"/>
          <p:nvPr/>
        </p:nvSpPr>
        <p:spPr>
          <a:xfrm>
            <a:off x="2067319" y="533400"/>
            <a:ext cx="55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유형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시분할시스템</a:t>
            </a:r>
            <a:r>
              <a:rPr lang="en-US" altLang="ko-KR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(TSS)</a:t>
            </a:r>
            <a:endParaRPr lang="ko-KR" altLang="en-US" sz="36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5939A-7431-46A1-9E65-B782155DA545}"/>
              </a:ext>
            </a:extLst>
          </p:cNvPr>
          <p:cNvSpPr txBox="1"/>
          <p:nvPr/>
        </p:nvSpPr>
        <p:spPr>
          <a:xfrm>
            <a:off x="704850" y="2207479"/>
            <a:ext cx="10658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다중프로그래밍을 논리적으로 확장한 개념으로 프로세서가 다중작업을 교대로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다중프로그래밍은 유휴시간을 기준으로 프로세스에 프로그램을 할당하게 해주는데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시분할프로그래밍은 일정시간 기준으로 프로그램을 할당하게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5D6AB1-F382-475E-9AEF-E37AAA65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870417"/>
            <a:ext cx="9891033" cy="59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D7DA50-CA98-4E2F-A7B9-B982FE8771D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C02CD39-8B1E-4817-8421-207D7D23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5809C-2C9E-4A6D-8E2D-4440DA7EB7D1}"/>
              </a:ext>
            </a:extLst>
          </p:cNvPr>
          <p:cNvSpPr txBox="1"/>
          <p:nvPr/>
        </p:nvSpPr>
        <p:spPr>
          <a:xfrm>
            <a:off x="2067320" y="542925"/>
            <a:ext cx="666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시스템호출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(System call)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3CEE-7180-4B86-B695-3C7466BA313C}"/>
              </a:ext>
            </a:extLst>
          </p:cNvPr>
          <p:cNvSpPr txBox="1"/>
          <p:nvPr/>
        </p:nvSpPr>
        <p:spPr>
          <a:xfrm>
            <a:off x="1190975" y="3215282"/>
            <a:ext cx="8934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 중인 프로그램과 운영체제 간의 인터페이스로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이용하여 운영체제의 기능을 서비스 받으며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Application Programming Interface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라고도 부른다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운영체제와 대화해 여러가지 앱을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만들수있다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990601" y="2522756"/>
            <a:ext cx="10239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계층적구조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비슷한 기능을 수행하는 요소들을 그룹화하여 계층적으로 구성한구조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유닉스와 리눅스에서 사용하고있다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계층구조가 거대해지면 효율이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안좋아진다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응용프로그램보다 커널이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메인메모리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더잡아먹는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현상이 발생한다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마이크로 커널 구조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커널에 최소한의 기능만 포함하고 기타 기능은 </a:t>
            </a:r>
            <a:r>
              <a:rPr lang="ko-KR" altLang="en-US" sz="2400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공간으로 옮겨 사용자 영역에서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수행되는 서버로 구현하는 방식이다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	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간단히 말하면 최소한의 기능만 구현하고 나머지는 그냥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갖다쓰는구조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	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윈도우에서 사용한다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HY견고딕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1196</Words>
  <Application>Microsoft Office PowerPoint</Application>
  <PresentationFormat>와이드스크린</PresentationFormat>
  <Paragraphs>196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나눔바른펜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hestia</dc:creator>
  <cp:lastModifiedBy>hestia</cp:lastModifiedBy>
  <cp:revision>82</cp:revision>
  <dcterms:created xsi:type="dcterms:W3CDTF">2017-09-12T13:20:02Z</dcterms:created>
  <dcterms:modified xsi:type="dcterms:W3CDTF">2017-10-06T08:03:34Z</dcterms:modified>
</cp:coreProperties>
</file>