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2DC93-6113-41C2-AB7A-6F1A23559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EA4A69-33F9-4E2D-842D-F682B9283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DBB8AA-1079-46BE-B23F-F5053E89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83BB-15A8-4157-9820-471D3BEE9ACB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FDE4A-BCB8-4A42-812B-066E38ED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51B72-B5C4-4BA6-82CB-88D519E5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E7D0-DA76-4854-90FC-2FAC2CD46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2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C5FAF-DD2E-4AE3-A17D-649690D4D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A18C2F-4006-4D79-9F52-4149A2354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CF265-E02C-4C6C-BBC1-E648E8FC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83BB-15A8-4157-9820-471D3BEE9ACB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BDEC24-6433-424D-A123-D94B3FE7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FECB6-6B4A-4FDA-AC95-A194C7E4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E7D0-DA76-4854-90FC-2FAC2CD46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10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609A28-DF31-41D5-A1AC-B8F08F4BF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2888F5-E650-4527-8BAB-1EAF71313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153E0-D846-4490-8FB3-40A60CCD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83BB-15A8-4157-9820-471D3BEE9ACB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7295F-E452-4C3F-B8D0-F3438503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5C896-9245-4FD4-9AD5-247A7E50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E7D0-DA76-4854-90FC-2FAC2CD46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04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F1559-AC35-4241-9C72-FBFB6FB0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5D3C56-22B4-4751-8FB8-5492F0875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C46A0-EBBA-4686-87A2-73950BA4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83BB-15A8-4157-9820-471D3BEE9ACB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4BD9A-EF18-4906-8D1C-B1651A65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8962E-2649-4A2B-BC0B-AC4060B6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E7D0-DA76-4854-90FC-2FAC2CD46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86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CEC2D-7889-405D-9774-E03AD47E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0DA779-2936-4FB5-B00A-C6CD7F8AF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5110F-E1A1-4360-9F89-ECFD741A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83BB-15A8-4157-9820-471D3BEE9ACB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6D798A-0D79-4ECE-83B6-A59BFF26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C6FF99-6F77-41C1-9D6E-9FC55011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E7D0-DA76-4854-90FC-2FAC2CD46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97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4A83-CFB5-49F4-9C78-92AE3B6E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CA8FFA-F368-4468-841D-66CE272EA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4DA57D-05C6-4AC0-AFF5-AB25C6675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3876A-67C8-493E-918D-5F26EAD7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83BB-15A8-4157-9820-471D3BEE9ACB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EAF8F-65D9-4B7B-AF04-18036BCB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BB5DE7-A74D-4CFC-9CA2-9B3B49CD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E7D0-DA76-4854-90FC-2FAC2CD46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65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E3350-5D64-44F7-B2E0-654254F8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C4AAC2-A86B-42EC-A4ED-3A6F7E74F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8CD3A2-CF3C-427C-805F-D4EE5F128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37E532-5B58-47BA-B9BF-F8A95D447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D631A6-7953-4A27-AB18-74D90DEE9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FF5116-9BE0-498B-A848-C50411D8A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83BB-15A8-4157-9820-471D3BEE9ACB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D89FA6-EEEF-4658-8BAB-12D2254A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1520A4-34FA-4DCB-806A-E660A4CA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E7D0-DA76-4854-90FC-2FAC2CD46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50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B1093-120E-4B74-B081-A5CE97B4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0B760D-F8D5-4432-AB59-7060AB54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83BB-15A8-4157-9820-471D3BEE9ACB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F7A546-6E50-4AEF-B63C-026D8145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FED505-1AA2-4F7C-B247-4E0DEFDD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E7D0-DA76-4854-90FC-2FAC2CD46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57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F75570-5A69-4BC7-B503-8F6FCB29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83BB-15A8-4157-9820-471D3BEE9ACB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6129BD-26BB-45CA-ABE1-DEE8E78F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099B2D-E07A-4EFC-94A4-5C5E438C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E7D0-DA76-4854-90FC-2FAC2CD46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19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D15FD-1425-484D-97F4-F7D65184B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A18D5-3C65-482A-A828-0BF4A6E5F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A7BABA-2569-46B7-9491-5A9F2969E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F59410-B545-45E9-B6ED-F556B95B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83BB-15A8-4157-9820-471D3BEE9ACB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F44107-F5C8-4911-A95A-64833482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21D7EF-4867-4660-BC2F-6D76F38A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E7D0-DA76-4854-90FC-2FAC2CD46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69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332F6-1BE2-482E-A827-22FB3134B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F081D2-64CF-4BC9-B1B2-AB3BD8CE7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E6AEB-DF34-45FE-883F-FFE16543D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AF32D1-4180-4D50-B399-1B4E6C2D3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83BB-15A8-4157-9820-471D3BEE9ACB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4E6DF2-7456-46F4-991C-504A7867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ACE110-538F-4C83-A47D-10E4F8BB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E7D0-DA76-4854-90FC-2FAC2CD46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62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813C2C-12C2-4AE7-8433-4E922D94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C4FB36-EB7C-48D5-9A76-482701506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7C8B25-2762-4E3D-A0CB-430A6E8AC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983BB-15A8-4157-9820-471D3BEE9ACB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0872F-815C-4A96-8C72-C5326363F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08D75-B26D-4B97-B25C-2794AA0C9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8E7D0-DA76-4854-90FC-2FAC2CD46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47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AC9FCE7-EA6C-46D6-9F5F-759E3C118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510" y="0"/>
            <a:ext cx="6858000" cy="6858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F58FAA9-391C-4545-9BBC-9C750B397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52385"/>
            <a:ext cx="3485714" cy="28952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18040F8-E153-4A7B-BE51-E6A9FE69C4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12157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1A2700-D099-4B22-8650-3749F5093A4C}"/>
              </a:ext>
            </a:extLst>
          </p:cNvPr>
          <p:cNvSpPr txBox="1"/>
          <p:nvPr/>
        </p:nvSpPr>
        <p:spPr>
          <a:xfrm>
            <a:off x="1671483" y="1268361"/>
            <a:ext cx="5053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운영체제</a:t>
            </a:r>
          </a:p>
        </p:txBody>
      </p:sp>
    </p:spTree>
    <p:extLst>
      <p:ext uri="{BB962C8B-B14F-4D97-AF65-F5344CB8AC3E}">
        <p14:creationId xmlns:p14="http://schemas.microsoft.com/office/powerpoint/2010/main" val="148745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2B4DE6F-8C6D-4E3C-824E-AA02D0774C92}"/>
              </a:ext>
            </a:extLst>
          </p:cNvPr>
          <p:cNvSpPr/>
          <p:nvPr/>
        </p:nvSpPr>
        <p:spPr>
          <a:xfrm>
            <a:off x="6382349" y="1251399"/>
            <a:ext cx="5107913" cy="482917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B75829C-8CA3-4C40-94D8-983E86A73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" y="0"/>
            <a:ext cx="1752689" cy="14557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8753AB-4307-4565-9BB4-DE1B1403B059}"/>
              </a:ext>
            </a:extLst>
          </p:cNvPr>
          <p:cNvSpPr txBox="1"/>
          <p:nvPr/>
        </p:nvSpPr>
        <p:spPr>
          <a:xfrm>
            <a:off x="2067320" y="530943"/>
            <a:ext cx="6843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컴퓨터 하드웨어 구성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6E4A7C-FA6A-4A30-947E-2471DDE3D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94" y="1177274"/>
            <a:ext cx="6349206" cy="63492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7D4CD2-C087-47A5-98B3-397FCEECC620}"/>
              </a:ext>
            </a:extLst>
          </p:cNvPr>
          <p:cNvSpPr txBox="1"/>
          <p:nvPr/>
        </p:nvSpPr>
        <p:spPr>
          <a:xfrm>
            <a:off x="1190975" y="3151548"/>
            <a:ext cx="303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컴퓨터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6CDEE8-713B-49DF-9C0D-A8B1D9FDB6A8}"/>
              </a:ext>
            </a:extLst>
          </p:cNvPr>
          <p:cNvSpPr txBox="1"/>
          <p:nvPr/>
        </p:nvSpPr>
        <p:spPr>
          <a:xfrm>
            <a:off x="2497393" y="1708217"/>
            <a:ext cx="314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rPr>
              <a:t>하드웨어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856252-B721-41B5-902A-223FEE333D89}"/>
              </a:ext>
            </a:extLst>
          </p:cNvPr>
          <p:cNvSpPr txBox="1"/>
          <p:nvPr/>
        </p:nvSpPr>
        <p:spPr>
          <a:xfrm>
            <a:off x="2285998" y="4571181"/>
            <a:ext cx="91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소프트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웨어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BB0504-FD25-4961-B76E-2B89A8E1E684}"/>
              </a:ext>
            </a:extLst>
          </p:cNvPr>
          <p:cNvSpPr txBox="1"/>
          <p:nvPr/>
        </p:nvSpPr>
        <p:spPr>
          <a:xfrm>
            <a:off x="4181475" y="3105381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시스템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소프트웨어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E8CE9-7311-4EC2-B91C-A2AC6BF55F4D}"/>
              </a:ext>
            </a:extLst>
          </p:cNvPr>
          <p:cNvSpPr txBox="1"/>
          <p:nvPr/>
        </p:nvSpPr>
        <p:spPr>
          <a:xfrm>
            <a:off x="4181475" y="5315930"/>
            <a:ext cx="108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응용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소프트웨어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D98F7-2E17-49EE-8680-6D390A8701DB}"/>
              </a:ext>
            </a:extLst>
          </p:cNvPr>
          <p:cNvSpPr txBox="1"/>
          <p:nvPr/>
        </p:nvSpPr>
        <p:spPr>
          <a:xfrm>
            <a:off x="6503062" y="2043552"/>
            <a:ext cx="49807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컴퓨터는 일반적으로 사용자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하드웨어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소프트웨어로 나뉘어진다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하드웨어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기계장치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시스템소프트웨어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운영체제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컴파일러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링커같은거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응용프로그램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그냥 우리가 쓰는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108665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6D4EF845-A2EA-4FAA-8484-DD71FC84D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" y="0"/>
            <a:ext cx="1752689" cy="145578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29C5E8-27FB-43FF-9769-3D39CD98C087}"/>
              </a:ext>
            </a:extLst>
          </p:cNvPr>
          <p:cNvSpPr txBox="1"/>
          <p:nvPr/>
        </p:nvSpPr>
        <p:spPr>
          <a:xfrm>
            <a:off x="2067320" y="638175"/>
            <a:ext cx="6714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운영체제란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7422F-C184-4086-B8A7-4360060AE5F8}"/>
              </a:ext>
            </a:extLst>
          </p:cNvPr>
          <p:cNvSpPr txBox="1"/>
          <p:nvPr/>
        </p:nvSpPr>
        <p:spPr>
          <a:xfrm>
            <a:off x="1190975" y="2598956"/>
            <a:ext cx="1052512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컴퓨터 하드웨어와 응용 프로그램 간의 인터페이스 역할을 하며 </a:t>
            </a: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  <a:cs typeface="Times New Roman" panose="02020603050405020304" pitchFamily="18" charset="0"/>
              </a:rPr>
              <a:t>CPU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메모리와 같은 컴퓨터 자원을 관리하고 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사용자에게 편의를 제공한다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</a:t>
            </a:r>
            <a:r>
              <a:rPr lang="ko-KR" altLang="en-US" sz="2000" dirty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컴퓨터 자원을 통제하고 할당하는 공통 기능을 컴퓨터 소프트웨어 하나로 통합한 것으로 정의한다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</a:t>
            </a:r>
            <a:r>
              <a:rPr lang="en-US" altLang="ko-KR" sz="2000" dirty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컴퓨터 시스템에서 </a:t>
            </a:r>
            <a:r>
              <a:rPr lang="ko-KR" altLang="en-US" sz="20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항상 실행되는 프로그램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을 </a:t>
            </a:r>
            <a:r>
              <a:rPr lang="ko-KR" altLang="en-US" sz="20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커널</a:t>
            </a:r>
            <a:r>
              <a:rPr lang="en-US" altLang="ko-KR" sz="20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en-US" altLang="ko-KR" sz="2000" b="1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  <a:cs typeface="Times New Roman" pitchFamily="18" charset="0"/>
              </a:rPr>
              <a:t>Kernel</a:t>
            </a:r>
            <a:r>
              <a:rPr lang="en-US" altLang="ko-KR" sz="20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이라고 한다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172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3300A852-0ACF-456F-8C87-F960F6207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" y="0"/>
            <a:ext cx="1752689" cy="145578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D33248-5062-4438-8B63-E79929F3F777}"/>
              </a:ext>
            </a:extLst>
          </p:cNvPr>
          <p:cNvSpPr txBox="1"/>
          <p:nvPr/>
        </p:nvSpPr>
        <p:spPr>
          <a:xfrm>
            <a:off x="2067320" y="543226"/>
            <a:ext cx="6524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운영체제의 목적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A7B739-9213-4965-B502-B526FE7F5305}"/>
              </a:ext>
            </a:extLst>
          </p:cNvPr>
          <p:cNvSpPr/>
          <p:nvPr/>
        </p:nvSpPr>
        <p:spPr>
          <a:xfrm>
            <a:off x="2238374" y="2536191"/>
            <a:ext cx="1571625" cy="1762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A2C86A-E3C2-42BA-A576-8AA8BAB2E35C}"/>
              </a:ext>
            </a:extLst>
          </p:cNvPr>
          <p:cNvSpPr/>
          <p:nvPr/>
        </p:nvSpPr>
        <p:spPr>
          <a:xfrm>
            <a:off x="8544013" y="379047"/>
            <a:ext cx="1390650" cy="1268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CBC247-46E4-49FD-849C-B81E296B02FF}"/>
              </a:ext>
            </a:extLst>
          </p:cNvPr>
          <p:cNvSpPr/>
          <p:nvPr/>
        </p:nvSpPr>
        <p:spPr>
          <a:xfrm>
            <a:off x="8544013" y="2021484"/>
            <a:ext cx="1390650" cy="1268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8A5FFA-6972-43BC-A915-8471EE06F666}"/>
              </a:ext>
            </a:extLst>
          </p:cNvPr>
          <p:cNvSpPr/>
          <p:nvPr/>
        </p:nvSpPr>
        <p:spPr>
          <a:xfrm>
            <a:off x="8544013" y="3544239"/>
            <a:ext cx="1390650" cy="1268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F5A610-1875-4319-BDB0-16F285672BC7}"/>
              </a:ext>
            </a:extLst>
          </p:cNvPr>
          <p:cNvSpPr/>
          <p:nvPr/>
        </p:nvSpPr>
        <p:spPr>
          <a:xfrm>
            <a:off x="8544013" y="5066994"/>
            <a:ext cx="1390650" cy="1268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7EE71C-70F0-4095-8B73-E024EB23DFBF}"/>
              </a:ext>
            </a:extLst>
          </p:cNvPr>
          <p:cNvSpPr/>
          <p:nvPr/>
        </p:nvSpPr>
        <p:spPr>
          <a:xfrm>
            <a:off x="4690962" y="2536191"/>
            <a:ext cx="1571625" cy="1762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1B4A46-7683-4CBD-B4FE-B27C700D7858}"/>
              </a:ext>
            </a:extLst>
          </p:cNvPr>
          <p:cNvSpPr txBox="1"/>
          <p:nvPr/>
        </p:nvSpPr>
        <p:spPr>
          <a:xfrm>
            <a:off x="2428873" y="3232587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rPr>
              <a:t>편리성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13A42E-3757-4B67-A38F-B192361B030A}"/>
              </a:ext>
            </a:extLst>
          </p:cNvPr>
          <p:cNvSpPr txBox="1"/>
          <p:nvPr/>
        </p:nvSpPr>
        <p:spPr>
          <a:xfrm>
            <a:off x="4910235" y="3232587"/>
            <a:ext cx="113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효율성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4D11B6-A4F6-4B60-97A9-94EFC3631E04}"/>
              </a:ext>
            </a:extLst>
          </p:cNvPr>
          <p:cNvSpPr txBox="1"/>
          <p:nvPr/>
        </p:nvSpPr>
        <p:spPr>
          <a:xfrm>
            <a:off x="8639263" y="994903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처리능력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C36DF7-987A-430E-B798-A81CFC288CD3}"/>
              </a:ext>
            </a:extLst>
          </p:cNvPr>
          <p:cNvSpPr txBox="1"/>
          <p:nvPr/>
        </p:nvSpPr>
        <p:spPr>
          <a:xfrm>
            <a:off x="8739274" y="2471207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신뢰도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B4B037-6067-4396-A0C0-15F5DFF3AD3A}"/>
              </a:ext>
            </a:extLst>
          </p:cNvPr>
          <p:cNvSpPr txBox="1"/>
          <p:nvPr/>
        </p:nvSpPr>
        <p:spPr>
          <a:xfrm>
            <a:off x="8705938" y="3993962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응답시간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E76C3A-4959-4DD5-A009-05791001B131}"/>
              </a:ext>
            </a:extLst>
          </p:cNvPr>
          <p:cNvSpPr txBox="1"/>
          <p:nvPr/>
        </p:nvSpPr>
        <p:spPr>
          <a:xfrm>
            <a:off x="8577350" y="5516717"/>
            <a:ext cx="143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사용가능도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4F05E20-A01C-4E62-990A-FD752D1AD5EE}"/>
              </a:ext>
            </a:extLst>
          </p:cNvPr>
          <p:cNvCxnSpPr>
            <a:cxnSpLocks/>
          </p:cNvCxnSpPr>
          <p:nvPr/>
        </p:nvCxnSpPr>
        <p:spPr>
          <a:xfrm flipV="1">
            <a:off x="6581775" y="875221"/>
            <a:ext cx="1881670" cy="1965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60A886C-7742-4866-94CA-D5FE6AEA2738}"/>
              </a:ext>
            </a:extLst>
          </p:cNvPr>
          <p:cNvCxnSpPr>
            <a:cxnSpLocks/>
          </p:cNvCxnSpPr>
          <p:nvPr/>
        </p:nvCxnSpPr>
        <p:spPr>
          <a:xfrm flipV="1">
            <a:off x="6696163" y="2536192"/>
            <a:ext cx="1767282" cy="63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D900F88-058A-46A7-A2A0-D082C7F1545F}"/>
              </a:ext>
            </a:extLst>
          </p:cNvPr>
          <p:cNvCxnSpPr>
            <a:cxnSpLocks/>
          </p:cNvCxnSpPr>
          <p:nvPr/>
        </p:nvCxnSpPr>
        <p:spPr>
          <a:xfrm>
            <a:off x="6829425" y="3531576"/>
            <a:ext cx="1438363" cy="52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C13CBD1-6F54-41BA-9943-9B12A6F2DD61}"/>
              </a:ext>
            </a:extLst>
          </p:cNvPr>
          <p:cNvCxnSpPr>
            <a:cxnSpLocks/>
          </p:cNvCxnSpPr>
          <p:nvPr/>
        </p:nvCxnSpPr>
        <p:spPr>
          <a:xfrm>
            <a:off x="6696163" y="3786579"/>
            <a:ext cx="1466850" cy="189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352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88C137FA-065D-493C-BEB7-8B63338EB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" y="0"/>
            <a:ext cx="1752689" cy="145578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29A6F4-11CF-4C35-96E5-FC48ED2BDB9A}"/>
              </a:ext>
            </a:extLst>
          </p:cNvPr>
          <p:cNvSpPr txBox="1"/>
          <p:nvPr/>
        </p:nvSpPr>
        <p:spPr>
          <a:xfrm>
            <a:off x="2067320" y="581025"/>
            <a:ext cx="4238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버퍼링과 </a:t>
            </a:r>
            <a:r>
              <a:rPr lang="ko-KR" altLang="en-US" sz="36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스풀링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이란</a:t>
            </a:r>
            <a:r>
              <a:rPr lang="en-US" altLang="ko-KR" sz="3600" dirty="0"/>
              <a:t>?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AF913-41EE-49F6-B7E3-E55809B3E1C4}"/>
              </a:ext>
            </a:extLst>
          </p:cNvPr>
          <p:cNvSpPr txBox="1"/>
          <p:nvPr/>
        </p:nvSpPr>
        <p:spPr>
          <a:xfrm>
            <a:off x="562369" y="2036810"/>
            <a:ext cx="111057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공통점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  <a:r>
              <a:rPr lang="ko-KR" altLang="en-US" sz="2800" dirty="0" err="1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저속입출력장치와</a:t>
            </a:r>
            <a:r>
              <a:rPr lang="ko-KR" altLang="en-US" sz="28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8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CPU</a:t>
            </a:r>
            <a:r>
              <a:rPr lang="ko-KR" altLang="en-US" sz="28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의 속도차이를 </a:t>
            </a:r>
            <a:r>
              <a:rPr lang="ko-KR" altLang="en-US" sz="2800" dirty="0" err="1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줄이기위한것들</a:t>
            </a:r>
            <a:endParaRPr lang="en-US" altLang="ko-KR" sz="2800" dirty="0">
              <a:highlight>
                <a:srgbClr val="FFFF00"/>
              </a:highligh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차이점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버퍼링은 하드웨어적 구현했고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스풀링은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소프트웨어적 구현함</a:t>
            </a:r>
          </a:p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	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버퍼 위치는 주기억장치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정확히 따지면 주기억장치의 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일부를씀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	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스풀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위치는 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보조기억장치에있음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.(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정확히 따지면 디스크를 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큰버퍼처럼사용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	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버퍼는 한가지작업만 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처리할수있지만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스풀링은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여러가지작업을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다처리할수있음</a:t>
            </a:r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	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버퍼는 모아두는 작업이고 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스풀링은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병행하는작업</a:t>
            </a:r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참고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:http://mainichibenkyo.tistory.com/156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BB580C1-17E0-4DB5-BE28-E272D1518EFC}"/>
              </a:ext>
            </a:extLst>
          </p:cNvPr>
          <p:cNvSpPr/>
          <p:nvPr/>
        </p:nvSpPr>
        <p:spPr>
          <a:xfrm>
            <a:off x="390918" y="1455785"/>
            <a:ext cx="11277206" cy="515456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48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466B1A6-2FF5-452F-9E94-577603169C6D}"/>
              </a:ext>
            </a:extLst>
          </p:cNvPr>
          <p:cNvSpPr/>
          <p:nvPr/>
        </p:nvSpPr>
        <p:spPr>
          <a:xfrm>
            <a:off x="314631" y="1666875"/>
            <a:ext cx="11372544" cy="494347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C53CC99F-33EE-4146-8D78-676030886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" y="0"/>
            <a:ext cx="1752689" cy="145578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671587-7427-4D28-847D-A65D78FFD9BC}"/>
              </a:ext>
            </a:extLst>
          </p:cNvPr>
          <p:cNvSpPr txBox="1"/>
          <p:nvPr/>
        </p:nvSpPr>
        <p:spPr>
          <a:xfrm>
            <a:off x="2067319" y="533400"/>
            <a:ext cx="552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운영체제 유형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36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다중프로그래밍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C9650C-BB1F-4739-99F5-CF2CA4F65C44}"/>
              </a:ext>
            </a:extLst>
          </p:cNvPr>
          <p:cNvSpPr txBox="1"/>
          <p:nvPr/>
        </p:nvSpPr>
        <p:spPr>
          <a:xfrm>
            <a:off x="1371600" y="1876425"/>
            <a:ext cx="90868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멀티프로세싱하고의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차이점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멀티프로세싱은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여러 개의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CPU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에서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한개또는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여러 개의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작업하는것이고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다중프로그래밍은 한 개의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CPU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 여러 개의 작업을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하는것이다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*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유휴시간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:CPU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 작동하지않고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쉬는상태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예를들어서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 프로그램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A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 프로세서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(CPU)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사용하다가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입출력을하려고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대기하는 유휴시간이 생기면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그유휴시간동안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프로그램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B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 프로세스를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사용하는것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FC30B0D-BDCC-47C9-95F9-5C7CCA81D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31" y="3790950"/>
            <a:ext cx="9543744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3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E648749-CDCB-401A-8BF9-25BDEA2EC677}"/>
              </a:ext>
            </a:extLst>
          </p:cNvPr>
          <p:cNvSpPr/>
          <p:nvPr/>
        </p:nvSpPr>
        <p:spPr>
          <a:xfrm>
            <a:off x="314631" y="1666875"/>
            <a:ext cx="11372544" cy="494347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2687D230-A20A-4A0E-B478-5BB11B3AD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" y="0"/>
            <a:ext cx="1752689" cy="145578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F55240-4F49-43B4-AEE7-F74C2E233E3F}"/>
              </a:ext>
            </a:extLst>
          </p:cNvPr>
          <p:cNvSpPr txBox="1"/>
          <p:nvPr/>
        </p:nvSpPr>
        <p:spPr>
          <a:xfrm>
            <a:off x="2067319" y="533400"/>
            <a:ext cx="552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운영체제 유형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36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시분할시스템</a:t>
            </a:r>
            <a:r>
              <a:rPr lang="en-US" altLang="ko-KR" sz="36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(TSS)</a:t>
            </a:r>
            <a:endParaRPr lang="ko-KR" altLang="en-US" sz="3600" dirty="0">
              <a:highlight>
                <a:srgbClr val="FFFF00"/>
              </a:highligh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15939A-7431-46A1-9E65-B782155DA545}"/>
              </a:ext>
            </a:extLst>
          </p:cNvPr>
          <p:cNvSpPr txBox="1"/>
          <p:nvPr/>
        </p:nvSpPr>
        <p:spPr>
          <a:xfrm>
            <a:off x="704850" y="2207479"/>
            <a:ext cx="106584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다중프로그래밍을 논리적으로 확장한 개념으로 프로세서가 다중작업을 교대로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수행하는것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다중프로그래밍은 유휴시간을 기준으로 프로세스에 프로그램을 할당하게 해주는데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시분할프로그래밍은 일정시간 기준으로 프로그램을 할당하게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해줌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5D6AB1-F382-475E-9AEF-E37AAA650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3870417"/>
            <a:ext cx="9891033" cy="597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3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D7DA50-CA98-4E2F-A7B9-B982FE8771D4}"/>
              </a:ext>
            </a:extLst>
          </p:cNvPr>
          <p:cNvSpPr/>
          <p:nvPr/>
        </p:nvSpPr>
        <p:spPr>
          <a:xfrm>
            <a:off x="314631" y="1666875"/>
            <a:ext cx="11372544" cy="494347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0C02CD39-8B1E-4817-8421-207D7D23C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" y="0"/>
            <a:ext cx="1752689" cy="14557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15809C-2C9E-4A6D-8E2D-4440DA7EB7D1}"/>
              </a:ext>
            </a:extLst>
          </p:cNvPr>
          <p:cNvSpPr txBox="1"/>
          <p:nvPr/>
        </p:nvSpPr>
        <p:spPr>
          <a:xfrm>
            <a:off x="2067320" y="542925"/>
            <a:ext cx="6667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시스템호출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(System call)</a:t>
            </a: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33CEE-7180-4B86-B695-3C7466BA313C}"/>
              </a:ext>
            </a:extLst>
          </p:cNvPr>
          <p:cNvSpPr txBox="1"/>
          <p:nvPr/>
        </p:nvSpPr>
        <p:spPr>
          <a:xfrm>
            <a:off x="1190975" y="3215282"/>
            <a:ext cx="89341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실행 중인 프로그램과 운영체제 간의 인터페이스로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이를 이용하여 운영체제의 기능을 서비스 받으며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400" b="1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  <a:cs typeface="Times New Roman" panose="02020603050405020304" pitchFamily="18" charset="0"/>
              </a:rPr>
              <a:t>API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en-US" altLang="ko-KR" sz="2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Application Programming Interface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라고도 부른다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API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 운영체제와 대화해 여러가지 앱을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만들수있다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3441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4CB9B8D-91D1-42B5-9DCE-03DE4A14D054}"/>
              </a:ext>
            </a:extLst>
          </p:cNvPr>
          <p:cNvSpPr/>
          <p:nvPr/>
        </p:nvSpPr>
        <p:spPr>
          <a:xfrm>
            <a:off x="314631" y="1666875"/>
            <a:ext cx="11372544" cy="494347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A7DC8853-FDB1-4610-916F-A1572C8F0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" y="0"/>
            <a:ext cx="1752689" cy="145578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22B6EF-5998-4C93-AF64-AE18E3627743}"/>
              </a:ext>
            </a:extLst>
          </p:cNvPr>
          <p:cNvSpPr txBox="1"/>
          <p:nvPr/>
        </p:nvSpPr>
        <p:spPr>
          <a:xfrm>
            <a:off x="1943100" y="581025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운영체제 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70363-1592-4579-8789-31755F035900}"/>
              </a:ext>
            </a:extLst>
          </p:cNvPr>
          <p:cNvSpPr txBox="1"/>
          <p:nvPr/>
        </p:nvSpPr>
        <p:spPr>
          <a:xfrm>
            <a:off x="990601" y="2522756"/>
            <a:ext cx="102393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계층적구조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비슷한 기능을 수행하는 요소들을 그룹화하여 계층적으로 구성한구조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	     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유닉스와 리눅스에서 사용하고있다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	     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계층구조가 거대해지면 효율이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안좋아진다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.(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응용프로그램보다 커널이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메인메모리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더잡아먹는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현상이 발생한다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마이크로 커널 구조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커널에 최소한의 기능만 포함하고 기타 기능은 </a:t>
            </a:r>
            <a:r>
              <a:rPr lang="ko-KR" altLang="en-US" sz="2400" spc="-1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 공간으로 옮겨 사용자 영역에서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수행되는 서버로 구현하는 방식이다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		    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간단히 말하면 최소한의 기능만 구현하고 나머지는 그냥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갖다쓰는구조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		    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윈도우에서 사용한다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dirty="0">
              <a:latin typeface="HY견고딕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6041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253</Words>
  <Application>Microsoft Office PowerPoint</Application>
  <PresentationFormat>와이드스크린</PresentationFormat>
  <Paragraphs>63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HY견고딕</vt:lpstr>
      <vt:lpstr>Arial</vt:lpstr>
      <vt:lpstr>Times New Roman</vt:lpstr>
      <vt:lpstr>나눔바른펜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hestia</dc:creator>
  <cp:lastModifiedBy>hestia</cp:lastModifiedBy>
  <cp:revision>33</cp:revision>
  <dcterms:created xsi:type="dcterms:W3CDTF">2017-09-12T13:20:02Z</dcterms:created>
  <dcterms:modified xsi:type="dcterms:W3CDTF">2017-09-18T06:41:15Z</dcterms:modified>
</cp:coreProperties>
</file>