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5" r:id="rId4"/>
    <p:sldId id="267" r:id="rId5"/>
    <p:sldId id="263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DE1344-572D-472F-A263-656787A74A21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655DEF-8246-4E25-8E6F-EF2F3E6E3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43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6ED55-B3D3-4D8E-AABF-3DED7EBF4FA6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F1B25A-1DAF-4EDD-A502-12CAC24CD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5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52ECB01-219D-470E-A2DD-E51DB9F3DD2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281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CA6E1-FC3A-46B7-AB15-2BED7BEB76B7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9166C-91F3-4192-8580-3F227F34D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78A20-2AC7-4C97-8492-37E0D8FB2088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E32E7-2EAB-452C-A63D-F76A05E46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1D7FA-59BF-4469-AD1A-15D915E7E844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043DB-0451-49DB-85B4-37CB0F81B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5B46D-ED2F-4949-BE1C-FFBEC197244B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0F42-1590-40C7-AA67-11B596237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E1A1D-94C2-4A7A-8F69-FA0155D7C2A4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2F3A4-1B71-4638-A5A1-452EE748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16300-C4CF-46F6-81BA-40BE72F9932F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F13AB-62F1-41B9-9638-44A634C30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69819-2DA4-493B-93BB-D6B1A56AF9C8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EB3A4-E195-464F-833D-F0042C756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6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90E22-C03E-419F-B3BB-D7CA1BE09B7D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0BB51-180C-45A6-9632-63A617328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FEF93-3D49-43A1-B0B8-FACFE00C0AE2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35B7-80BF-41F2-A1C4-C6669CD0B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EBDEA-C6FC-4AE7-8A7A-AB46BD080737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A3E5-4912-4607-9872-470CE39D8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77885-0501-4F15-B046-A338DE399AF3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7B2B3-03AD-401F-ADE0-3E72CE390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8A46CF2-1169-4FE4-B76B-066276122FBF}" type="datetime1">
              <a:rPr lang="en-US" altLang="en-US"/>
              <a:pPr/>
              <a:t>5/19/2024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9BDD9B1-D014-4DB0-A873-5639CBB696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41425" y="5525549"/>
            <a:ext cx="1319213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cs typeface="Verdana"/>
              </a:rPr>
              <a:t>Ljubljana</a:t>
            </a:r>
          </a:p>
          <a:p>
            <a:pPr>
              <a:defRPr/>
            </a:pPr>
            <a:r>
              <a:rPr lang="sl-SI" sz="1100" dirty="0">
                <a:solidFill>
                  <a:schemeClr val="bg1"/>
                </a:solidFill>
                <a:cs typeface="Verdana"/>
              </a:rPr>
              <a:t>1</a:t>
            </a:r>
            <a:r>
              <a:rPr lang="en-GB" sz="1100" dirty="0">
                <a:solidFill>
                  <a:schemeClr val="bg1"/>
                </a:solidFill>
                <a:cs typeface="Verdana"/>
              </a:rPr>
              <a:t>9</a:t>
            </a:r>
            <a:r>
              <a:rPr lang="en-US" sz="1100" dirty="0">
                <a:solidFill>
                  <a:schemeClr val="bg1"/>
                </a:solidFill>
                <a:cs typeface="Verdana"/>
              </a:rPr>
              <a:t>. </a:t>
            </a:r>
            <a:r>
              <a:rPr lang="sl-SI" sz="1100" dirty="0">
                <a:solidFill>
                  <a:schemeClr val="bg1"/>
                </a:solidFill>
                <a:cs typeface="Verdana"/>
              </a:rPr>
              <a:t>5</a:t>
            </a:r>
            <a:r>
              <a:rPr lang="en-US" sz="1100" dirty="0">
                <a:solidFill>
                  <a:schemeClr val="bg1"/>
                </a:solidFill>
                <a:cs typeface="Verdana"/>
              </a:rPr>
              <a:t>. </a:t>
            </a:r>
            <a:r>
              <a:rPr lang="sl-SI" sz="1100" dirty="0">
                <a:solidFill>
                  <a:schemeClr val="bg1"/>
                </a:solidFill>
                <a:cs typeface="Verdana"/>
              </a:rPr>
              <a:t>2024</a:t>
            </a:r>
            <a:endParaRPr lang="en-US" sz="110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98913" y="2563573"/>
            <a:ext cx="505882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Luka </a:t>
            </a:r>
            <a:r>
              <a:rPr lang="sl-SI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Žontar</a:t>
            </a: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INTERIM PUBLIC SUMMARY AND ESTIMATED PLAN ON MASTER’S THESIS TITLED: </a:t>
            </a:r>
            <a:b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Recommending collaboration links in co-authorship networks</a:t>
            </a:r>
          </a:p>
          <a:p>
            <a:pPr>
              <a:defRPr/>
            </a:pPr>
            <a:endParaRPr lang="en-US" sz="2100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Mentor: Assoc. Prof. dr.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Tomaž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Curk</a:t>
            </a:r>
            <a:endParaRPr lang="en-US" sz="18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Main goals of the thesis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Investigate the nature and influence of new collaborations between EUTOPIA institutions and departments.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recommender system for interdisciplinary and cross-institutional academic partnerships using graph neural networks to foster new collaborations within the EUTOPIA organization.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recommendations adapt to evolving research trends.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explainable and real-time collaboration suggestions through an interactive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5D452D-1C48-463D-9053-9C32F256D23D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Work done &amp; main results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92826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Established integration for daily updates and historic data pull on 4 distinct data sources: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Crossref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Unpaywall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, ORCID and Elsevier (Elsevier is still work-in-progress).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For each data source we prepared a script for historic data pull and an ingestion pipeline to update datasets with recent data.</a:t>
            </a:r>
          </a:p>
          <a:p>
            <a:pPr marL="457200" lvl="1" indent="0">
              <a:buNone/>
            </a:pP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Combined all the datasets into a bipartite network of articles and authors connected by authorship.</a:t>
            </a:r>
          </a:p>
          <a:p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Working on preliminary analysis on enhanced datasets – some results shown on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3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Work done &amp; main results</a:t>
            </a:r>
            <a:b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</a:b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ヒラギノ角ゴ Pro W3" pitchFamily="123" charset="-128"/>
              </a:rPr>
              <a:t>Preliminary analysis</a:t>
            </a:r>
            <a:endParaRPr lang="en-US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697A30-91A7-DD48-E9B3-CAD6F130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0270"/>
            <a:ext cx="4114800" cy="529282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1400" b="1" dirty="0">
                <a:latin typeface="Verdana" panose="020B0604030504040204" pitchFamily="34" charset="0"/>
                <a:ea typeface="ヒラギノ角ゴ Pro W3" pitchFamily="123" charset="-128"/>
              </a:rPr>
              <a:t>General Data Statistics</a:t>
            </a:r>
          </a:p>
          <a:p>
            <a:pPr lvl="1"/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3M articles from </a:t>
            </a:r>
            <a:r>
              <a:rPr lang="en-US" altLang="en-US" sz="1400" dirty="0" err="1">
                <a:latin typeface="Verdana" panose="020B0604030504040204" pitchFamily="34" charset="0"/>
                <a:ea typeface="ヒラギノ角ゴ Pro W3" pitchFamily="123" charset="-128"/>
              </a:rPr>
              <a:t>Crossref</a:t>
            </a:r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, where </a:t>
            </a:r>
            <a:r>
              <a:rPr lang="sl-SI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~</a:t>
            </a:r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60% has affiliation data.</a:t>
            </a:r>
          </a:p>
          <a:p>
            <a:pPr lvl="1"/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320K articles from EUTOPIA institutions, only 1500 articles made in collaboration between different EUTOPIA institutions.</a:t>
            </a:r>
          </a:p>
          <a:p>
            <a:pPr lvl="1"/>
            <a:endParaRPr lang="en-US" altLang="en-US" sz="14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1"/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2FCF4C-0A38-441E-0595-F7BE4626117E}"/>
              </a:ext>
            </a:extLst>
          </p:cNvPr>
          <p:cNvSpPr txBox="1">
            <a:spLocks/>
          </p:cNvSpPr>
          <p:nvPr/>
        </p:nvSpPr>
        <p:spPr bwMode="auto">
          <a:xfrm>
            <a:off x="4572000" y="1140270"/>
            <a:ext cx="4114800" cy="52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Verdana"/>
                <a:ea typeface="ヒラギノ角ゴ Pro W3" charset="0"/>
                <a:cs typeface="Verdana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1400" b="1" dirty="0">
                <a:latin typeface="Verdana" panose="020B0604030504040204" pitchFamily="34" charset="0"/>
                <a:ea typeface="ヒラギノ角ゴ Pro W3" pitchFamily="123" charset="-128"/>
              </a:rPr>
              <a:t>Collaboration Trends</a:t>
            </a:r>
          </a:p>
          <a:p>
            <a:pPr lvl="1"/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Both EUTOPIAN and other collaboration articles are trending positively.</a:t>
            </a:r>
          </a:p>
          <a:p>
            <a:pPr lvl="1"/>
            <a:endParaRPr lang="en-US" altLang="en-US" sz="140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8D0058-31F5-8606-54DA-45C5EC22F697}"/>
              </a:ext>
            </a:extLst>
          </p:cNvPr>
          <p:cNvSpPr txBox="1">
            <a:spLocks/>
          </p:cNvSpPr>
          <p:nvPr/>
        </p:nvSpPr>
        <p:spPr bwMode="auto">
          <a:xfrm>
            <a:off x="457200" y="5366604"/>
            <a:ext cx="8229600" cy="138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Verdana"/>
                <a:ea typeface="ヒラギノ角ゴ Pro W3" charset="0"/>
                <a:cs typeface="Verdana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(WIP) Testing hypotheses: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Following first collaboration event, collaboration between institutions increase exponentially.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A new collaboration significantly impacts the research topics of both institutions.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 dirty="0">
                <a:latin typeface="Verdana" panose="020B0604030504040204" pitchFamily="34" charset="0"/>
                <a:ea typeface="ヒラギノ角ゴ Pro W3" pitchFamily="123" charset="-128"/>
              </a:rPr>
              <a:t>Collaborations are most likely to be motivated by expertise search.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en-US" sz="140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C6F7B-F881-6765-F888-BBB9AB32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0" y="3003103"/>
            <a:ext cx="3887660" cy="2297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C38BD0-FCFE-BD6B-724A-AE1C9A09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82" y="2773763"/>
            <a:ext cx="4189412" cy="25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9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Estimated plan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5822"/>
          </a:xfrm>
        </p:spPr>
        <p:txBody>
          <a:bodyPr/>
          <a:lstStyle/>
          <a:p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(1. 6. 2024) Data from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Unpaywall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Crossref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, ORCID and Elsevier combined and cleaned for further analysis along with potential other data sources showing outside trends which are relevant for the collaboration recommendation (e.g. Google Trends).</a:t>
            </a:r>
          </a:p>
          <a:p>
            <a:pPr marL="0" indent="0">
              <a:buNone/>
            </a:pP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(30. 6. 2024) A prototype of the data exploration dashboard developed (not including any recommendation only relevant for interactive data exploration &amp; hypothesis validation).</a:t>
            </a:r>
          </a:p>
          <a:p>
            <a:pPr marL="0" indent="0">
              <a:buNone/>
            </a:pP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(31. 7. 2024) An optimized version of the recommendation model trained and delivered via REST API. This part includes extensive experimentation on the available dataset and comparing results to the baseline.  </a:t>
            </a:r>
          </a:p>
          <a:p>
            <a:pPr marL="0" indent="0">
              <a:buNone/>
            </a:pP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(8. 8. 2024) Recommendation system included in the data exploration dashboard and finalized version of the dashboard delivered.</a:t>
            </a:r>
          </a:p>
          <a:p>
            <a:pPr marL="0" indent="0">
              <a:buNone/>
            </a:pP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(1. 9. 2024) First version of the thesis delivered to review to mentor.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237</TotalTime>
  <Words>440</Words>
  <Application>Microsoft Office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Verdana</vt:lpstr>
      <vt:lpstr>FRI-1profesor</vt:lpstr>
      <vt:lpstr>PowerPoint Presentation</vt:lpstr>
      <vt:lpstr>Main goals of the thesis</vt:lpstr>
      <vt:lpstr>Work done &amp; main results</vt:lpstr>
      <vt:lpstr>Work done &amp; main results Preliminary analysis</vt:lpstr>
      <vt:lpstr>Estimated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Kristan</dc:creator>
  <cp:lastModifiedBy>Luka Žontar</cp:lastModifiedBy>
  <cp:revision>15</cp:revision>
  <dcterms:created xsi:type="dcterms:W3CDTF">2015-05-04T09:19:00Z</dcterms:created>
  <dcterms:modified xsi:type="dcterms:W3CDTF">2024-05-19T07:50:36Z</dcterms:modified>
</cp:coreProperties>
</file>