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322" r:id="rId5"/>
    <p:sldId id="321" r:id="rId6"/>
    <p:sldId id="328" r:id="rId7"/>
    <p:sldId id="280" r:id="rId8"/>
    <p:sldId id="329" r:id="rId9"/>
    <p:sldId id="259" r:id="rId10"/>
    <p:sldId id="260" r:id="rId11"/>
    <p:sldId id="261" r:id="rId12"/>
    <p:sldId id="281" r:id="rId13"/>
    <p:sldId id="262" r:id="rId14"/>
    <p:sldId id="263" r:id="rId15"/>
    <p:sldId id="264" r:id="rId16"/>
    <p:sldId id="266" r:id="rId17"/>
    <p:sldId id="331" r:id="rId18"/>
    <p:sldId id="333" r:id="rId19"/>
    <p:sldId id="334" r:id="rId20"/>
    <p:sldId id="335" r:id="rId21"/>
    <p:sldId id="336" r:id="rId22"/>
    <p:sldId id="337" r:id="rId23"/>
    <p:sldId id="338" r:id="rId24"/>
    <p:sldId id="339" r:id="rId25"/>
    <p:sldId id="340" r:id="rId26"/>
    <p:sldId id="265" r:id="rId27"/>
    <p:sldId id="332" r:id="rId28"/>
    <p:sldId id="341" r:id="rId29"/>
    <p:sldId id="342" r:id="rId30"/>
    <p:sldId id="343" r:id="rId31"/>
    <p:sldId id="345" r:id="rId32"/>
    <p:sldId id="344" r:id="rId33"/>
    <p:sldId id="348" r:id="rId34"/>
    <p:sldId id="347" r:id="rId35"/>
    <p:sldId id="349" r:id="rId36"/>
    <p:sldId id="267" r:id="rId37"/>
    <p:sldId id="268" r:id="rId38"/>
    <p:sldId id="269" r:id="rId39"/>
    <p:sldId id="271" r:id="rId40"/>
    <p:sldId id="302" r:id="rId41"/>
    <p:sldId id="272" r:id="rId42"/>
    <p:sldId id="273" r:id="rId43"/>
    <p:sldId id="274" r:id="rId44"/>
    <p:sldId id="279" r:id="rId45"/>
    <p:sldId id="327" r:id="rId46"/>
    <p:sldId id="330" r:id="rId47"/>
    <p:sldId id="276" r:id="rId48"/>
    <p:sldId id="275" r:id="rId49"/>
    <p:sldId id="319" r:id="rId50"/>
    <p:sldId id="278" r:id="rId51"/>
    <p:sldId id="284" r:id="rId52"/>
    <p:sldId id="282" r:id="rId53"/>
    <p:sldId id="283" r:id="rId54"/>
    <p:sldId id="285" r:id="rId55"/>
    <p:sldId id="287" r:id="rId56"/>
    <p:sldId id="288" r:id="rId57"/>
    <p:sldId id="350" r:id="rId58"/>
    <p:sldId id="286" r:id="rId59"/>
    <p:sldId id="351" r:id="rId60"/>
    <p:sldId id="352" r:id="rId61"/>
    <p:sldId id="289" r:id="rId62"/>
    <p:sldId id="290" r:id="rId63"/>
    <p:sldId id="320" r:id="rId64"/>
    <p:sldId id="326" r:id="rId65"/>
    <p:sldId id="291" r:id="rId66"/>
    <p:sldId id="294" r:id="rId67"/>
    <p:sldId id="324" r:id="rId68"/>
    <p:sldId id="297" r:id="rId69"/>
    <p:sldId id="298" r:id="rId70"/>
    <p:sldId id="299" r:id="rId71"/>
    <p:sldId id="318" r:id="rId72"/>
    <p:sldId id="300" r:id="rId73"/>
    <p:sldId id="301" r:id="rId74"/>
    <p:sldId id="303" r:id="rId75"/>
    <p:sldId id="304" r:id="rId76"/>
    <p:sldId id="306" r:id="rId77"/>
    <p:sldId id="307" r:id="rId78"/>
    <p:sldId id="308" r:id="rId79"/>
    <p:sldId id="309" r:id="rId80"/>
    <p:sldId id="310" r:id="rId81"/>
    <p:sldId id="311" r:id="rId82"/>
    <p:sldId id="312" r:id="rId83"/>
    <p:sldId id="353" r:id="rId84"/>
    <p:sldId id="313" r:id="rId85"/>
    <p:sldId id="325" r:id="rId86"/>
    <p:sldId id="314" r:id="rId87"/>
    <p:sldId id="315" r:id="rId88"/>
    <p:sldId id="316" r:id="rId89"/>
    <p:sldId id="317" r:id="rId9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006" autoAdjust="0"/>
    <p:restoredTop sz="97492" autoAdjust="0"/>
  </p:normalViewPr>
  <p:slideViewPr>
    <p:cSldViewPr snapToGrid="0">
      <p:cViewPr>
        <p:scale>
          <a:sx n="100" d="100"/>
          <a:sy n="100" d="100"/>
        </p:scale>
        <p:origin x="2472" y="1416"/>
      </p:cViewPr>
      <p:guideLst/>
    </p:cSldViewPr>
  </p:slideViewPr>
  <p:outlineViewPr>
    <p:cViewPr>
      <p:scale>
        <a:sx n="33" d="100"/>
        <a:sy n="33" d="100"/>
      </p:scale>
      <p:origin x="0" y="-51076"/>
    </p:cViewPr>
  </p:outlineViewPr>
  <p:notesTextViewPr>
    <p:cViewPr>
      <p:scale>
        <a:sx n="1" d="1"/>
        <a:sy n="1" d="1"/>
      </p:scale>
      <p:origin x="0" y="0"/>
    </p:cViewPr>
  </p:notesTextViewPr>
  <p:notesViewPr>
    <p:cSldViewPr snapToGrid="0">
      <p:cViewPr varScale="1">
        <p:scale>
          <a:sx n="125" d="100"/>
          <a:sy n="125" d="100"/>
        </p:scale>
        <p:origin x="4928"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F48B9-4F1C-4489-9648-E4B06DD06847}" type="datetimeFigureOut">
              <a:rPr kumimoji="1" lang="ja-JP" altLang="en-US" smtClean="0"/>
              <a:t>2017/12/20</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C8BD2-FE05-49AD-BB6C-1616FA5B8606}" type="slidenum">
              <a:rPr kumimoji="1" lang="ja-JP" altLang="en-US" smtClean="0"/>
              <a:t>‹#›</a:t>
            </a:fld>
            <a:endParaRPr kumimoji="1" lang="ja-JP" altLang="en-US"/>
          </a:p>
        </p:txBody>
      </p:sp>
    </p:spTree>
    <p:extLst>
      <p:ext uri="{BB962C8B-B14F-4D97-AF65-F5344CB8AC3E}">
        <p14:creationId xmlns:p14="http://schemas.microsoft.com/office/powerpoint/2010/main" val="36352765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faroit.github.io/keras-docs/1.2.2/layers/convolutional/#convolution2d"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Hello and welcome to the first seminar on A.I. Programming.</a:t>
            </a:r>
          </a:p>
          <a:p>
            <a:endParaRPr lang="en-US" altLang="ja-JP" dirty="0"/>
          </a:p>
          <a:p>
            <a:r>
              <a:rPr kumimoji="1" lang="en-US" altLang="ja-JP" dirty="0"/>
              <a:t>In this seminar we will cover the following topics;</a:t>
            </a:r>
          </a:p>
          <a:p>
            <a:r>
              <a:rPr lang="en-US" altLang="ja-JP" dirty="0"/>
              <a:t>  - data: What is data, why its important and how to get it.</a:t>
            </a:r>
          </a:p>
          <a:p>
            <a:r>
              <a:rPr kumimoji="1" lang="en-US" altLang="ja-JP" dirty="0"/>
              <a:t>  - Neural Networks and Convoluted Neural networks</a:t>
            </a:r>
            <a:r>
              <a:rPr lang="en-US" altLang="ja-JP" dirty="0"/>
              <a:t>. What are they, and how do they work. We will go into the theory at a high level. (</a:t>
            </a:r>
            <a:r>
              <a:rPr lang="en-US" altLang="ja-JP" dirty="0">
                <a:solidFill>
                  <a:srgbClr val="FF0000"/>
                </a:solidFill>
              </a:rPr>
              <a:t>translation note: “high level” in computer science means “vague”</a:t>
            </a:r>
            <a:r>
              <a:rPr lang="en-US" altLang="ja-JP" dirty="0"/>
              <a:t>)</a:t>
            </a:r>
          </a:p>
          <a:p>
            <a:r>
              <a:rPr lang="en-US" altLang="ja-JP" dirty="0"/>
              <a:t>  - Setting up an environment for development of an image classification system. What are some popular tools and frameworks.</a:t>
            </a:r>
          </a:p>
          <a:p>
            <a:r>
              <a:rPr lang="en-US" altLang="ja-JP" dirty="0"/>
              <a:t>  - Introducing the tools and frameworks, specifically </a:t>
            </a:r>
            <a:r>
              <a:rPr lang="en-US" altLang="ja-JP" dirty="0" err="1"/>
              <a:t>Tensorsflow</a:t>
            </a:r>
            <a:r>
              <a:rPr lang="en-US" altLang="ja-JP" dirty="0"/>
              <a:t> and OpenCV.</a:t>
            </a:r>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a:t>
            </a:fld>
            <a:endParaRPr kumimoji="1" lang="ja-JP" altLang="en-US"/>
          </a:p>
        </p:txBody>
      </p:sp>
    </p:spTree>
    <p:extLst>
      <p:ext uri="{BB962C8B-B14F-4D97-AF65-F5344CB8AC3E}">
        <p14:creationId xmlns:p14="http://schemas.microsoft.com/office/powerpoint/2010/main" val="385128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If your computer is CUDA ready,</a:t>
            </a:r>
          </a:p>
          <a:p>
            <a:endParaRPr lang="en-US" altLang="ja-JP" dirty="0"/>
          </a:p>
          <a:p>
            <a:r>
              <a:rPr kumimoji="1" lang="en-US" altLang="ja-JP" dirty="0"/>
              <a:t>Install </a:t>
            </a:r>
            <a:r>
              <a:rPr kumimoji="1" lang="en-US" altLang="ja-JP" dirty="0" err="1"/>
              <a:t>cuda</a:t>
            </a:r>
            <a:r>
              <a:rPr kumimoji="1" lang="en-US" altLang="ja-JP" dirty="0"/>
              <a:t> 8. make sure you append to path.</a:t>
            </a:r>
          </a:p>
          <a:p>
            <a:endParaRPr lang="en-US" altLang="ja-JP" dirty="0"/>
          </a:p>
          <a:p>
            <a:r>
              <a:rPr kumimoji="1" lang="en-US" altLang="ja-JP" dirty="0"/>
              <a:t>Install </a:t>
            </a:r>
            <a:r>
              <a:rPr kumimoji="1" lang="en-US" altLang="ja-JP" dirty="0" err="1"/>
              <a:t>cuDNN</a:t>
            </a:r>
            <a:r>
              <a:rPr kumimoji="1" lang="en-US" altLang="ja-JP" dirty="0"/>
              <a:t> v5.1. It’s a library for deep neural network learning and CUDA.</a:t>
            </a:r>
          </a:p>
          <a:p>
            <a:endParaRPr lang="en-US" altLang="ja-JP" dirty="0"/>
          </a:p>
          <a:p>
            <a:r>
              <a:rPr kumimoji="1" lang="en-US" altLang="ja-JP" dirty="0"/>
              <a:t>Follow the onscreen instructions to install it successfully.</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10</a:t>
            </a:fld>
            <a:endParaRPr kumimoji="1" lang="ja-JP" altLang="en-US" dirty="0"/>
          </a:p>
        </p:txBody>
      </p:sp>
    </p:spTree>
    <p:extLst>
      <p:ext uri="{BB962C8B-B14F-4D97-AF65-F5344CB8AC3E}">
        <p14:creationId xmlns:p14="http://schemas.microsoft.com/office/powerpoint/2010/main" val="2056550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err="1"/>
              <a:t>Tensorflow</a:t>
            </a:r>
            <a:r>
              <a:rPr kumimoji="1" lang="en-US" altLang="ja-JP" dirty="0"/>
              <a:t> is am AI framework from google.</a:t>
            </a:r>
          </a:p>
          <a:p>
            <a:r>
              <a:rPr lang="en-US" altLang="ja-JP" dirty="0" err="1"/>
              <a:t>Tensorflow</a:t>
            </a:r>
            <a:r>
              <a:rPr lang="en-US" altLang="ja-JP" dirty="0"/>
              <a:t> can be both used as a development framework, to implement algorithms or research changes, or as a black box to call existing algorithms.</a:t>
            </a:r>
          </a:p>
          <a:p>
            <a:endParaRPr kumimoji="1" lang="en-US" altLang="ja-JP" dirty="0"/>
          </a:p>
          <a:p>
            <a:r>
              <a:rPr lang="en-US" altLang="ja-JP" dirty="0" err="1"/>
              <a:t>Tensorflow</a:t>
            </a:r>
            <a:r>
              <a:rPr lang="en-US" altLang="ja-JP" dirty="0"/>
              <a:t> is used in house by google brain, and is quickly gaining popularity and dominating the AI scene.</a:t>
            </a:r>
          </a:p>
          <a:p>
            <a:endParaRPr kumimoji="1" lang="en-US" altLang="ja-JP" dirty="0"/>
          </a:p>
          <a:p>
            <a:r>
              <a:rPr lang="en-US" altLang="ja-JP" dirty="0"/>
              <a:t>Depending on whether you have CUDA or not, there are two versions. With or without </a:t>
            </a:r>
            <a:r>
              <a:rPr lang="en-US" altLang="ja-JP" dirty="0" err="1"/>
              <a:t>gpu</a:t>
            </a:r>
            <a:r>
              <a:rPr lang="en-US" altLang="ja-JP" dirty="0"/>
              <a:t>.</a:t>
            </a:r>
          </a:p>
          <a:p>
            <a:endParaRPr kumimoji="1" lang="en-US" altLang="ja-JP" dirty="0"/>
          </a:p>
          <a:p>
            <a:r>
              <a:rPr kumimoji="1" lang="en-US" altLang="ja-JP" dirty="0"/>
              <a:t>Install the version that is appropriate to your case.</a:t>
            </a:r>
          </a:p>
          <a:p>
            <a:endParaRPr lang="en-US" altLang="ja-JP" dirty="0"/>
          </a:p>
          <a:p>
            <a:r>
              <a:rPr kumimoji="1" lang="en-US" altLang="ja-JP" dirty="0"/>
              <a:t>You can verify install by importing in a python shell and </a:t>
            </a:r>
            <a:r>
              <a:rPr lang="en-US" altLang="ja-JP" dirty="0"/>
              <a:t>runn</a:t>
            </a:r>
            <a:r>
              <a:rPr kumimoji="1" lang="en-US" altLang="ja-JP" dirty="0"/>
              <a:t>ing the </a:t>
            </a:r>
            <a:r>
              <a:rPr kumimoji="1" lang="en-US" altLang="ja-JP" dirty="0" err="1"/>
              <a:t>tensorflow</a:t>
            </a:r>
            <a:r>
              <a:rPr kumimoji="1" lang="en-US" altLang="ja-JP" dirty="0"/>
              <a:t> “hello world”</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11</a:t>
            </a:fld>
            <a:endParaRPr kumimoji="1" lang="ja-JP" altLang="en-US"/>
          </a:p>
        </p:txBody>
      </p:sp>
    </p:spTree>
    <p:extLst>
      <p:ext uri="{BB962C8B-B14F-4D97-AF65-F5344CB8AC3E}">
        <p14:creationId xmlns:p14="http://schemas.microsoft.com/office/powerpoint/2010/main" val="60761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err="1"/>
              <a:t>Keras</a:t>
            </a:r>
            <a:r>
              <a:rPr kumimoji="1" lang="en-US" altLang="ja-JP" dirty="0"/>
              <a:t> as an abstraction layer of </a:t>
            </a:r>
            <a:r>
              <a:rPr kumimoji="1" lang="en-US" altLang="ja-JP" dirty="0" err="1"/>
              <a:t>Tensorflow</a:t>
            </a:r>
            <a:r>
              <a:rPr kumimoji="1" lang="en-US" altLang="ja-JP" dirty="0"/>
              <a:t> to make coding and calling algorithms easier.</a:t>
            </a:r>
          </a:p>
          <a:p>
            <a:endParaRPr lang="en-US" altLang="ja-JP" dirty="0"/>
          </a:p>
          <a:p>
            <a:r>
              <a:rPr kumimoji="1" lang="en-US" altLang="ja-JP" dirty="0"/>
              <a:t>Install it as on screen.</a:t>
            </a:r>
          </a:p>
          <a:p>
            <a:endParaRPr lang="en-US" altLang="ja-JP" dirty="0"/>
          </a:p>
          <a:p>
            <a:endParaRPr kumimoji="1" lang="en-US" altLang="ja-JP" dirty="0"/>
          </a:p>
          <a:p>
            <a:r>
              <a:rPr lang="en-US" altLang="ja-JP" dirty="0"/>
              <a:t>With that we have all the tools we will need for this seminar.</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12</a:t>
            </a:fld>
            <a:endParaRPr kumimoji="1" lang="ja-JP" altLang="en-US"/>
          </a:p>
        </p:txBody>
      </p:sp>
    </p:spTree>
    <p:extLst>
      <p:ext uri="{BB962C8B-B14F-4D97-AF65-F5344CB8AC3E}">
        <p14:creationId xmlns:p14="http://schemas.microsoft.com/office/powerpoint/2010/main" val="255137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With any AI project, the most import part is your data. A great algorithm cant do anything impressive without data, and a good amount.</a:t>
            </a:r>
          </a:p>
          <a:p>
            <a:endParaRPr lang="en-US" altLang="ja-JP" dirty="0"/>
          </a:p>
          <a:p>
            <a:r>
              <a:rPr kumimoji="1" lang="en-US" altLang="ja-JP" dirty="0"/>
              <a:t>A good amount of data, means a lot. Data has bec</a:t>
            </a:r>
            <a:r>
              <a:rPr lang="en-US" altLang="ja-JP" dirty="0"/>
              <a:t>ome very valuable in this age, and it is the power of large amounts of data that has made companies like google and </a:t>
            </a:r>
            <a:r>
              <a:rPr lang="en-US" altLang="ja-JP" dirty="0" err="1"/>
              <a:t>facebook</a:t>
            </a:r>
            <a:r>
              <a:rPr lang="en-US" altLang="ja-JP" dirty="0"/>
              <a:t> so powerful. The reason that many of these tools are free to use is actually because its by your use that they get data.</a:t>
            </a:r>
          </a:p>
          <a:p>
            <a:endParaRPr lang="en-US" altLang="ja-JP" dirty="0"/>
          </a:p>
          <a:p>
            <a:r>
              <a:rPr lang="en-US" altLang="ja-JP" dirty="0"/>
              <a:t>Good data should cover all aspects of its class. If building an image classifier for dogs, the photos should cover a range of dogs, in different poses, different backgrounds. If the data is all like the left side of the example, the AI model cannot learn that dogs can also have patterns, can put there ears down, can move there tongue up … etc.</a:t>
            </a:r>
          </a:p>
          <a:p>
            <a:endParaRPr lang="en-US" altLang="ja-JP" dirty="0"/>
          </a:p>
          <a:p>
            <a:r>
              <a:rPr lang="en-US" altLang="ja-JP" dirty="0"/>
              <a:t> </a:t>
            </a:r>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13</a:t>
            </a:fld>
            <a:endParaRPr kumimoji="1" lang="ja-JP" altLang="en-US"/>
          </a:p>
        </p:txBody>
      </p:sp>
    </p:spTree>
    <p:extLst>
      <p:ext uri="{BB962C8B-B14F-4D97-AF65-F5344CB8AC3E}">
        <p14:creationId xmlns:p14="http://schemas.microsoft.com/office/powerpoint/2010/main" val="224342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Obtaining data </a:t>
            </a:r>
            <a:r>
              <a:rPr lang="en-US" altLang="ja-JP" dirty="0"/>
              <a:t>can be difficult. Obtaining good data is even harder. Again, this is why google and </a:t>
            </a:r>
            <a:r>
              <a:rPr lang="en-US" altLang="ja-JP" dirty="0" err="1"/>
              <a:t>facebook</a:t>
            </a:r>
            <a:r>
              <a:rPr lang="en-US" altLang="ja-JP" dirty="0"/>
              <a:t> are powerful, people give them huge amounts of data for free everyday.</a:t>
            </a:r>
          </a:p>
          <a:p>
            <a:endParaRPr kumimoji="1" lang="en-US" altLang="ja-JP" dirty="0"/>
          </a:p>
          <a:p>
            <a:r>
              <a:rPr lang="en-US" altLang="ja-JP" dirty="0"/>
              <a:t>There are a few ways to get data;</a:t>
            </a:r>
          </a:p>
          <a:p>
            <a:pPr marL="171450" indent="-171450">
              <a:buFontTx/>
              <a:buChar char="-"/>
            </a:pPr>
            <a:r>
              <a:rPr kumimoji="1" lang="en-US" altLang="ja-JP" dirty="0"/>
              <a:t>You can create it yourself. </a:t>
            </a:r>
            <a:r>
              <a:rPr lang="en-US" altLang="ja-JP" dirty="0"/>
              <a:t>This can be very time-consuming but affords you a lot of trust in the data (provided you know what your doing). Sometimes this is the only way, and this is how we will do project 1.</a:t>
            </a:r>
          </a:p>
          <a:p>
            <a:pPr marL="171450" indent="-171450">
              <a:buFontTx/>
              <a:buChar char="-"/>
            </a:pPr>
            <a:r>
              <a:rPr lang="en-US" altLang="ja-JP" dirty="0"/>
              <a:t>Web/library</a:t>
            </a:r>
            <a:r>
              <a:rPr kumimoji="1" lang="en-US" altLang="ja-JP" dirty="0"/>
              <a:t> search. You could use search for data that already exists. One should be careful about usage rights.</a:t>
            </a:r>
          </a:p>
          <a:p>
            <a:pPr marL="171450" indent="-171450">
              <a:buFontTx/>
              <a:buChar char="-"/>
            </a:pPr>
            <a:r>
              <a:rPr lang="en-US" altLang="ja-JP" dirty="0"/>
              <a:t>Web scraping. This makes the above more reasonable. By automating the search and collection process, </a:t>
            </a:r>
            <a:r>
              <a:rPr kumimoji="1" lang="en-US" altLang="ja-JP" dirty="0"/>
              <a:t> things move much faster. </a:t>
            </a:r>
            <a:r>
              <a:rPr lang="en-US" altLang="ja-JP" dirty="0"/>
              <a:t>The data may not be very good though (full of misappropriate data). We will use this method for the second project.</a:t>
            </a:r>
          </a:p>
          <a:p>
            <a:pPr marL="171450" indent="-171450">
              <a:buFontTx/>
              <a:buChar char="-"/>
            </a:pPr>
            <a:r>
              <a:rPr kumimoji="1" lang="en-US" altLang="ja-JP" dirty="0"/>
              <a:t>Offer software or services for free that collect data for you. Be Google!</a:t>
            </a:r>
          </a:p>
          <a:p>
            <a:pPr marL="171450" indent="-171450">
              <a:buFontTx/>
              <a:buChar char="-"/>
            </a:pPr>
            <a:r>
              <a:rPr lang="en-US" altLang="ja-JP" dirty="0"/>
              <a:t>Buy it. You can always buy data from many sources.</a:t>
            </a:r>
            <a:r>
              <a:rPr kumimoji="1" lang="en-US" altLang="ja-JP" dirty="0"/>
              <a:t> </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14</a:t>
            </a:fld>
            <a:endParaRPr kumimoji="1" lang="ja-JP" altLang="en-US"/>
          </a:p>
        </p:txBody>
      </p:sp>
    </p:spTree>
    <p:extLst>
      <p:ext uri="{BB962C8B-B14F-4D97-AF65-F5344CB8AC3E}">
        <p14:creationId xmlns:p14="http://schemas.microsoft.com/office/powerpoint/2010/main" val="36056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When we train a model, we need to use data. The data used during training is correctly labeled, so the algorithm is told what it is. This is called supervised learning. </a:t>
            </a:r>
            <a:r>
              <a:rPr lang="en-US" altLang="ja-JP" dirty="0"/>
              <a:t>Therefore it is important that this labeling is correct. Incorrectly labeled data is called “dirty”.</a:t>
            </a:r>
          </a:p>
          <a:p>
            <a:endParaRPr kumimoji="1" lang="en-US" altLang="ja-JP" dirty="0"/>
          </a:p>
          <a:p>
            <a:r>
              <a:rPr lang="en-US" altLang="ja-JP" dirty="0"/>
              <a:t>Cleaning data is an important step, and should be done properly.</a:t>
            </a:r>
          </a:p>
          <a:p>
            <a:endParaRPr kumimoji="1" lang="en-US" altLang="ja-JP" dirty="0"/>
          </a:p>
          <a:p>
            <a:r>
              <a:rPr kumimoji="1" lang="en-US" altLang="ja-JP" dirty="0"/>
              <a:t>Unsupervised learning learns on unlabeled data, but we are not looking at this today.</a:t>
            </a:r>
          </a:p>
          <a:p>
            <a:endParaRPr lang="en-US" altLang="ja-JP" dirty="0"/>
          </a:p>
          <a:p>
            <a:r>
              <a:rPr kumimoji="1" lang="en-US" altLang="ja-JP" dirty="0"/>
              <a:t>Data is generally split into three groups,:</a:t>
            </a:r>
          </a:p>
          <a:p>
            <a:endParaRPr lang="en-US" altLang="ja-JP" dirty="0"/>
          </a:p>
          <a:p>
            <a:pPr marL="171450" indent="-171450">
              <a:buFontTx/>
              <a:buChar char="-"/>
            </a:pPr>
            <a:r>
              <a:rPr kumimoji="1" lang="en-US" altLang="ja-JP" dirty="0"/>
              <a:t>Training. This data is used to actually training and shape the model. </a:t>
            </a:r>
          </a:p>
          <a:p>
            <a:pPr marL="171450" indent="-171450">
              <a:buFontTx/>
              <a:buChar char="-"/>
            </a:pPr>
            <a:r>
              <a:rPr lang="en-US" altLang="ja-JP" dirty="0"/>
              <a:t>Validation. This data is used to periodically test the status of the mode during training.</a:t>
            </a:r>
          </a:p>
          <a:p>
            <a:pPr marL="171450" indent="-171450">
              <a:buFontTx/>
              <a:buChar char="-"/>
            </a:pPr>
            <a:r>
              <a:rPr kumimoji="1" lang="en-US" altLang="ja-JP" dirty="0"/>
              <a:t>Test. </a:t>
            </a:r>
            <a:r>
              <a:rPr lang="en-US" altLang="ja-JP" dirty="0"/>
              <a:t>This data is used to test the model at the end.</a:t>
            </a:r>
          </a:p>
          <a:p>
            <a:pPr marL="171450" indent="-171450">
              <a:buFontTx/>
              <a:buChar char="-"/>
            </a:pPr>
            <a:endParaRPr kumimoji="1" lang="en-US" altLang="ja-JP" dirty="0"/>
          </a:p>
          <a:p>
            <a:r>
              <a:rPr lang="en-US" altLang="ja-JP" dirty="0"/>
              <a:t>The reason why validation and test data are kept separate </a:t>
            </a:r>
            <a:r>
              <a:rPr lang="en-US" altLang="ja-JP" dirty="0" err="1"/>
              <a:t>fom</a:t>
            </a:r>
            <a:r>
              <a:rPr lang="en-US" altLang="ja-JP" dirty="0"/>
              <a:t> the training data is because we do not want the model to train on this data, or else it would just get 100%, and we wouldn’t know how good the model actually is for unseen data.</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15</a:t>
            </a:fld>
            <a:endParaRPr kumimoji="1" lang="ja-JP" altLang="en-US"/>
          </a:p>
        </p:txBody>
      </p:sp>
    </p:spTree>
    <p:extLst>
      <p:ext uri="{BB962C8B-B14F-4D97-AF65-F5344CB8AC3E}">
        <p14:creationId xmlns:p14="http://schemas.microsoft.com/office/powerpoint/2010/main" val="476238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Training is the process by which a model is generated.</a:t>
            </a:r>
          </a:p>
          <a:p>
            <a:r>
              <a:rPr kumimoji="1" lang="en-US" altLang="ja-JP" dirty="0"/>
              <a:t>Many pieces of data are feed into the model. The model then uses its formula to classify the data. The answer is then compared to the correct answer for that data (remember, its supervised learning so that real answer is known). </a:t>
            </a:r>
          </a:p>
          <a:p>
            <a:endParaRPr lang="en-US" altLang="ja-JP" dirty="0"/>
          </a:p>
          <a:p>
            <a:r>
              <a:rPr kumimoji="1" lang="en-US" altLang="ja-JP" dirty="0"/>
              <a:t>The model then works backwards through its formula to adjust itself so that it would have got the correct answer. This is called back-propagation. In this way,</a:t>
            </a:r>
            <a:r>
              <a:rPr lang="en-US" altLang="ja-JP" dirty="0"/>
              <a:t> the model is then trained on that data piece.</a:t>
            </a:r>
          </a:p>
          <a:p>
            <a:endParaRPr kumimoji="1" lang="en-US" altLang="ja-JP" dirty="0"/>
          </a:p>
          <a:p>
            <a:r>
              <a:rPr kumimoji="1" lang="en-US" altLang="ja-JP" dirty="0"/>
              <a:t>After an epoch, the model is tested with the validation data. The results are used to make some more adjustments and a new epoch starts.</a:t>
            </a:r>
          </a:p>
          <a:p>
            <a:endParaRPr lang="en-US" altLang="ja-JP" dirty="0"/>
          </a:p>
          <a:p>
            <a:r>
              <a:rPr kumimoji="1" lang="en-US" altLang="ja-JP" dirty="0"/>
              <a:t>This process is repeated until the stopping condition is reached.</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16</a:t>
            </a:fld>
            <a:endParaRPr kumimoji="1" lang="ja-JP" altLang="en-US"/>
          </a:p>
        </p:txBody>
      </p:sp>
    </p:spTree>
    <p:extLst>
      <p:ext uri="{BB962C8B-B14F-4D97-AF65-F5344CB8AC3E}">
        <p14:creationId xmlns:p14="http://schemas.microsoft.com/office/powerpoint/2010/main" val="3494231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Neural networks are an algorithm that aims to mimic the way the brain works. Many neurons are joined together to make a network.</a:t>
            </a:r>
          </a:p>
          <a:p>
            <a:endParaRPr lang="en-US" altLang="ja-JP" dirty="0"/>
          </a:p>
          <a:p>
            <a:r>
              <a:rPr kumimoji="1" lang="en-US" altLang="ja-JP" dirty="0"/>
              <a:t>Eac</a:t>
            </a:r>
            <a:r>
              <a:rPr lang="en-US" altLang="ja-JP" dirty="0"/>
              <a:t>h neuron takes a number of inputs, with an associated weight.</a:t>
            </a:r>
          </a:p>
          <a:p>
            <a:r>
              <a:rPr kumimoji="1" lang="en-US" altLang="ja-JP" dirty="0"/>
              <a:t>There is also a</a:t>
            </a:r>
            <a:r>
              <a:rPr lang="en-US" altLang="ja-JP" dirty="0"/>
              <a:t>n input of 1 with a bias, used to control the strength of a given neuron.</a:t>
            </a:r>
          </a:p>
          <a:p>
            <a:endParaRPr kumimoji="1" lang="en-US" altLang="ja-JP" dirty="0"/>
          </a:p>
          <a:p>
            <a:r>
              <a:rPr lang="en-US" altLang="ja-JP" dirty="0"/>
              <a:t>The neuron then applies function to the inputs and outputs (usually to the next layer of neurons).</a:t>
            </a:r>
          </a:p>
          <a:p>
            <a:endParaRPr kumimoji="1" lang="en-US" altLang="ja-JP" dirty="0"/>
          </a:p>
          <a:p>
            <a:r>
              <a:rPr lang="en-US" altLang="ja-JP" dirty="0"/>
              <a:t>I will go through briefly the formula and explain the aspects of a neural network, but honestly its not possible to get a solid understanding in half a day, so you will need to study this harder to really understand it. Fortunately we don’t really need to understand it to implement it thanks to </a:t>
            </a:r>
            <a:r>
              <a:rPr lang="en-US" altLang="ja-JP" dirty="0" err="1"/>
              <a:t>tensorflow</a:t>
            </a:r>
            <a:r>
              <a:rPr lang="en-US" altLang="ja-JP" dirty="0"/>
              <a:t>, so think of today as a introduction.</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17</a:t>
            </a:fld>
            <a:endParaRPr kumimoji="1" lang="ja-JP" altLang="en-US"/>
          </a:p>
        </p:txBody>
      </p:sp>
    </p:spTree>
    <p:extLst>
      <p:ext uri="{BB962C8B-B14F-4D97-AF65-F5344CB8AC3E}">
        <p14:creationId xmlns:p14="http://schemas.microsoft.com/office/powerpoint/2010/main" val="305556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neuron applies an activation function to its inputs.</a:t>
            </a:r>
          </a:p>
          <a:p>
            <a:endParaRPr lang="en-US" altLang="ja-JP" dirty="0"/>
          </a:p>
          <a:p>
            <a:r>
              <a:rPr kumimoji="1" lang="en-US" altLang="ja-JP" dirty="0"/>
              <a:t>As real world trends are usually non linear, we apply activation function to remove linearity.</a:t>
            </a:r>
          </a:p>
          <a:p>
            <a:endParaRPr lang="en-US" altLang="ja-JP" dirty="0"/>
          </a:p>
          <a:p>
            <a:r>
              <a:rPr kumimoji="1" lang="en-US" altLang="ja-JP" dirty="0"/>
              <a:t>Common activation functions are sigmoid, than and </a:t>
            </a:r>
            <a:r>
              <a:rPr kumimoji="1" lang="en-US" altLang="ja-JP" dirty="0" err="1"/>
              <a:t>relu</a:t>
            </a:r>
            <a:r>
              <a:rPr kumimoji="1" lang="en-US" altLang="ja-JP" dirty="0"/>
              <a:t>.</a:t>
            </a:r>
          </a:p>
          <a:p>
            <a:endParaRPr lang="en-US" altLang="ja-JP" dirty="0"/>
          </a:p>
          <a:p>
            <a:r>
              <a:rPr kumimoji="1" lang="en-US" altLang="ja-JP" dirty="0"/>
              <a:t>In fact, </a:t>
            </a:r>
            <a:r>
              <a:rPr kumimoji="1" lang="en-US" altLang="ja-JP" dirty="0" err="1"/>
              <a:t>relu</a:t>
            </a:r>
            <a:r>
              <a:rPr kumimoji="1" lang="en-US" altLang="ja-JP" dirty="0"/>
              <a:t> is the most common activation function. It simply filters all values below zero to zero.</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18</a:t>
            </a:fld>
            <a:endParaRPr kumimoji="1" lang="ja-JP" altLang="en-US"/>
          </a:p>
        </p:txBody>
      </p:sp>
    </p:spTree>
    <p:extLst>
      <p:ext uri="{BB962C8B-B14F-4D97-AF65-F5344CB8AC3E}">
        <p14:creationId xmlns:p14="http://schemas.microsoft.com/office/powerpoint/2010/main" val="1678515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Each neuron has a </a:t>
            </a:r>
            <a:r>
              <a:rPr kumimoji="1" lang="en-US" altLang="ja-JP" dirty="0" err="1"/>
              <a:t>bais</a:t>
            </a:r>
            <a:r>
              <a:rPr kumimoji="1" lang="en-US" altLang="ja-JP" dirty="0"/>
              <a:t>. This allows the model to turn off or reduce the impact of any neuron on the end result of a classification. In this way the model can be adjusted during backpropagation.</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19</a:t>
            </a:fld>
            <a:endParaRPr kumimoji="1" lang="ja-JP" altLang="en-US"/>
          </a:p>
        </p:txBody>
      </p:sp>
    </p:spTree>
    <p:extLst>
      <p:ext uri="{BB962C8B-B14F-4D97-AF65-F5344CB8AC3E}">
        <p14:creationId xmlns:p14="http://schemas.microsoft.com/office/powerpoint/2010/main" val="395523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things you should be able to do at the end of this seminar are:</a:t>
            </a:r>
          </a:p>
          <a:p>
            <a:endParaRPr lang="en-US" altLang="ja-JP" dirty="0"/>
          </a:p>
          <a:p>
            <a:r>
              <a:rPr kumimoji="1" lang="en-US" altLang="ja-JP" dirty="0"/>
              <a:t>Understand basically what a neural network is.</a:t>
            </a:r>
          </a:p>
          <a:p>
            <a:r>
              <a:rPr lang="en-US" altLang="ja-JP" dirty="0"/>
              <a:t>Understand the use case for convoluted neural network.</a:t>
            </a:r>
          </a:p>
          <a:p>
            <a:r>
              <a:rPr lang="en-US" altLang="ja-JP" dirty="0"/>
              <a:t>Compile and train a CNN for facial recognition.</a:t>
            </a:r>
          </a:p>
          <a:p>
            <a:r>
              <a:rPr kumimoji="1" lang="en-US" altLang="ja-JP" dirty="0"/>
              <a:t>Use a model to classify data.</a:t>
            </a:r>
          </a:p>
          <a:p>
            <a:endParaRPr lang="en-US" altLang="ja-JP" dirty="0"/>
          </a:p>
          <a:p>
            <a:r>
              <a:rPr kumimoji="1" lang="en-US" altLang="ja-JP" dirty="0"/>
              <a:t>Retrain a</a:t>
            </a:r>
            <a:r>
              <a:rPr lang="en-US" altLang="ja-JP" dirty="0"/>
              <a:t> pre-compiled model for classification of animals.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a:t>
            </a:fld>
            <a:endParaRPr kumimoji="1" lang="ja-JP" altLang="en-US"/>
          </a:p>
        </p:txBody>
      </p:sp>
    </p:spTree>
    <p:extLst>
      <p:ext uri="{BB962C8B-B14F-4D97-AF65-F5344CB8AC3E}">
        <p14:creationId xmlns:p14="http://schemas.microsoft.com/office/powerpoint/2010/main" val="3116558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A neural network as three layers. The input layer, hidden layer(s) and output layer. Actually, the hidden layer can be increased to any number of layers, making the neural network a deep neural network.</a:t>
            </a:r>
          </a:p>
          <a:p>
            <a:endParaRPr lang="en-US" altLang="ja-JP" dirty="0"/>
          </a:p>
          <a:p>
            <a:r>
              <a:rPr kumimoji="1" lang="en-US" altLang="ja-JP" dirty="0"/>
              <a:t>The input layer has input for each data piece and a bias (1). These values are fed into the hidden layer with a weight. Each input connects to each neuron in the hidden layer. The weight is on the connection, not the neuron.</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20</a:t>
            </a:fld>
            <a:endParaRPr kumimoji="1" lang="ja-JP" altLang="en-US"/>
          </a:p>
        </p:txBody>
      </p:sp>
    </p:spTree>
    <p:extLst>
      <p:ext uri="{BB962C8B-B14F-4D97-AF65-F5344CB8AC3E}">
        <p14:creationId xmlns:p14="http://schemas.microsoft.com/office/powerpoint/2010/main" val="16053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hidden layer is called as such as it is in there that the AI learns all kinds of things itself. It takes weighted data from the input (or a previous level hidden layer) and applies its function before passing to the next layer (either another hidden layer or the output layer.</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21</a:t>
            </a:fld>
            <a:endParaRPr kumimoji="1" lang="ja-JP" altLang="en-US"/>
          </a:p>
        </p:txBody>
      </p:sp>
    </p:spTree>
    <p:extLst>
      <p:ext uri="{BB962C8B-B14F-4D97-AF65-F5344CB8AC3E}">
        <p14:creationId xmlns:p14="http://schemas.microsoft.com/office/powerpoint/2010/main" val="3819833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output layer takes all the computation from the many neurons in the hidden layer, and classifies into on distinct class (as dictated by the input layer). Thus it is called “fully connected”. </a:t>
            </a:r>
          </a:p>
          <a:p>
            <a:endParaRPr lang="en-US" altLang="ja-JP" dirty="0"/>
          </a:p>
          <a:p>
            <a:r>
              <a:rPr kumimoji="1" lang="en-US" altLang="ja-JP" dirty="0"/>
              <a:t>A sigmoid function is applied so that the classification fits nicely into a percentage.</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22</a:t>
            </a:fld>
            <a:endParaRPr kumimoji="1" lang="ja-JP" altLang="en-US"/>
          </a:p>
        </p:txBody>
      </p:sp>
    </p:spTree>
    <p:extLst>
      <p:ext uri="{BB962C8B-B14F-4D97-AF65-F5344CB8AC3E}">
        <p14:creationId xmlns:p14="http://schemas.microsoft.com/office/powerpoint/2010/main" val="1971889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neural network is trained with back-propagation (as we saw earlier)</a:t>
            </a:r>
          </a:p>
          <a:p>
            <a:endParaRPr lang="en-US" altLang="ja-JP" dirty="0"/>
          </a:p>
          <a:p>
            <a:r>
              <a:rPr kumimoji="1" lang="en-US" altLang="ja-JP" dirty="0"/>
              <a:t>The weights are initially all random.</a:t>
            </a:r>
          </a:p>
          <a:p>
            <a:endParaRPr lang="en-US" altLang="ja-JP" dirty="0"/>
          </a:p>
          <a:p>
            <a:r>
              <a:rPr kumimoji="1" lang="en-US" altLang="ja-JP" dirty="0"/>
              <a:t>The first classification is very bad/wrong, because the weights are random. But, the back-propagation fixes the weights so that they are correct for this data.</a:t>
            </a:r>
          </a:p>
          <a:p>
            <a:endParaRPr lang="en-US" altLang="ja-JP" dirty="0"/>
          </a:p>
          <a:p>
            <a:r>
              <a:rPr kumimoji="1" lang="en-US" altLang="ja-JP" dirty="0"/>
              <a:t>The process is repeated over and over for different sub-sets of the data. </a:t>
            </a:r>
            <a:r>
              <a:rPr lang="en-US" altLang="ja-JP" dirty="0"/>
              <a:t>Assuming the data is good, the accuracy will climb until the peak is reached. (or we get stuck in a local maxima)</a:t>
            </a:r>
          </a:p>
          <a:p>
            <a:endParaRPr lang="en-US" altLang="ja-JP" dirty="0"/>
          </a:p>
          <a:p>
            <a:endParaRPr lang="en-US" altLang="ja-JP" dirty="0"/>
          </a:p>
          <a:p>
            <a:endParaRPr kumimoji="1"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23</a:t>
            </a:fld>
            <a:endParaRPr kumimoji="1" lang="ja-JP" altLang="en-US"/>
          </a:p>
        </p:txBody>
      </p:sp>
    </p:spTree>
    <p:extLst>
      <p:ext uri="{BB962C8B-B14F-4D97-AF65-F5344CB8AC3E}">
        <p14:creationId xmlns:p14="http://schemas.microsoft.com/office/powerpoint/2010/main" val="3175410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After getting through all the data, the model is trained on the data. </a:t>
            </a:r>
          </a:p>
          <a:p>
            <a:endParaRPr lang="en-US" altLang="ja-JP" dirty="0"/>
          </a:p>
          <a:p>
            <a:r>
              <a:rPr kumimoji="1" lang="en-US" altLang="ja-JP" dirty="0"/>
              <a:t>It will be accurate on the data used as training data, but not necessarily on new data. </a:t>
            </a:r>
          </a:p>
          <a:p>
            <a:endParaRPr lang="en-US" altLang="ja-JP" dirty="0"/>
          </a:p>
          <a:p>
            <a:r>
              <a:rPr kumimoji="1" lang="en-US" altLang="ja-JP" dirty="0"/>
              <a:t>To alleviate this, foremost the data should be good. Once again consider the picture of the dogs. The data is not a good sample of dogs, so the model would perform poorly.</a:t>
            </a:r>
          </a:p>
          <a:p>
            <a:endParaRPr lang="en-US" altLang="ja-JP" dirty="0"/>
          </a:p>
          <a:p>
            <a:r>
              <a:rPr kumimoji="1" lang="en-US" altLang="ja-JP" dirty="0"/>
              <a:t>Additionally, the algorithm does something called dropout. Dropout randomly sets some weights/biases to zero. This cause the data to not train to perfectly to the data. (so it doesn’t think the training data and only the training data is a dog). It adds some vagueness back in.</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24</a:t>
            </a:fld>
            <a:endParaRPr kumimoji="1" lang="ja-JP" altLang="en-US"/>
          </a:p>
        </p:txBody>
      </p:sp>
    </p:spTree>
    <p:extLst>
      <p:ext uri="{BB962C8B-B14F-4D97-AF65-F5344CB8AC3E}">
        <p14:creationId xmlns:p14="http://schemas.microsoft.com/office/powerpoint/2010/main" val="1203883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A learning rate is a value that impacts how much the weights are changed during back propagation.</a:t>
            </a:r>
          </a:p>
          <a:p>
            <a:endParaRPr lang="en-US" altLang="ja-JP" dirty="0"/>
          </a:p>
          <a:p>
            <a:r>
              <a:rPr lang="en-US" altLang="ja-JP" dirty="0"/>
              <a:t>If the weights where changed to get the exact answer each time, the model would change too much each time. So the learning rate defines how much the model can change itself each time.</a:t>
            </a:r>
          </a:p>
          <a:p>
            <a:endParaRPr lang="en-US" altLang="ja-JP" dirty="0"/>
          </a:p>
          <a:p>
            <a:r>
              <a:rPr kumimoji="1" lang="en-US" altLang="ja-JP" dirty="0"/>
              <a:t>To small a rate makes the model susceptible to getting caught in local </a:t>
            </a:r>
            <a:r>
              <a:rPr kumimoji="1" lang="en-US" altLang="ja-JP" dirty="0" err="1"/>
              <a:t>maximas</a:t>
            </a:r>
            <a:r>
              <a:rPr kumimoji="1" lang="en-US" altLang="ja-JP" dirty="0"/>
              <a:t>. </a:t>
            </a:r>
            <a:r>
              <a:rPr lang="en-US" altLang="ja-JP" dirty="0"/>
              <a:t>To</a:t>
            </a:r>
            <a:r>
              <a:rPr lang="ja-JP" altLang="en-US" dirty="0"/>
              <a:t> </a:t>
            </a:r>
            <a:r>
              <a:rPr lang="en-US" altLang="ja-JP" dirty="0"/>
              <a:t>big a rate and the value may jump around wildly and miss finding a broad equation.</a:t>
            </a:r>
          </a:p>
          <a:p>
            <a:endParaRPr lang="en-US" altLang="ja-JP" dirty="0"/>
          </a:p>
          <a:p>
            <a:r>
              <a:rPr lang="en-US" altLang="ja-JP" dirty="0"/>
              <a:t>Learning rate can be static, or adaptive.</a:t>
            </a:r>
          </a:p>
          <a:p>
            <a:endParaRPr lang="en-US" altLang="ja-JP" dirty="0"/>
          </a:p>
          <a:p>
            <a:r>
              <a:rPr lang="en-US" altLang="ja-JP" dirty="0"/>
              <a:t>Adaptive learning rates can be mathematical, or simply “decay” (reduce over time).</a:t>
            </a:r>
          </a:p>
          <a:p>
            <a:endParaRPr kumimoji="1" lang="en-US" altLang="ja-JP" dirty="0"/>
          </a:p>
          <a:p>
            <a:endParaRPr kumimoji="1" lang="en-US" altLang="ja-JP" dirty="0"/>
          </a:p>
          <a:p>
            <a:endParaRPr kumimoji="1" lang="en-US" altLang="ja-JP"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25</a:t>
            </a:fld>
            <a:endParaRPr kumimoji="1" lang="ja-JP" altLang="en-US"/>
          </a:p>
        </p:txBody>
      </p:sp>
    </p:spTree>
    <p:extLst>
      <p:ext uri="{BB962C8B-B14F-4D97-AF65-F5344CB8AC3E}">
        <p14:creationId xmlns:p14="http://schemas.microsoft.com/office/powerpoint/2010/main" val="3216869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In summary,</a:t>
            </a:r>
          </a:p>
          <a:p>
            <a:endParaRPr lang="en-US" altLang="ja-JP" dirty="0"/>
          </a:p>
          <a:p>
            <a:r>
              <a:rPr kumimoji="1" lang="en-US" altLang="ja-JP" dirty="0"/>
              <a:t>A neural network is a model that emulates the brain. It is built of many neurons.</a:t>
            </a:r>
          </a:p>
          <a:p>
            <a:endParaRPr lang="en-US" altLang="ja-JP" dirty="0"/>
          </a:p>
          <a:p>
            <a:r>
              <a:rPr kumimoji="1" lang="en-US" altLang="ja-JP" dirty="0"/>
              <a:t>Each neuron connects to each neuron with a weight</a:t>
            </a:r>
            <a:r>
              <a:rPr lang="en-US" altLang="ja-JP" dirty="0"/>
              <a:t>. The weights are initially random, </a:t>
            </a:r>
            <a:r>
              <a:rPr kumimoji="1" lang="en-US" altLang="ja-JP" dirty="0"/>
              <a:t>Then adjusted in training to build the model.</a:t>
            </a:r>
          </a:p>
          <a:p>
            <a:endParaRPr lang="en-US" altLang="ja-JP" dirty="0"/>
          </a:p>
          <a:p>
            <a:r>
              <a:rPr lang="en-US" altLang="ja-JP" dirty="0"/>
              <a:t>Training occurs be feeding data forward through the model to get an output, then comparing the result to the expected result. The difference is then used to feed backward through the model and fix the weights (with reference to the learning rate).</a:t>
            </a:r>
          </a:p>
          <a:p>
            <a:endParaRPr lang="en-US" altLang="ja-JP" dirty="0"/>
          </a:p>
          <a:p>
            <a:r>
              <a:rPr lang="en-US" altLang="ja-JP" dirty="0"/>
              <a:t>Validation data is used to check accuracy. The validation data is never used to train.</a:t>
            </a:r>
          </a:p>
          <a:p>
            <a:endParaRPr lang="en-US" altLang="ja-JP" dirty="0"/>
          </a:p>
          <a:p>
            <a:r>
              <a:rPr lang="en-US" altLang="ja-JP" dirty="0"/>
              <a:t>Learning rates can be static or adaptive.</a:t>
            </a:r>
          </a:p>
          <a:p>
            <a:endParaRPr lang="en-US" altLang="ja-JP" dirty="0"/>
          </a:p>
          <a:p>
            <a:r>
              <a:rPr lang="en-US" altLang="ja-JP" dirty="0"/>
              <a:t>The process runs many times until a stopping condition.</a:t>
            </a:r>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26</a:t>
            </a:fld>
            <a:endParaRPr kumimoji="1" lang="ja-JP" altLang="en-US"/>
          </a:p>
        </p:txBody>
      </p:sp>
    </p:spTree>
    <p:extLst>
      <p:ext uri="{BB962C8B-B14F-4D97-AF65-F5344CB8AC3E}">
        <p14:creationId xmlns:p14="http://schemas.microsoft.com/office/powerpoint/2010/main" val="3643547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Convoluted neural networks are a form of NN that are proven to be very strong at image classification.</a:t>
            </a:r>
          </a:p>
          <a:p>
            <a:endParaRPr lang="en-US" altLang="ja-JP" dirty="0"/>
          </a:p>
          <a:p>
            <a:r>
              <a:rPr kumimoji="1" lang="en-US" altLang="ja-JP" dirty="0"/>
              <a:t>A CNN consists of four main parts.</a:t>
            </a:r>
          </a:p>
          <a:p>
            <a:endParaRPr lang="en-US" altLang="ja-JP" dirty="0"/>
          </a:p>
          <a:p>
            <a:pPr marL="171450" indent="-171450">
              <a:buFontTx/>
              <a:buChar char="-"/>
            </a:pPr>
            <a:r>
              <a:rPr kumimoji="1" lang="en-US" altLang="ja-JP" dirty="0"/>
              <a:t>Convolution, where the image is inspected with reference to pixel location.</a:t>
            </a:r>
            <a:endParaRPr lang="en-US" altLang="ja-JP" dirty="0"/>
          </a:p>
          <a:p>
            <a:pPr marL="171450" indent="-171450">
              <a:buFontTx/>
              <a:buChar char="-"/>
            </a:pPr>
            <a:r>
              <a:rPr kumimoji="1" lang="en-US" altLang="ja-JP" dirty="0"/>
              <a:t>Non linearity (the activation function)</a:t>
            </a:r>
          </a:p>
          <a:p>
            <a:pPr marL="171450" indent="-171450">
              <a:buFontTx/>
              <a:buChar char="-"/>
            </a:pPr>
            <a:r>
              <a:rPr lang="en-US" altLang="ja-JP" dirty="0"/>
              <a:t>Pooling and sub sampling. Inspected without reference to where sub areas are in the overall image.</a:t>
            </a:r>
          </a:p>
          <a:p>
            <a:pPr marL="171450" indent="-171450">
              <a:buFontTx/>
              <a:buChar char="-"/>
            </a:pPr>
            <a:r>
              <a:rPr kumimoji="1" lang="en-US" altLang="ja-JP" dirty="0"/>
              <a:t>Fully connected (classification layer)</a:t>
            </a:r>
          </a:p>
          <a:p>
            <a:pPr marL="171450" indent="-171450">
              <a:buFontTx/>
              <a:buChar char="-"/>
            </a:pPr>
            <a:endParaRPr lang="en-US" altLang="ja-JP" dirty="0"/>
          </a:p>
          <a:p>
            <a:pPr marL="171450" indent="-171450">
              <a:buFontTx/>
              <a:buChar char="-"/>
            </a:pPr>
            <a:endParaRPr kumimoji="1" lang="en-US" altLang="ja-JP" dirty="0"/>
          </a:p>
          <a:p>
            <a:r>
              <a:rPr lang="en-US" altLang="ja-JP" dirty="0"/>
              <a:t>Lets look at each part in more detail.</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27</a:t>
            </a:fld>
            <a:endParaRPr kumimoji="1" lang="ja-JP" altLang="en-US"/>
          </a:p>
        </p:txBody>
      </p:sp>
    </p:spTree>
    <p:extLst>
      <p:ext uri="{BB962C8B-B14F-4D97-AF65-F5344CB8AC3E}">
        <p14:creationId xmlns:p14="http://schemas.microsoft.com/office/powerpoint/2010/main" val="1963379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Images are processed as 2d arrays (or 3d arrays if there is </a:t>
            </a:r>
            <a:r>
              <a:rPr kumimoji="1" lang="en-US" altLang="ja-JP" dirty="0" err="1"/>
              <a:t>colour</a:t>
            </a:r>
            <a:r>
              <a:rPr kumimoji="1" lang="en-US" altLang="ja-JP" dirty="0"/>
              <a:t>).</a:t>
            </a:r>
          </a:p>
          <a:p>
            <a:endParaRPr lang="en-US" altLang="ja-JP" dirty="0"/>
          </a:p>
          <a:p>
            <a:r>
              <a:rPr kumimoji="1" lang="en-US" altLang="ja-JP" dirty="0"/>
              <a:t>This allows the CNN to keep the pixel location information, which is very useful in classifying image.</a:t>
            </a:r>
          </a:p>
          <a:p>
            <a:endParaRPr lang="en-US" altLang="ja-JP" dirty="0"/>
          </a:p>
          <a:p>
            <a:r>
              <a:rPr kumimoji="1" lang="en-US" altLang="ja-JP" dirty="0"/>
              <a:t>Filters (convolutions) are learned during training, and applied to the image. The results of these filters are convolved images. These convolved images provide further information to the model.</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28</a:t>
            </a:fld>
            <a:endParaRPr kumimoji="1" lang="ja-JP" altLang="en-US"/>
          </a:p>
        </p:txBody>
      </p:sp>
    </p:spTree>
    <p:extLst>
      <p:ext uri="{BB962C8B-B14F-4D97-AF65-F5344CB8AC3E}">
        <p14:creationId xmlns:p14="http://schemas.microsoft.com/office/powerpoint/2010/main" val="151868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Here are some examples of filters.</a:t>
            </a:r>
          </a:p>
          <a:p>
            <a:endParaRPr lang="en-US" altLang="ja-JP" dirty="0"/>
          </a:p>
          <a:p>
            <a:r>
              <a:rPr kumimoji="1" lang="en-US" altLang="ja-JP" dirty="0"/>
              <a:t>Notice the filters are small. This is because the filter will stride over the image.</a:t>
            </a:r>
          </a:p>
          <a:p>
            <a:endParaRPr lang="en-US" altLang="ja-JP" dirty="0"/>
          </a:p>
          <a:p>
            <a:r>
              <a:rPr kumimoji="1" lang="en-US" altLang="ja-JP" dirty="0"/>
              <a:t>Some common filters are edge and sharp. By identifying the edges of an image, we can see general outlines, which are more specific and general.</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29</a:t>
            </a:fld>
            <a:endParaRPr kumimoji="1" lang="ja-JP" altLang="en-US"/>
          </a:p>
        </p:txBody>
      </p:sp>
    </p:spTree>
    <p:extLst>
      <p:ext uri="{BB962C8B-B14F-4D97-AF65-F5344CB8AC3E}">
        <p14:creationId xmlns:p14="http://schemas.microsoft.com/office/powerpoint/2010/main" val="7055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Lets set up our environment. Of course A.I. programing </a:t>
            </a:r>
            <a:r>
              <a:rPr lang="en-US" altLang="ja-JP" dirty="0"/>
              <a:t>can be done in any language, but due to the wide availability of tools, C++ and Python are very good choices.</a:t>
            </a:r>
          </a:p>
          <a:p>
            <a:endParaRPr kumimoji="1" lang="en-US" altLang="ja-JP" dirty="0"/>
          </a:p>
          <a:p>
            <a:r>
              <a:rPr lang="en-US" altLang="ja-JP" dirty="0"/>
              <a:t>We will install python now. Check if version 3.5 is installed. We will use this version as its best compatible (at the time of writing) with the tools we will use.</a:t>
            </a:r>
          </a:p>
          <a:p>
            <a:endParaRPr kumimoji="1" lang="en-US" altLang="ja-JP" dirty="0"/>
          </a:p>
          <a:p>
            <a:r>
              <a:rPr lang="en-US" altLang="ja-JP" dirty="0"/>
              <a:t>You can check the installation status by trying to run it in a terminal with “python”. If you have an older version or its not installed, install it.</a:t>
            </a:r>
          </a:p>
          <a:p>
            <a:endParaRPr kumimoji="1" lang="en-US" altLang="ja-JP" dirty="0"/>
          </a:p>
          <a:p>
            <a:r>
              <a:rPr lang="en-US" altLang="ja-JP" dirty="0"/>
              <a:t>Make sure to download the correct version for your machine (x86 or x64).</a:t>
            </a:r>
          </a:p>
          <a:p>
            <a:endParaRPr kumimoji="1" lang="en-US" altLang="ja-JP" dirty="0"/>
          </a:p>
          <a:p>
            <a:r>
              <a:rPr lang="en-US" altLang="ja-JP" dirty="0"/>
              <a:t>Avoid installing under “program files” in windows. c:\\py35 is good.</a:t>
            </a:r>
          </a:p>
          <a:p>
            <a:endParaRPr kumimoji="1" lang="en-US" altLang="ja-JP" dirty="0"/>
          </a:p>
          <a:p>
            <a:r>
              <a:rPr kumimoji="1" lang="en-US" altLang="ja-JP" dirty="0"/>
              <a:t>Now check if its been added to the path correctly. You </a:t>
            </a:r>
            <a:r>
              <a:rPr lang="en-US" altLang="ja-JP" dirty="0"/>
              <a:t>can do this by again checking if it runs in a terminal.</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a:t>
            </a:fld>
            <a:endParaRPr kumimoji="1" lang="ja-JP" altLang="en-US"/>
          </a:p>
        </p:txBody>
      </p:sp>
    </p:spTree>
    <p:extLst>
      <p:ext uri="{BB962C8B-B14F-4D97-AF65-F5344CB8AC3E}">
        <p14:creationId xmlns:p14="http://schemas.microsoft.com/office/powerpoint/2010/main" val="3431099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In this example,  </a:t>
            </a:r>
            <a:r>
              <a:rPr lang="en-US" altLang="ja-JP" dirty="0"/>
              <a:t>t</a:t>
            </a:r>
            <a:r>
              <a:rPr kumimoji="1" lang="en-US" altLang="ja-JP" dirty="0"/>
              <a:t>he filter is 3x3 but the image </a:t>
            </a:r>
            <a:r>
              <a:rPr lang="en-US" altLang="ja-JP" dirty="0"/>
              <a:t>is 32x32. Thus the filter must stride over the image. The amount by which the filter moves is called the stride. In this gif, the stride is 1. So it moves one pixel per.</a:t>
            </a:r>
          </a:p>
          <a:p>
            <a:endParaRPr kumimoji="1" lang="en-US" altLang="ja-JP" dirty="0"/>
          </a:p>
          <a:p>
            <a:r>
              <a:rPr lang="en-US" altLang="ja-JP" dirty="0"/>
              <a:t>Bitwise multiplication occurs between the filter and the image, and the resultant new array (convolved image) is built.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30</a:t>
            </a:fld>
            <a:endParaRPr kumimoji="1" lang="ja-JP" altLang="en-US"/>
          </a:p>
        </p:txBody>
      </p:sp>
    </p:spTree>
    <p:extLst>
      <p:ext uri="{BB962C8B-B14F-4D97-AF65-F5344CB8AC3E}">
        <p14:creationId xmlns:p14="http://schemas.microsoft.com/office/powerpoint/2010/main" val="24147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Pooling is where images are sub sampled down.</a:t>
            </a:r>
          </a:p>
          <a:p>
            <a:endParaRPr lang="en-US" altLang="ja-JP" dirty="0"/>
          </a:p>
          <a:p>
            <a:r>
              <a:rPr kumimoji="1" lang="en-US" altLang="ja-JP" dirty="0"/>
              <a:t>This is done because the feature maps are large and complex.</a:t>
            </a:r>
          </a:p>
          <a:p>
            <a:endParaRPr lang="en-US" altLang="ja-JP" dirty="0"/>
          </a:p>
          <a:p>
            <a:r>
              <a:rPr kumimoji="1" lang="en-US" altLang="ja-JP" dirty="0"/>
              <a:t>They are still very specific and thus susceptible to overfitting. Overfitting is where the model classifies training data very well but fails to classify other images.</a:t>
            </a:r>
          </a:p>
          <a:p>
            <a:endParaRPr lang="en-US" altLang="ja-JP" dirty="0"/>
          </a:p>
          <a:p>
            <a:r>
              <a:rPr kumimoji="1" lang="en-US" altLang="ja-JP" dirty="0"/>
              <a:t>Using the large image may also train on small details which are not really important, like the angel of fur on a dog.</a:t>
            </a:r>
          </a:p>
          <a:p>
            <a:endParaRPr lang="en-US" altLang="ja-JP" dirty="0"/>
          </a:p>
          <a:p>
            <a:r>
              <a:rPr kumimoji="1" lang="en-US" altLang="ja-JP" dirty="0"/>
              <a:t>They are also scale dependent before sub sampling. This means it matters where the object is </a:t>
            </a:r>
            <a:r>
              <a:rPr lang="en-US" altLang="ja-JP" dirty="0"/>
              <a:t>on the canvas. But we wont the model to not care about that.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31</a:t>
            </a:fld>
            <a:endParaRPr kumimoji="1" lang="ja-JP" altLang="en-US"/>
          </a:p>
        </p:txBody>
      </p:sp>
    </p:spTree>
    <p:extLst>
      <p:ext uri="{BB962C8B-B14F-4D97-AF65-F5344CB8AC3E}">
        <p14:creationId xmlns:p14="http://schemas.microsoft.com/office/powerpoint/2010/main" val="511874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Sub sampling solves this issues for the most part.</a:t>
            </a:r>
          </a:p>
          <a:p>
            <a:endParaRPr lang="en-US" altLang="ja-JP" dirty="0"/>
          </a:p>
          <a:p>
            <a:r>
              <a:rPr kumimoji="1" lang="en-US" altLang="ja-JP" dirty="0"/>
              <a:t>A group of pixels are sub sampled down into a new matrix. The sampling can be any math, such as max, average or sum. In this diagram </a:t>
            </a:r>
            <a:r>
              <a:rPr lang="en-US" altLang="ja-JP" dirty="0"/>
              <a:t>we are using max.</a:t>
            </a:r>
          </a:p>
          <a:p>
            <a:endParaRPr kumimoji="1" lang="en-US" altLang="ja-JP" dirty="0"/>
          </a:p>
          <a:p>
            <a:r>
              <a:rPr lang="en-US" altLang="ja-JP" dirty="0"/>
              <a:t>The resultant matrix serves as the next layer (it is the neurons output). </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32</a:t>
            </a:fld>
            <a:endParaRPr kumimoji="1" lang="ja-JP" altLang="en-US"/>
          </a:p>
        </p:txBody>
      </p:sp>
    </p:spTree>
    <p:extLst>
      <p:ext uri="{BB962C8B-B14F-4D97-AF65-F5344CB8AC3E}">
        <p14:creationId xmlns:p14="http://schemas.microsoft.com/office/powerpoint/2010/main" val="514458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In this we can see a visualization. Notice how the sub pooled images no longer resemble the original input to us. But this information is useful to the system in making the model equivariant.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33</a:t>
            </a:fld>
            <a:endParaRPr kumimoji="1" lang="ja-JP" altLang="en-US"/>
          </a:p>
        </p:txBody>
      </p:sp>
    </p:spTree>
    <p:extLst>
      <p:ext uri="{BB962C8B-B14F-4D97-AF65-F5344CB8AC3E}">
        <p14:creationId xmlns:p14="http://schemas.microsoft.com/office/powerpoint/2010/main" val="520494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last part of a CNN is the fully connected or classify later. In this part, all the many convolved image maps in the hidden layer are connected up to each of the output classes. The sigmoid function ensures that it outputs with a value 0-1 and the sum is 1. (100%).</a:t>
            </a:r>
          </a:p>
          <a:p>
            <a:endParaRPr lang="en-US" altLang="ja-JP" dirty="0"/>
          </a:p>
          <a:p>
            <a:r>
              <a:rPr kumimoji="1" lang="en-US" altLang="ja-JP" dirty="0"/>
              <a:t>With this images can be classified.</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34</a:t>
            </a:fld>
            <a:endParaRPr kumimoji="1" lang="ja-JP" altLang="en-US"/>
          </a:p>
        </p:txBody>
      </p:sp>
    </p:spTree>
    <p:extLst>
      <p:ext uri="{BB962C8B-B14F-4D97-AF65-F5344CB8AC3E}">
        <p14:creationId xmlns:p14="http://schemas.microsoft.com/office/powerpoint/2010/main" val="2078658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In summary,</a:t>
            </a:r>
          </a:p>
          <a:p>
            <a:endParaRPr kumimoji="1" lang="en-US" altLang="ja-JP" dirty="0"/>
          </a:p>
          <a:p>
            <a:r>
              <a:rPr lang="en-US" altLang="ja-JP" dirty="0"/>
              <a:t>An image is converted to a 2d array, in order to preserve pixel proximity information.</a:t>
            </a:r>
          </a:p>
          <a:p>
            <a:endParaRPr kumimoji="1" lang="en-US" altLang="ja-JP" dirty="0"/>
          </a:p>
          <a:p>
            <a:r>
              <a:rPr lang="en-US" altLang="ja-JP" dirty="0"/>
              <a:t>The model learns feature maps, which are smaller arrays.</a:t>
            </a:r>
          </a:p>
          <a:p>
            <a:endParaRPr kumimoji="1" lang="en-US" altLang="ja-JP" dirty="0"/>
          </a:p>
          <a:p>
            <a:r>
              <a:rPr lang="en-US" altLang="ja-JP" dirty="0"/>
              <a:t>The image and the feature map have bitwise multiplication applied to create convolved images.</a:t>
            </a:r>
          </a:p>
          <a:p>
            <a:endParaRPr kumimoji="1" lang="en-US" altLang="ja-JP" dirty="0"/>
          </a:p>
          <a:p>
            <a:r>
              <a:rPr kumimoji="1" lang="en-US" altLang="ja-JP" dirty="0"/>
              <a:t>The convolved images are sub sampled to reduce complexity and become equivariant.</a:t>
            </a:r>
          </a:p>
          <a:p>
            <a:endParaRPr lang="en-US" altLang="ja-JP" dirty="0"/>
          </a:p>
          <a:p>
            <a:r>
              <a:rPr kumimoji="1" lang="en-US" altLang="ja-JP" dirty="0"/>
              <a:t>These sub samples are fed into the next layer.</a:t>
            </a:r>
          </a:p>
          <a:p>
            <a:endParaRPr lang="en-US" altLang="ja-JP" dirty="0"/>
          </a:p>
          <a:p>
            <a:r>
              <a:rPr kumimoji="1" lang="en-US" altLang="ja-JP" dirty="0"/>
              <a:t>The process repeats through each hidden layer.</a:t>
            </a:r>
          </a:p>
          <a:p>
            <a:endParaRPr lang="en-US" altLang="ja-JP" dirty="0"/>
          </a:p>
          <a:p>
            <a:r>
              <a:rPr kumimoji="1" lang="en-US" altLang="ja-JP" dirty="0"/>
              <a:t>The many neurons in the hidden layer then fully connect to th</a:t>
            </a:r>
            <a:r>
              <a:rPr lang="en-US" altLang="ja-JP" dirty="0"/>
              <a:t>e set number of output classes, with the output being a number 0-1 which represents the probability that it is that class.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35</a:t>
            </a:fld>
            <a:endParaRPr kumimoji="1" lang="ja-JP" altLang="en-US"/>
          </a:p>
        </p:txBody>
      </p:sp>
    </p:spTree>
    <p:extLst>
      <p:ext uri="{BB962C8B-B14F-4D97-AF65-F5344CB8AC3E}">
        <p14:creationId xmlns:p14="http://schemas.microsoft.com/office/powerpoint/2010/main" val="3071567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How do we implement all of this and actually train a model?</a:t>
            </a:r>
          </a:p>
          <a:p>
            <a:r>
              <a:rPr lang="en-US" altLang="ja-JP" dirty="0"/>
              <a:t>Fortunately by using </a:t>
            </a:r>
            <a:r>
              <a:rPr lang="en-US" altLang="ja-JP" dirty="0" err="1"/>
              <a:t>Tensorflow</a:t>
            </a:r>
            <a:r>
              <a:rPr lang="en-US" altLang="ja-JP" dirty="0"/>
              <a:t> we don’t need too. </a:t>
            </a:r>
            <a:r>
              <a:rPr lang="en-US" altLang="ja-JP" dirty="0" err="1"/>
              <a:t>Tensorflow</a:t>
            </a:r>
            <a:r>
              <a:rPr lang="en-US" altLang="ja-JP" dirty="0"/>
              <a:t>, as well as being a framework for implementation, also exposes algorithms that we can simply call.</a:t>
            </a:r>
          </a:p>
          <a:p>
            <a:endParaRPr kumimoji="1" lang="en-US" altLang="ja-JP" dirty="0"/>
          </a:p>
          <a:p>
            <a:r>
              <a:rPr lang="en-US" altLang="ja-JP" dirty="0"/>
              <a:t>Of course we need to know the general structure as detailed before so we know what to call, but we don’t need to program the mathematics.</a:t>
            </a:r>
          </a:p>
          <a:p>
            <a:endParaRPr kumimoji="1" lang="en-US" altLang="ja-JP" dirty="0"/>
          </a:p>
          <a:p>
            <a:r>
              <a:rPr lang="en-US" altLang="ja-JP" dirty="0"/>
              <a:t>This is how we will use </a:t>
            </a:r>
            <a:r>
              <a:rPr lang="en-US" altLang="ja-JP" dirty="0" err="1"/>
              <a:t>tensorflow</a:t>
            </a:r>
            <a:r>
              <a:rPr lang="en-US" altLang="ja-JP" dirty="0"/>
              <a:t> and CNN’s in this seminar.</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36</a:t>
            </a:fld>
            <a:endParaRPr kumimoji="1" lang="ja-JP" altLang="en-US"/>
          </a:p>
        </p:txBody>
      </p:sp>
    </p:spTree>
    <p:extLst>
      <p:ext uri="{BB962C8B-B14F-4D97-AF65-F5344CB8AC3E}">
        <p14:creationId xmlns:p14="http://schemas.microsoft.com/office/powerpoint/2010/main" val="351329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Once a model is finished </a:t>
            </a:r>
            <a:r>
              <a:rPr lang="en-US" altLang="ja-JP" dirty="0"/>
              <a:t>its training, it is a good idea to validate it and have a closer look at it before settling.</a:t>
            </a:r>
          </a:p>
          <a:p>
            <a:endParaRPr kumimoji="1" lang="en-US" altLang="ja-JP" dirty="0"/>
          </a:p>
          <a:p>
            <a:r>
              <a:rPr lang="en-US" altLang="ja-JP" dirty="0"/>
              <a:t>Fortunately </a:t>
            </a:r>
            <a:r>
              <a:rPr lang="en-US" altLang="ja-JP" dirty="0" err="1"/>
              <a:t>tensorflow</a:t>
            </a:r>
            <a:r>
              <a:rPr lang="en-US" altLang="ja-JP" dirty="0"/>
              <a:t> provides a very powerful tool for this called </a:t>
            </a:r>
            <a:r>
              <a:rPr lang="en-US" altLang="ja-JP" dirty="0" err="1"/>
              <a:t>tensorboard</a:t>
            </a:r>
            <a:r>
              <a:rPr lang="en-US" altLang="ja-JP" dirty="0"/>
              <a:t>.</a:t>
            </a:r>
          </a:p>
          <a:p>
            <a:r>
              <a:rPr kumimoji="1" lang="en-US" altLang="ja-JP" dirty="0"/>
              <a:t> we will use </a:t>
            </a:r>
            <a:r>
              <a:rPr kumimoji="1" lang="en-US" altLang="ja-JP" dirty="0" err="1"/>
              <a:t>tensorboard</a:t>
            </a:r>
            <a:r>
              <a:rPr kumimoji="1" lang="en-US" altLang="ja-JP" dirty="0"/>
              <a:t> during the project later to validate our models.</a:t>
            </a:r>
          </a:p>
          <a:p>
            <a:endParaRPr lang="en-US" altLang="ja-JP" dirty="0"/>
          </a:p>
          <a:p>
            <a:endParaRPr kumimoji="1"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37</a:t>
            </a:fld>
            <a:endParaRPr kumimoji="1" lang="ja-JP" altLang="en-US"/>
          </a:p>
        </p:txBody>
      </p:sp>
    </p:spTree>
    <p:extLst>
      <p:ext uri="{BB962C8B-B14F-4D97-AF65-F5344CB8AC3E}">
        <p14:creationId xmlns:p14="http://schemas.microsoft.com/office/powerpoint/2010/main" val="64114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This is a </a:t>
            </a:r>
            <a:r>
              <a:rPr kumimoji="1" lang="en-US" altLang="ja-JP" dirty="0" err="1"/>
              <a:t>tensorboard</a:t>
            </a:r>
            <a:r>
              <a:rPr kumimoji="1" lang="en-US" altLang="ja-JP" dirty="0"/>
              <a:t> graph from an older model.</a:t>
            </a:r>
          </a:p>
          <a:p>
            <a:endParaRPr lang="en-US" altLang="ja-JP" dirty="0"/>
          </a:p>
          <a:p>
            <a:r>
              <a:rPr kumimoji="1" lang="en-US" altLang="ja-JP" dirty="0"/>
              <a:t>It shows the training in red and validation in blue, the top half shows the accuracy and the bottom half shows the cross entropy.</a:t>
            </a:r>
          </a:p>
          <a:p>
            <a:endParaRPr lang="en-US" altLang="ja-JP" dirty="0"/>
          </a:p>
          <a:p>
            <a:r>
              <a:rPr kumimoji="1" lang="en-US" altLang="ja-JP" dirty="0"/>
              <a:t>Notice that the accuracy has settled and no longer grows toward the end. This shows that the model has trained to the peak (under this data with these settings). If the accuracy was still climbing at the termination, then you would be wise to run again with a longer stopping condition.</a:t>
            </a:r>
          </a:p>
          <a:p>
            <a:endParaRPr lang="en-US" altLang="ja-JP" dirty="0"/>
          </a:p>
          <a:p>
            <a:r>
              <a:rPr kumimoji="1" lang="en-US" altLang="ja-JP" dirty="0"/>
              <a:t>Also note that the training data and validation data are close (but could be closer?) this shows that the model may be overfitting.</a:t>
            </a:r>
          </a:p>
          <a:p>
            <a:endParaRPr lang="en-US" altLang="ja-JP" dirty="0"/>
          </a:p>
          <a:p>
            <a:r>
              <a:rPr kumimoji="1" lang="en-US" altLang="ja-JP" dirty="0"/>
              <a:t>There are many things that can be overserved in </a:t>
            </a:r>
            <a:r>
              <a:rPr kumimoji="1" lang="en-US" altLang="ja-JP" dirty="0" err="1"/>
              <a:t>tensorboard</a:t>
            </a:r>
            <a:r>
              <a:rPr kumimoji="1" lang="en-US" altLang="ja-JP" dirty="0"/>
              <a:t> that show whether a model is actually good or not.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38</a:t>
            </a:fld>
            <a:endParaRPr kumimoji="1" lang="ja-JP" altLang="en-US"/>
          </a:p>
        </p:txBody>
      </p:sp>
    </p:spTree>
    <p:extLst>
      <p:ext uri="{BB962C8B-B14F-4D97-AF65-F5344CB8AC3E}">
        <p14:creationId xmlns:p14="http://schemas.microsoft.com/office/powerpoint/2010/main" val="1439020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To summarize this introduction,</a:t>
            </a:r>
          </a:p>
          <a:p>
            <a:endParaRPr lang="en-US" altLang="ja-JP" dirty="0"/>
          </a:p>
          <a:p>
            <a:r>
              <a:rPr kumimoji="1" lang="en-US" altLang="ja-JP" dirty="0"/>
              <a:t>Data is very important. Getting data can be difficulty because we need a lot of data. It is not enough to only have the algorithm, we need the data first and foremost.</a:t>
            </a:r>
          </a:p>
          <a:p>
            <a:endParaRPr lang="en-US" altLang="ja-JP" dirty="0"/>
          </a:p>
          <a:p>
            <a:r>
              <a:rPr kumimoji="1" lang="en-US" altLang="ja-JP" dirty="0"/>
              <a:t>Ai is not magic. It can only do what we train it to be able to do, with the data. Therefore, once again, </a:t>
            </a:r>
            <a:r>
              <a:rPr lang="en-US" altLang="ja-JP" dirty="0"/>
              <a:t>it is important to ensure your data is good, clean and extensive.</a:t>
            </a:r>
          </a:p>
          <a:p>
            <a:endParaRPr kumimoji="1" lang="en-US" altLang="ja-JP" dirty="0"/>
          </a:p>
          <a:p>
            <a:r>
              <a:rPr lang="en-US" altLang="ja-JP" dirty="0"/>
              <a:t>A NN is a type of model that emulates the brain, with many neurons feeding into many more neurons.</a:t>
            </a:r>
          </a:p>
          <a:p>
            <a:endParaRPr kumimoji="1" lang="en-US" altLang="ja-JP" dirty="0"/>
          </a:p>
          <a:p>
            <a:r>
              <a:rPr lang="en-US" altLang="ja-JP" dirty="0"/>
              <a:t>A CNN is a type of NN that excels at image classification. It keeps pixel proximity information and relies on sub sampling.</a:t>
            </a:r>
          </a:p>
          <a:p>
            <a:endParaRPr kumimoji="1" lang="en-US" altLang="ja-JP" dirty="0"/>
          </a:p>
          <a:p>
            <a:r>
              <a:rPr lang="en-US" altLang="ja-JP" dirty="0" err="1"/>
              <a:t>Tensorflow</a:t>
            </a:r>
            <a:r>
              <a:rPr lang="en-US" altLang="ja-JP" dirty="0"/>
              <a:t>, an </a:t>
            </a:r>
            <a:r>
              <a:rPr lang="en-US" altLang="ja-JP" dirty="0" err="1"/>
              <a:t>api</a:t>
            </a:r>
            <a:r>
              <a:rPr lang="en-US" altLang="ja-JP" dirty="0"/>
              <a:t> by google, makes everything much easier.</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39</a:t>
            </a:fld>
            <a:endParaRPr kumimoji="1" lang="ja-JP" altLang="en-US"/>
          </a:p>
        </p:txBody>
      </p:sp>
    </p:spTree>
    <p:extLst>
      <p:ext uri="{BB962C8B-B14F-4D97-AF65-F5344CB8AC3E}">
        <p14:creationId xmlns:p14="http://schemas.microsoft.com/office/powerpoint/2010/main" val="179030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If you see this error message, python is not in the path.</a:t>
            </a:r>
          </a:p>
          <a:p>
            <a:r>
              <a:rPr lang="en-US" altLang="ja-JP" dirty="0"/>
              <a:t>Follow the steps to fix that.</a:t>
            </a:r>
          </a:p>
          <a:p>
            <a:r>
              <a:rPr kumimoji="1" lang="en-US" altLang="ja-JP" dirty="0"/>
              <a:t>We also need the scripts directory so that we can use various python tools. </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a:t>
            </a:fld>
            <a:endParaRPr kumimoji="1" lang="ja-JP" altLang="en-US"/>
          </a:p>
        </p:txBody>
      </p:sp>
    </p:spTree>
    <p:extLst>
      <p:ext uri="{BB962C8B-B14F-4D97-AF65-F5344CB8AC3E}">
        <p14:creationId xmlns:p14="http://schemas.microsoft.com/office/powerpoint/2010/main" val="1935012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There will be two projects today, demonstrating two different type of ways to train a CNN</a:t>
            </a:r>
          </a:p>
          <a:p>
            <a:endParaRPr lang="en-US" altLang="ja-JP" dirty="0"/>
          </a:p>
          <a:p>
            <a:r>
              <a:rPr kumimoji="1" lang="en-US" altLang="ja-JP" dirty="0"/>
              <a:t>Lets start now.</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40</a:t>
            </a:fld>
            <a:endParaRPr kumimoji="1" lang="ja-JP" altLang="en-US"/>
          </a:p>
        </p:txBody>
      </p:sp>
    </p:spTree>
    <p:extLst>
      <p:ext uri="{BB962C8B-B14F-4D97-AF65-F5344CB8AC3E}">
        <p14:creationId xmlns:p14="http://schemas.microsoft.com/office/powerpoint/2010/main" val="2746953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first project is to make a program to classify </a:t>
            </a:r>
            <a:r>
              <a:rPr kumimoji="1" lang="en-US" altLang="ja-JP" dirty="0" err="1"/>
              <a:t>iamges</a:t>
            </a:r>
            <a:r>
              <a:rPr kumimoji="1" lang="en-US" altLang="ja-JP" dirty="0"/>
              <a:t> in real time from a web camera feed.</a:t>
            </a:r>
          </a:p>
          <a:p>
            <a:endParaRPr lang="en-US" altLang="ja-JP" dirty="0"/>
          </a:p>
          <a:p>
            <a:r>
              <a:rPr kumimoji="1" lang="en-US" altLang="ja-JP" dirty="0"/>
              <a:t>The classification will be of faces. We will train the CNN for each person in this room, then recognize who are in front of the camera.</a:t>
            </a:r>
          </a:p>
          <a:p>
            <a:endParaRPr lang="en-US" altLang="ja-JP" dirty="0"/>
          </a:p>
          <a:p>
            <a:r>
              <a:rPr kumimoji="1" lang="en-US" altLang="ja-JP" dirty="0"/>
              <a:t>We will start from the beginning, but all code is supplied. You can look at it later in detail.</a:t>
            </a:r>
          </a:p>
          <a:p>
            <a:endParaRPr lang="en-US" altLang="ja-JP" dirty="0"/>
          </a:p>
          <a:p>
            <a:r>
              <a:rPr kumimoji="1" lang="en-US" altLang="ja-JP" dirty="0"/>
              <a:t>Start by making a project directory, such as “aisemi_01p1” or </a:t>
            </a:r>
            <a:r>
              <a:rPr kumimoji="1" lang="en-US" altLang="ja-JP" dirty="0" err="1"/>
              <a:t>somesuch</a:t>
            </a:r>
            <a:r>
              <a:rPr kumimoji="1" lang="en-US" altLang="ja-JP" dirty="0"/>
              <a:t>.</a:t>
            </a:r>
          </a:p>
          <a:p>
            <a:endParaRPr lang="en-US" altLang="ja-JP" dirty="0"/>
          </a:p>
          <a:p>
            <a:r>
              <a:rPr kumimoji="1" lang="en-US" altLang="ja-JP" dirty="0"/>
              <a:t>We wont need to edit the code at all, but it’s a good idea to have an IDE installed for using python. There are a few IDE’s available for python, but I recommended “</a:t>
            </a:r>
            <a:r>
              <a:rPr kumimoji="1" lang="en-US" altLang="ja-JP" dirty="0" err="1"/>
              <a:t>pycharm</a:t>
            </a:r>
            <a:r>
              <a:rPr kumimoji="1" lang="en-US" altLang="ja-JP" dirty="0"/>
              <a:t>” because it has debugging features and auto formatting.</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41</a:t>
            </a:fld>
            <a:endParaRPr kumimoji="1" lang="ja-JP" altLang="en-US"/>
          </a:p>
        </p:txBody>
      </p:sp>
    </p:spTree>
    <p:extLst>
      <p:ext uri="{BB962C8B-B14F-4D97-AF65-F5344CB8AC3E}">
        <p14:creationId xmlns:p14="http://schemas.microsoft.com/office/powerpoint/2010/main" val="3036889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We can get data by web scraping or buying it, but there is no database of our faces. At least not that we know off. Maybe </a:t>
            </a:r>
            <a:r>
              <a:rPr kumimoji="1" lang="en-US" altLang="ja-JP" dirty="0" err="1"/>
              <a:t>facebook</a:t>
            </a:r>
            <a:r>
              <a:rPr kumimoji="1" lang="en-US" altLang="ja-JP" dirty="0"/>
              <a:t> has </a:t>
            </a:r>
            <a:r>
              <a:rPr lang="en-US" altLang="ja-JP" dirty="0"/>
              <a:t>it…?</a:t>
            </a:r>
          </a:p>
          <a:p>
            <a:endParaRPr kumimoji="1" lang="en-US" altLang="ja-JP" dirty="0"/>
          </a:p>
          <a:p>
            <a:r>
              <a:rPr lang="en-US" altLang="ja-JP" dirty="0"/>
              <a:t>In any case, for this project we need to make our own data. Taking hundreds of pictures one by one would take a long time, so instead we will just saves frames of a video as photos.</a:t>
            </a:r>
          </a:p>
          <a:p>
            <a:endParaRPr kumimoji="1" lang="en-US" altLang="ja-JP" dirty="0"/>
          </a:p>
          <a:p>
            <a:r>
              <a:rPr lang="en-US" altLang="ja-JP" dirty="0"/>
              <a:t>The code in the file “Frame_face_capture.py” does just this.</a:t>
            </a:r>
          </a:p>
          <a:p>
            <a:endParaRPr kumimoji="1" lang="en-US" altLang="ja-JP" dirty="0"/>
          </a:p>
          <a:p>
            <a:r>
              <a:rPr lang="en-US" altLang="ja-JP" dirty="0"/>
              <a:t>In order to get good data, there are a few things we should keep in mind whilst the program runs.</a:t>
            </a:r>
          </a:p>
          <a:p>
            <a:endParaRPr kumimoji="1" lang="en-US" altLang="ja-JP" dirty="0"/>
          </a:p>
          <a:p>
            <a:r>
              <a:rPr lang="en-US" altLang="ja-JP" dirty="0"/>
              <a:t>First of all, move around! Let the program capture your face from a variety of angles.</a:t>
            </a:r>
          </a:p>
          <a:p>
            <a:pPr marL="171450" indent="-171450">
              <a:buFontTx/>
              <a:buChar char="-"/>
            </a:pPr>
            <a:r>
              <a:rPr kumimoji="1" lang="en-US" altLang="ja-JP" dirty="0"/>
              <a:t>also, if possible we should variate the lighting conditions. </a:t>
            </a:r>
            <a:r>
              <a:rPr lang="en-US" altLang="ja-JP" dirty="0"/>
              <a:t>Slowly open and close blinds </a:t>
            </a:r>
            <a:r>
              <a:rPr lang="en-US" altLang="ja-JP" dirty="0" err="1"/>
              <a:t>ect</a:t>
            </a:r>
            <a:r>
              <a:rPr lang="en-US" altLang="ja-JP" dirty="0"/>
              <a:t>.</a:t>
            </a:r>
          </a:p>
          <a:p>
            <a:pPr marL="171450" indent="-171450">
              <a:buFontTx/>
              <a:buChar char="-"/>
            </a:pPr>
            <a:r>
              <a:rPr kumimoji="1" lang="en-US" altLang="ja-JP" dirty="0"/>
              <a:t>Try to pull </a:t>
            </a:r>
            <a:r>
              <a:rPr lang="en-US" altLang="ja-JP" dirty="0"/>
              <a:t>different facial expressions. Also, talk. Talking will case your face to contort in natural ways.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42</a:t>
            </a:fld>
            <a:endParaRPr kumimoji="1" lang="ja-JP" altLang="en-US"/>
          </a:p>
        </p:txBody>
      </p:sp>
    </p:spTree>
    <p:extLst>
      <p:ext uri="{BB962C8B-B14F-4D97-AF65-F5344CB8AC3E}">
        <p14:creationId xmlns:p14="http://schemas.microsoft.com/office/powerpoint/2010/main" val="807480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We are only concerned with the face, so we also want some code to automatically crop the image to the face only. </a:t>
            </a:r>
          </a:p>
          <a:p>
            <a:r>
              <a:rPr lang="en-US" altLang="ja-JP" dirty="0"/>
              <a:t>To do this we need to make use of another python library, namely,</a:t>
            </a:r>
            <a:r>
              <a:rPr lang="ja-JP" altLang="en-US" dirty="0"/>
              <a:t> </a:t>
            </a:r>
            <a:r>
              <a:rPr lang="en-US" altLang="ja-JP" dirty="0" err="1"/>
              <a:t>openCV</a:t>
            </a:r>
            <a:endParaRPr lang="en-US" altLang="ja-JP" dirty="0"/>
          </a:p>
          <a:p>
            <a:endParaRPr lang="en-US" altLang="ja-JP" dirty="0"/>
          </a:p>
          <a:p>
            <a:r>
              <a:rPr lang="en-US" altLang="ja-JP" dirty="0" err="1"/>
              <a:t>Opencv</a:t>
            </a:r>
            <a:r>
              <a:rPr lang="en-US" altLang="ja-JP" dirty="0"/>
              <a:t> is very popular tool for image manipulation.</a:t>
            </a:r>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43</a:t>
            </a:fld>
            <a:endParaRPr kumimoji="1" lang="ja-JP" altLang="en-US"/>
          </a:p>
        </p:txBody>
      </p:sp>
    </p:spTree>
    <p:extLst>
      <p:ext uri="{BB962C8B-B14F-4D97-AF65-F5344CB8AC3E}">
        <p14:creationId xmlns:p14="http://schemas.microsoft.com/office/powerpoint/2010/main" val="3498494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err="1"/>
              <a:t>Haarcascade</a:t>
            </a:r>
            <a:r>
              <a:rPr kumimoji="1" lang="en-US" altLang="ja-JP" dirty="0"/>
              <a:t> can locate a face in the photo, and then we simply crop out all the background.</a:t>
            </a:r>
          </a:p>
          <a:p>
            <a:endParaRPr lang="en-US" altLang="ja-JP" dirty="0"/>
          </a:p>
          <a:p>
            <a:r>
              <a:rPr kumimoji="1" lang="en-US" altLang="ja-JP" dirty="0"/>
              <a:t>The reason we are doing this is to make the program environment independent. If we didn’t do this, then the program may fail to classify our faces if we went outside or to a different room.</a:t>
            </a:r>
          </a:p>
          <a:p>
            <a:endParaRPr lang="en-US" altLang="ja-JP" dirty="0"/>
          </a:p>
          <a:p>
            <a:r>
              <a:rPr kumimoji="1" lang="en-US" altLang="ja-JP" dirty="0"/>
              <a:t>Its also cheap and easy to do, so in this context it makes perfect sense to do it.</a:t>
            </a:r>
          </a:p>
          <a:p>
            <a:endParaRPr lang="en-US" altLang="ja-JP" dirty="0"/>
          </a:p>
          <a:p>
            <a:r>
              <a:rPr kumimoji="1" lang="en-US" altLang="ja-JP" dirty="0" err="1"/>
              <a:t>Haarcascades</a:t>
            </a:r>
            <a:r>
              <a:rPr kumimoji="1" lang="en-US" altLang="ja-JP" dirty="0"/>
              <a:t> are not as strong as CNN, so whilst this one can spot the face, it wouldn’t be as successful at classifying between different peoples faces.</a:t>
            </a:r>
          </a:p>
          <a:p>
            <a:endParaRPr lang="en-US" altLang="ja-JP" dirty="0"/>
          </a:p>
          <a:p>
            <a:r>
              <a:rPr kumimoji="1" lang="en-US" altLang="ja-JP" dirty="0"/>
              <a:t>Download the cascades and put them in a subfolder of your project folder called “</a:t>
            </a:r>
            <a:r>
              <a:rPr kumimoji="1" lang="en-US" altLang="ja-JP" dirty="0" err="1"/>
              <a:t>haar</a:t>
            </a:r>
            <a:r>
              <a:rPr kumimoji="1" lang="en-US" altLang="ja-JP" dirty="0"/>
              <a:t>-cascades”. Make sure to use the same folder name or the code will break.</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44</a:t>
            </a:fld>
            <a:endParaRPr kumimoji="1" lang="ja-JP" altLang="en-US"/>
          </a:p>
        </p:txBody>
      </p:sp>
    </p:spTree>
    <p:extLst>
      <p:ext uri="{BB962C8B-B14F-4D97-AF65-F5344CB8AC3E}">
        <p14:creationId xmlns:p14="http://schemas.microsoft.com/office/powerpoint/2010/main" val="2081643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Download “frame_face_capture.py” into project root directory.</a:t>
            </a:r>
          </a:p>
          <a:p>
            <a:endParaRPr lang="en-US" altLang="ja-JP" dirty="0"/>
          </a:p>
          <a:p>
            <a:r>
              <a:rPr kumimoji="1" lang="en-US" altLang="ja-JP" dirty="0"/>
              <a:t>Run the code with the parameters explained on the slide. There is an example run command.</a:t>
            </a:r>
          </a:p>
          <a:p>
            <a:r>
              <a:rPr lang="en-US" altLang="ja-JP" dirty="0"/>
              <a:t>Output directory is where the photos will be saved.</a:t>
            </a:r>
          </a:p>
          <a:p>
            <a:r>
              <a:rPr kumimoji="1" lang="en-US" altLang="ja-JP" dirty="0"/>
              <a:t>Name of face is the label to apply this photos</a:t>
            </a:r>
          </a:p>
          <a:p>
            <a:r>
              <a:rPr lang="en-US" altLang="ja-JP" dirty="0"/>
              <a:t>--number of samples is how many photos to take (</a:t>
            </a:r>
            <a:r>
              <a:rPr lang="en-US" altLang="ja-JP" dirty="0" err="1"/>
              <a:t>defuat</a:t>
            </a:r>
            <a:r>
              <a:rPr lang="en-US" altLang="ja-JP" dirty="0"/>
              <a:t>=60)</a:t>
            </a:r>
          </a:p>
          <a:p>
            <a:r>
              <a:rPr kumimoji="1" lang="en-US" altLang="ja-JP" dirty="0"/>
              <a:t>--interval is how many to take per second (defa</a:t>
            </a:r>
            <a:r>
              <a:rPr lang="en-US" altLang="ja-JP" dirty="0"/>
              <a:t>ult=1)</a:t>
            </a:r>
          </a:p>
          <a:p>
            <a:endParaRPr kumimoji="1" lang="en-US" altLang="ja-JP" dirty="0"/>
          </a:p>
          <a:p>
            <a:endParaRPr lang="en-US" altLang="ja-JP" dirty="0"/>
          </a:p>
          <a:p>
            <a:r>
              <a:rPr kumimoji="1" lang="en-US" altLang="ja-JP" dirty="0"/>
              <a:t>If the program just closes without </a:t>
            </a:r>
            <a:r>
              <a:rPr lang="en-US" altLang="ja-JP" dirty="0"/>
              <a:t>showing a video feed window, or else it shows a feed from the wrong camera, then you need to edit line 41 of the code.</a:t>
            </a:r>
          </a:p>
          <a:p>
            <a:endParaRPr kumimoji="1" lang="en-US" altLang="ja-JP" dirty="0"/>
          </a:p>
          <a:p>
            <a:r>
              <a:rPr lang="en-US" altLang="ja-JP" dirty="0"/>
              <a:t>Cv2 dot video capture(0) to (1) or something.</a:t>
            </a:r>
            <a:endParaRPr kumimoji="1" lang="en-US" altLang="ja-JP"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45</a:t>
            </a:fld>
            <a:endParaRPr kumimoji="1" lang="ja-JP" altLang="en-US"/>
          </a:p>
        </p:txBody>
      </p:sp>
    </p:spTree>
    <p:extLst>
      <p:ext uri="{BB962C8B-B14F-4D97-AF65-F5344CB8AC3E}">
        <p14:creationId xmlns:p14="http://schemas.microsoft.com/office/powerpoint/2010/main" val="31159795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Run it twice, with a different output directory. We are doing this so we will have some test data later!</a:t>
            </a:r>
          </a:p>
          <a:p>
            <a:endParaRPr lang="en-US" altLang="ja-JP" dirty="0"/>
          </a:p>
          <a:p>
            <a:r>
              <a:rPr kumimoji="1" lang="en-US" altLang="ja-JP" dirty="0"/>
              <a:t>Looking at the data folder, you will see there are two folders. The raw is uncropped and cropped is cropped. </a:t>
            </a:r>
          </a:p>
          <a:p>
            <a:endParaRPr lang="en-US" altLang="ja-JP" dirty="0"/>
          </a:p>
          <a:p>
            <a:r>
              <a:rPr kumimoji="1" lang="en-US" altLang="ja-JP" dirty="0"/>
              <a:t> Now is a good time to do some data cleaning. Since its not so many pictures (just 500), then we can quickly look if there are any bad photos.</a:t>
            </a:r>
          </a:p>
          <a:p>
            <a:endParaRPr lang="en-US" altLang="ja-JP" dirty="0"/>
          </a:p>
          <a:p>
            <a:r>
              <a:rPr kumimoji="1" lang="en-US" altLang="ja-JP" dirty="0"/>
              <a:t>Any easy way is to sort by size and delete any 0byte images. Also, if there are pictures of a face which is not appropriate to the label, delete them.</a:t>
            </a:r>
          </a:p>
          <a:p>
            <a:endParaRPr lang="en-US" altLang="ja-JP" dirty="0"/>
          </a:p>
          <a:p>
            <a:r>
              <a:rPr kumimoji="1" lang="en-US" altLang="ja-JP" dirty="0"/>
              <a:t>If you did do any data cleaning, the total count will be less than 500.</a:t>
            </a:r>
          </a:p>
          <a:p>
            <a:endParaRPr lang="en-US" altLang="ja-JP" dirty="0"/>
          </a:p>
          <a:p>
            <a:r>
              <a:rPr lang="en-US" altLang="ja-JP" dirty="0"/>
              <a:t>You really should generate more, but for the sake of convenience just copy some to get back to 500.</a:t>
            </a:r>
          </a:p>
          <a:p>
            <a:endParaRPr kumimoji="1" lang="en-US" altLang="ja-JP" dirty="0"/>
          </a:p>
          <a:p>
            <a:r>
              <a:rPr lang="en-US" altLang="ja-JP" dirty="0"/>
              <a:t>Now, share your images (just the cropped ones) with others so we can each have something like 4~5 classes of data.</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46</a:t>
            </a:fld>
            <a:endParaRPr kumimoji="1" lang="ja-JP" altLang="en-US"/>
          </a:p>
        </p:txBody>
      </p:sp>
    </p:spTree>
    <p:extLst>
      <p:ext uri="{BB962C8B-B14F-4D97-AF65-F5344CB8AC3E}">
        <p14:creationId xmlns:p14="http://schemas.microsoft.com/office/powerpoint/2010/main" val="3577285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Download “create_dataset.py” and put it in the root folder of your project directory.</a:t>
            </a:r>
          </a:p>
          <a:p>
            <a:endParaRPr lang="en-US" altLang="ja-JP" dirty="0"/>
          </a:p>
          <a:p>
            <a:r>
              <a:rPr kumimoji="1" lang="en-US" altLang="ja-JP" dirty="0"/>
              <a:t>This code packages all the images into one file, to make it easier to pass into </a:t>
            </a:r>
            <a:r>
              <a:rPr kumimoji="1" lang="en-US" altLang="ja-JP" dirty="0" err="1"/>
              <a:t>tensorflow</a:t>
            </a:r>
            <a:r>
              <a:rPr kumimoji="1" lang="en-US" altLang="ja-JP" dirty="0"/>
              <a:t>.</a:t>
            </a:r>
          </a:p>
          <a:p>
            <a:endParaRPr lang="en-US" altLang="ja-JP" dirty="0"/>
          </a:p>
          <a:p>
            <a:r>
              <a:rPr kumimoji="1" lang="en-US" altLang="ja-JP" dirty="0"/>
              <a:t>The program will have an error of each class doesn’t have 500 images (well actually the same number of images) so make sure.</a:t>
            </a:r>
          </a:p>
          <a:p>
            <a:endParaRPr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47</a:t>
            </a:fld>
            <a:endParaRPr kumimoji="1" lang="ja-JP" altLang="en-US"/>
          </a:p>
        </p:txBody>
      </p:sp>
    </p:spTree>
    <p:extLst>
      <p:ext uri="{BB962C8B-B14F-4D97-AF65-F5344CB8AC3E}">
        <p14:creationId xmlns:p14="http://schemas.microsoft.com/office/powerpoint/2010/main" val="32023911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It changes the images from jpeg to 2d arrays (</a:t>
            </a:r>
            <a:r>
              <a:rPr kumimoji="1" lang="en-US" altLang="ja-JP" dirty="0" err="1"/>
              <a:t>numpy</a:t>
            </a:r>
            <a:r>
              <a:rPr kumimoji="1" lang="en-US" altLang="ja-JP" dirty="0"/>
              <a:t> format).</a:t>
            </a:r>
          </a:p>
          <a:p>
            <a:endParaRPr lang="en-US" altLang="ja-JP" dirty="0"/>
          </a:p>
          <a:p>
            <a:r>
              <a:rPr kumimoji="1" lang="en-US" altLang="ja-JP" dirty="0"/>
              <a:t>It also resizes images to 32x32 pixels. This might seem really small, but actually the CNN doesn’t need the smoothness and details that are found in the larger format. The key features are still present at 32x32, and are actually more obvious to the algorithm </a:t>
            </a:r>
            <a:r>
              <a:rPr lang="en-US" altLang="ja-JP" dirty="0"/>
              <a:t>this way.</a:t>
            </a:r>
          </a:p>
          <a:p>
            <a:endParaRPr kumimoji="1" lang="en-US" altLang="ja-JP" dirty="0"/>
          </a:p>
          <a:p>
            <a:r>
              <a:rPr lang="en-US" altLang="ja-JP" dirty="0"/>
              <a:t>Finally, it divides the data up into our three groups,</a:t>
            </a:r>
          </a:p>
          <a:p>
            <a:r>
              <a:rPr kumimoji="1" lang="en-US" altLang="ja-JP" dirty="0"/>
              <a:t>Train, validation and te</a:t>
            </a:r>
            <a:r>
              <a:rPr lang="en-US" altLang="ja-JP" dirty="0"/>
              <a:t>st.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48</a:t>
            </a:fld>
            <a:endParaRPr kumimoji="1" lang="ja-JP" altLang="en-US"/>
          </a:p>
        </p:txBody>
      </p:sp>
    </p:spTree>
    <p:extLst>
      <p:ext uri="{BB962C8B-B14F-4D97-AF65-F5344CB8AC3E}">
        <p14:creationId xmlns:p14="http://schemas.microsoft.com/office/powerpoint/2010/main" val="35052121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Lets run the program. You can see an example of run command here.</a:t>
            </a:r>
          </a:p>
          <a:p>
            <a:endParaRPr lang="en-US" altLang="ja-JP" dirty="0"/>
          </a:p>
          <a:p>
            <a:r>
              <a:rPr kumimoji="1" lang="en-US" altLang="ja-JP" dirty="0"/>
              <a:t>The </a:t>
            </a:r>
            <a:r>
              <a:rPr kumimoji="1" lang="en-US" altLang="ja-JP" dirty="0" err="1"/>
              <a:t>params</a:t>
            </a:r>
            <a:r>
              <a:rPr kumimoji="1" lang="en-US" altLang="ja-JP" dirty="0"/>
              <a:t> are –</a:t>
            </a:r>
            <a:r>
              <a:rPr kumimoji="1" lang="en-US" altLang="ja-JP" dirty="0" err="1"/>
              <a:t>images_dir</a:t>
            </a:r>
            <a:r>
              <a:rPr kumimoji="1" lang="en-US" altLang="ja-JP" dirty="0"/>
              <a:t>, its where the images are located.</a:t>
            </a:r>
          </a:p>
          <a:p>
            <a:endParaRPr lang="en-US" altLang="ja-JP" dirty="0"/>
          </a:p>
          <a:p>
            <a:r>
              <a:rPr kumimoji="1" lang="en-US" altLang="ja-JP" dirty="0"/>
              <a:t>The directories structure is as in the slide. With the folder name being the class name, then pictures inside.</a:t>
            </a:r>
          </a:p>
          <a:p>
            <a:endParaRPr kumimoji="1" lang="en-US" altLang="ja-JP" dirty="0"/>
          </a:p>
          <a:p>
            <a:endParaRPr lang="en-US" altLang="ja-JP" dirty="0"/>
          </a:p>
          <a:p>
            <a:r>
              <a:rPr kumimoji="1" lang="en-US" altLang="ja-JP" dirty="0"/>
              <a:t>And –</a:t>
            </a:r>
            <a:r>
              <a:rPr kumimoji="1" lang="en-US" altLang="ja-JP" dirty="0" err="1"/>
              <a:t>output_name</a:t>
            </a:r>
            <a:r>
              <a:rPr kumimoji="1" lang="en-US" altLang="ja-JP" dirty="0"/>
              <a:t>, it’s the name to give the packaged file.</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49</a:t>
            </a:fld>
            <a:endParaRPr kumimoji="1" lang="ja-JP" altLang="en-US" dirty="0"/>
          </a:p>
        </p:txBody>
      </p:sp>
    </p:spTree>
    <p:extLst>
      <p:ext uri="{BB962C8B-B14F-4D97-AF65-F5344CB8AC3E}">
        <p14:creationId xmlns:p14="http://schemas.microsoft.com/office/powerpoint/2010/main" val="127016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There are some more DLL files that are required for the various tools we use.</a:t>
            </a:r>
          </a:p>
          <a:p>
            <a:endParaRPr lang="en-US" altLang="ja-JP" dirty="0"/>
          </a:p>
          <a:p>
            <a:r>
              <a:rPr kumimoji="1" lang="en-US" altLang="ja-JP" dirty="0"/>
              <a:t>You can first check if you need it with the “where” command in a terminal</a:t>
            </a:r>
          </a:p>
          <a:p>
            <a:endParaRPr lang="en-US" altLang="ja-JP" dirty="0"/>
          </a:p>
          <a:p>
            <a:r>
              <a:rPr kumimoji="1" lang="en-US" altLang="ja-JP" dirty="0"/>
              <a:t>Download and install if necessary. Make sure to get the correct version.</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a:t>
            </a:fld>
            <a:endParaRPr kumimoji="1" lang="ja-JP" altLang="en-US"/>
          </a:p>
        </p:txBody>
      </p:sp>
    </p:spTree>
    <p:extLst>
      <p:ext uri="{BB962C8B-B14F-4D97-AF65-F5344CB8AC3E}">
        <p14:creationId xmlns:p14="http://schemas.microsoft.com/office/powerpoint/2010/main" val="943203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Now we have all the data packaged into a neat single file.</a:t>
            </a:r>
          </a:p>
          <a:p>
            <a:endParaRPr lang="en-US" altLang="ja-JP" dirty="0"/>
          </a:p>
          <a:p>
            <a:r>
              <a:rPr lang="en-US" altLang="ja-JP" dirty="0"/>
              <a:t>Now we can train the model. But first,</a:t>
            </a:r>
          </a:p>
          <a:p>
            <a:endParaRPr lang="en-US" altLang="ja-JP" dirty="0"/>
          </a:p>
          <a:p>
            <a:r>
              <a:rPr lang="en-US" altLang="ja-JP" dirty="0"/>
              <a:t>We will use </a:t>
            </a:r>
            <a:r>
              <a:rPr lang="en-US" altLang="ja-JP" dirty="0" err="1"/>
              <a:t>Keras</a:t>
            </a:r>
            <a:r>
              <a:rPr lang="en-US" altLang="ja-JP" dirty="0"/>
              <a:t>. KERAS is a 3rd party tool to make writing </a:t>
            </a:r>
            <a:r>
              <a:rPr lang="en-US" altLang="ja-JP" dirty="0" err="1"/>
              <a:t>Tensorflow</a:t>
            </a:r>
            <a:r>
              <a:rPr lang="en-US" altLang="ja-JP" dirty="0"/>
              <a:t> code even more simple. </a:t>
            </a:r>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50</a:t>
            </a:fld>
            <a:endParaRPr kumimoji="1" lang="ja-JP" altLang="en-US"/>
          </a:p>
        </p:txBody>
      </p:sp>
    </p:spTree>
    <p:extLst>
      <p:ext uri="{BB962C8B-B14F-4D97-AF65-F5344CB8AC3E}">
        <p14:creationId xmlns:p14="http://schemas.microsoft.com/office/powerpoint/2010/main" val="2715860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Download into your project root </a:t>
            </a:r>
            <a:r>
              <a:rPr lang="en-US" altLang="ja-JP" dirty="0" err="1"/>
              <a:t>dir</a:t>
            </a:r>
            <a:r>
              <a:rPr lang="en-US" altLang="ja-JP" dirty="0"/>
              <a:t> the code "model_simple.py“</a:t>
            </a:r>
          </a:p>
          <a:p>
            <a:endParaRPr lang="en-US" altLang="ja-JP" dirty="0"/>
          </a:p>
          <a:p>
            <a:r>
              <a:rPr lang="en-US" altLang="ja-JP" dirty="0"/>
              <a:t>This is the main code that needs to be understood. The other bits of code until now where not really AI.</a:t>
            </a:r>
          </a:p>
          <a:p>
            <a:endParaRPr lang="en-US" altLang="ja-JP" sz="900" dirty="0"/>
          </a:p>
          <a:p>
            <a:r>
              <a:rPr lang="en-US" altLang="ja-JP" sz="1400" dirty="0"/>
              <a:t>Lets look at the interesting bits.</a:t>
            </a:r>
          </a:p>
          <a:p>
            <a:endParaRPr lang="en-US" altLang="ja-JP" sz="1400" dirty="0"/>
          </a:p>
          <a:p>
            <a:r>
              <a:rPr lang="en-US" altLang="ja-JP" sz="1400" dirty="0"/>
              <a:t>You will see its very self explanatory thanks to KERAS and </a:t>
            </a:r>
            <a:r>
              <a:rPr lang="en-US" altLang="ja-JP" sz="1400" dirty="0" err="1"/>
              <a:t>tensorflow</a:t>
            </a:r>
            <a:r>
              <a:rPr lang="en-US" altLang="ja-JP" sz="1400" dirty="0"/>
              <a:t>.</a:t>
            </a:r>
            <a:endParaRPr lang="ja-JP" altLang="en-US" sz="1400"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51</a:t>
            </a:fld>
            <a:endParaRPr kumimoji="1" lang="ja-JP" altLang="en-US"/>
          </a:p>
        </p:txBody>
      </p:sp>
    </p:spTree>
    <p:extLst>
      <p:ext uri="{BB962C8B-B14F-4D97-AF65-F5344CB8AC3E}">
        <p14:creationId xmlns:p14="http://schemas.microsoft.com/office/powerpoint/2010/main" val="1646742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first interesting part is “one-hot representation”.</a:t>
            </a:r>
          </a:p>
          <a:p>
            <a:endParaRPr lang="en-US" altLang="ja-JP" dirty="0"/>
          </a:p>
          <a:p>
            <a:r>
              <a:rPr lang="en-US" altLang="ja-JP" dirty="0"/>
              <a:t>For our data, each data(each image) belongs to exactly one class. e.g. Bob's face is Bob’s face and no-one else’s.</a:t>
            </a:r>
          </a:p>
          <a:p>
            <a:endParaRPr lang="en-US" altLang="ja-JP" dirty="0"/>
          </a:p>
          <a:p>
            <a:r>
              <a:rPr lang="en-US" altLang="ja-JP" dirty="0"/>
              <a:t>We need to a way to encode this. If we had a simple “type” field, and say an id there, ... well then the system might thing the ID has some effect of the system. It might conclude that two apples with id=2 sum into an orange with id =4. This is obviously wrong.</a:t>
            </a:r>
          </a:p>
          <a:p>
            <a:endParaRPr lang="en-US" altLang="ja-JP" dirty="0"/>
          </a:p>
          <a:p>
            <a:r>
              <a:rPr lang="en-US" altLang="ja-JP" dirty="0"/>
              <a:t>One-hot is a labelling system where the data has a 1 for its true class</a:t>
            </a:r>
          </a:p>
          <a:p>
            <a:r>
              <a:rPr lang="en-US" altLang="ja-JP" dirty="0"/>
              <a:t>and a zero for all other classes.</a:t>
            </a:r>
          </a:p>
          <a:p>
            <a:endParaRPr lang="en-US" altLang="ja-JP" dirty="0"/>
          </a:p>
          <a:p>
            <a:r>
              <a:rPr lang="en-US" altLang="ja-JP" dirty="0"/>
              <a:t>It makes sense that we use one-hot in this system, because each face is</a:t>
            </a:r>
          </a:p>
          <a:p>
            <a:r>
              <a:rPr lang="en-US" altLang="ja-JP" dirty="0"/>
              <a:t>exactly one persons face. There is no relationship between classes.</a:t>
            </a:r>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52</a:t>
            </a:fld>
            <a:endParaRPr kumimoji="1" lang="ja-JP" altLang="en-US"/>
          </a:p>
        </p:txBody>
      </p:sp>
    </p:spTree>
    <p:extLst>
      <p:ext uri="{BB962C8B-B14F-4D97-AF65-F5344CB8AC3E}">
        <p14:creationId xmlns:p14="http://schemas.microsoft.com/office/powerpoint/2010/main" val="34627701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Here we are building the actual model (the graph, the network).</a:t>
            </a:r>
          </a:p>
          <a:p>
            <a:endParaRPr lang="en-US" altLang="ja-JP" dirty="0"/>
          </a:p>
          <a:p>
            <a:r>
              <a:rPr kumimoji="1" lang="en-US" altLang="ja-JP" dirty="0"/>
              <a:t>Depth is the number of convolution filters to use. So the graph will learn this many filters and apply them all to the image on this layer. You can therefore see how the number of neurons will grow exponentially with each hidden layer.</a:t>
            </a:r>
          </a:p>
          <a:p>
            <a:endParaRPr lang="en-US" altLang="ja-JP" dirty="0"/>
          </a:p>
          <a:p>
            <a:r>
              <a:rPr kumimoji="1" lang="en-US" altLang="ja-JP" dirty="0"/>
              <a:t>We initialize the model as sequential type, that is one layer flows into the next.</a:t>
            </a:r>
            <a:endParaRPr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53</a:t>
            </a:fld>
            <a:endParaRPr kumimoji="1" lang="ja-JP" altLang="en-US"/>
          </a:p>
        </p:txBody>
      </p:sp>
    </p:spTree>
    <p:extLst>
      <p:ext uri="{BB962C8B-B14F-4D97-AF65-F5344CB8AC3E}">
        <p14:creationId xmlns:p14="http://schemas.microsoft.com/office/powerpoint/2010/main" val="29252490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We add the first convolution layer to the model, set the number of (30) and size for (5x5) filters. You can see the full list of </a:t>
            </a:r>
            <a:r>
              <a:rPr lang="en-US" altLang="ja-JP" dirty="0" err="1"/>
              <a:t>params</a:t>
            </a:r>
            <a:r>
              <a:rPr lang="en-US" altLang="ja-JP" dirty="0"/>
              <a:t> at;</a:t>
            </a:r>
          </a:p>
          <a:p>
            <a:endParaRPr lang="en-US" altLang="ja-JP" dirty="0"/>
          </a:p>
          <a:p>
            <a:r>
              <a:rPr lang="en-US" altLang="ja-JP" dirty="0">
                <a:hlinkClick r:id="rId3"/>
              </a:rPr>
              <a:t>https://faroit.github.io/keras-docs/1.2.2/layers/convolutional/#convolution2d</a:t>
            </a:r>
            <a:endParaRPr lang="en-US" altLang="ja-JP" dirty="0"/>
          </a:p>
          <a:p>
            <a:endParaRPr lang="en-US" altLang="ja-JP" dirty="0"/>
          </a:p>
          <a:p>
            <a:r>
              <a:rPr lang="en-US" altLang="ja-JP" dirty="0"/>
              <a:t>The input shape specifies the type of </a:t>
            </a:r>
            <a:r>
              <a:rPr lang="en-US" altLang="ja-JP" dirty="0" err="1"/>
              <a:t>img</a:t>
            </a:r>
            <a:r>
              <a:rPr lang="en-US" altLang="ja-JP" dirty="0"/>
              <a:t> that we input. (1,32,32) would spec greyscale 32pixels by 32pixles, where as (3,128,128) would spec RRB(color) 128x128 pixels. This is only specified on the input layer, as subsequent layers input is dependent on previous layers output.</a:t>
            </a:r>
          </a:p>
          <a:p>
            <a:endParaRPr kumimoji="1"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54</a:t>
            </a:fld>
            <a:endParaRPr kumimoji="1" lang="ja-JP" altLang="en-US"/>
          </a:p>
        </p:txBody>
      </p:sp>
    </p:spTree>
    <p:extLst>
      <p:ext uri="{BB962C8B-B14F-4D97-AF65-F5344CB8AC3E}">
        <p14:creationId xmlns:p14="http://schemas.microsoft.com/office/powerpoint/2010/main" val="3419212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Next we apply the activation function. As described in the introduction, the activation removed linearity from the function. In this case </a:t>
            </a:r>
            <a:r>
              <a:rPr kumimoji="1" lang="en-US" altLang="ja-JP" dirty="0" err="1"/>
              <a:t>Relu</a:t>
            </a:r>
            <a:r>
              <a:rPr kumimoji="1" lang="en-US" altLang="ja-JP" dirty="0"/>
              <a:t>, which is simply n = max(</a:t>
            </a:r>
            <a:r>
              <a:rPr lang="en-US" altLang="ja-JP" dirty="0"/>
              <a:t>0</a:t>
            </a:r>
            <a:r>
              <a:rPr kumimoji="1" lang="en-US" altLang="ja-JP" dirty="0"/>
              <a:t>,n)</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55</a:t>
            </a:fld>
            <a:endParaRPr kumimoji="1" lang="ja-JP" altLang="en-US"/>
          </a:p>
        </p:txBody>
      </p:sp>
    </p:spTree>
    <p:extLst>
      <p:ext uri="{BB962C8B-B14F-4D97-AF65-F5344CB8AC3E}">
        <p14:creationId xmlns:p14="http://schemas.microsoft.com/office/powerpoint/2010/main" val="3851432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The pooling (sub sampling) defines the scale the convolved images will be subsampled. Here we are halving the images with (2,2)</a:t>
            </a:r>
          </a:p>
          <a:p>
            <a:endParaRPr kumimoji="1" lang="en-US" altLang="ja-JP" dirty="0"/>
          </a:p>
          <a:p>
            <a:r>
              <a:rPr lang="en-US" altLang="ja-JP" dirty="0"/>
              <a:t>Remember pooling is a feature of convoluted neural networks that allows the model to become equivariant, as well as find features not otherwise observable.</a:t>
            </a:r>
          </a:p>
          <a:p>
            <a:endParaRPr kumimoji="1" lang="en-US" altLang="ja-JP" dirty="0"/>
          </a:p>
          <a:p>
            <a:r>
              <a:rPr lang="en-US" altLang="ja-JP" dirty="0"/>
              <a:t>The </a:t>
            </a:r>
            <a:r>
              <a:rPr lang="en-US" altLang="ja-JP" dirty="0" err="1"/>
              <a:t>dim_ordering</a:t>
            </a:r>
            <a:r>
              <a:rPr lang="en-US" altLang="ja-JP" dirty="0"/>
              <a:t> is just background configuration settings. It specifies what index of the array holds the depth.</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56</a:t>
            </a:fld>
            <a:endParaRPr kumimoji="1" lang="ja-JP" altLang="en-US"/>
          </a:p>
        </p:txBody>
      </p:sp>
    </p:spTree>
    <p:extLst>
      <p:ext uri="{BB962C8B-B14F-4D97-AF65-F5344CB8AC3E}">
        <p14:creationId xmlns:p14="http://schemas.microsoft.com/office/powerpoint/2010/main" val="31869875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The dropout is the amount of neurons that are discarded. </a:t>
            </a:r>
          </a:p>
          <a:p>
            <a:r>
              <a:rPr lang="en-US" altLang="ja-JP" dirty="0"/>
              <a:t>The reason we do this is to avoid overfitting to the data. </a:t>
            </a:r>
          </a:p>
          <a:p>
            <a:endParaRPr lang="en-US" altLang="ja-JP" dirty="0"/>
          </a:p>
          <a:p>
            <a:r>
              <a:rPr lang="en-US" altLang="ja-JP" dirty="0"/>
              <a:t>By setting random neuron paths weights to zero, we effectively turn them off. This might seem counter productive, why would we want to forget our hard work? But actually its important because it stops the model from being too specific to the training data.</a:t>
            </a:r>
          </a:p>
          <a:p>
            <a:endParaRPr lang="en-US" altLang="ja-JP" dirty="0"/>
          </a:p>
          <a:p>
            <a:r>
              <a:rPr lang="en-US" altLang="ja-JP" dirty="0"/>
              <a:t>We want the model to be able to classify any image of the class, not just the exact images in the training data set.</a:t>
            </a:r>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57</a:t>
            </a:fld>
            <a:endParaRPr kumimoji="1" lang="ja-JP" altLang="en-US"/>
          </a:p>
        </p:txBody>
      </p:sp>
    </p:spTree>
    <p:extLst>
      <p:ext uri="{BB962C8B-B14F-4D97-AF65-F5344CB8AC3E}">
        <p14:creationId xmlns:p14="http://schemas.microsoft.com/office/powerpoint/2010/main" val="25091695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This code is repeated a few times. Each layer feeds into the next with double the amount of filters (depth*2).</a:t>
            </a:r>
          </a:p>
          <a:p>
            <a:endParaRPr lang="en-US" altLang="ja-JP" dirty="0"/>
          </a:p>
          <a:p>
            <a:r>
              <a:rPr lang="en-US" altLang="ja-JP" dirty="0"/>
              <a:t>With this growth of filters the hidden layers have increasing amounts of neurons. This means the model can see very unique and obscure shapes.</a:t>
            </a:r>
          </a:p>
          <a:p>
            <a:endParaRPr lang="en-US" altLang="ja-JP" dirty="0"/>
          </a:p>
          <a:p>
            <a:r>
              <a:rPr kumimoji="1" lang="en-US" altLang="ja-JP" dirty="0"/>
              <a:t>Notice the input shape is not specified, because KERAS can infer this information as it is connected to a previous convolution2d layer.</a:t>
            </a:r>
          </a:p>
          <a:p>
            <a:endParaRPr lang="en-US" altLang="ja-JP" dirty="0"/>
          </a:p>
          <a:p>
            <a:r>
              <a:rPr kumimoji="1" lang="en-US" altLang="ja-JP" dirty="0"/>
              <a:t>This code is repeated a few times, making the network a deep neural network. A deep neural network is one with more than a single hidden layer.</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58</a:t>
            </a:fld>
            <a:endParaRPr kumimoji="1" lang="ja-JP" altLang="en-US"/>
          </a:p>
        </p:txBody>
      </p:sp>
    </p:spTree>
    <p:extLst>
      <p:ext uri="{BB962C8B-B14F-4D97-AF65-F5344CB8AC3E}">
        <p14:creationId xmlns:p14="http://schemas.microsoft.com/office/powerpoint/2010/main" val="28528790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a:p>
            <a:r>
              <a:rPr lang="en-US" altLang="ja-JP" dirty="0"/>
              <a:t>We finally fully connect the CNN by flattening it and then add a dense layer. Dense is the same, another terminology, as fully-connected.</a:t>
            </a:r>
          </a:p>
          <a:p>
            <a:endParaRPr lang="en-US" altLang="ja-JP" dirty="0"/>
          </a:p>
          <a:p>
            <a:r>
              <a:rPr lang="en-US" altLang="ja-JP" dirty="0"/>
              <a:t>To flatten is to transform the axis.</a:t>
            </a:r>
          </a:p>
          <a:p>
            <a:endParaRPr lang="en-US" altLang="ja-JP" dirty="0"/>
          </a:p>
          <a:p>
            <a:r>
              <a:rPr lang="en-US" altLang="ja-JP" dirty="0"/>
              <a:t>A dense layer takes the many inputs from the feature maps and classifies it. Here we are classifying into 2000 different groups.</a:t>
            </a:r>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59</a:t>
            </a:fld>
            <a:endParaRPr kumimoji="1" lang="ja-JP" altLang="en-US"/>
          </a:p>
        </p:txBody>
      </p:sp>
    </p:spTree>
    <p:extLst>
      <p:ext uri="{BB962C8B-B14F-4D97-AF65-F5344CB8AC3E}">
        <p14:creationId xmlns:p14="http://schemas.microsoft.com/office/powerpoint/2010/main" val="1579918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Now we need a few python libraries.</a:t>
            </a:r>
          </a:p>
          <a:p>
            <a:endParaRPr lang="en-US" altLang="ja-JP" dirty="0"/>
          </a:p>
          <a:p>
            <a:r>
              <a:rPr kumimoji="1" lang="en-US" altLang="ja-JP" dirty="0"/>
              <a:t>OpenCV: This is a very popular library for image manipulation, with </a:t>
            </a:r>
            <a:r>
              <a:rPr kumimoji="1" lang="en-US" altLang="ja-JP" dirty="0" err="1"/>
              <a:t>api</a:t>
            </a:r>
            <a:r>
              <a:rPr kumimoji="1" lang="en-US" altLang="ja-JP" dirty="0"/>
              <a:t> for python and </a:t>
            </a:r>
            <a:r>
              <a:rPr kumimoji="1" lang="en-US" altLang="ja-JP" dirty="0" err="1"/>
              <a:t>c++</a:t>
            </a:r>
            <a:r>
              <a:rPr kumimoji="1" lang="en-US" altLang="ja-JP" dirty="0"/>
              <a:t>. </a:t>
            </a:r>
            <a:r>
              <a:rPr lang="en-US" altLang="ja-JP" dirty="0"/>
              <a:t>As we are doing image classification, we need a tool to pre-analyze our images and deliver to the A.I. model a cleaned up image.</a:t>
            </a:r>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a:t>
            </a:fld>
            <a:endParaRPr kumimoji="1" lang="ja-JP" altLang="en-US"/>
          </a:p>
        </p:txBody>
      </p:sp>
    </p:spTree>
    <p:extLst>
      <p:ext uri="{BB962C8B-B14F-4D97-AF65-F5344CB8AC3E}">
        <p14:creationId xmlns:p14="http://schemas.microsoft.com/office/powerpoint/2010/main" val="17301335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a:p>
            <a:r>
              <a:rPr lang="en-US" altLang="ja-JP" dirty="0"/>
              <a:t>We finally add another dense layer to cut down to the actual number of outputs we want, that is one for each class.</a:t>
            </a:r>
          </a:p>
          <a:p>
            <a:r>
              <a:rPr lang="en-US" altLang="ja-JP" dirty="0"/>
              <a:t> </a:t>
            </a:r>
          </a:p>
          <a:p>
            <a:r>
              <a:rPr lang="en-US" altLang="ja-JP" dirty="0"/>
              <a:t>The </a:t>
            </a:r>
            <a:r>
              <a:rPr lang="en-US" altLang="ja-JP" dirty="0" err="1"/>
              <a:t>softmax</a:t>
            </a:r>
            <a:r>
              <a:rPr lang="en-US" altLang="ja-JP" dirty="0"/>
              <a:t> activation function is applied to ensure each output has a value 0-1, and the sum is 1. This is because we want to outputs to be a percentage.</a:t>
            </a:r>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60</a:t>
            </a:fld>
            <a:endParaRPr kumimoji="1" lang="ja-JP" altLang="en-US"/>
          </a:p>
        </p:txBody>
      </p:sp>
    </p:spTree>
    <p:extLst>
      <p:ext uri="{BB962C8B-B14F-4D97-AF65-F5344CB8AC3E}">
        <p14:creationId xmlns:p14="http://schemas.microsoft.com/office/powerpoint/2010/main" val="37069990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We compile the model with the '</a:t>
            </a:r>
            <a:r>
              <a:rPr lang="en-US" altLang="ja-JP" dirty="0" err="1"/>
              <a:t>adam</a:t>
            </a:r>
            <a:r>
              <a:rPr lang="en-US" altLang="ja-JP" dirty="0"/>
              <a:t>' optimizer. An optimizer is used to change the values of the weights to minimize the loss, between runs.</a:t>
            </a:r>
          </a:p>
          <a:p>
            <a:endParaRPr lang="en-US" altLang="ja-JP" dirty="0"/>
          </a:p>
          <a:p>
            <a:r>
              <a:rPr lang="en-US" altLang="ja-JP" dirty="0"/>
              <a:t>Here we have set it to change according to the '</a:t>
            </a:r>
            <a:r>
              <a:rPr lang="en-US" altLang="ja-JP" dirty="0" err="1"/>
              <a:t>categorical_crossentropy</a:t>
            </a:r>
            <a:r>
              <a:rPr lang="en-US" altLang="ja-JP" dirty="0"/>
              <a:t>’.</a:t>
            </a:r>
          </a:p>
          <a:p>
            <a:endParaRPr lang="en-US" altLang="ja-JP" dirty="0"/>
          </a:p>
          <a:p>
            <a:endParaRPr lang="en-US" altLang="ja-JP" dirty="0"/>
          </a:p>
          <a:p>
            <a:r>
              <a:rPr lang="en-US" altLang="ja-JP" dirty="0"/>
              <a:t>There are a few different optimizers, that either remain static throughout the run, or decay in time, or use math (like </a:t>
            </a:r>
            <a:r>
              <a:rPr lang="en-US" altLang="ja-JP" dirty="0" err="1"/>
              <a:t>adam</a:t>
            </a:r>
            <a:r>
              <a:rPr lang="en-US" altLang="ja-JP" dirty="0"/>
              <a:t>) to adjust according to some value (such as categorical </a:t>
            </a:r>
            <a:r>
              <a:rPr lang="en-US" altLang="ja-JP" dirty="0" err="1"/>
              <a:t>crossentropy</a:t>
            </a:r>
            <a:r>
              <a:rPr lang="en-US" altLang="ja-JP" dirty="0"/>
              <a:t>).</a:t>
            </a:r>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61</a:t>
            </a:fld>
            <a:endParaRPr kumimoji="1" lang="ja-JP" altLang="en-US"/>
          </a:p>
        </p:txBody>
      </p:sp>
    </p:spTree>
    <p:extLst>
      <p:ext uri="{BB962C8B-B14F-4D97-AF65-F5344CB8AC3E}">
        <p14:creationId xmlns:p14="http://schemas.microsoft.com/office/powerpoint/2010/main" val="9872029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Calling the fit function on out model will cause the training progress to start.</a:t>
            </a:r>
          </a:p>
          <a:p>
            <a:endParaRPr lang="en-US" altLang="ja-JP" dirty="0"/>
          </a:p>
          <a:p>
            <a:r>
              <a:rPr kumimoji="1" lang="en-US" altLang="ja-JP" dirty="0"/>
              <a:t>The returned object is just a history/log. The model itself contains the weights after training.</a:t>
            </a:r>
          </a:p>
          <a:p>
            <a:endParaRPr lang="en-US" altLang="ja-JP" dirty="0"/>
          </a:p>
          <a:p>
            <a:r>
              <a:rPr kumimoji="1" lang="en-US" altLang="ja-JP" dirty="0"/>
              <a:t>Therefore we could now use this model object to start classifying from now.</a:t>
            </a:r>
          </a:p>
          <a:p>
            <a:endParaRPr lang="en-US" altLang="ja-JP" dirty="0"/>
          </a:p>
          <a:p>
            <a:r>
              <a:rPr kumimoji="1" lang="en-US" altLang="ja-JP" dirty="0"/>
              <a:t>We save these weights in whatever way we want, so that the model can be loaded up later. </a:t>
            </a:r>
            <a:r>
              <a:rPr lang="en-US" altLang="ja-JP" dirty="0"/>
              <a:t>Therefore its easiest to just save the architecture and the weights values. We save them as binary data (.h5 and as a </a:t>
            </a:r>
            <a:r>
              <a:rPr lang="en-US" altLang="ja-JP" dirty="0" err="1"/>
              <a:t>json</a:t>
            </a:r>
            <a:r>
              <a:rPr lang="en-US" altLang="ja-JP" dirty="0"/>
              <a:t> string).</a:t>
            </a:r>
          </a:p>
          <a:p>
            <a:endParaRPr kumimoji="1" lang="en-US" altLang="ja-JP" dirty="0"/>
          </a:p>
          <a:p>
            <a:endParaRPr lang="en-US" altLang="ja-JP" dirty="0"/>
          </a:p>
          <a:p>
            <a:r>
              <a:rPr kumimoji="1" lang="en-US" altLang="ja-JP" dirty="0"/>
              <a:t>The </a:t>
            </a:r>
            <a:r>
              <a:rPr kumimoji="1" lang="en-US" altLang="ja-JP" dirty="0" err="1"/>
              <a:t>class_lookup</a:t>
            </a:r>
            <a:r>
              <a:rPr kumimoji="1" lang="en-US" altLang="ja-JP" dirty="0"/>
              <a:t> just translates the numerical </a:t>
            </a:r>
            <a:r>
              <a:rPr kumimoji="1" lang="en-US" altLang="ja-JP" dirty="0" err="1"/>
              <a:t>classnames</a:t>
            </a:r>
            <a:r>
              <a:rPr kumimoji="1" lang="en-US" altLang="ja-JP" dirty="0"/>
              <a:t> back to the real name. </a:t>
            </a:r>
            <a:r>
              <a:rPr kumimoji="1" lang="en-US" altLang="ja-JP" dirty="0" err="1"/>
              <a:t>eg</a:t>
            </a:r>
            <a:r>
              <a:rPr kumimoji="1" lang="en-US" altLang="ja-JP" dirty="0"/>
              <a:t>, 1=Luke, 2=</a:t>
            </a:r>
            <a:r>
              <a:rPr kumimoji="1" lang="en-US" altLang="ja-JP" dirty="0" err="1"/>
              <a:t>Patrik</a:t>
            </a:r>
            <a:r>
              <a:rPr lang="en-US" altLang="ja-JP" dirty="0"/>
              <a:t>, ~</a:t>
            </a:r>
            <a:r>
              <a:rPr kumimoji="1" lang="en-US" altLang="ja-JP" dirty="0"/>
              <a:t> etc. </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62</a:t>
            </a:fld>
            <a:endParaRPr kumimoji="1" lang="ja-JP" altLang="en-US"/>
          </a:p>
        </p:txBody>
      </p:sp>
    </p:spTree>
    <p:extLst>
      <p:ext uri="{BB962C8B-B14F-4D97-AF65-F5344CB8AC3E}">
        <p14:creationId xmlns:p14="http://schemas.microsoft.com/office/powerpoint/2010/main" val="1343684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We can call and start the program as per the example command on the slide.</a:t>
            </a:r>
          </a:p>
          <a:p>
            <a:endParaRPr lang="en-US" altLang="ja-JP" dirty="0"/>
          </a:p>
          <a:p>
            <a:r>
              <a:rPr kumimoji="1" lang="en-US" altLang="ja-JP" dirty="0"/>
              <a:t>Training will take some time, especially if using a CPU instead of a GPU. We are only training ~500 images ~4 classes, so training will take ~1 minute on a powerful GPU or ~x15 minutes on CPU. With bigger more realistic projects training can take a whole day to days or weeks.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63</a:t>
            </a:fld>
            <a:endParaRPr kumimoji="1" lang="ja-JP" altLang="en-US"/>
          </a:p>
        </p:txBody>
      </p:sp>
    </p:spTree>
    <p:extLst>
      <p:ext uri="{BB962C8B-B14F-4D97-AF65-F5344CB8AC3E}">
        <p14:creationId xmlns:p14="http://schemas.microsoft.com/office/powerpoint/2010/main" val="28640054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Lets look at the results in </a:t>
            </a:r>
            <a:r>
              <a:rPr kumimoji="1" lang="en-US" altLang="ja-JP" dirty="0" err="1"/>
              <a:t>tensorboard</a:t>
            </a:r>
            <a:r>
              <a:rPr kumimoji="1" lang="en-US" altLang="ja-JP" dirty="0"/>
              <a:t>. </a:t>
            </a:r>
            <a:r>
              <a:rPr kumimoji="1" lang="en-US" altLang="ja-JP" dirty="0" err="1"/>
              <a:t>Tensorboard</a:t>
            </a:r>
            <a:r>
              <a:rPr kumimoji="1" lang="en-US" altLang="ja-JP" dirty="0"/>
              <a:t> is tool bundled with </a:t>
            </a:r>
            <a:r>
              <a:rPr kumimoji="1" lang="en-US" altLang="ja-JP" dirty="0" err="1"/>
              <a:t>tensorflow</a:t>
            </a:r>
            <a:r>
              <a:rPr kumimoji="1" lang="en-US" altLang="ja-JP" dirty="0"/>
              <a:t> that reads </a:t>
            </a:r>
            <a:r>
              <a:rPr kumimoji="1" lang="en-US" altLang="ja-JP" dirty="0" err="1"/>
              <a:t>tensorflow</a:t>
            </a:r>
            <a:r>
              <a:rPr kumimoji="1" lang="en-US" altLang="ja-JP" dirty="0"/>
              <a:t> logs. It presents the logs as readable graphs and such.</a:t>
            </a:r>
          </a:p>
          <a:p>
            <a:endParaRPr lang="en-US" altLang="ja-JP" dirty="0"/>
          </a:p>
          <a:p>
            <a:r>
              <a:rPr lang="en-US" altLang="ja-JP" dirty="0" err="1"/>
              <a:t>Tensorboard</a:t>
            </a:r>
            <a:r>
              <a:rPr lang="en-US" altLang="ja-JP" dirty="0"/>
              <a:t> is started from the command prompt and passing into to the directory of the logs to read.</a:t>
            </a:r>
          </a:p>
          <a:p>
            <a:endParaRPr kumimoji="1" lang="en-US" altLang="ja-JP" dirty="0"/>
          </a:p>
          <a:p>
            <a:r>
              <a:rPr lang="en-US" altLang="ja-JP" dirty="0"/>
              <a:t>Once it is started, view it in  a web browser at localhost port 60006</a:t>
            </a:r>
          </a:p>
          <a:p>
            <a:endParaRPr kumimoji="1" lang="en-US" altLang="ja-JP" dirty="0"/>
          </a:p>
          <a:p>
            <a:endParaRPr lang="en-US" altLang="ja-JP" dirty="0"/>
          </a:p>
          <a:p>
            <a:r>
              <a:rPr kumimoji="1" lang="en-US" altLang="ja-JP" dirty="0"/>
              <a:t>(</a:t>
            </a:r>
            <a:r>
              <a:rPr lang="en-US" altLang="ja-JP" dirty="0"/>
              <a:t>open </a:t>
            </a:r>
            <a:r>
              <a:rPr lang="en-US" altLang="ja-JP" dirty="0" err="1"/>
              <a:t>tensorboard</a:t>
            </a:r>
            <a:r>
              <a:rPr kumimoji="1" lang="en-US" altLang="ja-JP" dirty="0"/>
              <a:t>)</a:t>
            </a:r>
          </a:p>
          <a:p>
            <a:endParaRPr lang="en-US" altLang="ja-JP" dirty="0"/>
          </a:p>
          <a:p>
            <a:r>
              <a:rPr kumimoji="1" lang="en-US" altLang="ja-JP" dirty="0"/>
              <a:t>Look at the accuracy, it has stabilized at around epoch ~X~ . The validation data and training data are close too. It looks like a good run. If the graphs accuracy was still climbing at the termination, it would be worth running for a few more iterations.</a:t>
            </a:r>
          </a:p>
          <a:p>
            <a:endParaRPr lang="en-US" altLang="ja-JP" dirty="0"/>
          </a:p>
          <a:p>
            <a:r>
              <a:rPr kumimoji="1" lang="en-US" altLang="ja-JP" dirty="0"/>
              <a:t>If the validation and training data were vastly different accuracies, it might be worth taking a better look at our data, and/or making new data.</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64</a:t>
            </a:fld>
            <a:endParaRPr kumimoji="1" lang="ja-JP" altLang="en-US"/>
          </a:p>
        </p:txBody>
      </p:sp>
    </p:spTree>
    <p:extLst>
      <p:ext uri="{BB962C8B-B14F-4D97-AF65-F5344CB8AC3E}">
        <p14:creationId xmlns:p14="http://schemas.microsoft.com/office/powerpoint/2010/main" val="1002648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Lets classify some images. When we made the data, I asked you to also make a second test set. We will grab a few images from that and classify them. As they are your face, the prediction should be you.</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65</a:t>
            </a:fld>
            <a:endParaRPr kumimoji="1" lang="ja-JP" altLang="en-US"/>
          </a:p>
        </p:txBody>
      </p:sp>
    </p:spTree>
    <p:extLst>
      <p:ext uri="{BB962C8B-B14F-4D97-AF65-F5344CB8AC3E}">
        <p14:creationId xmlns:p14="http://schemas.microsoft.com/office/powerpoint/2010/main" val="36076471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Download “classify_model.py” into the root of the project directory.</a:t>
            </a:r>
          </a:p>
          <a:p>
            <a:endParaRPr kumimoji="1" lang="en-US" altLang="ja-JP" dirty="0"/>
          </a:p>
          <a:p>
            <a:r>
              <a:rPr kumimoji="1" lang="en-US" altLang="ja-JP" dirty="0"/>
              <a:t>This code shows how we can load a model back up from the binary and </a:t>
            </a:r>
            <a:r>
              <a:rPr kumimoji="1" lang="en-US" altLang="ja-JP" dirty="0" err="1"/>
              <a:t>Json</a:t>
            </a:r>
            <a:r>
              <a:rPr kumimoji="1" lang="en-US" altLang="ja-JP" dirty="0"/>
              <a:t> that we wrote in training.</a:t>
            </a:r>
          </a:p>
          <a:p>
            <a:endParaRPr lang="en-US" altLang="ja-JP" dirty="0"/>
          </a:p>
          <a:p>
            <a:r>
              <a:rPr kumimoji="1" lang="en-US" altLang="ja-JP" dirty="0"/>
              <a:t>We once again compile it before use.</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66</a:t>
            </a:fld>
            <a:endParaRPr kumimoji="1" lang="ja-JP" altLang="en-US"/>
          </a:p>
        </p:txBody>
      </p:sp>
    </p:spTree>
    <p:extLst>
      <p:ext uri="{BB962C8B-B14F-4D97-AF65-F5344CB8AC3E}">
        <p14:creationId xmlns:p14="http://schemas.microsoft.com/office/powerpoint/2010/main" val="9786145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There are a few methods for prediction. The first is the </a:t>
            </a:r>
            <a:r>
              <a:rPr kumimoji="1" lang="en-US" altLang="ja-JP" dirty="0" err="1"/>
              <a:t>predict_classes</a:t>
            </a:r>
            <a:r>
              <a:rPr kumimoji="1" lang="en-US" altLang="ja-JP" dirty="0"/>
              <a:t> method. It will give you the top prediction for each image in the array of images you pass to It was an argument.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67</a:t>
            </a:fld>
            <a:endParaRPr kumimoji="1" lang="ja-JP" altLang="en-US"/>
          </a:p>
        </p:txBody>
      </p:sp>
    </p:spTree>
    <p:extLst>
      <p:ext uri="{BB962C8B-B14F-4D97-AF65-F5344CB8AC3E}">
        <p14:creationId xmlns:p14="http://schemas.microsoft.com/office/powerpoint/2010/main" val="32562377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Another method is the </a:t>
            </a:r>
            <a:r>
              <a:rPr kumimoji="1" lang="en-US" altLang="ja-JP" dirty="0" err="1"/>
              <a:t>predict_proba</a:t>
            </a:r>
            <a:r>
              <a:rPr kumimoji="1" lang="en-US" altLang="ja-JP" dirty="0"/>
              <a:t> function. It gives at a fair bit more information than </a:t>
            </a:r>
            <a:r>
              <a:rPr kumimoji="1" lang="en-US" altLang="ja-JP" dirty="0" err="1"/>
              <a:t>predict_classes</a:t>
            </a:r>
            <a:r>
              <a:rPr kumimoji="1" lang="en-US" altLang="ja-JP" dirty="0"/>
              <a:t>. </a:t>
            </a:r>
            <a:r>
              <a:rPr lang="en-US" altLang="ja-JP" dirty="0"/>
              <a:t>This time, we have a prediction probability for each class, for each image. With this we can see the confidence the model has that its prediction is correct.</a:t>
            </a:r>
            <a:r>
              <a:rPr kumimoji="1" lang="en-US" altLang="ja-JP" dirty="0"/>
              <a:t> </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68</a:t>
            </a:fld>
            <a:endParaRPr kumimoji="1" lang="ja-JP" altLang="en-US"/>
          </a:p>
        </p:txBody>
      </p:sp>
    </p:spTree>
    <p:extLst>
      <p:ext uri="{BB962C8B-B14F-4D97-AF65-F5344CB8AC3E}">
        <p14:creationId xmlns:p14="http://schemas.microsoft.com/office/powerpoint/2010/main" val="20460070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Here are my results.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69</a:t>
            </a:fld>
            <a:endParaRPr kumimoji="1" lang="ja-JP" altLang="en-US"/>
          </a:p>
        </p:txBody>
      </p:sp>
    </p:spTree>
    <p:extLst>
      <p:ext uri="{BB962C8B-B14F-4D97-AF65-F5344CB8AC3E}">
        <p14:creationId xmlns:p14="http://schemas.microsoft.com/office/powerpoint/2010/main" val="2087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OpenCV is actually compiled for python 2.7, but we are running python 3.5. Therefore we will download a wheel compile for python 3. Get it at the link here.</a:t>
            </a:r>
          </a:p>
          <a:p>
            <a:endParaRPr lang="en-US" altLang="ja-JP" dirty="0"/>
          </a:p>
          <a:p>
            <a:r>
              <a:rPr kumimoji="1" lang="en-US" altLang="ja-JP" dirty="0"/>
              <a:t>Then run the pip3 command to install it.</a:t>
            </a:r>
          </a:p>
          <a:p>
            <a:endParaRPr lang="en-US" altLang="ja-JP" dirty="0"/>
          </a:p>
          <a:p>
            <a:r>
              <a:rPr kumimoji="1" lang="en-US" altLang="ja-JP" dirty="0"/>
              <a:t>After its installed, we can verify its installed by trying to import it inside a python shell.</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a:t>
            </a:fld>
            <a:endParaRPr kumimoji="1" lang="ja-JP" altLang="en-US"/>
          </a:p>
        </p:txBody>
      </p:sp>
    </p:spTree>
    <p:extLst>
      <p:ext uri="{BB962C8B-B14F-4D97-AF65-F5344CB8AC3E}">
        <p14:creationId xmlns:p14="http://schemas.microsoft.com/office/powerpoint/2010/main" val="193966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Remember the model can only classify into the classes it knows about, as the deep layers take all the feature maps and squeeze </a:t>
            </a:r>
            <a:r>
              <a:rPr lang="en-US" altLang="ja-JP" dirty="0"/>
              <a:t>them</a:t>
            </a:r>
            <a:r>
              <a:rPr lang="ja-JP" altLang="en-US" dirty="0"/>
              <a:t> </a:t>
            </a:r>
            <a:r>
              <a:rPr lang="en-US" altLang="ja-JP" dirty="0"/>
              <a:t>into</a:t>
            </a:r>
            <a:r>
              <a:rPr lang="ja-JP" altLang="en-US" dirty="0"/>
              <a:t> </a:t>
            </a:r>
            <a:r>
              <a:rPr lang="en-US" altLang="ja-JP" dirty="0"/>
              <a:t>these</a:t>
            </a:r>
            <a:r>
              <a:rPr lang="ja-JP" altLang="en-US" dirty="0"/>
              <a:t> </a:t>
            </a:r>
            <a:r>
              <a:rPr lang="en-US" altLang="ja-JP" dirty="0"/>
              <a:t>outputs. Therefore a picture of a monkey is classified into one of the classes. Well, its obviously due to the beard that my face is the most monkey like out of myself </a:t>
            </a:r>
            <a:r>
              <a:rPr lang="en-US" altLang="ja-JP" dirty="0" err="1"/>
              <a:t>patric</a:t>
            </a:r>
            <a:r>
              <a:rPr lang="en-US" altLang="ja-JP" dirty="0"/>
              <a:t> and </a:t>
            </a:r>
            <a:r>
              <a:rPr lang="en-US" altLang="ja-JP" dirty="0" err="1"/>
              <a:t>david</a:t>
            </a:r>
            <a:r>
              <a:rPr lang="en-US" altLang="ja-JP" dirty="0"/>
              <a:t>.</a:t>
            </a:r>
          </a:p>
          <a:p>
            <a:endParaRPr kumimoji="1" lang="en-US" altLang="ja-JP" dirty="0"/>
          </a:p>
          <a:p>
            <a:r>
              <a:rPr lang="en-US" altLang="ja-JP" dirty="0"/>
              <a:t>This point about the fully connected layer is good to remember when we do the second project. We will make use of this then.</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70</a:t>
            </a:fld>
            <a:endParaRPr kumimoji="1" lang="ja-JP" altLang="en-US"/>
          </a:p>
        </p:txBody>
      </p:sp>
    </p:spTree>
    <p:extLst>
      <p:ext uri="{BB962C8B-B14F-4D97-AF65-F5344CB8AC3E}">
        <p14:creationId xmlns:p14="http://schemas.microsoft.com/office/powerpoint/2010/main" val="19804601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Finally, downloa</a:t>
            </a:r>
            <a:r>
              <a:rPr lang="en-US" altLang="ja-JP" dirty="0"/>
              <a:t>d “realtime_classification.py” into the root of your project directory.</a:t>
            </a:r>
          </a:p>
          <a:p>
            <a:endParaRPr kumimoji="1" lang="en-US" altLang="ja-JP" dirty="0"/>
          </a:p>
          <a:p>
            <a:r>
              <a:rPr lang="en-US" altLang="ja-JP" dirty="0"/>
              <a:t>Run it with the command as shown on the slide.</a:t>
            </a:r>
          </a:p>
          <a:p>
            <a:r>
              <a:rPr kumimoji="1" lang="en-US" altLang="ja-JP" dirty="0"/>
              <a:t>If the program closes without showing a feed, making sure </a:t>
            </a:r>
            <a:r>
              <a:rPr kumimoji="1" lang="en-US" altLang="ja-JP" dirty="0" err="1"/>
              <a:t>videocapture</a:t>
            </a:r>
            <a:r>
              <a:rPr kumimoji="1" lang="en-US" altLang="ja-JP" dirty="0"/>
              <a:t>(0) is correct.</a:t>
            </a:r>
          </a:p>
          <a:p>
            <a:endParaRPr lang="en-US" altLang="ja-JP" dirty="0"/>
          </a:p>
          <a:p>
            <a:r>
              <a:rPr kumimoji="1" lang="en-US" altLang="ja-JP" dirty="0"/>
              <a:t>When a face is found in front of the camera, </a:t>
            </a:r>
            <a:r>
              <a:rPr lang="en-US" altLang="ja-JP" dirty="0"/>
              <a:t>the model is used to classify it. It can classify more than one face.</a:t>
            </a:r>
          </a:p>
          <a:p>
            <a:endParaRPr kumimoji="1" lang="en-US" altLang="ja-JP" dirty="0"/>
          </a:p>
          <a:p>
            <a:r>
              <a:rPr lang="en-US" altLang="ja-JP" dirty="0"/>
              <a:t>That concludes project 1. You should now have the basic to implement a CNN for facial recognition. By studying the code you can see how it works in more depth, but with the </a:t>
            </a:r>
            <a:r>
              <a:rPr lang="en-US" altLang="ja-JP" dirty="0" err="1"/>
              <a:t>Keras</a:t>
            </a:r>
            <a:r>
              <a:rPr lang="en-US" altLang="ja-JP" dirty="0"/>
              <a:t> API open its easy to follow as we never actually needed to implement any mathematics.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71</a:t>
            </a:fld>
            <a:endParaRPr kumimoji="1" lang="ja-JP" altLang="en-US"/>
          </a:p>
        </p:txBody>
      </p:sp>
    </p:spTree>
    <p:extLst>
      <p:ext uri="{BB962C8B-B14F-4D97-AF65-F5344CB8AC3E}">
        <p14:creationId xmlns:p14="http://schemas.microsoft.com/office/powerpoint/2010/main" val="31264243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72</a:t>
            </a:fld>
            <a:endParaRPr kumimoji="1" lang="ja-JP" altLang="en-US"/>
          </a:p>
        </p:txBody>
      </p:sp>
    </p:spTree>
    <p:extLst>
      <p:ext uri="{BB962C8B-B14F-4D97-AF65-F5344CB8AC3E}">
        <p14:creationId xmlns:p14="http://schemas.microsoft.com/office/powerpoint/2010/main" val="41826133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This time we will create a model with data scraped from the internet. We will go through one method of data scraping with is popular in CNN development. In fact this data set is often used in competitions and in algorithm development.</a:t>
            </a:r>
          </a:p>
          <a:p>
            <a:endParaRPr lang="en-US" altLang="ja-JP" dirty="0"/>
          </a:p>
          <a:p>
            <a:r>
              <a:rPr lang="en-US" altLang="ja-JP" dirty="0"/>
              <a:t>We will also use a different model training technique, called "Transfer Learning". Remember how a CNN is made up of the input, then convolution and </a:t>
            </a:r>
            <a:r>
              <a:rPr lang="en-US" altLang="ja-JP" dirty="0" err="1"/>
              <a:t>subpooling</a:t>
            </a:r>
            <a:r>
              <a:rPr lang="en-US" altLang="ja-JP" dirty="0"/>
              <a:t>, then finally the fully connect layers. Well, consider that the convolution layer makes feature maps that we eventually classify into our set number of output layers. But if we step back before the fully connected layer, we just have feature maps. These features might be adequate to classify other images too!. By removing the fully connected layers, and then training with new fully connected layers we might be able to reuse the feature maps and classify something new. Transfer learning is this. Why would we do it? We will see why soon.</a:t>
            </a:r>
          </a:p>
          <a:p>
            <a:endParaRPr lang="en-US" altLang="ja-JP" dirty="0"/>
          </a:p>
          <a:p>
            <a:r>
              <a:rPr lang="en-US" altLang="ja-JP" dirty="0"/>
              <a:t>Please make a new project directory, such as “ai_semi01p2”</a:t>
            </a:r>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73</a:t>
            </a:fld>
            <a:endParaRPr kumimoji="1" lang="ja-JP" altLang="en-US"/>
          </a:p>
        </p:txBody>
      </p:sp>
    </p:spTree>
    <p:extLst>
      <p:ext uri="{BB962C8B-B14F-4D97-AF65-F5344CB8AC3E}">
        <p14:creationId xmlns:p14="http://schemas.microsoft.com/office/powerpoint/2010/main" val="27366778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CNN we are going to build this time will classify animal types. Unlike our face</a:t>
            </a:r>
            <a:r>
              <a:rPr lang="en-US" altLang="ja-JP" dirty="0"/>
              <a:t>s, there are many varied pictures of animals already in </a:t>
            </a:r>
            <a:r>
              <a:rPr lang="en-US" altLang="ja-JP" dirty="0" err="1"/>
              <a:t>existance</a:t>
            </a:r>
            <a:r>
              <a:rPr lang="en-US" altLang="ja-JP" dirty="0"/>
              <a:t> and freely available on the internet. But how to get them? Downloading one by one would simply take too much time. So we write a program to scrape them.</a:t>
            </a:r>
          </a:p>
          <a:p>
            <a:endParaRPr kumimoji="1" lang="en-US" altLang="ja-JP" dirty="0"/>
          </a:p>
          <a:p>
            <a:r>
              <a:rPr lang="en-US" altLang="ja-JP" dirty="0" err="1"/>
              <a:t>Fortunatly</a:t>
            </a:r>
            <a:r>
              <a:rPr lang="en-US" altLang="ja-JP" dirty="0"/>
              <a:t> the hardest part is already taken care off for us. A website called “</a:t>
            </a:r>
            <a:r>
              <a:rPr lang="en-US" altLang="ja-JP" dirty="0" err="1"/>
              <a:t>imagenet</a:t>
            </a:r>
            <a:r>
              <a:rPr lang="en-US" altLang="ja-JP" dirty="0"/>
              <a:t>” exists, that has links to many images stored in a </a:t>
            </a:r>
            <a:r>
              <a:rPr lang="en-US" altLang="ja-JP" dirty="0" err="1"/>
              <a:t>db</a:t>
            </a:r>
            <a:r>
              <a:rPr lang="en-US" altLang="ja-JP" dirty="0"/>
              <a:t> structure. We can search and find links very easily.</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74</a:t>
            </a:fld>
            <a:endParaRPr kumimoji="1" lang="ja-JP" altLang="en-US"/>
          </a:p>
        </p:txBody>
      </p:sp>
    </p:spTree>
    <p:extLst>
      <p:ext uri="{BB962C8B-B14F-4D97-AF65-F5344CB8AC3E}">
        <p14:creationId xmlns:p14="http://schemas.microsoft.com/office/powerpoint/2010/main" val="16774659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Visit the website and search for dog.</a:t>
            </a:r>
          </a:p>
          <a:p>
            <a:endParaRPr lang="en-US" altLang="ja-JP" dirty="0"/>
          </a:p>
          <a:p>
            <a:r>
              <a:rPr lang="en-US" altLang="ja-JP" dirty="0"/>
              <a:t>If you see a set that looks good, you can use it. Dog seems a bit vague though so lets try the animals scientific name “</a:t>
            </a:r>
            <a:r>
              <a:rPr lang="en-US" altLang="ja-JP" dirty="0" err="1"/>
              <a:t>canis</a:t>
            </a:r>
            <a:r>
              <a:rPr lang="en-US" altLang="ja-JP" dirty="0"/>
              <a:t> </a:t>
            </a:r>
            <a:r>
              <a:rPr lang="en-US" altLang="ja-JP" dirty="0" err="1"/>
              <a:t>familiaris</a:t>
            </a:r>
            <a:r>
              <a:rPr lang="en-US" altLang="ja-JP" dirty="0"/>
              <a:t>”. The result looks a lot nicer. Click into it.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75</a:t>
            </a:fld>
            <a:endParaRPr kumimoji="1" lang="ja-JP" altLang="en-US"/>
          </a:p>
        </p:txBody>
      </p:sp>
    </p:spTree>
    <p:extLst>
      <p:ext uri="{BB962C8B-B14F-4D97-AF65-F5344CB8AC3E}">
        <p14:creationId xmlns:p14="http://schemas.microsoft.com/office/powerpoint/2010/main" val="35259732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6. Click Downloads, then URLS. You will get a list of the URLS that are the locations on the net of each of these images. Copy the Links to a text file in our project, name it Dogs.txt</a:t>
            </a:r>
          </a:p>
          <a:p>
            <a:endParaRPr lang="en-US" altLang="ja-JP" dirty="0"/>
          </a:p>
          <a:p>
            <a:r>
              <a:rPr lang="en-US" altLang="ja-JP" dirty="0"/>
              <a:t>7. We now have the dog.txt that contains many links to images of dogs.</a:t>
            </a:r>
          </a:p>
          <a:p>
            <a:endParaRPr lang="en-US" altLang="ja-JP" dirty="0"/>
          </a:p>
          <a:p>
            <a:r>
              <a:rPr lang="en-US" altLang="ja-JP" dirty="0"/>
              <a:t>8. Make a folder called "junk".</a:t>
            </a:r>
          </a:p>
          <a:p>
            <a:endParaRPr lang="en-US" altLang="ja-JP" dirty="0"/>
          </a:p>
          <a:p>
            <a:r>
              <a:rPr lang="en-US" altLang="ja-JP" dirty="0"/>
              <a:t>       As these are just links and not actual images that we downloaded, some links could be dead. not all will work. We therefore are wise to consider this in our fetching program. Lets look at that. </a:t>
            </a:r>
            <a:endParaRPr lang="ja-JP" altLang="en-US"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76</a:t>
            </a:fld>
            <a:endParaRPr kumimoji="1" lang="ja-JP" altLang="en-US"/>
          </a:p>
        </p:txBody>
      </p:sp>
    </p:spTree>
    <p:extLst>
      <p:ext uri="{BB962C8B-B14F-4D97-AF65-F5344CB8AC3E}">
        <p14:creationId xmlns:p14="http://schemas.microsoft.com/office/powerpoint/2010/main" val="1687580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Download into the root directory of your project the code “get_training_data.py”. </a:t>
            </a:r>
          </a:p>
          <a:p>
            <a:endParaRPr lang="en-US" altLang="ja-JP" dirty="0"/>
          </a:p>
          <a:p>
            <a:r>
              <a:rPr kumimoji="1" lang="en-US" altLang="ja-JP" dirty="0"/>
              <a:t>This code simply connects to the link and downloads the image. It is rather slow because it has to establish a connection with each site, and wait for connection. </a:t>
            </a:r>
            <a:endParaRPr lang="en-US" altLang="ja-JP" dirty="0"/>
          </a:p>
          <a:p>
            <a:endParaRPr kumimoji="1" lang="en-US" altLang="ja-JP" dirty="0"/>
          </a:p>
          <a:p>
            <a:r>
              <a:rPr kumimoji="1" lang="en-US" altLang="ja-JP" dirty="0"/>
              <a:t>Actually it takes quiet a long time</a:t>
            </a:r>
            <a:r>
              <a:rPr lang="en-US" altLang="ja-JP" dirty="0"/>
              <a:t>, so to save everyone a lot of boredom, you can download the training data, named “TrainingData.zip”</a:t>
            </a:r>
          </a:p>
          <a:p>
            <a:endParaRPr kumimoji="1" lang="en-US" altLang="ja-JP" dirty="0"/>
          </a:p>
          <a:p>
            <a:r>
              <a:rPr kumimoji="1" lang="en-US" altLang="ja-JP" dirty="0"/>
              <a:t>Extract it into a “/data” folder in the project directory.</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77</a:t>
            </a:fld>
            <a:endParaRPr kumimoji="1" lang="ja-JP" altLang="en-US"/>
          </a:p>
        </p:txBody>
      </p:sp>
    </p:spTree>
    <p:extLst>
      <p:ext uri="{BB962C8B-B14F-4D97-AF65-F5344CB8AC3E}">
        <p14:creationId xmlns:p14="http://schemas.microsoft.com/office/powerpoint/2010/main" val="14126973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Look at the data, notice that images are in greyscale. This </a:t>
            </a:r>
            <a:r>
              <a:rPr kumimoji="1" lang="en-US" altLang="ja-JP" dirty="0" err="1"/>
              <a:t>si</a:t>
            </a:r>
            <a:r>
              <a:rPr kumimoji="1" lang="en-US" altLang="ja-JP" dirty="0"/>
              <a:t> because the precision gained from </a:t>
            </a:r>
            <a:r>
              <a:rPr kumimoji="1" lang="en-US" altLang="ja-JP" dirty="0" err="1"/>
              <a:t>colour</a:t>
            </a:r>
            <a:r>
              <a:rPr kumimoji="1" lang="en-US" altLang="ja-JP" dirty="0"/>
              <a:t> is not worth the processing time. There many be domains in which it would be worthwhile, but in this domain (animals) it is not. </a:t>
            </a:r>
          </a:p>
          <a:p>
            <a:endParaRPr lang="en-US" altLang="ja-JP" dirty="0"/>
          </a:p>
          <a:p>
            <a:r>
              <a:rPr kumimoji="1" lang="en-US" altLang="ja-JP" dirty="0"/>
              <a:t>Also notice that the images have different backgrounds, because they are real images. Unlike our faces in project 1 which where all taken in the same room at the same time, these pictures have many unique backgrounds. Because they are unique and varied, there is no need to crop (and in fact it would be very hard to do so). </a:t>
            </a:r>
          </a:p>
          <a:p>
            <a:endParaRPr lang="en-US" altLang="ja-JP" dirty="0"/>
          </a:p>
          <a:p>
            <a:r>
              <a:rPr kumimoji="1" lang="en-US" altLang="ja-JP" dirty="0"/>
              <a:t>Another point is the dog is not necessary in the center of the canvas. This is fine due to the sub pooling part of convoluted neural networks.</a:t>
            </a:r>
          </a:p>
          <a:p>
            <a:endParaRPr lang="en-US" altLang="ja-JP" dirty="0"/>
          </a:p>
          <a:p>
            <a:r>
              <a:rPr kumimoji="1" lang="en-US" altLang="ja-JP" dirty="0"/>
              <a:t>Finally, note that there many be other things in the canvas, such as people, balls, or even other animals. This is fine as long as two things are true;</a:t>
            </a:r>
          </a:p>
          <a:p>
            <a:r>
              <a:rPr lang="en-US" altLang="ja-JP" dirty="0"/>
              <a:t> - the correct animal is on the canvas</a:t>
            </a:r>
          </a:p>
          <a:p>
            <a:r>
              <a:rPr kumimoji="1" lang="en-US" altLang="ja-JP" dirty="0"/>
              <a:t> - the other animal is not an animal we are trying to classify as another class. On this point, a few might be ok but many occurrences of such data would confuse the training.</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78</a:t>
            </a:fld>
            <a:endParaRPr kumimoji="1" lang="ja-JP" altLang="en-US"/>
          </a:p>
        </p:txBody>
      </p:sp>
    </p:spTree>
    <p:extLst>
      <p:ext uri="{BB962C8B-B14F-4D97-AF65-F5344CB8AC3E}">
        <p14:creationId xmlns:p14="http://schemas.microsoft.com/office/powerpoint/2010/main" val="32967447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When scraping data from links, there is bound to be some bad data from broken links. Make sure to check for such images. You can either do it programmatically or manually. Remove such images from your classes.</a:t>
            </a:r>
          </a:p>
          <a:p>
            <a:endParaRPr lang="en-US" altLang="ja-JP" dirty="0"/>
          </a:p>
          <a:p>
            <a:r>
              <a:rPr lang="en-US" altLang="ja-JP" dirty="0"/>
              <a:t>Note, in the provided data pack, the data has already been cleaned.</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79</a:t>
            </a:fld>
            <a:endParaRPr kumimoji="1" lang="ja-JP" altLang="en-US"/>
          </a:p>
        </p:txBody>
      </p:sp>
    </p:spTree>
    <p:extLst>
      <p:ext uri="{BB962C8B-B14F-4D97-AF65-F5344CB8AC3E}">
        <p14:creationId xmlns:p14="http://schemas.microsoft.com/office/powerpoint/2010/main" val="3497005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Lastly, we install the other required python libraries.</a:t>
            </a:r>
          </a:p>
          <a:p>
            <a:endParaRPr lang="en-US" altLang="ja-JP" dirty="0"/>
          </a:p>
          <a:p>
            <a:r>
              <a:rPr kumimoji="1" lang="en-US" altLang="ja-JP" dirty="0" err="1"/>
              <a:t>Numpy</a:t>
            </a:r>
            <a:r>
              <a:rPr kumimoji="1" lang="en-US" altLang="ja-JP" dirty="0"/>
              <a:t> is a library for doing mathematics</a:t>
            </a:r>
            <a:r>
              <a:rPr lang="en-US" altLang="ja-JP" dirty="0"/>
              <a:t>. It used compiled C code. Python is rather slow, so using </a:t>
            </a:r>
            <a:r>
              <a:rPr lang="en-US" altLang="ja-JP" dirty="0" err="1"/>
              <a:t>numpy</a:t>
            </a:r>
            <a:r>
              <a:rPr lang="en-US" altLang="ja-JP" dirty="0"/>
              <a:t> makes such math intensive code a lot faster.</a:t>
            </a:r>
          </a:p>
          <a:p>
            <a:endParaRPr kumimoji="1" lang="en-US" altLang="ja-JP" dirty="0"/>
          </a:p>
          <a:p>
            <a:r>
              <a:rPr lang="en-US" altLang="ja-JP" dirty="0"/>
              <a:t>Pillow is another image manipulation library like OpenCV.</a:t>
            </a:r>
          </a:p>
          <a:p>
            <a:endParaRPr kumimoji="1" lang="en-US" altLang="ja-JP" dirty="0"/>
          </a:p>
          <a:p>
            <a:r>
              <a:rPr lang="en-US" altLang="ja-JP" dirty="0" err="1"/>
              <a:t>Scipy</a:t>
            </a:r>
            <a:r>
              <a:rPr lang="en-US" altLang="ja-JP" dirty="0"/>
              <a:t> has many convenient tools, some of which are used purely for convenience sake.</a:t>
            </a:r>
          </a:p>
          <a:p>
            <a:endParaRPr kumimoji="1" lang="en-US" altLang="ja-JP" dirty="0"/>
          </a:p>
          <a:p>
            <a:r>
              <a:rPr lang="en-US" altLang="ja-JP" dirty="0"/>
              <a:t>H5py allows us to binarize data and save it.</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a:t>
            </a:fld>
            <a:endParaRPr kumimoji="1" lang="ja-JP" altLang="en-US"/>
          </a:p>
        </p:txBody>
      </p:sp>
    </p:spTree>
    <p:extLst>
      <p:ext uri="{BB962C8B-B14F-4D97-AF65-F5344CB8AC3E}">
        <p14:creationId xmlns:p14="http://schemas.microsoft.com/office/powerpoint/2010/main" val="7763856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The training this time is different to before, as this time we are not going to train a model from the start, but instead use transfer learning to replace the fully connected layer of an older pre-trained model.</a:t>
            </a:r>
          </a:p>
          <a:p>
            <a:endParaRPr lang="en-US" altLang="ja-JP" dirty="0"/>
          </a:p>
          <a:p>
            <a:r>
              <a:rPr kumimoji="1" lang="en-US" altLang="ja-JP" dirty="0"/>
              <a:t>This works as the older model already has its feature maps and weights, we are just going to let it learn what maps and weight equate to these new classes.</a:t>
            </a:r>
          </a:p>
          <a:p>
            <a:endParaRPr lang="en-US" altLang="ja-JP" dirty="0"/>
          </a:p>
          <a:p>
            <a:r>
              <a:rPr kumimoji="1" lang="en-US" altLang="ja-JP" dirty="0"/>
              <a:t>Why would we want to do this as opposed to training from nothing? </a:t>
            </a:r>
            <a:r>
              <a:rPr lang="en-US" altLang="ja-JP" dirty="0"/>
              <a:t>If your data is not so great in number, this can be a good alternative. Take googles “inception” model. This is a powerful model trained on very large data sets. By using the prior work and power of these model, we can get good results with few data. </a:t>
            </a:r>
          </a:p>
          <a:p>
            <a:endParaRPr kumimoji="1" lang="en-US" altLang="ja-JP" dirty="0"/>
          </a:p>
          <a:p>
            <a:r>
              <a:rPr lang="en-US" altLang="ja-JP" dirty="0"/>
              <a:t>The transfer learning code we use is written and supplied by google, and you can download it through </a:t>
            </a:r>
            <a:r>
              <a:rPr lang="en-US" altLang="ja-JP" dirty="0" err="1"/>
              <a:t>bazel</a:t>
            </a:r>
            <a:r>
              <a:rPr lang="en-US" altLang="ja-JP" dirty="0"/>
              <a:t>. We however will download a small re-write I made, as to avoid a  few hassles.</a:t>
            </a:r>
          </a:p>
          <a:p>
            <a:endParaRPr kumimoji="1" lang="en-US" altLang="ja-JP" dirty="0"/>
          </a:p>
          <a:p>
            <a:r>
              <a:rPr lang="en-US" altLang="ja-JP" dirty="0"/>
              <a:t>Download into your project root the file “model_retain.py”</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80</a:t>
            </a:fld>
            <a:endParaRPr kumimoji="1" lang="ja-JP" altLang="en-US"/>
          </a:p>
        </p:txBody>
      </p:sp>
    </p:spTree>
    <p:extLst>
      <p:ext uri="{BB962C8B-B14F-4D97-AF65-F5344CB8AC3E}">
        <p14:creationId xmlns:p14="http://schemas.microsoft.com/office/powerpoint/2010/main" val="19159290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Some things of note that googles code does;</a:t>
            </a:r>
          </a:p>
          <a:p>
            <a:pPr marL="514350" indent="-514350">
              <a:buAutoNum type="arabicPeriod"/>
            </a:pPr>
            <a:r>
              <a:rPr lang="en-US" altLang="ja-JP" dirty="0"/>
              <a:t>Downloads googles model “Inception”. We will retrain Inception.</a:t>
            </a:r>
          </a:p>
          <a:p>
            <a:endParaRPr lang="en-US" altLang="ja-JP" dirty="0"/>
          </a:p>
          <a:p>
            <a:r>
              <a:rPr lang="en-US" altLang="ja-JP" b="1" dirty="0"/>
              <a:t>2. Bottlenecks.</a:t>
            </a:r>
            <a:endParaRPr lang="en-US" altLang="ja-JP" dirty="0"/>
          </a:p>
          <a:p>
            <a:r>
              <a:rPr lang="en-US" altLang="ja-JP" dirty="0"/>
              <a:t>The code uses a technique called "Bottlenecking" to speed up training.</a:t>
            </a:r>
          </a:p>
          <a:p>
            <a:r>
              <a:rPr lang="en-US" altLang="ja-JP" dirty="0"/>
              <a:t>As each image is used multiple times per train, the code creates summaries that it can process faster.</a:t>
            </a:r>
          </a:p>
          <a:p>
            <a:r>
              <a:rPr lang="en-US" altLang="ja-JP" dirty="0"/>
              <a:t>Another benefit is that if you change some settings but run again on the same data, the same bottlenecks can be used, saving a lot of time.</a:t>
            </a:r>
          </a:p>
          <a:p>
            <a:endParaRPr lang="en-US" altLang="ja-JP" dirty="0"/>
          </a:p>
          <a:p>
            <a:r>
              <a:rPr lang="en-US" altLang="ja-JP" dirty="0"/>
              <a:t>You can also programmatically distort the bottlenecks, in order to randomize your data.</a:t>
            </a:r>
            <a:endParaRPr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81</a:t>
            </a:fld>
            <a:endParaRPr kumimoji="1" lang="ja-JP" altLang="en-US"/>
          </a:p>
        </p:txBody>
      </p:sp>
    </p:spTree>
    <p:extLst>
      <p:ext uri="{BB962C8B-B14F-4D97-AF65-F5344CB8AC3E}">
        <p14:creationId xmlns:p14="http://schemas.microsoft.com/office/powerpoint/2010/main" val="21304450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68375"/>
            <a:ext cx="5486400" cy="3086100"/>
          </a:xfrm>
        </p:spPr>
      </p:sp>
      <p:sp>
        <p:nvSpPr>
          <p:cNvPr id="3" name="Notes Placeholder 2"/>
          <p:cNvSpPr>
            <a:spLocks noGrp="1"/>
          </p:cNvSpPr>
          <p:nvPr>
            <p:ph type="body" idx="1"/>
          </p:nvPr>
        </p:nvSpPr>
        <p:spPr/>
        <p:txBody>
          <a:bodyPr/>
          <a:lstStyle/>
          <a:p>
            <a:r>
              <a:rPr kumimoji="1" lang="en-US" altLang="ja-JP" dirty="0"/>
              <a:t>The model is trained in the same fashion as earlier, but instead of learning feature maps and training weights throughout the network, we only train the link between the feature map outputs and the fully connected layer.</a:t>
            </a:r>
          </a:p>
          <a:p>
            <a:endParaRPr lang="en-US" altLang="ja-JP" dirty="0"/>
          </a:p>
          <a:p>
            <a:r>
              <a:rPr kumimoji="1" lang="en-US" altLang="ja-JP" dirty="0"/>
              <a:t>We are trusting that the feature maps inception (the pre-trained graph) already learnt are strong and good for our data too, and are thus using them to classify some new classes.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82</a:t>
            </a:fld>
            <a:endParaRPr kumimoji="1" lang="ja-JP" altLang="en-US"/>
          </a:p>
        </p:txBody>
      </p:sp>
    </p:spTree>
    <p:extLst>
      <p:ext uri="{BB962C8B-B14F-4D97-AF65-F5344CB8AC3E}">
        <p14:creationId xmlns:p14="http://schemas.microsoft.com/office/powerpoint/2010/main" val="20613082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68375"/>
            <a:ext cx="5486400" cy="3086100"/>
          </a:xfrm>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83</a:t>
            </a:fld>
            <a:endParaRPr kumimoji="1" lang="ja-JP" altLang="en-US"/>
          </a:p>
        </p:txBody>
      </p:sp>
    </p:spTree>
    <p:extLst>
      <p:ext uri="{BB962C8B-B14F-4D97-AF65-F5344CB8AC3E}">
        <p14:creationId xmlns:p14="http://schemas.microsoft.com/office/powerpoint/2010/main" val="42539279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Googles code exposes many of the variables as </a:t>
            </a:r>
            <a:r>
              <a:rPr lang="en-US" altLang="ja-JP" dirty="0" err="1"/>
              <a:t>params</a:t>
            </a:r>
            <a:r>
              <a:rPr lang="en-US" altLang="ja-JP" dirty="0"/>
              <a:t>, so you have a lot of control over the run. You can read them on slide.</a:t>
            </a:r>
          </a:p>
          <a:p>
            <a:endParaRPr kumimoji="1" lang="en-US" altLang="ja-JP" dirty="0"/>
          </a:p>
          <a:p>
            <a:r>
              <a:rPr lang="en-US" altLang="ja-JP" dirty="0"/>
              <a:t>Some of the more </a:t>
            </a:r>
            <a:r>
              <a:rPr lang="en-US" altLang="ja-JP" dirty="0" err="1"/>
              <a:t>usuable</a:t>
            </a:r>
            <a:r>
              <a:rPr lang="en-US" altLang="ja-JP" dirty="0"/>
              <a:t> settings are;</a:t>
            </a:r>
          </a:p>
          <a:p>
            <a:endParaRPr kumimoji="1" lang="en-US" altLang="ja-JP" dirty="0"/>
          </a:p>
          <a:p>
            <a:r>
              <a:rPr lang="en-US" altLang="ja-JP" dirty="0"/>
              <a:t>--how many training steps: This configures the stopping condition. It is the “epochs” as in project 1.</a:t>
            </a:r>
          </a:p>
          <a:p>
            <a:endParaRPr kumimoji="1" lang="en-US" altLang="ja-JP" dirty="0"/>
          </a:p>
          <a:p>
            <a:r>
              <a:rPr lang="en-US" altLang="ja-JP" dirty="0"/>
              <a:t>--learning rate: the learning rate is static in this case.</a:t>
            </a:r>
          </a:p>
          <a:p>
            <a:endParaRPr kumimoji="1" lang="en-US" altLang="ja-JP" dirty="0"/>
          </a:p>
          <a:p>
            <a:r>
              <a:rPr lang="en-US" altLang="ja-JP" dirty="0"/>
              <a:t>-- test/</a:t>
            </a:r>
            <a:r>
              <a:rPr lang="en-US" altLang="ja-JP" dirty="0" err="1"/>
              <a:t>val</a:t>
            </a:r>
            <a:r>
              <a:rPr lang="en-US" altLang="ja-JP" dirty="0"/>
              <a:t> percentage. You can set them, but really the best is 80/10/10.</a:t>
            </a:r>
          </a:p>
          <a:p>
            <a:endParaRPr kumimoji="1" lang="en-US" altLang="ja-JP" dirty="0"/>
          </a:p>
          <a:p>
            <a:r>
              <a:rPr lang="en-US" altLang="ja-JP" dirty="0"/>
              <a:t>--print misclassified test images. This is a nice flag that allows you too see where the model is failing. If all the mistakes are in the dog class, you can assume the dog class’s data is poor.</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84</a:t>
            </a:fld>
            <a:endParaRPr kumimoji="1" lang="ja-JP" altLang="en-US"/>
          </a:p>
        </p:txBody>
      </p:sp>
    </p:spTree>
    <p:extLst>
      <p:ext uri="{BB962C8B-B14F-4D97-AF65-F5344CB8AC3E}">
        <p14:creationId xmlns:p14="http://schemas.microsoft.com/office/powerpoint/2010/main" val="3490555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Run the program with a command similar as to the one on the slide.</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85</a:t>
            </a:fld>
            <a:endParaRPr kumimoji="1" lang="ja-JP" altLang="en-US"/>
          </a:p>
        </p:txBody>
      </p:sp>
    </p:spTree>
    <p:extLst>
      <p:ext uri="{BB962C8B-B14F-4D97-AF65-F5344CB8AC3E}">
        <p14:creationId xmlns:p14="http://schemas.microsoft.com/office/powerpoint/2010/main" val="15667437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Once the training is complete the model is output at by default at; </a:t>
            </a:r>
          </a:p>
          <a:p>
            <a:endParaRPr lang="en-US" altLang="ja-JP" dirty="0"/>
          </a:p>
          <a:p>
            <a:endParaRPr lang="en-US" altLang="ja-JP" dirty="0"/>
          </a:p>
          <a:p>
            <a:r>
              <a:rPr lang="en-US" altLang="ja-JP" dirty="0"/>
              <a:t>- </a:t>
            </a:r>
            <a:r>
              <a:rPr lang="en-US" altLang="ja-JP" dirty="0" err="1"/>
              <a:t>retrain_graph</a:t>
            </a:r>
            <a:r>
              <a:rPr lang="en-US" altLang="ja-JP" dirty="0"/>
              <a:t>/</a:t>
            </a:r>
            <a:r>
              <a:rPr lang="en-US" altLang="ja-JP" dirty="0" err="1"/>
              <a:t>output_graph.pb</a:t>
            </a:r>
            <a:r>
              <a:rPr lang="en-US" altLang="ja-JP" dirty="0"/>
              <a:t>'</a:t>
            </a:r>
          </a:p>
          <a:p>
            <a:r>
              <a:rPr lang="en-US" altLang="ja-JP" dirty="0"/>
              <a:t>- </a:t>
            </a:r>
            <a:r>
              <a:rPr lang="en-US" altLang="ja-JP" dirty="0" err="1"/>
              <a:t>retrain_graph</a:t>
            </a:r>
            <a:r>
              <a:rPr lang="en-US" altLang="ja-JP" dirty="0"/>
              <a:t>/output_labels.txt'</a:t>
            </a:r>
          </a:p>
          <a:p>
            <a:endParaRPr lang="en-US" altLang="ja-JP" dirty="0"/>
          </a:p>
          <a:p>
            <a:r>
              <a:rPr lang="en-US" altLang="ja-JP" dirty="0"/>
              <a:t>We can now use this new model to classify images.</a:t>
            </a:r>
          </a:p>
          <a:p>
            <a:endParaRPr lang="en-US" altLang="ja-JP" dirty="0"/>
          </a:p>
          <a:p>
            <a:r>
              <a:rPr lang="en-US" altLang="ja-JP" dirty="0"/>
              <a:t>Lets do that now.</a:t>
            </a:r>
          </a:p>
          <a:p>
            <a:endParaRPr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86</a:t>
            </a:fld>
            <a:endParaRPr kumimoji="1" lang="ja-JP" altLang="en-US"/>
          </a:p>
        </p:txBody>
      </p:sp>
    </p:spTree>
    <p:extLst>
      <p:ext uri="{BB962C8B-B14F-4D97-AF65-F5344CB8AC3E}">
        <p14:creationId xmlns:p14="http://schemas.microsoft.com/office/powerpoint/2010/main" val="40105473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Download into the project root directory the </a:t>
            </a:r>
            <a:r>
              <a:rPr kumimoji="1" lang="en-US" altLang="ja-JP" dirty="0" err="1"/>
              <a:t>ccode</a:t>
            </a:r>
            <a:r>
              <a:rPr kumimoji="1" lang="en-US" altLang="ja-JP" dirty="0"/>
              <a:t> “classify retain .</a:t>
            </a:r>
            <a:r>
              <a:rPr kumimoji="1" lang="en-US" altLang="ja-JP" dirty="0" err="1"/>
              <a:t>py</a:t>
            </a:r>
            <a:r>
              <a:rPr kumimoji="1" lang="en-US" altLang="ja-JP" dirty="0"/>
              <a:t>”</a:t>
            </a:r>
          </a:p>
          <a:p>
            <a:endParaRPr lang="en-US" altLang="ja-JP" dirty="0"/>
          </a:p>
          <a:p>
            <a:r>
              <a:rPr kumimoji="1" lang="en-US" altLang="ja-JP" dirty="0"/>
              <a:t>Execute </a:t>
            </a:r>
            <a:r>
              <a:rPr lang="en-US" altLang="ja-JP" dirty="0"/>
              <a:t>the program with the </a:t>
            </a:r>
            <a:r>
              <a:rPr lang="en-US" altLang="ja-JP" dirty="0" err="1"/>
              <a:t>params</a:t>
            </a:r>
            <a:r>
              <a:rPr lang="en-US" altLang="ja-JP" dirty="0"/>
              <a:t> –</a:t>
            </a:r>
            <a:r>
              <a:rPr lang="en-US" altLang="ja-JP" dirty="0" err="1"/>
              <a:t>model_path</a:t>
            </a:r>
            <a:r>
              <a:rPr lang="en-US" altLang="ja-JP" dirty="0"/>
              <a:t>, which points to our new retrained model, and –</a:t>
            </a:r>
            <a:r>
              <a:rPr lang="en-US" altLang="ja-JP" dirty="0" err="1"/>
              <a:t>label_path</a:t>
            </a:r>
            <a:r>
              <a:rPr lang="en-US" altLang="ja-JP" dirty="0"/>
              <a:t>, which points to the labels path.</a:t>
            </a:r>
          </a:p>
          <a:p>
            <a:endParaRPr kumimoji="1" lang="en-US" altLang="ja-JP" dirty="0"/>
          </a:p>
          <a:p>
            <a:endParaRPr lang="en-US" altLang="ja-JP" dirty="0"/>
          </a:p>
          <a:p>
            <a:r>
              <a:rPr kumimoji="1" lang="en-US" altLang="ja-JP" dirty="0"/>
              <a:t>The results will show the probab</a:t>
            </a:r>
            <a:r>
              <a:rPr lang="en-US" altLang="ja-JP" dirty="0"/>
              <a:t>ility of the image for each of the input classes.</a:t>
            </a:r>
          </a:p>
          <a:p>
            <a:endParaRPr kumimoji="1" lang="en-US" altLang="ja-JP" dirty="0"/>
          </a:p>
          <a:p>
            <a:r>
              <a:rPr lang="en-US" altLang="ja-JP" dirty="0"/>
              <a:t>It is really accurate! This is the power of transfer learning. We build an animal image classifier with only about 1000 images.</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87</a:t>
            </a:fld>
            <a:endParaRPr kumimoji="1" lang="ja-JP" altLang="en-US"/>
          </a:p>
        </p:txBody>
      </p:sp>
    </p:spTree>
    <p:extLst>
      <p:ext uri="{BB962C8B-B14F-4D97-AF65-F5344CB8AC3E}">
        <p14:creationId xmlns:p14="http://schemas.microsoft.com/office/powerpoint/2010/main" val="152388606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If we try to classify a different animal, it will obviously fail.</a:t>
            </a:r>
          </a:p>
          <a:p>
            <a:endParaRPr lang="en-US" altLang="ja-JP" dirty="0"/>
          </a:p>
          <a:p>
            <a:r>
              <a:rPr lang="en-US" altLang="ja-JP" dirty="0"/>
              <a:t>Googles Inception (the graph we used) could actually classify cats, but we made it forget that was an output class and only taught it our four classes, so it now thinks everything is one of those four.</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88</a:t>
            </a:fld>
            <a:endParaRPr kumimoji="1" lang="ja-JP" altLang="en-US"/>
          </a:p>
        </p:txBody>
      </p:sp>
    </p:spTree>
    <p:extLst>
      <p:ext uri="{BB962C8B-B14F-4D97-AF65-F5344CB8AC3E}">
        <p14:creationId xmlns:p14="http://schemas.microsoft.com/office/powerpoint/2010/main" val="28707836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In summary,</a:t>
            </a:r>
          </a:p>
          <a:p>
            <a:endParaRPr lang="en-US" altLang="ja-JP" dirty="0"/>
          </a:p>
          <a:p>
            <a:r>
              <a:rPr kumimoji="1" lang="en-US" altLang="ja-JP" dirty="0"/>
              <a:t>Transfer learning is a way to use pre-existing knowledge, in the form of a ready trained model, and teach it to classify other classes.</a:t>
            </a:r>
          </a:p>
          <a:p>
            <a:endParaRPr lang="en-US" altLang="ja-JP" dirty="0"/>
          </a:p>
          <a:p>
            <a:r>
              <a:rPr kumimoji="1" lang="en-US" altLang="ja-JP" dirty="0"/>
              <a:t>It is powerful because it borrows the power of already powerful models, and lets us make classifications even with limited data, and without requiring large amounts of time for training.</a:t>
            </a:r>
          </a:p>
          <a:p>
            <a:endParaRPr lang="en-US" altLang="ja-JP" dirty="0"/>
          </a:p>
          <a:p>
            <a:endParaRPr kumimoji="1" lang="en-US" altLang="ja-JP" dirty="0"/>
          </a:p>
          <a:p>
            <a:r>
              <a:rPr lang="en-US" altLang="ja-JP" dirty="0"/>
              <a:t>As always, data is king. Better data means better results. When web scraping data, it is important to do some data cleaning, as we can not be certain the data we are blindly downloading is good.</a:t>
            </a:r>
          </a:p>
          <a:p>
            <a:endParaRPr kumimoji="1" lang="en-US" altLang="ja-JP" dirty="0"/>
          </a:p>
          <a:p>
            <a:endParaRPr lang="en-US" altLang="ja-JP" dirty="0"/>
          </a:p>
          <a:p>
            <a:r>
              <a:rPr kumimoji="1" lang="en-US" altLang="ja-JP" dirty="0"/>
              <a:t>Thank you, the end.</a:t>
            </a:r>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89</a:t>
            </a:fld>
            <a:endParaRPr kumimoji="1" lang="ja-JP" altLang="en-US"/>
          </a:p>
        </p:txBody>
      </p:sp>
    </p:spTree>
    <p:extLst>
      <p:ext uri="{BB962C8B-B14F-4D97-AF65-F5344CB8AC3E}">
        <p14:creationId xmlns:p14="http://schemas.microsoft.com/office/powerpoint/2010/main" val="38445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CUDA is a library by Nvidia which allows computations to be performed on the graphics card instead of CPU. As the GPU is a great deal faster than the CPU for such computations as are performed in training a CNN, it’s a good idea to use it if </a:t>
            </a:r>
            <a:r>
              <a:rPr lang="en-US" altLang="ja-JP" dirty="0"/>
              <a:t>you can.</a:t>
            </a:r>
          </a:p>
          <a:p>
            <a:endParaRPr kumimoji="1" lang="en-US" altLang="ja-JP" dirty="0"/>
          </a:p>
          <a:p>
            <a:r>
              <a:rPr lang="en-US" altLang="ja-JP" dirty="0"/>
              <a:t>You can check if your computer supports CUDA by first identifying your display device in the device manager. Then, if it’s a </a:t>
            </a:r>
            <a:r>
              <a:rPr lang="en-US" altLang="ja-JP" dirty="0" err="1"/>
              <a:t>Nvida</a:t>
            </a:r>
            <a:r>
              <a:rPr lang="en-US" altLang="ja-JP" dirty="0"/>
              <a:t>, check if it’s a CUDA device on the </a:t>
            </a:r>
            <a:r>
              <a:rPr lang="en-US" altLang="ja-JP" dirty="0" err="1"/>
              <a:t>nvidia</a:t>
            </a:r>
            <a:r>
              <a:rPr lang="en-US" altLang="ja-JP" dirty="0"/>
              <a:t> site.</a:t>
            </a:r>
          </a:p>
          <a:p>
            <a:endParaRPr kumimoji="1" lang="en-US" altLang="ja-JP" dirty="0"/>
          </a:p>
          <a:p>
            <a:endParaRPr kumimoji="1" lang="ja-JP" altLang="en-US" dirty="0"/>
          </a:p>
        </p:txBody>
      </p:sp>
      <p:sp>
        <p:nvSpPr>
          <p:cNvPr id="4" name="Slide Number Placeholder 3"/>
          <p:cNvSpPr>
            <a:spLocks noGrp="1"/>
          </p:cNvSpPr>
          <p:nvPr>
            <p:ph type="sldNum" sz="quarter" idx="10"/>
          </p:nvPr>
        </p:nvSpPr>
        <p:spPr/>
        <p:txBody>
          <a:bodyPr/>
          <a:lstStyle/>
          <a:p>
            <a:fld id="{22AC8BD2-FE05-49AD-BB6C-1616FA5B8606}" type="slidenum">
              <a:rPr kumimoji="1" lang="ja-JP" altLang="en-US" smtClean="0"/>
              <a:t>9</a:t>
            </a:fld>
            <a:endParaRPr kumimoji="1" lang="ja-JP" altLang="en-US"/>
          </a:p>
        </p:txBody>
      </p:sp>
    </p:spTree>
    <p:extLst>
      <p:ext uri="{BB962C8B-B14F-4D97-AF65-F5344CB8AC3E}">
        <p14:creationId xmlns:p14="http://schemas.microsoft.com/office/powerpoint/2010/main" val="32600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BBF7-947E-41E0-9B5D-E9AFC02D389D}"/>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6A6552E3-4BC4-4FDB-8B9D-47BDC9514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02BFD4A6-F70C-4CCD-9B79-9FAC98A28D93}"/>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5" name="Footer Placeholder 4">
            <a:extLst>
              <a:ext uri="{FF2B5EF4-FFF2-40B4-BE49-F238E27FC236}">
                <a16:creationId xmlns:a16="http://schemas.microsoft.com/office/drawing/2014/main" id="{1F0ED595-0E7A-405D-A02E-04A3F984FCD1}"/>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5681BE44-2216-44E4-97DC-3EDEB8FFC957}"/>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367615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4126-BDB0-41FD-8D7D-60FE6527D6F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54313EBE-8BE3-4971-BD6E-8332B4A42C2E}"/>
              </a:ext>
            </a:extLst>
          </p:cNvPr>
          <p:cNvSpPr>
            <a:spLocks noGrp="1"/>
          </p:cNvSpPr>
          <p:nvPr>
            <p:ph type="body" orient="vert" idx="1"/>
          </p:nvPr>
        </p:nvSpPr>
        <p:spPr/>
        <p:txBody>
          <a:bodyPr vert="eaVert"/>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9FE28E16-BC76-4619-99AA-DA5466930062}"/>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5" name="Footer Placeholder 4">
            <a:extLst>
              <a:ext uri="{FF2B5EF4-FFF2-40B4-BE49-F238E27FC236}">
                <a16:creationId xmlns:a16="http://schemas.microsoft.com/office/drawing/2014/main" id="{AADF00CD-5A96-412D-B625-EC2F321E3D54}"/>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4C7980E2-F353-4507-AEB9-CEABAD4ED697}"/>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408916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AF93A0-EA9A-40F3-B1A9-95AA4ED05E98}"/>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B0E3EA12-6695-401C-BBCB-D0E59C9A5E61}"/>
              </a:ext>
            </a:extLst>
          </p:cNvPr>
          <p:cNvSpPr>
            <a:spLocks noGrp="1"/>
          </p:cNvSpPr>
          <p:nvPr>
            <p:ph type="body" orient="vert" idx="1"/>
          </p:nvPr>
        </p:nvSpPr>
        <p:spPr>
          <a:xfrm>
            <a:off x="838200" y="365125"/>
            <a:ext cx="7734300" cy="5811838"/>
          </a:xfrm>
        </p:spPr>
        <p:txBody>
          <a:bodyPr vert="eaVert"/>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1E770E83-7BCD-4A9D-8B0B-152DEEB4DB0C}"/>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5" name="Footer Placeholder 4">
            <a:extLst>
              <a:ext uri="{FF2B5EF4-FFF2-40B4-BE49-F238E27FC236}">
                <a16:creationId xmlns:a16="http://schemas.microsoft.com/office/drawing/2014/main" id="{6CA8C59C-4702-4191-B050-1A02B85FC1E3}"/>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EB3E6D86-5217-43AF-9A62-1631EEF619EE}"/>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288046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10E8-FD13-4C9A-BA60-0A7792E0707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5A557A7D-B1C9-48C4-BD56-9E4F88F98EF4}"/>
              </a:ext>
            </a:extLst>
          </p:cNvPr>
          <p:cNvSpPr>
            <a:spLocks noGrp="1"/>
          </p:cNvSpPr>
          <p:nvPr>
            <p:ph idx="1"/>
          </p:nvPr>
        </p:nvSpPr>
        <p:spPr/>
        <p:txBody>
          <a:body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207FC8AA-47CD-488C-AC7D-97C3EDE98B1C}"/>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5" name="Footer Placeholder 4">
            <a:extLst>
              <a:ext uri="{FF2B5EF4-FFF2-40B4-BE49-F238E27FC236}">
                <a16:creationId xmlns:a16="http://schemas.microsoft.com/office/drawing/2014/main" id="{E39C256A-EB1A-4824-BA52-7CCB26FE0989}"/>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03513FB9-8D2F-4AD4-93DF-2DACBA42322C}"/>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129910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27F7-649A-4A6E-8D26-878418276F9A}"/>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94939BE0-594F-4753-8A60-6CCB8AE0E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Edit Master text styles</a:t>
            </a:r>
          </a:p>
        </p:txBody>
      </p:sp>
      <p:sp>
        <p:nvSpPr>
          <p:cNvPr id="4" name="Date Placeholder 3">
            <a:extLst>
              <a:ext uri="{FF2B5EF4-FFF2-40B4-BE49-F238E27FC236}">
                <a16:creationId xmlns:a16="http://schemas.microsoft.com/office/drawing/2014/main" id="{079DBB8B-0B21-475E-B0C8-C77E3B639523}"/>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5" name="Footer Placeholder 4">
            <a:extLst>
              <a:ext uri="{FF2B5EF4-FFF2-40B4-BE49-F238E27FC236}">
                <a16:creationId xmlns:a16="http://schemas.microsoft.com/office/drawing/2014/main" id="{D19E4D6A-6DD1-4992-87C6-338C6014E291}"/>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AA82ACAE-1C28-4BCA-8C39-18DB5DF0179F}"/>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192226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8849-0F88-43AE-A178-BB0D45AF7DC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D1C98AF6-B152-493C-8792-A10DBAFF5DFC}"/>
              </a:ext>
            </a:extLst>
          </p:cNvPr>
          <p:cNvSpPr>
            <a:spLocks noGrp="1"/>
          </p:cNvSpPr>
          <p:nvPr>
            <p:ph sz="half" idx="1"/>
          </p:nvPr>
        </p:nvSpPr>
        <p:spPr>
          <a:xfrm>
            <a:off x="838200" y="1825625"/>
            <a:ext cx="5181600" cy="4351338"/>
          </a:xfrm>
        </p:spPr>
        <p:txBody>
          <a:body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48E13EB5-A4BC-41CA-A50B-37421C4A7C21}"/>
              </a:ext>
            </a:extLst>
          </p:cNvPr>
          <p:cNvSpPr>
            <a:spLocks noGrp="1"/>
          </p:cNvSpPr>
          <p:nvPr>
            <p:ph sz="half" idx="2"/>
          </p:nvPr>
        </p:nvSpPr>
        <p:spPr>
          <a:xfrm>
            <a:off x="6172200" y="1825625"/>
            <a:ext cx="5181600" cy="4351338"/>
          </a:xfrm>
        </p:spPr>
        <p:txBody>
          <a:body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C02443FF-5F09-40B4-86A9-85307FD7DF24}"/>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6" name="Footer Placeholder 5">
            <a:extLst>
              <a:ext uri="{FF2B5EF4-FFF2-40B4-BE49-F238E27FC236}">
                <a16:creationId xmlns:a16="http://schemas.microsoft.com/office/drawing/2014/main" id="{2E0A35E7-059F-42A4-B3E9-4AC65F04AA43}"/>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6830EB1C-0938-4590-910E-00AED93C1565}"/>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10970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D9B3-A0C6-4689-89B9-BF64C80460A6}"/>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ADA6E0A1-D884-4DE5-9688-2FB07A18E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p>
        </p:txBody>
      </p:sp>
      <p:sp>
        <p:nvSpPr>
          <p:cNvPr id="4" name="Content Placeholder 3">
            <a:extLst>
              <a:ext uri="{FF2B5EF4-FFF2-40B4-BE49-F238E27FC236}">
                <a16:creationId xmlns:a16="http://schemas.microsoft.com/office/drawing/2014/main" id="{84FEC936-8D70-494B-B1E9-2CD00F0FC995}"/>
              </a:ext>
            </a:extLst>
          </p:cNvPr>
          <p:cNvSpPr>
            <a:spLocks noGrp="1"/>
          </p:cNvSpPr>
          <p:nvPr>
            <p:ph sz="half" idx="2"/>
          </p:nvPr>
        </p:nvSpPr>
        <p:spPr>
          <a:xfrm>
            <a:off x="839788" y="2505075"/>
            <a:ext cx="5157787" cy="3684588"/>
          </a:xfrm>
        </p:spPr>
        <p:txBody>
          <a:body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C60A627C-C3D8-43FE-9476-5033CD8897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p>
        </p:txBody>
      </p:sp>
      <p:sp>
        <p:nvSpPr>
          <p:cNvPr id="6" name="Content Placeholder 5">
            <a:extLst>
              <a:ext uri="{FF2B5EF4-FFF2-40B4-BE49-F238E27FC236}">
                <a16:creationId xmlns:a16="http://schemas.microsoft.com/office/drawing/2014/main" id="{092E3EF5-AAFF-42E0-8406-F7567ACE4AF4}"/>
              </a:ext>
            </a:extLst>
          </p:cNvPr>
          <p:cNvSpPr>
            <a:spLocks noGrp="1"/>
          </p:cNvSpPr>
          <p:nvPr>
            <p:ph sz="quarter" idx="4"/>
          </p:nvPr>
        </p:nvSpPr>
        <p:spPr>
          <a:xfrm>
            <a:off x="6172200" y="2505075"/>
            <a:ext cx="5183188" cy="3684588"/>
          </a:xfrm>
        </p:spPr>
        <p:txBody>
          <a:body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B5E0C2BD-05CB-45C9-9A22-A49399A475E3}"/>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8" name="Footer Placeholder 7">
            <a:extLst>
              <a:ext uri="{FF2B5EF4-FFF2-40B4-BE49-F238E27FC236}">
                <a16:creationId xmlns:a16="http://schemas.microsoft.com/office/drawing/2014/main" id="{2862C4FB-7E9A-49F6-9EC7-873BE61C2FC7}"/>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0F958895-7EC3-4D59-B874-5D5D5514211C}"/>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176995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ED4C-5D1B-4DEE-9AD7-5523B8606A07}"/>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CFC25E95-156C-45EB-90E0-897B454B6D92}"/>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4" name="Footer Placeholder 3">
            <a:extLst>
              <a:ext uri="{FF2B5EF4-FFF2-40B4-BE49-F238E27FC236}">
                <a16:creationId xmlns:a16="http://schemas.microsoft.com/office/drawing/2014/main" id="{334B7B9E-C6A1-4687-BA7A-B004F70B83C4}"/>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D6E973FE-B0EC-48CB-A661-96016F4F92DA}"/>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111422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990AC-3BB8-465A-AAA0-D0A456324210}"/>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3" name="Footer Placeholder 2">
            <a:extLst>
              <a:ext uri="{FF2B5EF4-FFF2-40B4-BE49-F238E27FC236}">
                <a16:creationId xmlns:a16="http://schemas.microsoft.com/office/drawing/2014/main" id="{9834744C-56C1-4685-B605-B9CD8A4480D1}"/>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134B966D-BDB7-4087-AB9A-1DDC8AD570EA}"/>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83934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6E9D-F2EC-44CD-84A2-44E83D03A94B}"/>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E75E556C-615F-421C-B790-343E8DFE3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D887ADE7-8988-41B9-BAFF-DE07E02D5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Edit Master text styles</a:t>
            </a:r>
          </a:p>
        </p:txBody>
      </p:sp>
      <p:sp>
        <p:nvSpPr>
          <p:cNvPr id="5" name="Date Placeholder 4">
            <a:extLst>
              <a:ext uri="{FF2B5EF4-FFF2-40B4-BE49-F238E27FC236}">
                <a16:creationId xmlns:a16="http://schemas.microsoft.com/office/drawing/2014/main" id="{40EA8B45-CDDD-40B8-B942-4CFB3CD32D20}"/>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6" name="Footer Placeholder 5">
            <a:extLst>
              <a:ext uri="{FF2B5EF4-FFF2-40B4-BE49-F238E27FC236}">
                <a16:creationId xmlns:a16="http://schemas.microsoft.com/office/drawing/2014/main" id="{776FEECD-945D-4921-BE91-CE5D1E946D69}"/>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6BC27A59-B96F-430D-9CBB-939BD171BD9B}"/>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151758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800A-5C91-4928-A625-122AC8DBC1D4}"/>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3769F8A3-BF79-42B2-8B8D-C14364BE8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1B3E72BA-166F-4610-899B-4CEFE6BA3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Edit Master text styles</a:t>
            </a:r>
          </a:p>
        </p:txBody>
      </p:sp>
      <p:sp>
        <p:nvSpPr>
          <p:cNvPr id="5" name="Date Placeholder 4">
            <a:extLst>
              <a:ext uri="{FF2B5EF4-FFF2-40B4-BE49-F238E27FC236}">
                <a16:creationId xmlns:a16="http://schemas.microsoft.com/office/drawing/2014/main" id="{D941BA08-3B66-45B6-A6AB-8D167BFD2C06}"/>
              </a:ext>
            </a:extLst>
          </p:cNvPr>
          <p:cNvSpPr>
            <a:spLocks noGrp="1"/>
          </p:cNvSpPr>
          <p:nvPr>
            <p:ph type="dt" sz="half" idx="10"/>
          </p:nvPr>
        </p:nvSpPr>
        <p:spPr/>
        <p:txBody>
          <a:bodyPr/>
          <a:lstStyle/>
          <a:p>
            <a:fld id="{B089461E-71F4-4442-B9A5-CD12A1D409EE}" type="datetimeFigureOut">
              <a:rPr kumimoji="1" lang="ja-JP" altLang="en-US" smtClean="0"/>
              <a:t>2017/12/20</a:t>
            </a:fld>
            <a:endParaRPr kumimoji="1" lang="ja-JP" altLang="en-US"/>
          </a:p>
        </p:txBody>
      </p:sp>
      <p:sp>
        <p:nvSpPr>
          <p:cNvPr id="6" name="Footer Placeholder 5">
            <a:extLst>
              <a:ext uri="{FF2B5EF4-FFF2-40B4-BE49-F238E27FC236}">
                <a16:creationId xmlns:a16="http://schemas.microsoft.com/office/drawing/2014/main" id="{DAF9F593-34D7-4ED1-91E1-31D0E2781FA9}"/>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AE8BF1D6-7E44-404D-9085-ADCFA4BB1FC1}"/>
              </a:ext>
            </a:extLst>
          </p:cNvPr>
          <p:cNvSpPr>
            <a:spLocks noGrp="1"/>
          </p:cNvSpPr>
          <p:nvPr>
            <p:ph type="sldNum" sz="quarter" idx="12"/>
          </p:nvPr>
        </p:nvSpPr>
        <p:spPr/>
        <p:txBody>
          <a:body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212721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C5B9D-280B-480E-9C78-57A6C5E24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9F72EBC7-76A4-46CC-AEFC-2122FAA69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B6C9CE61-5C0E-42FA-99C6-8D61C2BF6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9461E-71F4-4442-B9A5-CD12A1D409EE}" type="datetimeFigureOut">
              <a:rPr kumimoji="1" lang="ja-JP" altLang="en-US" smtClean="0"/>
              <a:t>2017/12/20</a:t>
            </a:fld>
            <a:endParaRPr kumimoji="1" lang="ja-JP" altLang="en-US"/>
          </a:p>
        </p:txBody>
      </p:sp>
      <p:sp>
        <p:nvSpPr>
          <p:cNvPr id="5" name="Footer Placeholder 4">
            <a:extLst>
              <a:ext uri="{FF2B5EF4-FFF2-40B4-BE49-F238E27FC236}">
                <a16:creationId xmlns:a16="http://schemas.microsoft.com/office/drawing/2014/main" id="{AE3E8D06-2525-4DE3-8A90-0D2D66012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D073B79B-A581-45E5-90BC-F8C6F0B2BF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BA077-9CF3-4962-BE36-6C1B6AD2DC9C}" type="slidenum">
              <a:rPr kumimoji="1" lang="ja-JP" altLang="en-US" smtClean="0"/>
              <a:t>‹#›</a:t>
            </a:fld>
            <a:endParaRPr kumimoji="1" lang="ja-JP" altLang="en-US"/>
          </a:p>
        </p:txBody>
      </p:sp>
    </p:spTree>
    <p:extLst>
      <p:ext uri="{BB962C8B-B14F-4D97-AF65-F5344CB8AC3E}">
        <p14:creationId xmlns:p14="http://schemas.microsoft.com/office/powerpoint/2010/main" val="2106445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nvidia.com/cuda-downloa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eveloper.nvidia.com/cudn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s/release/python-35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s.ryerson.ca/~aharley/vis/conv/flat.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download/details.aspx?id=5358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faroit.github.io/keras-docs/1.2.2/layers/convolutional/#convolution2d"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hyperlink" Target="https://faroit.github.io/keras-docs/1.2.2/layers/convolutional/#convolution2d"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fd.uci.edu/~gohlke/pythonlibs/#openc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7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nvidia.com/cuda-gpu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6DF1-3145-439E-826E-864257E63DE7}"/>
              </a:ext>
            </a:extLst>
          </p:cNvPr>
          <p:cNvSpPr>
            <a:spLocks noGrp="1"/>
          </p:cNvSpPr>
          <p:nvPr>
            <p:ph type="ctrTitle"/>
          </p:nvPr>
        </p:nvSpPr>
        <p:spPr/>
        <p:txBody>
          <a:bodyPr/>
          <a:lstStyle/>
          <a:p>
            <a:r>
              <a:rPr kumimoji="1" lang="en-US" altLang="ja-JP" dirty="0"/>
              <a:t>AI</a:t>
            </a:r>
            <a:r>
              <a:rPr kumimoji="1" lang="ja-JP" altLang="en-US" dirty="0"/>
              <a:t> </a:t>
            </a:r>
            <a:r>
              <a:rPr kumimoji="1" lang="en-US" altLang="ja-JP" dirty="0"/>
              <a:t>Seminar</a:t>
            </a:r>
            <a:endParaRPr kumimoji="1" lang="ja-JP" altLang="en-US" dirty="0"/>
          </a:p>
        </p:txBody>
      </p:sp>
      <p:sp>
        <p:nvSpPr>
          <p:cNvPr id="3" name="Subtitle 2">
            <a:extLst>
              <a:ext uri="{FF2B5EF4-FFF2-40B4-BE49-F238E27FC236}">
                <a16:creationId xmlns:a16="http://schemas.microsoft.com/office/drawing/2014/main" id="{4E9DE3EF-5205-4ED1-B273-B6AD184D6424}"/>
              </a:ext>
            </a:extLst>
          </p:cNvPr>
          <p:cNvSpPr>
            <a:spLocks noGrp="1"/>
          </p:cNvSpPr>
          <p:nvPr>
            <p:ph type="subTitle" idx="1"/>
          </p:nvPr>
        </p:nvSpPr>
        <p:spPr>
          <a:xfrm>
            <a:off x="1524000" y="3602037"/>
            <a:ext cx="9144000" cy="2401197"/>
          </a:xfrm>
        </p:spPr>
        <p:txBody>
          <a:bodyPr>
            <a:normAutofit fontScale="92500" lnSpcReduction="10000"/>
          </a:bodyPr>
          <a:lstStyle/>
          <a:p>
            <a:r>
              <a:rPr kumimoji="1" lang="en-US" altLang="ja-JP" dirty="0"/>
              <a:t>01 </a:t>
            </a:r>
          </a:p>
          <a:p>
            <a:pPr marL="342900" indent="-342900" algn="l">
              <a:buFontTx/>
              <a:buChar char="-"/>
            </a:pPr>
            <a:r>
              <a:rPr lang="en-US" altLang="ja-JP" dirty="0"/>
              <a:t>Data</a:t>
            </a:r>
          </a:p>
          <a:p>
            <a:pPr marL="342900" indent="-342900" algn="l">
              <a:buFontTx/>
              <a:buChar char="-"/>
            </a:pPr>
            <a:r>
              <a:rPr lang="en-US" altLang="ja-JP" dirty="0"/>
              <a:t>Neural Networks and CNN</a:t>
            </a:r>
          </a:p>
          <a:p>
            <a:pPr marL="342900" indent="-342900" algn="l">
              <a:buFontTx/>
              <a:buChar char="-"/>
            </a:pPr>
            <a:r>
              <a:rPr lang="en-US" altLang="ja-JP" dirty="0"/>
              <a:t>Environment setup</a:t>
            </a:r>
          </a:p>
          <a:p>
            <a:pPr marL="342900" indent="-342900" algn="l">
              <a:buFontTx/>
              <a:buChar char="-"/>
            </a:pPr>
            <a:r>
              <a:rPr lang="en-US" altLang="ja-JP" dirty="0" err="1"/>
              <a:t>Tensorflow</a:t>
            </a:r>
            <a:r>
              <a:rPr lang="en-US" altLang="ja-JP" dirty="0"/>
              <a:t>, </a:t>
            </a:r>
            <a:r>
              <a:rPr lang="en-US" altLang="ja-JP" dirty="0" err="1"/>
              <a:t>Keras</a:t>
            </a:r>
            <a:endParaRPr lang="en-US" altLang="ja-JP" dirty="0"/>
          </a:p>
          <a:p>
            <a:pPr marL="342900" indent="-342900" algn="l">
              <a:buFontTx/>
              <a:buChar char="-"/>
            </a:pPr>
            <a:r>
              <a:rPr lang="en-US" altLang="ja-JP" dirty="0"/>
              <a:t>OpenCV</a:t>
            </a:r>
          </a:p>
        </p:txBody>
      </p:sp>
    </p:spTree>
    <p:extLst>
      <p:ext uri="{BB962C8B-B14F-4D97-AF65-F5344CB8AC3E}">
        <p14:creationId xmlns:p14="http://schemas.microsoft.com/office/powerpoint/2010/main" val="94624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E1C5-A4D0-4791-8DD1-564D1AAC955C}"/>
              </a:ext>
            </a:extLst>
          </p:cNvPr>
          <p:cNvSpPr>
            <a:spLocks noGrp="1"/>
          </p:cNvSpPr>
          <p:nvPr>
            <p:ph type="title"/>
          </p:nvPr>
        </p:nvSpPr>
        <p:spPr/>
        <p:txBody>
          <a:bodyPr/>
          <a:lstStyle/>
          <a:p>
            <a:r>
              <a:rPr lang="en-US" altLang="ja-JP" dirty="0"/>
              <a:t>Environment Setup – CUDA (2)</a:t>
            </a:r>
            <a:endParaRPr kumimoji="1" lang="ja-JP" altLang="en-US" dirty="0"/>
          </a:p>
        </p:txBody>
      </p:sp>
      <p:sp>
        <p:nvSpPr>
          <p:cNvPr id="3" name="Content Placeholder 2">
            <a:extLst>
              <a:ext uri="{FF2B5EF4-FFF2-40B4-BE49-F238E27FC236}">
                <a16:creationId xmlns:a16="http://schemas.microsoft.com/office/drawing/2014/main" id="{EC62E0FE-9A3C-4280-9C34-89EA862D63E6}"/>
              </a:ext>
            </a:extLst>
          </p:cNvPr>
          <p:cNvSpPr>
            <a:spLocks noGrp="1"/>
          </p:cNvSpPr>
          <p:nvPr>
            <p:ph idx="1"/>
          </p:nvPr>
        </p:nvSpPr>
        <p:spPr>
          <a:xfrm>
            <a:off x="838200" y="1825625"/>
            <a:ext cx="10883348" cy="4351338"/>
          </a:xfrm>
        </p:spPr>
        <p:txBody>
          <a:bodyPr>
            <a:normAutofit fontScale="62500" lnSpcReduction="20000"/>
          </a:bodyPr>
          <a:lstStyle/>
          <a:p>
            <a:pPr marL="0" indent="0">
              <a:buNone/>
            </a:pPr>
            <a:r>
              <a:rPr lang="en-US" altLang="ja-JP" dirty="0"/>
              <a:t>1. Download and install </a:t>
            </a:r>
            <a:r>
              <a:rPr lang="en-US" altLang="ja-JP" b="1" dirty="0" err="1"/>
              <a:t>Cuda</a:t>
            </a:r>
            <a:r>
              <a:rPr lang="en-US" altLang="ja-JP" b="1" dirty="0"/>
              <a:t> 8</a:t>
            </a:r>
            <a:r>
              <a:rPr lang="en-US" altLang="ja-JP" dirty="0"/>
              <a:t>. </a:t>
            </a:r>
          </a:p>
          <a:p>
            <a:pPr marL="0" indent="0">
              <a:buNone/>
            </a:pPr>
            <a:r>
              <a:rPr lang="en-US" altLang="ja-JP" dirty="0">
                <a:hlinkClick r:id="rId3"/>
              </a:rPr>
              <a:t>https://developer.nvidia.com/cuda-downloads  </a:t>
            </a:r>
            <a:endParaRPr lang="en-US" altLang="ja-JP" dirty="0"/>
          </a:p>
          <a:p>
            <a:pPr marL="0" indent="0">
              <a:buNone/>
            </a:pPr>
            <a:r>
              <a:rPr lang="en-US" altLang="ja-JP" dirty="0"/>
              <a:t>  - Windows PATH</a:t>
            </a:r>
            <a:r>
              <a:rPr lang="ja-JP" altLang="en-US" dirty="0"/>
              <a:t>と</a:t>
            </a:r>
            <a:r>
              <a:rPr lang="en-US" altLang="ja-JP" dirty="0"/>
              <a:t>CUDA</a:t>
            </a:r>
            <a:r>
              <a:rPr lang="ja-JP" altLang="en-US" dirty="0"/>
              <a:t>の“</a:t>
            </a:r>
            <a:r>
              <a:rPr lang="en-US" altLang="ja-JP" dirty="0" err="1"/>
              <a:t>Bin”DIR</a:t>
            </a:r>
            <a:r>
              <a:rPr lang="ja-JP" altLang="en-US" dirty="0"/>
              <a:t>をつなぐ</a:t>
            </a:r>
          </a:p>
          <a:p>
            <a:pPr marL="0" indent="0">
              <a:buNone/>
            </a:pPr>
            <a:r>
              <a:rPr lang="ja-JP" altLang="en-US" dirty="0"/>
              <a:t>  </a:t>
            </a:r>
            <a:r>
              <a:rPr lang="en-US" altLang="ja-JP" dirty="0"/>
              <a:t>- Copy the CUDA install directory (default is "C:\Program Files\NVIDIA GPU Computing Toolkit\CUDA\v8.0") and append it to the Windows Path</a:t>
            </a:r>
          </a:p>
          <a:p>
            <a:pPr marL="0" indent="0">
              <a:buNone/>
            </a:pPr>
            <a:endParaRPr lang="en-US" altLang="ja-JP" dirty="0"/>
          </a:p>
          <a:p>
            <a:pPr marL="0" indent="0">
              <a:buNone/>
            </a:pPr>
            <a:r>
              <a:rPr lang="en-US" altLang="ja-JP" dirty="0"/>
              <a:t>2. Download and install </a:t>
            </a:r>
            <a:r>
              <a:rPr lang="en-US" altLang="ja-JP" b="1" dirty="0" err="1"/>
              <a:t>cuDNN</a:t>
            </a:r>
            <a:r>
              <a:rPr lang="en-US" altLang="ja-JP" b="1" dirty="0"/>
              <a:t> v5.1  </a:t>
            </a:r>
          </a:p>
          <a:p>
            <a:pPr marL="0" indent="0">
              <a:buNone/>
            </a:pPr>
            <a:r>
              <a:rPr lang="en-US" altLang="ja-JP" dirty="0"/>
              <a:t>  </a:t>
            </a:r>
            <a:r>
              <a:rPr lang="en-US" altLang="ja-JP" dirty="0">
                <a:hlinkClick r:id="rId4"/>
              </a:rPr>
              <a:t>https://developer.nvidia.com/cudnn</a:t>
            </a:r>
            <a:r>
              <a:rPr lang="en-US" altLang="ja-JP" dirty="0"/>
              <a:t>		</a:t>
            </a:r>
          </a:p>
          <a:p>
            <a:pPr marL="0" indent="0">
              <a:buNone/>
            </a:pPr>
            <a:r>
              <a:rPr lang="en-US" altLang="ja-JP" dirty="0"/>
              <a:t>  * </a:t>
            </a:r>
            <a:r>
              <a:rPr lang="en-US" altLang="ja-JP" dirty="0" err="1"/>
              <a:t>cuDNN</a:t>
            </a:r>
            <a:r>
              <a:rPr lang="ja-JP" altLang="en-US" dirty="0"/>
              <a:t>の</a:t>
            </a:r>
            <a:r>
              <a:rPr lang="en-US" altLang="ja-JP" dirty="0"/>
              <a:t>.zip</a:t>
            </a:r>
            <a:r>
              <a:rPr lang="ja-JP" altLang="en-US" dirty="0"/>
              <a:t>の中からファイルをコピーして、</a:t>
            </a:r>
            <a:r>
              <a:rPr lang="en-US" altLang="ja-JP" dirty="0"/>
              <a:t>CUDA</a:t>
            </a:r>
            <a:r>
              <a:rPr lang="ja-JP" altLang="en-US" dirty="0"/>
              <a:t>の</a:t>
            </a:r>
            <a:r>
              <a:rPr lang="en-US" altLang="ja-JP" dirty="0"/>
              <a:t>DIR</a:t>
            </a:r>
            <a:r>
              <a:rPr lang="ja-JP" altLang="en-US" dirty="0"/>
              <a:t>に入れてください。</a:t>
            </a:r>
          </a:p>
          <a:p>
            <a:pPr marL="0" indent="0">
              <a:buNone/>
            </a:pPr>
            <a:r>
              <a:rPr lang="en-US" altLang="ja-JP" dirty="0"/>
              <a:t>	“</a:t>
            </a:r>
            <a:r>
              <a:rPr lang="en-US" altLang="ja-JP" dirty="0" err="1"/>
              <a:t>cuda</a:t>
            </a:r>
            <a:r>
              <a:rPr lang="en-US" altLang="ja-JP" dirty="0"/>
              <a:t>\bin\cudnn64_5.dll” </a:t>
            </a:r>
            <a:r>
              <a:rPr lang="ja-JP" altLang="en-US" dirty="0"/>
              <a:t> →　</a:t>
            </a:r>
            <a:r>
              <a:rPr lang="en-US" altLang="ja-JP" dirty="0"/>
              <a:t>"</a:t>
            </a:r>
            <a:r>
              <a:rPr lang="ja-JP" altLang="en-US" dirty="0"/>
              <a:t>～</a:t>
            </a:r>
            <a:r>
              <a:rPr lang="en-US" altLang="ja-JP" dirty="0"/>
              <a:t>\NVIDIA GPU Computing Toolkit\CUDA\v8.0\bin\"  </a:t>
            </a:r>
          </a:p>
          <a:p>
            <a:pPr marL="0" indent="0">
              <a:buNone/>
            </a:pPr>
            <a:r>
              <a:rPr lang="en-US" altLang="ja-JP" dirty="0"/>
              <a:t>	"</a:t>
            </a:r>
            <a:r>
              <a:rPr lang="en-US" altLang="ja-JP" dirty="0" err="1"/>
              <a:t>cuda</a:t>
            </a:r>
            <a:r>
              <a:rPr lang="en-US" altLang="ja-JP" dirty="0"/>
              <a:t>\include\</a:t>
            </a:r>
            <a:r>
              <a:rPr lang="en-US" altLang="ja-JP" dirty="0" err="1"/>
              <a:t>cudnn.h</a:t>
            </a:r>
            <a:r>
              <a:rPr lang="en-US" altLang="ja-JP" dirty="0"/>
              <a:t>" </a:t>
            </a:r>
            <a:r>
              <a:rPr lang="ja-JP" altLang="en-US" dirty="0"/>
              <a:t>　→　</a:t>
            </a:r>
            <a:r>
              <a:rPr lang="en-US" altLang="ja-JP" dirty="0"/>
              <a:t>"</a:t>
            </a:r>
            <a:r>
              <a:rPr lang="ja-JP" altLang="en-US" dirty="0"/>
              <a:t>～</a:t>
            </a:r>
            <a:r>
              <a:rPr lang="en-US" altLang="ja-JP" dirty="0"/>
              <a:t>\NVIDIA GPU Computing Toolkit\CUDA\v8.0\include\"  </a:t>
            </a:r>
          </a:p>
          <a:p>
            <a:pPr marL="0" indent="0">
              <a:buNone/>
            </a:pPr>
            <a:r>
              <a:rPr lang="en-US" altLang="ja-JP" dirty="0"/>
              <a:t>	“</a:t>
            </a:r>
            <a:r>
              <a:rPr lang="en-US" altLang="ja-JP" dirty="0" err="1"/>
              <a:t>cuda</a:t>
            </a:r>
            <a:r>
              <a:rPr lang="en-US" altLang="ja-JP" dirty="0"/>
              <a:t>\lib\x64\cudnn.lib” </a:t>
            </a:r>
            <a:r>
              <a:rPr lang="ja-JP" altLang="en-US" dirty="0"/>
              <a:t>  →　</a:t>
            </a:r>
            <a:r>
              <a:rPr lang="en-US" altLang="ja-JP" dirty="0"/>
              <a:t>"</a:t>
            </a:r>
            <a:r>
              <a:rPr lang="ja-JP" altLang="en-US" dirty="0"/>
              <a:t>～</a:t>
            </a:r>
            <a:r>
              <a:rPr lang="en-US" altLang="ja-JP" dirty="0"/>
              <a:t>\NVIDIA GPU Computing Toolkit\CUDA\v8.0\lib\x64\" </a:t>
            </a:r>
            <a:endParaRPr kumimoji="1" lang="ja-JP" altLang="en-US" dirty="0"/>
          </a:p>
        </p:txBody>
      </p:sp>
    </p:spTree>
    <p:extLst>
      <p:ext uri="{BB962C8B-B14F-4D97-AF65-F5344CB8AC3E}">
        <p14:creationId xmlns:p14="http://schemas.microsoft.com/office/powerpoint/2010/main" val="164024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66B4-5743-4B21-B008-BFC041D4286F}"/>
              </a:ext>
            </a:extLst>
          </p:cNvPr>
          <p:cNvSpPr>
            <a:spLocks noGrp="1"/>
          </p:cNvSpPr>
          <p:nvPr>
            <p:ph type="title"/>
          </p:nvPr>
        </p:nvSpPr>
        <p:spPr/>
        <p:txBody>
          <a:bodyPr/>
          <a:lstStyle/>
          <a:p>
            <a:r>
              <a:rPr kumimoji="1" lang="en-US" altLang="ja-JP" dirty="0"/>
              <a:t>Environment Setup - </a:t>
            </a:r>
            <a:r>
              <a:rPr kumimoji="1" lang="en-US" altLang="ja-JP" dirty="0" err="1"/>
              <a:t>Tensorflow</a:t>
            </a:r>
            <a:endParaRPr kumimoji="1" lang="ja-JP" altLang="en-US" dirty="0"/>
          </a:p>
        </p:txBody>
      </p:sp>
      <p:sp>
        <p:nvSpPr>
          <p:cNvPr id="3" name="Content Placeholder 2">
            <a:extLst>
              <a:ext uri="{FF2B5EF4-FFF2-40B4-BE49-F238E27FC236}">
                <a16:creationId xmlns:a16="http://schemas.microsoft.com/office/drawing/2014/main" id="{94A6A8CF-A3D8-4887-B992-CF89A12E516E}"/>
              </a:ext>
            </a:extLst>
          </p:cNvPr>
          <p:cNvSpPr>
            <a:spLocks noGrp="1"/>
          </p:cNvSpPr>
          <p:nvPr>
            <p:ph idx="1"/>
          </p:nvPr>
        </p:nvSpPr>
        <p:spPr/>
        <p:txBody>
          <a:bodyPr>
            <a:normAutofit fontScale="77500" lnSpcReduction="20000"/>
          </a:bodyPr>
          <a:lstStyle/>
          <a:p>
            <a:pPr marL="0" indent="0">
              <a:buNone/>
            </a:pPr>
            <a:r>
              <a:rPr kumimoji="1" lang="en-US" altLang="ja-JP" dirty="0" err="1"/>
              <a:t>Tensorflow</a:t>
            </a:r>
            <a:r>
              <a:rPr kumimoji="1" lang="en-US" altLang="ja-JP" dirty="0"/>
              <a:t> is an AI framework from Google.</a:t>
            </a:r>
          </a:p>
          <a:p>
            <a:pPr marL="0" indent="0">
              <a:buNone/>
            </a:pPr>
            <a:endParaRPr lang="en-US" altLang="ja-JP" dirty="0"/>
          </a:p>
          <a:p>
            <a:pPr marL="0" indent="0">
              <a:buNone/>
            </a:pPr>
            <a:r>
              <a:rPr lang="en-US" altLang="ja-JP" dirty="0"/>
              <a:t>1. Install </a:t>
            </a:r>
            <a:r>
              <a:rPr lang="en-US" altLang="ja-JP" dirty="0" err="1"/>
              <a:t>Tensorflow</a:t>
            </a:r>
            <a:r>
              <a:rPr lang="en-US" altLang="ja-JP" dirty="0"/>
              <a:t> for python. Open CMD window. </a:t>
            </a:r>
          </a:p>
          <a:p>
            <a:pPr marL="0" indent="0">
              <a:buNone/>
            </a:pPr>
            <a:r>
              <a:rPr lang="en-US" altLang="ja-JP" dirty="0"/>
              <a:t>    </a:t>
            </a:r>
          </a:p>
          <a:p>
            <a:pPr marL="0" indent="0">
              <a:buNone/>
            </a:pPr>
            <a:endParaRPr lang="en-US" altLang="ja-JP" dirty="0"/>
          </a:p>
          <a:p>
            <a:pPr marL="0" indent="0">
              <a:buNone/>
            </a:pPr>
            <a:endParaRPr lang="en-US" altLang="ja-JP" dirty="0"/>
          </a:p>
          <a:p>
            <a:pPr marL="0" indent="0">
              <a:buNone/>
            </a:pPr>
            <a:r>
              <a:rPr lang="en-US" altLang="ja-JP" dirty="0"/>
              <a:t>2. Verify correct installation. The </a:t>
            </a:r>
            <a:r>
              <a:rPr lang="en-US" altLang="ja-JP" dirty="0" err="1"/>
              <a:t>Tensorflow</a:t>
            </a:r>
            <a:r>
              <a:rPr lang="en-US" altLang="ja-JP" dirty="0"/>
              <a:t> "HelloWorld".</a:t>
            </a:r>
          </a:p>
          <a:p>
            <a:pPr marL="0" indent="0">
              <a:buNone/>
            </a:pPr>
            <a:r>
              <a:rPr lang="en-US" altLang="ja-JP" dirty="0"/>
              <a:t>    Open a Python shell.</a:t>
            </a:r>
          </a:p>
          <a:p>
            <a:pPr marL="0" indent="0">
              <a:buNone/>
            </a:pPr>
            <a:r>
              <a:rPr lang="en-US" altLang="ja-JP" dirty="0"/>
              <a:t>     ..</a:t>
            </a:r>
          </a:p>
          <a:p>
            <a:pPr marL="0" indent="0">
              <a:buNone/>
            </a:pPr>
            <a:r>
              <a:rPr lang="en-US" altLang="ja-JP" dirty="0"/>
              <a:t>     ..</a:t>
            </a:r>
          </a:p>
          <a:p>
            <a:pPr marL="0" indent="0">
              <a:buNone/>
            </a:pPr>
            <a:r>
              <a:rPr lang="en-US" altLang="ja-JP" dirty="0"/>
              <a:t>     ..</a:t>
            </a:r>
          </a:p>
          <a:p>
            <a:pPr marL="0" indent="0">
              <a:buNone/>
            </a:pPr>
            <a:r>
              <a:rPr lang="en-US" altLang="ja-JP" dirty="0"/>
              <a:t>     ..</a:t>
            </a:r>
          </a:p>
        </p:txBody>
      </p:sp>
      <p:graphicFrame>
        <p:nvGraphicFramePr>
          <p:cNvPr id="5" name="Table 4">
            <a:extLst>
              <a:ext uri="{FF2B5EF4-FFF2-40B4-BE49-F238E27FC236}">
                <a16:creationId xmlns:a16="http://schemas.microsoft.com/office/drawing/2014/main" id="{55661446-EC71-40E4-B3F2-BC0B519BF304}"/>
              </a:ext>
            </a:extLst>
          </p:cNvPr>
          <p:cNvGraphicFramePr>
            <a:graphicFrameLocks noGrp="1"/>
          </p:cNvGraphicFramePr>
          <p:nvPr>
            <p:extLst>
              <p:ext uri="{D42A27DB-BD31-4B8C-83A1-F6EECF244321}">
                <p14:modId xmlns:p14="http://schemas.microsoft.com/office/powerpoint/2010/main" val="2678323473"/>
              </p:ext>
            </p:extLst>
          </p:nvPr>
        </p:nvGraphicFramePr>
        <p:xfrm>
          <a:off x="1279026" y="3022731"/>
          <a:ext cx="9223322" cy="608735"/>
        </p:xfrm>
        <a:graphic>
          <a:graphicData uri="http://schemas.openxmlformats.org/drawingml/2006/table">
            <a:tbl>
              <a:tblPr>
                <a:tableStyleId>{5C22544A-7EE6-4342-B048-85BDC9FD1C3A}</a:tableStyleId>
              </a:tblPr>
              <a:tblGrid>
                <a:gridCol w="4611661">
                  <a:extLst>
                    <a:ext uri="{9D8B030D-6E8A-4147-A177-3AD203B41FA5}">
                      <a16:colId xmlns:a16="http://schemas.microsoft.com/office/drawing/2014/main" val="2544424264"/>
                    </a:ext>
                  </a:extLst>
                </a:gridCol>
                <a:gridCol w="4611661">
                  <a:extLst>
                    <a:ext uri="{9D8B030D-6E8A-4147-A177-3AD203B41FA5}">
                      <a16:colId xmlns:a16="http://schemas.microsoft.com/office/drawing/2014/main" val="2827808688"/>
                    </a:ext>
                  </a:extLst>
                </a:gridCol>
              </a:tblGrid>
              <a:tr h="334415">
                <a:tc>
                  <a:txBody>
                    <a:bodyPr/>
                    <a:lstStyle/>
                    <a:p>
                      <a:pPr algn="just">
                        <a:spcAft>
                          <a:spcPts val="0"/>
                        </a:spcAft>
                      </a:pPr>
                      <a:r>
                        <a:rPr lang="en-US" sz="1800" kern="100" dirty="0">
                          <a:effectLst/>
                        </a:rPr>
                        <a:t>WITH CUDA.</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WITHOUT CUDA.</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084477142"/>
                  </a:ext>
                </a:extLst>
              </a:tr>
              <a:tr h="214315">
                <a:tc>
                  <a:txBody>
                    <a:bodyPr/>
                    <a:lstStyle/>
                    <a:p>
                      <a:pPr algn="just">
                        <a:spcAft>
                          <a:spcPts val="0"/>
                        </a:spcAft>
                      </a:pPr>
                      <a:r>
                        <a:rPr lang="en-US" sz="1800" kern="100">
                          <a:effectLst/>
                        </a:rPr>
                        <a:t>&gt;  pip3 install --upgrade tensorflow-gpu</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&gt;  pip3 install --upgrade </a:t>
                      </a:r>
                      <a:r>
                        <a:rPr lang="en-US" sz="1800" kern="100" dirty="0" err="1">
                          <a:effectLst/>
                        </a:rPr>
                        <a:t>tensorflow</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39368688"/>
                  </a:ext>
                </a:extLst>
              </a:tr>
            </a:tbl>
          </a:graphicData>
        </a:graphic>
      </p:graphicFrame>
      <p:graphicFrame>
        <p:nvGraphicFramePr>
          <p:cNvPr id="4" name="Table 3">
            <a:extLst>
              <a:ext uri="{FF2B5EF4-FFF2-40B4-BE49-F238E27FC236}">
                <a16:creationId xmlns:a16="http://schemas.microsoft.com/office/drawing/2014/main" id="{46EE8EAF-E958-49B3-988C-527E3E81353F}"/>
              </a:ext>
            </a:extLst>
          </p:cNvPr>
          <p:cNvGraphicFramePr>
            <a:graphicFrameLocks noGrp="1"/>
          </p:cNvGraphicFramePr>
          <p:nvPr>
            <p:extLst>
              <p:ext uri="{D42A27DB-BD31-4B8C-83A1-F6EECF244321}">
                <p14:modId xmlns:p14="http://schemas.microsoft.com/office/powerpoint/2010/main" val="2721272656"/>
              </p:ext>
            </p:extLst>
          </p:nvPr>
        </p:nvGraphicFramePr>
        <p:xfrm>
          <a:off x="1279026" y="4828572"/>
          <a:ext cx="8128000" cy="11887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63887198"/>
                    </a:ext>
                  </a:extLst>
                </a:gridCol>
              </a:tblGrid>
              <a:tr h="370840">
                <a:tc>
                  <a:txBody>
                    <a:bodyPr/>
                    <a:lstStyle/>
                    <a:p>
                      <a:pPr marL="0" indent="0">
                        <a:buNone/>
                      </a:pPr>
                      <a:r>
                        <a:rPr lang="en-US" altLang="ja-JP" dirty="0"/>
                        <a:t>&gt;&gt;&gt; import </a:t>
                      </a:r>
                      <a:r>
                        <a:rPr lang="en-US" altLang="ja-JP" dirty="0" err="1"/>
                        <a:t>tensorflow</a:t>
                      </a:r>
                      <a:r>
                        <a:rPr lang="en-US" altLang="ja-JP" dirty="0"/>
                        <a:t> as </a:t>
                      </a:r>
                      <a:r>
                        <a:rPr lang="en-US" altLang="ja-JP" dirty="0" err="1"/>
                        <a:t>tf</a:t>
                      </a:r>
                      <a:r>
                        <a:rPr lang="en-US" altLang="ja-JP" dirty="0"/>
                        <a:t>  </a:t>
                      </a:r>
                    </a:p>
                    <a:p>
                      <a:pPr marL="0" indent="0">
                        <a:buNone/>
                      </a:pPr>
                      <a:r>
                        <a:rPr lang="en-US" altLang="ja-JP" dirty="0"/>
                        <a:t>&gt;&gt;&gt; hello = </a:t>
                      </a:r>
                      <a:r>
                        <a:rPr lang="en-US" altLang="ja-JP" dirty="0" err="1"/>
                        <a:t>tf.constant</a:t>
                      </a:r>
                      <a:r>
                        <a:rPr lang="en-US" altLang="ja-JP" dirty="0"/>
                        <a:t>('Hello, </a:t>
                      </a:r>
                      <a:r>
                        <a:rPr lang="en-US" altLang="ja-JP" dirty="0" err="1"/>
                        <a:t>TensorFlow</a:t>
                      </a:r>
                      <a:r>
                        <a:rPr lang="en-US" altLang="ja-JP" dirty="0"/>
                        <a:t>!')  </a:t>
                      </a:r>
                    </a:p>
                    <a:p>
                      <a:pPr marL="0" indent="0">
                        <a:buNone/>
                      </a:pPr>
                      <a:r>
                        <a:rPr lang="en-US" altLang="ja-JP" dirty="0"/>
                        <a:t>&gt;&gt;&gt; </a:t>
                      </a:r>
                      <a:r>
                        <a:rPr lang="en-US" altLang="ja-JP" dirty="0" err="1"/>
                        <a:t>sess</a:t>
                      </a:r>
                      <a:r>
                        <a:rPr lang="en-US" altLang="ja-JP" dirty="0"/>
                        <a:t> = </a:t>
                      </a:r>
                      <a:r>
                        <a:rPr lang="en-US" altLang="ja-JP" dirty="0" err="1"/>
                        <a:t>tf.Session</a:t>
                      </a:r>
                      <a:r>
                        <a:rPr lang="en-US" altLang="ja-JP" dirty="0"/>
                        <a:t>()  </a:t>
                      </a:r>
                    </a:p>
                    <a:p>
                      <a:pPr marL="0" indent="0">
                        <a:buNone/>
                      </a:pPr>
                      <a:r>
                        <a:rPr lang="en-US" altLang="ja-JP" dirty="0"/>
                        <a:t>&gt;&gt;&gt; print(</a:t>
                      </a:r>
                      <a:r>
                        <a:rPr lang="en-US" altLang="ja-JP" dirty="0" err="1"/>
                        <a:t>sess.run</a:t>
                      </a:r>
                      <a:r>
                        <a:rPr lang="en-US" altLang="ja-JP" dirty="0"/>
                        <a:t>(hello)) </a:t>
                      </a:r>
                      <a:endParaRPr kumimoji="1" lang="ja-JP" altLang="en-US" dirty="0"/>
                    </a:p>
                  </a:txBody>
                  <a:tcPr/>
                </a:tc>
                <a:extLst>
                  <a:ext uri="{0D108BD9-81ED-4DB2-BD59-A6C34878D82A}">
                    <a16:rowId xmlns:a16="http://schemas.microsoft.com/office/drawing/2014/main" val="1381225691"/>
                  </a:ext>
                </a:extLst>
              </a:tr>
            </a:tbl>
          </a:graphicData>
        </a:graphic>
      </p:graphicFrame>
    </p:spTree>
    <p:extLst>
      <p:ext uri="{BB962C8B-B14F-4D97-AF65-F5344CB8AC3E}">
        <p14:creationId xmlns:p14="http://schemas.microsoft.com/office/powerpoint/2010/main" val="143848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fontScale="92500" lnSpcReduction="10000"/>
          </a:bodyPr>
          <a:lstStyle/>
          <a:p>
            <a:pPr marL="0" indent="0">
              <a:buNone/>
            </a:pPr>
            <a:r>
              <a:rPr lang="en-US" altLang="ja-JP" dirty="0">
                <a:solidFill>
                  <a:srgbClr val="FF0000"/>
                </a:solidFill>
              </a:rPr>
              <a:t>Installing KERAS</a:t>
            </a:r>
          </a:p>
          <a:p>
            <a:pPr marL="0" indent="0">
              <a:buNone/>
            </a:pPr>
            <a:r>
              <a:rPr lang="en-US" altLang="ja-JP" dirty="0">
                <a:hlinkClick r:id="rId3"/>
              </a:rPr>
              <a:t>https://keras.io/</a:t>
            </a:r>
            <a:endParaRPr lang="en-US" altLang="ja-JP" dirty="0"/>
          </a:p>
          <a:p>
            <a:pPr marL="0" indent="0">
              <a:buNone/>
            </a:pPr>
            <a:endParaRPr lang="en-US" altLang="ja-JP" dirty="0"/>
          </a:p>
          <a:p>
            <a:pPr marL="0" indent="0">
              <a:buNone/>
            </a:pPr>
            <a:r>
              <a:rPr lang="en-US" altLang="ja-JP" dirty="0"/>
              <a:t>Open a command window.</a:t>
            </a:r>
          </a:p>
          <a:p>
            <a:pPr marL="0" indent="0">
              <a:buNone/>
            </a:pPr>
            <a:endParaRPr lang="en-US" altLang="ja-JP" dirty="0"/>
          </a:p>
          <a:p>
            <a:pPr marL="0" indent="0">
              <a:buNone/>
            </a:pPr>
            <a:endParaRPr lang="en-US" altLang="ja-JP" dirty="0"/>
          </a:p>
          <a:p>
            <a:pPr marL="0" indent="0">
              <a:buNone/>
            </a:pPr>
            <a:r>
              <a:rPr lang="en-US" altLang="ja-JP" dirty="0"/>
              <a:t>Verify it is installed correctly and using </a:t>
            </a:r>
            <a:r>
              <a:rPr lang="en-US" altLang="ja-JP" dirty="0" err="1"/>
              <a:t>Tensorflow</a:t>
            </a:r>
            <a:r>
              <a:rPr lang="en-US" altLang="ja-JP" dirty="0"/>
              <a:t>. </a:t>
            </a:r>
          </a:p>
          <a:p>
            <a:pPr marL="0" indent="0">
              <a:buNone/>
            </a:pPr>
            <a:r>
              <a:rPr lang="en-US" altLang="ja-JP" dirty="0"/>
              <a:t>In a python shell.</a:t>
            </a:r>
          </a:p>
          <a:p>
            <a:pPr marL="0" indent="0">
              <a:buNone/>
            </a:pPr>
            <a:endParaRPr lang="en-US" altLang="ja-JP" dirty="0"/>
          </a:p>
          <a:p>
            <a:pPr marL="0" indent="0">
              <a:buNone/>
            </a:pPr>
            <a:endParaRPr lang="en-US" altLang="ja-JP" dirty="0"/>
          </a:p>
          <a:p>
            <a:pPr marL="0" indent="0">
              <a:buNone/>
            </a:pPr>
            <a:r>
              <a:rPr lang="en-US" altLang="ja-JP" dirty="0"/>
              <a:t>You should see "Using </a:t>
            </a:r>
            <a:r>
              <a:rPr lang="en-US" altLang="ja-JP" dirty="0" err="1"/>
              <a:t>Tensorflow</a:t>
            </a:r>
            <a:r>
              <a:rPr lang="en-US" altLang="ja-JP" dirty="0"/>
              <a:t> backend".</a:t>
            </a:r>
            <a:endParaRPr kumimoji="1" lang="ja-JP" altLang="en-US" dirty="0"/>
          </a:p>
        </p:txBody>
      </p:sp>
      <p:graphicFrame>
        <p:nvGraphicFramePr>
          <p:cNvPr id="4" name="Table 3">
            <a:extLst>
              <a:ext uri="{FF2B5EF4-FFF2-40B4-BE49-F238E27FC236}">
                <a16:creationId xmlns:a16="http://schemas.microsoft.com/office/drawing/2014/main" id="{890538F2-EF3B-4A25-88EC-A2A1D22D9E6A}"/>
              </a:ext>
            </a:extLst>
          </p:cNvPr>
          <p:cNvGraphicFramePr>
            <a:graphicFrameLocks noGrp="1"/>
          </p:cNvGraphicFramePr>
          <p:nvPr>
            <p:extLst>
              <p:ext uri="{D42A27DB-BD31-4B8C-83A1-F6EECF244321}">
                <p14:modId xmlns:p14="http://schemas.microsoft.com/office/powerpoint/2010/main" val="1150873461"/>
              </p:ext>
            </p:extLst>
          </p:nvPr>
        </p:nvGraphicFramePr>
        <p:xfrm>
          <a:off x="940391" y="2902885"/>
          <a:ext cx="8128000" cy="370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355968336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 pip install </a:t>
                      </a:r>
                      <a:r>
                        <a:rPr lang="en-US" altLang="ja-JP" dirty="0" err="1"/>
                        <a:t>keras</a:t>
                      </a:r>
                      <a:endParaRPr lang="en-US" altLang="ja-JP" dirty="0"/>
                    </a:p>
                  </a:txBody>
                  <a:tcPr/>
                </a:tc>
                <a:extLst>
                  <a:ext uri="{0D108BD9-81ED-4DB2-BD59-A6C34878D82A}">
                    <a16:rowId xmlns:a16="http://schemas.microsoft.com/office/drawing/2014/main" val="3973842979"/>
                  </a:ext>
                </a:extLst>
              </a:tr>
            </a:tbl>
          </a:graphicData>
        </a:graphic>
      </p:graphicFrame>
      <p:graphicFrame>
        <p:nvGraphicFramePr>
          <p:cNvPr id="5" name="Table 4">
            <a:extLst>
              <a:ext uri="{FF2B5EF4-FFF2-40B4-BE49-F238E27FC236}">
                <a16:creationId xmlns:a16="http://schemas.microsoft.com/office/drawing/2014/main" id="{0BC2655B-B97F-4D96-8D9B-8225BEB6C36A}"/>
              </a:ext>
            </a:extLst>
          </p:cNvPr>
          <p:cNvGraphicFramePr>
            <a:graphicFrameLocks noGrp="1"/>
          </p:cNvGraphicFramePr>
          <p:nvPr>
            <p:extLst>
              <p:ext uri="{D42A27DB-BD31-4B8C-83A1-F6EECF244321}">
                <p14:modId xmlns:p14="http://schemas.microsoft.com/office/powerpoint/2010/main" val="3527592731"/>
              </p:ext>
            </p:extLst>
          </p:nvPr>
        </p:nvGraphicFramePr>
        <p:xfrm>
          <a:off x="940391" y="4894717"/>
          <a:ext cx="8128000" cy="64008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3044859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&gt;&gt;&gt; from </a:t>
                      </a:r>
                      <a:r>
                        <a:rPr lang="en-US" altLang="ja-JP" dirty="0" err="1"/>
                        <a:t>keras</a:t>
                      </a:r>
                      <a:r>
                        <a:rPr lang="en-US" altLang="ja-JP" dirty="0"/>
                        <a:t> import backend;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&gt;&gt;&gt; print(</a:t>
                      </a:r>
                      <a:r>
                        <a:rPr lang="en-US" altLang="ja-JP" dirty="0" err="1"/>
                        <a:t>backend._BACKEND</a:t>
                      </a:r>
                      <a:r>
                        <a:rPr lang="en-US" altLang="ja-JP" dirty="0"/>
                        <a:t>)</a:t>
                      </a:r>
                    </a:p>
                  </a:txBody>
                  <a:tcPr/>
                </a:tc>
                <a:extLst>
                  <a:ext uri="{0D108BD9-81ED-4DB2-BD59-A6C34878D82A}">
                    <a16:rowId xmlns:a16="http://schemas.microsoft.com/office/drawing/2014/main" val="3108042644"/>
                  </a:ext>
                </a:extLst>
              </a:tr>
            </a:tbl>
          </a:graphicData>
        </a:graphic>
      </p:graphicFrame>
    </p:spTree>
    <p:extLst>
      <p:ext uri="{BB962C8B-B14F-4D97-AF65-F5344CB8AC3E}">
        <p14:creationId xmlns:p14="http://schemas.microsoft.com/office/powerpoint/2010/main" val="312644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9BCA-BBC7-43C3-A119-04E061F60C41}"/>
              </a:ext>
            </a:extLst>
          </p:cNvPr>
          <p:cNvSpPr>
            <a:spLocks noGrp="1"/>
          </p:cNvSpPr>
          <p:nvPr>
            <p:ph type="title"/>
          </p:nvPr>
        </p:nvSpPr>
        <p:spPr/>
        <p:txBody>
          <a:bodyPr/>
          <a:lstStyle/>
          <a:p>
            <a:r>
              <a:rPr kumimoji="1" lang="en-US" altLang="ja-JP" dirty="0"/>
              <a:t>Data</a:t>
            </a:r>
            <a:endParaRPr kumimoji="1" lang="ja-JP" altLang="en-US" dirty="0"/>
          </a:p>
        </p:txBody>
      </p:sp>
      <p:sp>
        <p:nvSpPr>
          <p:cNvPr id="3" name="Content Placeholder 2">
            <a:extLst>
              <a:ext uri="{FF2B5EF4-FFF2-40B4-BE49-F238E27FC236}">
                <a16:creationId xmlns:a16="http://schemas.microsoft.com/office/drawing/2014/main" id="{D528130F-6E05-4AD5-A398-90D5A564E486}"/>
              </a:ext>
            </a:extLst>
          </p:cNvPr>
          <p:cNvSpPr>
            <a:spLocks noGrp="1"/>
          </p:cNvSpPr>
          <p:nvPr>
            <p:ph idx="1"/>
          </p:nvPr>
        </p:nvSpPr>
        <p:spPr/>
        <p:txBody>
          <a:bodyPr/>
          <a:lstStyle/>
          <a:p>
            <a:r>
              <a:rPr lang="en-US" altLang="ja-JP" dirty="0"/>
              <a:t>The most import thing is Data.</a:t>
            </a:r>
          </a:p>
          <a:p>
            <a:r>
              <a:rPr kumimoji="1" lang="en-US" altLang="ja-JP" dirty="0"/>
              <a:t>A lot of Data.</a:t>
            </a:r>
          </a:p>
          <a:p>
            <a:r>
              <a:rPr kumimoji="1" lang="en-US" altLang="ja-JP" dirty="0"/>
              <a:t>Good data is not too specific.</a:t>
            </a:r>
            <a:endParaRPr kumimoji="1" lang="ja-JP" altLang="en-US" dirty="0"/>
          </a:p>
        </p:txBody>
      </p:sp>
      <p:sp>
        <p:nvSpPr>
          <p:cNvPr id="10" name="Arrow: Right 9">
            <a:extLst>
              <a:ext uri="{FF2B5EF4-FFF2-40B4-BE49-F238E27FC236}">
                <a16:creationId xmlns:a16="http://schemas.microsoft.com/office/drawing/2014/main" id="{4B7E4287-0FCD-4599-B761-954E31C7369C}"/>
              </a:ext>
            </a:extLst>
          </p:cNvPr>
          <p:cNvSpPr/>
          <p:nvPr/>
        </p:nvSpPr>
        <p:spPr>
          <a:xfrm>
            <a:off x="5525706" y="4630459"/>
            <a:ext cx="1573615" cy="648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Straight Connector 11">
            <a:extLst>
              <a:ext uri="{FF2B5EF4-FFF2-40B4-BE49-F238E27FC236}">
                <a16:creationId xmlns:a16="http://schemas.microsoft.com/office/drawing/2014/main" id="{AE748A34-A4AA-4C7F-9CB7-E0BF383FBCB9}"/>
              </a:ext>
            </a:extLst>
          </p:cNvPr>
          <p:cNvCxnSpPr/>
          <p:nvPr/>
        </p:nvCxnSpPr>
        <p:spPr>
          <a:xfrm>
            <a:off x="5654836" y="4145554"/>
            <a:ext cx="1205948" cy="159026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187FCBB9-BD2A-430B-B0E5-1A5A52F71F1C}"/>
              </a:ext>
            </a:extLst>
          </p:cNvPr>
          <p:cNvCxnSpPr>
            <a:cxnSpLocks/>
          </p:cNvCxnSpPr>
          <p:nvPr/>
        </p:nvCxnSpPr>
        <p:spPr>
          <a:xfrm flipH="1">
            <a:off x="5679360" y="4145554"/>
            <a:ext cx="1181424" cy="1590261"/>
          </a:xfrm>
          <a:prstGeom prst="line">
            <a:avLst/>
          </a:prstGeom>
        </p:spPr>
        <p:style>
          <a:lnRef idx="1">
            <a:schemeClr val="accent2"/>
          </a:lnRef>
          <a:fillRef idx="0">
            <a:schemeClr val="accent2"/>
          </a:fillRef>
          <a:effectRef idx="0">
            <a:schemeClr val="accent2"/>
          </a:effectRef>
          <a:fontRef idx="minor">
            <a:schemeClr val="tx1"/>
          </a:fontRef>
        </p:style>
      </p:cxnSp>
      <p:pic>
        <p:nvPicPr>
          <p:cNvPr id="19" name="Picture 18">
            <a:extLst>
              <a:ext uri="{FF2B5EF4-FFF2-40B4-BE49-F238E27FC236}">
                <a16:creationId xmlns:a16="http://schemas.microsoft.com/office/drawing/2014/main" id="{B1F93D05-3208-4774-8FAC-BF546DDE2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537" y="3720234"/>
            <a:ext cx="3723140" cy="2468604"/>
          </a:xfrm>
          <a:prstGeom prst="rect">
            <a:avLst/>
          </a:prstGeom>
        </p:spPr>
      </p:pic>
      <p:pic>
        <p:nvPicPr>
          <p:cNvPr id="20" name="Picture 19">
            <a:extLst>
              <a:ext uri="{FF2B5EF4-FFF2-40B4-BE49-F238E27FC236}">
                <a16:creationId xmlns:a16="http://schemas.microsoft.com/office/drawing/2014/main" id="{D12BEA0F-F63C-42D8-91F4-658A90DBD148}"/>
              </a:ext>
            </a:extLst>
          </p:cNvPr>
          <p:cNvPicPr>
            <a:picLocks noChangeAspect="1"/>
          </p:cNvPicPr>
          <p:nvPr/>
        </p:nvPicPr>
        <p:blipFill>
          <a:blip r:embed="rId4"/>
          <a:stretch>
            <a:fillRect/>
          </a:stretch>
        </p:blipFill>
        <p:spPr>
          <a:xfrm>
            <a:off x="1486416" y="3831261"/>
            <a:ext cx="3391074" cy="2216264"/>
          </a:xfrm>
          <a:prstGeom prst="rect">
            <a:avLst/>
          </a:prstGeom>
        </p:spPr>
      </p:pic>
    </p:spTree>
    <p:extLst>
      <p:ext uri="{BB962C8B-B14F-4D97-AF65-F5344CB8AC3E}">
        <p14:creationId xmlns:p14="http://schemas.microsoft.com/office/powerpoint/2010/main" val="121721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95CD-BE92-45A6-A7FA-41486476BAA2}"/>
              </a:ext>
            </a:extLst>
          </p:cNvPr>
          <p:cNvSpPr>
            <a:spLocks noGrp="1"/>
          </p:cNvSpPr>
          <p:nvPr>
            <p:ph type="title"/>
          </p:nvPr>
        </p:nvSpPr>
        <p:spPr/>
        <p:txBody>
          <a:bodyPr/>
          <a:lstStyle/>
          <a:p>
            <a:r>
              <a:rPr kumimoji="1" lang="en-US" altLang="ja-JP" dirty="0"/>
              <a:t>Obtaining Data</a:t>
            </a:r>
            <a:endParaRPr kumimoji="1" lang="ja-JP" altLang="en-US" dirty="0"/>
          </a:p>
        </p:txBody>
      </p:sp>
      <p:sp>
        <p:nvSpPr>
          <p:cNvPr id="3" name="Content Placeholder 2">
            <a:extLst>
              <a:ext uri="{FF2B5EF4-FFF2-40B4-BE49-F238E27FC236}">
                <a16:creationId xmlns:a16="http://schemas.microsoft.com/office/drawing/2014/main" id="{80AF7906-CEC5-4141-B725-E1C4C71E60A0}"/>
              </a:ext>
            </a:extLst>
          </p:cNvPr>
          <p:cNvSpPr>
            <a:spLocks noGrp="1"/>
          </p:cNvSpPr>
          <p:nvPr>
            <p:ph idx="1"/>
          </p:nvPr>
        </p:nvSpPr>
        <p:spPr/>
        <p:txBody>
          <a:bodyPr/>
          <a:lstStyle/>
          <a:p>
            <a:r>
              <a:rPr kumimoji="1" lang="en-US" altLang="ja-JP" dirty="0"/>
              <a:t>We need a lot of data to make good models.</a:t>
            </a:r>
          </a:p>
          <a:p>
            <a:r>
              <a:rPr kumimoji="1" lang="en-US" altLang="ja-JP" dirty="0"/>
              <a:t>This is why Google, Facebook etc. are powerful.</a:t>
            </a:r>
          </a:p>
          <a:p>
            <a:endParaRPr kumimoji="1" lang="en-US" altLang="ja-JP" dirty="0"/>
          </a:p>
          <a:p>
            <a:r>
              <a:rPr lang="en-US" altLang="ja-JP" dirty="0"/>
              <a:t>Create data yourself (as in demo project 1).</a:t>
            </a:r>
          </a:p>
          <a:p>
            <a:r>
              <a:rPr lang="en-US" altLang="ja-JP" dirty="0"/>
              <a:t>Image search. (Usage rights?, very time consuming).</a:t>
            </a:r>
          </a:p>
          <a:p>
            <a:r>
              <a:rPr kumimoji="1" lang="en-US" altLang="ja-JP" dirty="0"/>
              <a:t>Web-scraping (as in demo project 2).</a:t>
            </a:r>
          </a:p>
          <a:p>
            <a:r>
              <a:rPr lang="en-US" altLang="ja-JP" dirty="0"/>
              <a:t>Software as a free service</a:t>
            </a:r>
          </a:p>
          <a:p>
            <a:r>
              <a:rPr kumimoji="1" lang="en-US" altLang="ja-JP" dirty="0"/>
              <a:t>Buy</a:t>
            </a:r>
            <a:r>
              <a:rPr kumimoji="1" lang="ja-JP" altLang="en-US" dirty="0"/>
              <a:t> </a:t>
            </a:r>
            <a:r>
              <a:rPr kumimoji="1" lang="en-US" altLang="ja-JP" dirty="0"/>
              <a:t>it</a:t>
            </a:r>
          </a:p>
        </p:txBody>
      </p:sp>
    </p:spTree>
    <p:extLst>
      <p:ext uri="{BB962C8B-B14F-4D97-AF65-F5344CB8AC3E}">
        <p14:creationId xmlns:p14="http://schemas.microsoft.com/office/powerpoint/2010/main" val="205885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27B3-9DD0-4A54-BBAC-B0D2C0BDEB3D}"/>
              </a:ext>
            </a:extLst>
          </p:cNvPr>
          <p:cNvSpPr>
            <a:spLocks noGrp="1"/>
          </p:cNvSpPr>
          <p:nvPr>
            <p:ph type="title"/>
          </p:nvPr>
        </p:nvSpPr>
        <p:spPr/>
        <p:txBody>
          <a:bodyPr/>
          <a:lstStyle/>
          <a:p>
            <a:r>
              <a:rPr lang="en-US" altLang="ja-JP" dirty="0"/>
              <a:t>Data – Cleaning and Labeling</a:t>
            </a:r>
            <a:endParaRPr kumimoji="1" lang="ja-JP" altLang="en-US" dirty="0"/>
          </a:p>
        </p:txBody>
      </p:sp>
      <p:sp>
        <p:nvSpPr>
          <p:cNvPr id="3" name="Content Placeholder 2">
            <a:extLst>
              <a:ext uri="{FF2B5EF4-FFF2-40B4-BE49-F238E27FC236}">
                <a16:creationId xmlns:a16="http://schemas.microsoft.com/office/drawing/2014/main" id="{EAA919ED-76FB-4C2B-AB32-95781636AA82}"/>
              </a:ext>
            </a:extLst>
          </p:cNvPr>
          <p:cNvSpPr>
            <a:spLocks noGrp="1"/>
          </p:cNvSpPr>
          <p:nvPr>
            <p:ph idx="1"/>
          </p:nvPr>
        </p:nvSpPr>
        <p:spPr/>
        <p:txBody>
          <a:bodyPr>
            <a:normAutofit fontScale="92500" lnSpcReduction="10000"/>
          </a:bodyPr>
          <a:lstStyle/>
          <a:p>
            <a:r>
              <a:rPr kumimoji="1" lang="en-US" altLang="ja-JP" dirty="0"/>
              <a:t>To train the model the algorithm needs context.</a:t>
            </a:r>
          </a:p>
          <a:p>
            <a:r>
              <a:rPr lang="en-US" altLang="ja-JP" dirty="0"/>
              <a:t>Supervised learning.</a:t>
            </a:r>
            <a:endParaRPr kumimoji="1" lang="en-US" altLang="ja-JP" dirty="0"/>
          </a:p>
          <a:p>
            <a:pPr lvl="1"/>
            <a:r>
              <a:rPr lang="en-US" altLang="ja-JP" dirty="0"/>
              <a:t>We need to give the data accurate labels.</a:t>
            </a:r>
          </a:p>
          <a:p>
            <a:pPr lvl="1"/>
            <a:endParaRPr lang="en-US" altLang="ja-JP" dirty="0"/>
          </a:p>
          <a:p>
            <a:r>
              <a:rPr lang="en-US" altLang="ja-JP" dirty="0"/>
              <a:t>Unsupervised learning – we don’t look at it yet.</a:t>
            </a:r>
          </a:p>
          <a:p>
            <a:endParaRPr lang="en-US" altLang="ja-JP" dirty="0"/>
          </a:p>
          <a:p>
            <a:r>
              <a:rPr lang="en-US" altLang="ja-JP" dirty="0"/>
              <a:t>Data is generally split into three groups,</a:t>
            </a:r>
          </a:p>
          <a:p>
            <a:pPr marL="0" indent="0">
              <a:buNone/>
            </a:pPr>
            <a:r>
              <a:rPr kumimoji="1" lang="en-US" altLang="ja-JP" dirty="0"/>
              <a:t>  - Training: The model is built over this data.</a:t>
            </a:r>
          </a:p>
          <a:p>
            <a:pPr marL="0" indent="0">
              <a:buNone/>
            </a:pPr>
            <a:r>
              <a:rPr lang="en-US" altLang="ja-JP" dirty="0"/>
              <a:t>  - Validation: The model is tested over this data.</a:t>
            </a:r>
          </a:p>
          <a:p>
            <a:pPr marL="0" indent="0">
              <a:buNone/>
            </a:pPr>
            <a:r>
              <a:rPr kumimoji="1" lang="en-US" altLang="ja-JP" dirty="0"/>
              <a:t>  - Test: The final score is computed with this data.</a:t>
            </a:r>
            <a:endParaRPr kumimoji="1" lang="ja-JP" altLang="en-US" dirty="0"/>
          </a:p>
        </p:txBody>
      </p:sp>
    </p:spTree>
    <p:extLst>
      <p:ext uri="{BB962C8B-B14F-4D97-AF65-F5344CB8AC3E}">
        <p14:creationId xmlns:p14="http://schemas.microsoft.com/office/powerpoint/2010/main" val="238973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5334-FE8C-40C5-8307-5E43F80B434A}"/>
              </a:ext>
            </a:extLst>
          </p:cNvPr>
          <p:cNvSpPr>
            <a:spLocks noGrp="1"/>
          </p:cNvSpPr>
          <p:nvPr>
            <p:ph type="title"/>
          </p:nvPr>
        </p:nvSpPr>
        <p:spPr/>
        <p:txBody>
          <a:bodyPr/>
          <a:lstStyle/>
          <a:p>
            <a:r>
              <a:rPr kumimoji="1" lang="en-US" altLang="ja-JP" dirty="0"/>
              <a:t>Training.</a:t>
            </a:r>
            <a:endParaRPr kumimoji="1" lang="ja-JP" altLang="en-US" dirty="0"/>
          </a:p>
        </p:txBody>
      </p:sp>
      <p:sp>
        <p:nvSpPr>
          <p:cNvPr id="3" name="Content Placeholder 2">
            <a:extLst>
              <a:ext uri="{FF2B5EF4-FFF2-40B4-BE49-F238E27FC236}">
                <a16:creationId xmlns:a16="http://schemas.microsoft.com/office/drawing/2014/main" id="{42991918-DD01-4A55-9909-DDC28C9343B8}"/>
              </a:ext>
            </a:extLst>
          </p:cNvPr>
          <p:cNvSpPr>
            <a:spLocks noGrp="1"/>
          </p:cNvSpPr>
          <p:nvPr>
            <p:ph idx="1"/>
          </p:nvPr>
        </p:nvSpPr>
        <p:spPr/>
        <p:txBody>
          <a:bodyPr/>
          <a:lstStyle/>
          <a:p>
            <a:r>
              <a:rPr kumimoji="1" lang="en-US" altLang="ja-JP" dirty="0"/>
              <a:t>A Model is created by feeding it many (many) pieces of data, where the answer is known. </a:t>
            </a:r>
          </a:p>
          <a:p>
            <a:r>
              <a:rPr lang="en-US" altLang="ja-JP" dirty="0"/>
              <a:t>The model continually adjusts itself until it gets the right answer for these data pieces (back–propagation).</a:t>
            </a:r>
          </a:p>
          <a:p>
            <a:r>
              <a:rPr kumimoji="1" lang="en-US" altLang="ja-JP" dirty="0"/>
              <a:t>The model validates itself on validation data.</a:t>
            </a:r>
          </a:p>
          <a:p>
            <a:r>
              <a:rPr lang="en-US" altLang="ja-JP" dirty="0"/>
              <a:t>The algorithm adjusts some values and repeats the epoch.</a:t>
            </a:r>
          </a:p>
          <a:p>
            <a:r>
              <a:rPr kumimoji="1" lang="en-US" altLang="ja-JP" dirty="0"/>
              <a:t>It</a:t>
            </a:r>
            <a:r>
              <a:rPr lang="en-US" altLang="ja-JP" dirty="0"/>
              <a:t> is continued until a desired accuracy, time limit or other stopping condition is reached.</a:t>
            </a:r>
            <a:endParaRPr kumimoji="1" lang="ja-JP" altLang="en-US" dirty="0"/>
          </a:p>
        </p:txBody>
      </p:sp>
    </p:spTree>
    <p:extLst>
      <p:ext uri="{BB962C8B-B14F-4D97-AF65-F5344CB8AC3E}">
        <p14:creationId xmlns:p14="http://schemas.microsoft.com/office/powerpoint/2010/main" val="348575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412D-3571-4EC1-8778-249590C9F10F}"/>
              </a:ext>
            </a:extLst>
          </p:cNvPr>
          <p:cNvSpPr>
            <a:spLocks noGrp="1"/>
          </p:cNvSpPr>
          <p:nvPr>
            <p:ph type="title"/>
          </p:nvPr>
        </p:nvSpPr>
        <p:spPr/>
        <p:txBody>
          <a:bodyPr/>
          <a:lstStyle/>
          <a:p>
            <a:r>
              <a:rPr kumimoji="1" lang="en-US" altLang="ja-JP" dirty="0"/>
              <a:t>Neural Network</a:t>
            </a:r>
            <a:endParaRPr kumimoji="1" lang="ja-JP" altLang="en-US" dirty="0"/>
          </a:p>
        </p:txBody>
      </p:sp>
      <p:sp>
        <p:nvSpPr>
          <p:cNvPr id="3" name="Content Placeholder 2">
            <a:extLst>
              <a:ext uri="{FF2B5EF4-FFF2-40B4-BE49-F238E27FC236}">
                <a16:creationId xmlns:a16="http://schemas.microsoft.com/office/drawing/2014/main" id="{085AD28A-93F7-4893-9AD5-055F38FBDA7D}"/>
              </a:ext>
            </a:extLst>
          </p:cNvPr>
          <p:cNvSpPr>
            <a:spLocks noGrp="1"/>
          </p:cNvSpPr>
          <p:nvPr>
            <p:ph idx="1"/>
          </p:nvPr>
        </p:nvSpPr>
        <p:spPr/>
        <p:txBody>
          <a:bodyPr>
            <a:normAutofit lnSpcReduction="10000"/>
          </a:bodyPr>
          <a:lstStyle/>
          <a:p>
            <a:r>
              <a:rPr lang="en-US" altLang="ja-JP" dirty="0"/>
              <a:t>Made up of many layers of </a:t>
            </a:r>
            <a:r>
              <a:rPr lang="en-US" altLang="ja-JP" b="1" dirty="0"/>
              <a:t>Neurons.</a:t>
            </a:r>
          </a:p>
          <a:p>
            <a:pPr marL="0" indent="0">
              <a:buNone/>
            </a:pPr>
            <a:endParaRPr lang="en-US" altLang="ja-JP" b="1" dirty="0"/>
          </a:p>
          <a:p>
            <a:pPr marL="0" indent="0">
              <a:buNone/>
            </a:pPr>
            <a:endParaRPr lang="en-US" altLang="ja-JP" b="1" dirty="0"/>
          </a:p>
          <a:p>
            <a:pPr marL="0" indent="0">
              <a:buNone/>
            </a:pPr>
            <a:endParaRPr lang="en-US" altLang="ja-JP" b="1" dirty="0"/>
          </a:p>
          <a:p>
            <a:pPr marL="0" indent="0">
              <a:buNone/>
            </a:pPr>
            <a:endParaRPr lang="en-US" altLang="ja-JP" b="1" dirty="0"/>
          </a:p>
          <a:p>
            <a:pPr marL="0" indent="0">
              <a:buNone/>
            </a:pPr>
            <a:r>
              <a:rPr lang="en-US" altLang="ja-JP" dirty="0"/>
              <a:t>A </a:t>
            </a:r>
            <a:r>
              <a:rPr lang="en-US" altLang="ja-JP" b="1" dirty="0"/>
              <a:t>Neuron </a:t>
            </a:r>
            <a:r>
              <a:rPr lang="en-US" altLang="ja-JP" dirty="0"/>
              <a:t>takes a number of inputs (x1~xn) with an associated weight (w1~wn). And an input of 1 with a weight of b, as a </a:t>
            </a:r>
            <a:r>
              <a:rPr lang="en-US" altLang="ja-JP" b="1" dirty="0"/>
              <a:t>bias. </a:t>
            </a:r>
          </a:p>
          <a:p>
            <a:pPr marL="0" indent="0">
              <a:buNone/>
            </a:pPr>
            <a:r>
              <a:rPr lang="en-US" altLang="ja-JP" dirty="0"/>
              <a:t>The neuron applies the inputs to a function, and applies an </a:t>
            </a:r>
            <a:r>
              <a:rPr lang="en-US" altLang="ja-JP" b="1" dirty="0"/>
              <a:t>activation function.</a:t>
            </a:r>
          </a:p>
        </p:txBody>
      </p:sp>
      <p:grpSp>
        <p:nvGrpSpPr>
          <p:cNvPr id="21" name="Group 20">
            <a:extLst>
              <a:ext uri="{FF2B5EF4-FFF2-40B4-BE49-F238E27FC236}">
                <a16:creationId xmlns:a16="http://schemas.microsoft.com/office/drawing/2014/main" id="{616E1497-473D-46D8-9D71-7990537AEA61}"/>
              </a:ext>
            </a:extLst>
          </p:cNvPr>
          <p:cNvGrpSpPr/>
          <p:nvPr/>
        </p:nvGrpSpPr>
        <p:grpSpPr>
          <a:xfrm>
            <a:off x="1078572" y="2323857"/>
            <a:ext cx="6646247" cy="1862103"/>
            <a:chOff x="1078572" y="2323857"/>
            <a:chExt cx="6646247" cy="1862103"/>
          </a:xfrm>
        </p:grpSpPr>
        <p:cxnSp>
          <p:nvCxnSpPr>
            <p:cNvPr id="5" name="Straight Arrow Connector 4">
              <a:extLst>
                <a:ext uri="{FF2B5EF4-FFF2-40B4-BE49-F238E27FC236}">
                  <a16:creationId xmlns:a16="http://schemas.microsoft.com/office/drawing/2014/main" id="{5CB6D890-697C-48E4-9E76-1BD4846B6A2D}"/>
                </a:ext>
              </a:extLst>
            </p:cNvPr>
            <p:cNvCxnSpPr/>
            <p:nvPr/>
          </p:nvCxnSpPr>
          <p:spPr>
            <a:xfrm>
              <a:off x="1455089" y="2544417"/>
              <a:ext cx="1017767" cy="516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C7FA4EC-006C-401D-A0D8-15AEFF03C588}"/>
                </a:ext>
              </a:extLst>
            </p:cNvPr>
            <p:cNvCxnSpPr>
              <a:cxnSpLocks/>
            </p:cNvCxnSpPr>
            <p:nvPr/>
          </p:nvCxnSpPr>
          <p:spPr>
            <a:xfrm>
              <a:off x="1391478" y="3319669"/>
              <a:ext cx="1081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421F084-08A2-4885-971D-ED05BE27214C}"/>
                </a:ext>
              </a:extLst>
            </p:cNvPr>
            <p:cNvCxnSpPr>
              <a:cxnSpLocks/>
            </p:cNvCxnSpPr>
            <p:nvPr/>
          </p:nvCxnSpPr>
          <p:spPr>
            <a:xfrm flipV="1">
              <a:off x="1391478" y="3564465"/>
              <a:ext cx="1081377" cy="43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5A92735-0CAF-4B91-A635-AA278A85FB57}"/>
                </a:ext>
              </a:extLst>
            </p:cNvPr>
            <p:cNvSpPr/>
            <p:nvPr/>
          </p:nvSpPr>
          <p:spPr>
            <a:xfrm>
              <a:off x="2727297" y="2665475"/>
              <a:ext cx="2170706" cy="1335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Straight Arrow Connector 11">
              <a:extLst>
                <a:ext uri="{FF2B5EF4-FFF2-40B4-BE49-F238E27FC236}">
                  <a16:creationId xmlns:a16="http://schemas.microsoft.com/office/drawing/2014/main" id="{2089931D-2D56-4B9E-9C84-A32011DED497}"/>
                </a:ext>
              </a:extLst>
            </p:cNvPr>
            <p:cNvCxnSpPr>
              <a:cxnSpLocks/>
            </p:cNvCxnSpPr>
            <p:nvPr/>
          </p:nvCxnSpPr>
          <p:spPr>
            <a:xfrm>
              <a:off x="5090160" y="3293164"/>
              <a:ext cx="1081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D1C84F-EC3C-47F3-B8C2-9931A75A483A}"/>
                </a:ext>
              </a:extLst>
            </p:cNvPr>
            <p:cNvSpPr txBox="1"/>
            <p:nvPr/>
          </p:nvSpPr>
          <p:spPr>
            <a:xfrm>
              <a:off x="1807519" y="2472629"/>
              <a:ext cx="319318" cy="369332"/>
            </a:xfrm>
            <a:prstGeom prst="rect">
              <a:avLst/>
            </a:prstGeom>
            <a:noFill/>
          </p:spPr>
          <p:txBody>
            <a:bodyPr wrap="none" rtlCol="0">
              <a:spAutoFit/>
            </a:bodyPr>
            <a:lstStyle/>
            <a:p>
              <a:r>
                <a:rPr lang="en-US" altLang="ja-JP" dirty="0"/>
                <a:t>b</a:t>
              </a:r>
              <a:endParaRPr kumimoji="1" lang="ja-JP" altLang="en-US" dirty="0"/>
            </a:p>
          </p:txBody>
        </p:sp>
        <p:sp>
          <p:nvSpPr>
            <p:cNvPr id="14" name="TextBox 13">
              <a:extLst>
                <a:ext uri="{FF2B5EF4-FFF2-40B4-BE49-F238E27FC236}">
                  <a16:creationId xmlns:a16="http://schemas.microsoft.com/office/drawing/2014/main" id="{70E067B0-709F-43A8-8469-404A2B4CEE33}"/>
                </a:ext>
              </a:extLst>
            </p:cNvPr>
            <p:cNvSpPr txBox="1"/>
            <p:nvPr/>
          </p:nvSpPr>
          <p:spPr>
            <a:xfrm>
              <a:off x="6448508" y="3108498"/>
              <a:ext cx="1276311" cy="369332"/>
            </a:xfrm>
            <a:prstGeom prst="rect">
              <a:avLst/>
            </a:prstGeom>
            <a:noFill/>
          </p:spPr>
          <p:txBody>
            <a:bodyPr wrap="none" rtlCol="0">
              <a:spAutoFit/>
            </a:bodyPr>
            <a:lstStyle/>
            <a:p>
              <a:r>
                <a:rPr kumimoji="1" lang="en-US" altLang="ja-JP" dirty="0"/>
                <a:t>Y (output)</a:t>
              </a:r>
              <a:endParaRPr kumimoji="1" lang="ja-JP" altLang="en-US" dirty="0"/>
            </a:p>
          </p:txBody>
        </p:sp>
        <p:sp>
          <p:nvSpPr>
            <p:cNvPr id="15" name="TextBox 14">
              <a:extLst>
                <a:ext uri="{FF2B5EF4-FFF2-40B4-BE49-F238E27FC236}">
                  <a16:creationId xmlns:a16="http://schemas.microsoft.com/office/drawing/2014/main" id="{EC4DB1E0-9892-4EB1-998D-B2EC03317174}"/>
                </a:ext>
              </a:extLst>
            </p:cNvPr>
            <p:cNvSpPr txBox="1"/>
            <p:nvPr/>
          </p:nvSpPr>
          <p:spPr>
            <a:xfrm>
              <a:off x="1190782" y="2323857"/>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16" name="TextBox 15">
              <a:extLst>
                <a:ext uri="{FF2B5EF4-FFF2-40B4-BE49-F238E27FC236}">
                  <a16:creationId xmlns:a16="http://schemas.microsoft.com/office/drawing/2014/main" id="{9101FDB3-A036-4B19-B782-A7F2AED89F68}"/>
                </a:ext>
              </a:extLst>
            </p:cNvPr>
            <p:cNvSpPr txBox="1"/>
            <p:nvPr/>
          </p:nvSpPr>
          <p:spPr>
            <a:xfrm>
              <a:off x="1078572" y="3127665"/>
              <a:ext cx="425116" cy="369332"/>
            </a:xfrm>
            <a:prstGeom prst="rect">
              <a:avLst/>
            </a:prstGeom>
            <a:noFill/>
          </p:spPr>
          <p:txBody>
            <a:bodyPr wrap="none" rtlCol="0">
              <a:spAutoFit/>
            </a:bodyPr>
            <a:lstStyle/>
            <a:p>
              <a:r>
                <a:rPr kumimoji="1" lang="en-US" altLang="ja-JP" dirty="0"/>
                <a:t>x1</a:t>
              </a:r>
              <a:endParaRPr kumimoji="1" lang="ja-JP" altLang="en-US" dirty="0"/>
            </a:p>
          </p:txBody>
        </p:sp>
        <p:sp>
          <p:nvSpPr>
            <p:cNvPr id="17" name="TextBox 16">
              <a:extLst>
                <a:ext uri="{FF2B5EF4-FFF2-40B4-BE49-F238E27FC236}">
                  <a16:creationId xmlns:a16="http://schemas.microsoft.com/office/drawing/2014/main" id="{84E8610F-96E2-45C6-B097-C7A4A6B6545F}"/>
                </a:ext>
              </a:extLst>
            </p:cNvPr>
            <p:cNvSpPr txBox="1"/>
            <p:nvPr/>
          </p:nvSpPr>
          <p:spPr>
            <a:xfrm>
              <a:off x="1078572" y="3816628"/>
              <a:ext cx="425116" cy="369332"/>
            </a:xfrm>
            <a:prstGeom prst="rect">
              <a:avLst/>
            </a:prstGeom>
            <a:noFill/>
          </p:spPr>
          <p:txBody>
            <a:bodyPr wrap="none" rtlCol="0">
              <a:spAutoFit/>
            </a:bodyPr>
            <a:lstStyle/>
            <a:p>
              <a:r>
                <a:rPr kumimoji="1" lang="en-US" altLang="ja-JP" dirty="0"/>
                <a:t>x2</a:t>
              </a:r>
              <a:endParaRPr kumimoji="1" lang="ja-JP" altLang="en-US" dirty="0"/>
            </a:p>
          </p:txBody>
        </p:sp>
        <p:sp>
          <p:nvSpPr>
            <p:cNvPr id="18" name="TextBox 17">
              <a:extLst>
                <a:ext uri="{FF2B5EF4-FFF2-40B4-BE49-F238E27FC236}">
                  <a16:creationId xmlns:a16="http://schemas.microsoft.com/office/drawing/2014/main" id="{11CF1FCD-4909-4079-A7FC-F002CB4640A6}"/>
                </a:ext>
              </a:extLst>
            </p:cNvPr>
            <p:cNvSpPr txBox="1"/>
            <p:nvPr/>
          </p:nvSpPr>
          <p:spPr>
            <a:xfrm>
              <a:off x="1704384" y="3037084"/>
              <a:ext cx="492443" cy="369332"/>
            </a:xfrm>
            <a:prstGeom prst="rect">
              <a:avLst/>
            </a:prstGeom>
            <a:noFill/>
          </p:spPr>
          <p:txBody>
            <a:bodyPr wrap="none" rtlCol="0">
              <a:spAutoFit/>
            </a:bodyPr>
            <a:lstStyle/>
            <a:p>
              <a:r>
                <a:rPr kumimoji="1" lang="en-US" altLang="ja-JP" dirty="0"/>
                <a:t>w1</a:t>
              </a:r>
              <a:endParaRPr kumimoji="1" lang="ja-JP" altLang="en-US" dirty="0"/>
            </a:p>
          </p:txBody>
        </p:sp>
        <p:sp>
          <p:nvSpPr>
            <p:cNvPr id="19" name="TextBox 18">
              <a:extLst>
                <a:ext uri="{FF2B5EF4-FFF2-40B4-BE49-F238E27FC236}">
                  <a16:creationId xmlns:a16="http://schemas.microsoft.com/office/drawing/2014/main" id="{56094D70-D915-4F89-B6D9-D3888870D37E}"/>
                </a:ext>
              </a:extLst>
            </p:cNvPr>
            <p:cNvSpPr txBox="1"/>
            <p:nvPr/>
          </p:nvSpPr>
          <p:spPr>
            <a:xfrm>
              <a:off x="1775713" y="3790011"/>
              <a:ext cx="492443" cy="369332"/>
            </a:xfrm>
            <a:prstGeom prst="rect">
              <a:avLst/>
            </a:prstGeom>
            <a:noFill/>
          </p:spPr>
          <p:txBody>
            <a:bodyPr wrap="none" rtlCol="0">
              <a:spAutoFit/>
            </a:bodyPr>
            <a:lstStyle/>
            <a:p>
              <a:r>
                <a:rPr lang="en-US" altLang="ja-JP" dirty="0"/>
                <a:t>w2</a:t>
              </a:r>
              <a:endParaRPr kumimoji="1" lang="ja-JP" altLang="en-US" dirty="0"/>
            </a:p>
          </p:txBody>
        </p:sp>
        <p:sp>
          <p:nvSpPr>
            <p:cNvPr id="20" name="TextBox 19">
              <a:extLst>
                <a:ext uri="{FF2B5EF4-FFF2-40B4-BE49-F238E27FC236}">
                  <a16:creationId xmlns:a16="http://schemas.microsoft.com/office/drawing/2014/main" id="{26E10052-8FCE-4432-87A3-BB677882C3C4}"/>
                </a:ext>
              </a:extLst>
            </p:cNvPr>
            <p:cNvSpPr txBox="1"/>
            <p:nvPr/>
          </p:nvSpPr>
          <p:spPr>
            <a:xfrm>
              <a:off x="2825031" y="3125746"/>
              <a:ext cx="2103461" cy="369332"/>
            </a:xfrm>
            <a:prstGeom prst="rect">
              <a:avLst/>
            </a:prstGeom>
            <a:noFill/>
          </p:spPr>
          <p:txBody>
            <a:bodyPr wrap="none" rtlCol="0">
              <a:spAutoFit/>
            </a:bodyPr>
            <a:lstStyle/>
            <a:p>
              <a:r>
                <a:rPr lang="en-US" altLang="ja-JP" dirty="0"/>
                <a:t>f(w1.x1+w2.x2+b</a:t>
              </a:r>
              <a:endParaRPr kumimoji="1" lang="ja-JP" altLang="en-US" dirty="0"/>
            </a:p>
          </p:txBody>
        </p:sp>
      </p:grpSp>
    </p:spTree>
    <p:extLst>
      <p:ext uri="{BB962C8B-B14F-4D97-AF65-F5344CB8AC3E}">
        <p14:creationId xmlns:p14="http://schemas.microsoft.com/office/powerpoint/2010/main" val="413459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1749-EC48-4E78-AA00-54B368BBB420}"/>
              </a:ext>
            </a:extLst>
          </p:cNvPr>
          <p:cNvSpPr>
            <a:spLocks noGrp="1"/>
          </p:cNvSpPr>
          <p:nvPr>
            <p:ph type="title"/>
          </p:nvPr>
        </p:nvSpPr>
        <p:spPr/>
        <p:txBody>
          <a:bodyPr/>
          <a:lstStyle/>
          <a:p>
            <a:r>
              <a:rPr kumimoji="1" lang="en-US" altLang="ja-JP" dirty="0"/>
              <a:t>Neural Network</a:t>
            </a:r>
            <a:endParaRPr kumimoji="1" lang="ja-JP" altLang="en-US" dirty="0"/>
          </a:p>
        </p:txBody>
      </p:sp>
      <p:sp>
        <p:nvSpPr>
          <p:cNvPr id="3" name="Content Placeholder 2">
            <a:extLst>
              <a:ext uri="{FF2B5EF4-FFF2-40B4-BE49-F238E27FC236}">
                <a16:creationId xmlns:a16="http://schemas.microsoft.com/office/drawing/2014/main" id="{BB6714CB-49A7-41FA-9F97-85ADB264CCE5}"/>
              </a:ext>
            </a:extLst>
          </p:cNvPr>
          <p:cNvSpPr>
            <a:spLocks noGrp="1"/>
          </p:cNvSpPr>
          <p:nvPr>
            <p:ph idx="1"/>
          </p:nvPr>
        </p:nvSpPr>
        <p:spPr/>
        <p:txBody>
          <a:bodyPr/>
          <a:lstStyle/>
          <a:p>
            <a:r>
              <a:rPr kumimoji="1" lang="en-US" altLang="ja-JP" b="1" dirty="0"/>
              <a:t>Activation function</a:t>
            </a:r>
          </a:p>
          <a:p>
            <a:endParaRPr lang="en-US" altLang="ja-JP" b="1" dirty="0"/>
          </a:p>
          <a:p>
            <a:pPr marL="0" indent="0">
              <a:buNone/>
            </a:pPr>
            <a:r>
              <a:rPr lang="en-US" altLang="ja-JP" dirty="0"/>
              <a:t>Real word trends are usually non-linear. So we apply activation function to “force” non-linear relations.</a:t>
            </a:r>
          </a:p>
          <a:p>
            <a:pPr>
              <a:buFontTx/>
              <a:buChar char="-"/>
            </a:pPr>
            <a:r>
              <a:rPr kumimoji="1" lang="en-US" altLang="ja-JP" dirty="0"/>
              <a:t>Sigmoid.	Squashes the output to be between 0,1</a:t>
            </a:r>
          </a:p>
          <a:p>
            <a:pPr>
              <a:buFontTx/>
              <a:buChar char="-"/>
            </a:pPr>
            <a:r>
              <a:rPr lang="en-US" altLang="ja-JP" dirty="0"/>
              <a:t>Tanh. 	`              `            `             between -1,1</a:t>
            </a:r>
          </a:p>
          <a:p>
            <a:pPr>
              <a:buFontTx/>
              <a:buChar char="-"/>
            </a:pPr>
            <a:r>
              <a:rPr kumimoji="1" lang="en-US" altLang="ja-JP" dirty="0"/>
              <a:t>RELU	thresholds the value to be &gt;0</a:t>
            </a:r>
            <a:endParaRPr kumimoji="1" lang="ja-JP" altLang="en-US" dirty="0"/>
          </a:p>
        </p:txBody>
      </p:sp>
    </p:spTree>
    <p:extLst>
      <p:ext uri="{BB962C8B-B14F-4D97-AF65-F5344CB8AC3E}">
        <p14:creationId xmlns:p14="http://schemas.microsoft.com/office/powerpoint/2010/main" val="181458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FB2F-3D0A-4D98-AFAA-5C9469E753D1}"/>
              </a:ext>
            </a:extLst>
          </p:cNvPr>
          <p:cNvSpPr>
            <a:spLocks noGrp="1"/>
          </p:cNvSpPr>
          <p:nvPr>
            <p:ph type="title"/>
          </p:nvPr>
        </p:nvSpPr>
        <p:spPr/>
        <p:txBody>
          <a:bodyPr/>
          <a:lstStyle/>
          <a:p>
            <a:r>
              <a:rPr kumimoji="1" lang="en-US" altLang="ja-JP" dirty="0"/>
              <a:t>Neural Network	</a:t>
            </a:r>
            <a:endParaRPr kumimoji="1" lang="ja-JP" altLang="en-US" dirty="0"/>
          </a:p>
        </p:txBody>
      </p:sp>
      <p:sp>
        <p:nvSpPr>
          <p:cNvPr id="3" name="Content Placeholder 2">
            <a:extLst>
              <a:ext uri="{FF2B5EF4-FFF2-40B4-BE49-F238E27FC236}">
                <a16:creationId xmlns:a16="http://schemas.microsoft.com/office/drawing/2014/main" id="{48C71AC2-C554-4D4B-AFBD-42A6AB8F00FE}"/>
              </a:ext>
            </a:extLst>
          </p:cNvPr>
          <p:cNvSpPr>
            <a:spLocks noGrp="1"/>
          </p:cNvSpPr>
          <p:nvPr>
            <p:ph idx="1"/>
          </p:nvPr>
        </p:nvSpPr>
        <p:spPr/>
        <p:txBody>
          <a:bodyPr/>
          <a:lstStyle/>
          <a:p>
            <a:r>
              <a:rPr kumimoji="1" lang="en-US" altLang="ja-JP" b="1" dirty="0"/>
              <a:t>Bias</a:t>
            </a:r>
          </a:p>
          <a:p>
            <a:endParaRPr lang="en-US" altLang="ja-JP" b="1" dirty="0"/>
          </a:p>
          <a:p>
            <a:pPr marL="0" indent="0">
              <a:buNone/>
            </a:pPr>
            <a:r>
              <a:rPr lang="en-US" altLang="ja-JP" dirty="0"/>
              <a:t>With the bias, each node can be adjusted specifically. During training, this bias value is adjusted according to training results over epoch’s</a:t>
            </a:r>
            <a:endParaRPr kumimoji="1" lang="ja-JP" altLang="en-US" dirty="0"/>
          </a:p>
        </p:txBody>
      </p:sp>
    </p:spTree>
    <p:extLst>
      <p:ext uri="{BB962C8B-B14F-4D97-AF65-F5344CB8AC3E}">
        <p14:creationId xmlns:p14="http://schemas.microsoft.com/office/powerpoint/2010/main" val="413071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514E-2359-4B88-A0EE-E23A162AD433}"/>
              </a:ext>
            </a:extLst>
          </p:cNvPr>
          <p:cNvSpPr>
            <a:spLocks noGrp="1"/>
          </p:cNvSpPr>
          <p:nvPr>
            <p:ph type="title"/>
          </p:nvPr>
        </p:nvSpPr>
        <p:spPr/>
        <p:txBody>
          <a:bodyPr/>
          <a:lstStyle/>
          <a:p>
            <a:r>
              <a:rPr lang="en-US" altLang="ja-JP" dirty="0"/>
              <a:t>End goals</a:t>
            </a:r>
            <a:endParaRPr kumimoji="1" lang="ja-JP" altLang="en-US" dirty="0"/>
          </a:p>
        </p:txBody>
      </p:sp>
      <p:sp>
        <p:nvSpPr>
          <p:cNvPr id="3" name="Content Placeholder 2">
            <a:extLst>
              <a:ext uri="{FF2B5EF4-FFF2-40B4-BE49-F238E27FC236}">
                <a16:creationId xmlns:a16="http://schemas.microsoft.com/office/drawing/2014/main" id="{97F09A0D-10B5-4FE1-85EF-08894B55CB06}"/>
              </a:ext>
            </a:extLst>
          </p:cNvPr>
          <p:cNvSpPr>
            <a:spLocks noGrp="1"/>
          </p:cNvSpPr>
          <p:nvPr>
            <p:ph idx="1"/>
          </p:nvPr>
        </p:nvSpPr>
        <p:spPr/>
        <p:txBody>
          <a:bodyPr/>
          <a:lstStyle/>
          <a:p>
            <a:r>
              <a:rPr kumimoji="1" lang="en-US" altLang="ja-JP" dirty="0"/>
              <a:t>Train a Convoluted Neural Network (CNN) to do facial recognition.</a:t>
            </a:r>
          </a:p>
          <a:p>
            <a:endParaRPr lang="en-US" altLang="ja-JP" dirty="0"/>
          </a:p>
          <a:p>
            <a:pPr marL="457200" lvl="1" indent="0">
              <a:buNone/>
            </a:pPr>
            <a:endParaRPr kumimoji="1" lang="en-US" altLang="ja-JP" dirty="0"/>
          </a:p>
          <a:p>
            <a:endParaRPr kumimoji="1" lang="en-US" altLang="ja-JP" dirty="0"/>
          </a:p>
          <a:p>
            <a:r>
              <a:rPr lang="en-US" altLang="ja-JP" dirty="0"/>
              <a:t>Retrain a model to recognize animals, using “Transfer Learning”.</a:t>
            </a:r>
            <a:endParaRPr kumimoji="1" lang="en-US" altLang="ja-JP" dirty="0"/>
          </a:p>
          <a:p>
            <a:endParaRPr kumimoji="1" lang="ja-JP" altLang="en-US" dirty="0"/>
          </a:p>
        </p:txBody>
      </p:sp>
      <p:graphicFrame>
        <p:nvGraphicFramePr>
          <p:cNvPr id="4" name="Table 3">
            <a:extLst>
              <a:ext uri="{FF2B5EF4-FFF2-40B4-BE49-F238E27FC236}">
                <a16:creationId xmlns:a16="http://schemas.microsoft.com/office/drawing/2014/main" id="{DC8EA589-EA3F-4095-B8DD-642F427BD490}"/>
              </a:ext>
            </a:extLst>
          </p:cNvPr>
          <p:cNvGraphicFramePr>
            <a:graphicFrameLocks noGrp="1"/>
          </p:cNvGraphicFramePr>
          <p:nvPr>
            <p:extLst>
              <p:ext uri="{D42A27DB-BD31-4B8C-83A1-F6EECF244321}">
                <p14:modId xmlns:p14="http://schemas.microsoft.com/office/powerpoint/2010/main" val="3224639025"/>
              </p:ext>
            </p:extLst>
          </p:nvPr>
        </p:nvGraphicFramePr>
        <p:xfrm>
          <a:off x="1737726" y="3220553"/>
          <a:ext cx="8128000" cy="3708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3158408503"/>
                    </a:ext>
                  </a:extLst>
                </a:gridCol>
              </a:tblGrid>
              <a:tr h="370840">
                <a:tc>
                  <a:txBody>
                    <a:bodyPr/>
                    <a:lstStyle/>
                    <a:p>
                      <a:r>
                        <a:rPr kumimoji="1" lang="en-US" altLang="ja-JP" dirty="0"/>
                        <a:t>python Realtime_classify.py –model/faces</a:t>
                      </a:r>
                      <a:endParaRPr kumimoji="1" lang="ja-JP" altLang="en-US" dirty="0"/>
                    </a:p>
                  </a:txBody>
                  <a:tcPr/>
                </a:tc>
                <a:extLst>
                  <a:ext uri="{0D108BD9-81ED-4DB2-BD59-A6C34878D82A}">
                    <a16:rowId xmlns:a16="http://schemas.microsoft.com/office/drawing/2014/main" val="1930611036"/>
                  </a:ext>
                </a:extLst>
              </a:tr>
            </a:tbl>
          </a:graphicData>
        </a:graphic>
      </p:graphicFrame>
    </p:spTree>
    <p:extLst>
      <p:ext uri="{BB962C8B-B14F-4D97-AF65-F5344CB8AC3E}">
        <p14:creationId xmlns:p14="http://schemas.microsoft.com/office/powerpoint/2010/main" val="2317593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BA92-DDE6-47A3-BF64-DD6334B0F4D1}"/>
              </a:ext>
            </a:extLst>
          </p:cNvPr>
          <p:cNvSpPr>
            <a:spLocks noGrp="1"/>
          </p:cNvSpPr>
          <p:nvPr>
            <p:ph type="title"/>
          </p:nvPr>
        </p:nvSpPr>
        <p:spPr/>
        <p:txBody>
          <a:bodyPr/>
          <a:lstStyle/>
          <a:p>
            <a:r>
              <a:rPr kumimoji="1" lang="en-US" altLang="ja-JP" dirty="0"/>
              <a:t>Neural Network</a:t>
            </a:r>
            <a:endParaRPr kumimoji="1" lang="ja-JP" altLang="en-US" dirty="0"/>
          </a:p>
        </p:txBody>
      </p:sp>
      <p:sp>
        <p:nvSpPr>
          <p:cNvPr id="3" name="Content Placeholder 2">
            <a:extLst>
              <a:ext uri="{FF2B5EF4-FFF2-40B4-BE49-F238E27FC236}">
                <a16:creationId xmlns:a16="http://schemas.microsoft.com/office/drawing/2014/main" id="{7D14F1D1-AC32-4293-92FA-96E263CA63FF}"/>
              </a:ext>
            </a:extLst>
          </p:cNvPr>
          <p:cNvSpPr>
            <a:spLocks noGrp="1"/>
          </p:cNvSpPr>
          <p:nvPr>
            <p:ph idx="1"/>
          </p:nvPr>
        </p:nvSpPr>
        <p:spPr>
          <a:xfrm>
            <a:off x="838200" y="1453092"/>
            <a:ext cx="2743200" cy="465692"/>
          </a:xfrm>
        </p:spPr>
        <p:txBody>
          <a:bodyPr>
            <a:normAutofit lnSpcReduction="10000"/>
          </a:bodyPr>
          <a:lstStyle/>
          <a:p>
            <a:r>
              <a:rPr kumimoji="1" lang="en-US" altLang="ja-JP" b="1" dirty="0"/>
              <a:t>Network</a:t>
            </a:r>
            <a:endParaRPr kumimoji="1" lang="ja-JP" altLang="en-US" b="1" dirty="0"/>
          </a:p>
        </p:txBody>
      </p:sp>
      <p:grpSp>
        <p:nvGrpSpPr>
          <p:cNvPr id="49" name="Group 48">
            <a:extLst>
              <a:ext uri="{FF2B5EF4-FFF2-40B4-BE49-F238E27FC236}">
                <a16:creationId xmlns:a16="http://schemas.microsoft.com/office/drawing/2014/main" id="{66191E81-60E1-4C53-840F-65A5D2BE8810}"/>
              </a:ext>
            </a:extLst>
          </p:cNvPr>
          <p:cNvGrpSpPr/>
          <p:nvPr/>
        </p:nvGrpSpPr>
        <p:grpSpPr>
          <a:xfrm>
            <a:off x="478366" y="2226734"/>
            <a:ext cx="7695354" cy="4351866"/>
            <a:chOff x="1553633" y="2243667"/>
            <a:chExt cx="7695354" cy="4351866"/>
          </a:xfrm>
        </p:grpSpPr>
        <p:cxnSp>
          <p:nvCxnSpPr>
            <p:cNvPr id="5" name="Straight Connector 4">
              <a:extLst>
                <a:ext uri="{FF2B5EF4-FFF2-40B4-BE49-F238E27FC236}">
                  <a16:creationId xmlns:a16="http://schemas.microsoft.com/office/drawing/2014/main" id="{8F6F3CD1-827C-42E7-96B8-4F1E8D95C027}"/>
                </a:ext>
              </a:extLst>
            </p:cNvPr>
            <p:cNvCxnSpPr/>
            <p:nvPr/>
          </p:nvCxnSpPr>
          <p:spPr>
            <a:xfrm>
              <a:off x="3657600" y="2243667"/>
              <a:ext cx="0" cy="4351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777C9-C498-481F-A370-7F8B212B2342}"/>
                </a:ext>
              </a:extLst>
            </p:cNvPr>
            <p:cNvCxnSpPr/>
            <p:nvPr/>
          </p:nvCxnSpPr>
          <p:spPr>
            <a:xfrm>
              <a:off x="6333067" y="2243667"/>
              <a:ext cx="0" cy="435186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59FD68A-D30C-4EBE-A93A-E13536643B55}"/>
                </a:ext>
              </a:extLst>
            </p:cNvPr>
            <p:cNvSpPr/>
            <p:nvPr/>
          </p:nvSpPr>
          <p:spPr>
            <a:xfrm>
              <a:off x="1553633" y="2451895"/>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(bias)</a:t>
              </a:r>
              <a:endParaRPr kumimoji="1" lang="ja-JP" altLang="en-US" dirty="0"/>
            </a:p>
          </p:txBody>
        </p:sp>
        <p:sp>
          <p:nvSpPr>
            <p:cNvPr id="8" name="Oval 7">
              <a:extLst>
                <a:ext uri="{FF2B5EF4-FFF2-40B4-BE49-F238E27FC236}">
                  <a16:creationId xmlns:a16="http://schemas.microsoft.com/office/drawing/2014/main" id="{F6038EF6-4029-461B-82D9-6D6167BDCB77}"/>
                </a:ext>
              </a:extLst>
            </p:cNvPr>
            <p:cNvSpPr/>
            <p:nvPr/>
          </p:nvSpPr>
          <p:spPr>
            <a:xfrm>
              <a:off x="1553633" y="5369723"/>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x2</a:t>
              </a:r>
              <a:endParaRPr kumimoji="1" lang="ja-JP" altLang="en-US" dirty="0"/>
            </a:p>
          </p:txBody>
        </p:sp>
        <p:sp>
          <p:nvSpPr>
            <p:cNvPr id="9" name="Oval 8">
              <a:extLst>
                <a:ext uri="{FF2B5EF4-FFF2-40B4-BE49-F238E27FC236}">
                  <a16:creationId xmlns:a16="http://schemas.microsoft.com/office/drawing/2014/main" id="{CCEDEDE5-2E5A-4563-AE52-4B3B361185EF}"/>
                </a:ext>
              </a:extLst>
            </p:cNvPr>
            <p:cNvSpPr/>
            <p:nvPr/>
          </p:nvSpPr>
          <p:spPr>
            <a:xfrm>
              <a:off x="1553633" y="391080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x1</a:t>
              </a:r>
              <a:endParaRPr kumimoji="1" lang="ja-JP" altLang="en-US" dirty="0"/>
            </a:p>
          </p:txBody>
        </p:sp>
        <p:sp>
          <p:nvSpPr>
            <p:cNvPr id="10" name="Oval 9">
              <a:extLst>
                <a:ext uri="{FF2B5EF4-FFF2-40B4-BE49-F238E27FC236}">
                  <a16:creationId xmlns:a16="http://schemas.microsoft.com/office/drawing/2014/main" id="{453C6BF9-8053-4440-BD35-D836ED444D3C}"/>
                </a:ext>
              </a:extLst>
            </p:cNvPr>
            <p:cNvSpPr/>
            <p:nvPr/>
          </p:nvSpPr>
          <p:spPr>
            <a:xfrm>
              <a:off x="4423834" y="2451895"/>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1" name="Oval 10">
              <a:extLst>
                <a:ext uri="{FF2B5EF4-FFF2-40B4-BE49-F238E27FC236}">
                  <a16:creationId xmlns:a16="http://schemas.microsoft.com/office/drawing/2014/main" id="{E5DA3C4C-1A0F-4C7D-9034-9EFF67E79760}"/>
                </a:ext>
              </a:extLst>
            </p:cNvPr>
            <p:cNvSpPr/>
            <p:nvPr/>
          </p:nvSpPr>
          <p:spPr>
            <a:xfrm>
              <a:off x="4423834" y="5369723"/>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2" name="Oval 11">
              <a:extLst>
                <a:ext uri="{FF2B5EF4-FFF2-40B4-BE49-F238E27FC236}">
                  <a16:creationId xmlns:a16="http://schemas.microsoft.com/office/drawing/2014/main" id="{11D6AA8F-D6EF-47E7-9257-32A9E4C01B02}"/>
                </a:ext>
              </a:extLst>
            </p:cNvPr>
            <p:cNvSpPr/>
            <p:nvPr/>
          </p:nvSpPr>
          <p:spPr>
            <a:xfrm>
              <a:off x="4423834" y="391080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3" name="Oval 12">
              <a:extLst>
                <a:ext uri="{FF2B5EF4-FFF2-40B4-BE49-F238E27FC236}">
                  <a16:creationId xmlns:a16="http://schemas.microsoft.com/office/drawing/2014/main" id="{22372F17-FE75-4EF1-8993-BF499BA4D2D1}"/>
                </a:ext>
              </a:extLst>
            </p:cNvPr>
            <p:cNvSpPr/>
            <p:nvPr/>
          </p:nvSpPr>
          <p:spPr>
            <a:xfrm>
              <a:off x="7302499" y="2720977"/>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4" name="Oval 13">
              <a:extLst>
                <a:ext uri="{FF2B5EF4-FFF2-40B4-BE49-F238E27FC236}">
                  <a16:creationId xmlns:a16="http://schemas.microsoft.com/office/drawing/2014/main" id="{90394EDA-7A25-4B3B-9CAE-DADC01770641}"/>
                </a:ext>
              </a:extLst>
            </p:cNvPr>
            <p:cNvSpPr/>
            <p:nvPr/>
          </p:nvSpPr>
          <p:spPr>
            <a:xfrm>
              <a:off x="7302499" y="447013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cxnSp>
          <p:nvCxnSpPr>
            <p:cNvPr id="17" name="Straight Arrow Connector 16">
              <a:extLst>
                <a:ext uri="{FF2B5EF4-FFF2-40B4-BE49-F238E27FC236}">
                  <a16:creationId xmlns:a16="http://schemas.microsoft.com/office/drawing/2014/main" id="{62FF4254-4EB1-4276-8378-3061765F91D9}"/>
                </a:ext>
              </a:extLst>
            </p:cNvPr>
            <p:cNvCxnSpPr>
              <a:stCxn id="7" idx="6"/>
              <a:endCxn id="12" idx="2"/>
            </p:cNvCxnSpPr>
            <p:nvPr/>
          </p:nvCxnSpPr>
          <p:spPr>
            <a:xfrm>
              <a:off x="2696633" y="3040328"/>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D1092B-47F3-40B4-B6B0-4E384761239F}"/>
                </a:ext>
              </a:extLst>
            </p:cNvPr>
            <p:cNvCxnSpPr>
              <a:stCxn id="7" idx="6"/>
              <a:endCxn id="11" idx="2"/>
            </p:cNvCxnSpPr>
            <p:nvPr/>
          </p:nvCxnSpPr>
          <p:spPr>
            <a:xfrm>
              <a:off x="2696633" y="3040328"/>
              <a:ext cx="1727201" cy="291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E3B683-3B0A-41FF-AA17-0558693ACEDF}"/>
                </a:ext>
              </a:extLst>
            </p:cNvPr>
            <p:cNvCxnSpPr>
              <a:stCxn id="9" idx="6"/>
              <a:endCxn id="12" idx="2"/>
            </p:cNvCxnSpPr>
            <p:nvPr/>
          </p:nvCxnSpPr>
          <p:spPr>
            <a:xfrm>
              <a:off x="2696633" y="4499242"/>
              <a:ext cx="172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47ACD5-92EC-4779-81E5-88C1941A8239}"/>
                </a:ext>
              </a:extLst>
            </p:cNvPr>
            <p:cNvCxnSpPr>
              <a:stCxn id="9" idx="6"/>
              <a:endCxn id="11" idx="2"/>
            </p:cNvCxnSpPr>
            <p:nvPr/>
          </p:nvCxnSpPr>
          <p:spPr>
            <a:xfrm>
              <a:off x="2696633" y="4499242"/>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828E76A-DC4B-4A51-B75A-2356681E215A}"/>
                </a:ext>
              </a:extLst>
            </p:cNvPr>
            <p:cNvCxnSpPr>
              <a:stCxn id="8" idx="6"/>
              <a:endCxn id="11" idx="2"/>
            </p:cNvCxnSpPr>
            <p:nvPr/>
          </p:nvCxnSpPr>
          <p:spPr>
            <a:xfrm>
              <a:off x="2696633" y="5958156"/>
              <a:ext cx="172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BC1FA8-6DFA-4F49-BCEA-1D0E379980C5}"/>
                </a:ext>
              </a:extLst>
            </p:cNvPr>
            <p:cNvCxnSpPr>
              <a:stCxn id="8" idx="6"/>
              <a:endCxn id="12" idx="2"/>
            </p:cNvCxnSpPr>
            <p:nvPr/>
          </p:nvCxnSpPr>
          <p:spPr>
            <a:xfrm flipV="1">
              <a:off x="2696633" y="4499242"/>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27A5B0-2CDD-4430-9BAC-0A37A9294FC6}"/>
                </a:ext>
              </a:extLst>
            </p:cNvPr>
            <p:cNvCxnSpPr>
              <a:stCxn id="10" idx="6"/>
              <a:endCxn id="14" idx="2"/>
            </p:cNvCxnSpPr>
            <p:nvPr/>
          </p:nvCxnSpPr>
          <p:spPr>
            <a:xfrm>
              <a:off x="5566834" y="3040328"/>
              <a:ext cx="1735665" cy="2018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91B863-81C7-41DB-823F-91824A384689}"/>
                </a:ext>
              </a:extLst>
            </p:cNvPr>
            <p:cNvCxnSpPr>
              <a:stCxn id="10" idx="6"/>
              <a:endCxn id="13" idx="2"/>
            </p:cNvCxnSpPr>
            <p:nvPr/>
          </p:nvCxnSpPr>
          <p:spPr>
            <a:xfrm>
              <a:off x="5566834" y="3040328"/>
              <a:ext cx="1735665" cy="26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266246-D012-418B-A04E-861047AD8B3F}"/>
                </a:ext>
              </a:extLst>
            </p:cNvPr>
            <p:cNvCxnSpPr>
              <a:stCxn id="12" idx="6"/>
              <a:endCxn id="13" idx="2"/>
            </p:cNvCxnSpPr>
            <p:nvPr/>
          </p:nvCxnSpPr>
          <p:spPr>
            <a:xfrm flipV="1">
              <a:off x="5566834" y="3309410"/>
              <a:ext cx="1735665" cy="118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C48C6CF-8C7E-4F30-9366-85954B0C8939}"/>
                </a:ext>
              </a:extLst>
            </p:cNvPr>
            <p:cNvCxnSpPr>
              <a:stCxn id="12" idx="6"/>
              <a:endCxn id="14" idx="2"/>
            </p:cNvCxnSpPr>
            <p:nvPr/>
          </p:nvCxnSpPr>
          <p:spPr>
            <a:xfrm>
              <a:off x="5566834" y="4499242"/>
              <a:ext cx="1735665" cy="55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57E567-3190-450B-9298-EF04C7E2DB8B}"/>
                </a:ext>
              </a:extLst>
            </p:cNvPr>
            <p:cNvCxnSpPr>
              <a:stCxn id="11" idx="6"/>
              <a:endCxn id="13" idx="2"/>
            </p:cNvCxnSpPr>
            <p:nvPr/>
          </p:nvCxnSpPr>
          <p:spPr>
            <a:xfrm flipV="1">
              <a:off x="5566834" y="3309410"/>
              <a:ext cx="1735665" cy="264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F93FE11-2BD4-4A2A-AAC8-332CAAA4D7D0}"/>
                </a:ext>
              </a:extLst>
            </p:cNvPr>
            <p:cNvCxnSpPr>
              <a:stCxn id="11" idx="6"/>
              <a:endCxn id="14" idx="2"/>
            </p:cNvCxnSpPr>
            <p:nvPr/>
          </p:nvCxnSpPr>
          <p:spPr>
            <a:xfrm flipV="1">
              <a:off x="5566834" y="5058572"/>
              <a:ext cx="1735665" cy="89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C059CB5-4BAE-4249-B8C1-D703D6F19B51}"/>
                </a:ext>
              </a:extLst>
            </p:cNvPr>
            <p:cNvCxnSpPr>
              <a:cxnSpLocks/>
              <a:stCxn id="13" idx="6"/>
            </p:cNvCxnSpPr>
            <p:nvPr/>
          </p:nvCxnSpPr>
          <p:spPr>
            <a:xfrm>
              <a:off x="8445499" y="3309410"/>
              <a:ext cx="376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A786C9A-3E8D-4D10-9E43-0FE9B4801DA8}"/>
                </a:ext>
              </a:extLst>
            </p:cNvPr>
            <p:cNvCxnSpPr>
              <a:cxnSpLocks/>
              <a:stCxn id="14" idx="6"/>
            </p:cNvCxnSpPr>
            <p:nvPr/>
          </p:nvCxnSpPr>
          <p:spPr>
            <a:xfrm>
              <a:off x="8445499" y="5058572"/>
              <a:ext cx="258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296D390-FC4E-463D-8E34-05242B92A22F}"/>
                </a:ext>
              </a:extLst>
            </p:cNvPr>
            <p:cNvSpPr txBox="1"/>
            <p:nvPr/>
          </p:nvSpPr>
          <p:spPr>
            <a:xfrm>
              <a:off x="8822267" y="3198430"/>
              <a:ext cx="426720" cy="369332"/>
            </a:xfrm>
            <a:prstGeom prst="rect">
              <a:avLst/>
            </a:prstGeom>
            <a:noFill/>
          </p:spPr>
          <p:txBody>
            <a:bodyPr wrap="none" rtlCol="0">
              <a:spAutoFit/>
            </a:bodyPr>
            <a:lstStyle/>
            <a:p>
              <a:r>
                <a:rPr kumimoji="1" lang="en-US" altLang="ja-JP" dirty="0"/>
                <a:t>y1</a:t>
              </a:r>
              <a:endParaRPr kumimoji="1" lang="ja-JP" altLang="en-US" dirty="0"/>
            </a:p>
          </p:txBody>
        </p:sp>
        <p:sp>
          <p:nvSpPr>
            <p:cNvPr id="47" name="TextBox 46">
              <a:extLst>
                <a:ext uri="{FF2B5EF4-FFF2-40B4-BE49-F238E27FC236}">
                  <a16:creationId xmlns:a16="http://schemas.microsoft.com/office/drawing/2014/main" id="{E2020B77-7C62-4346-9F17-C8536E7576DF}"/>
                </a:ext>
              </a:extLst>
            </p:cNvPr>
            <p:cNvSpPr txBox="1"/>
            <p:nvPr/>
          </p:nvSpPr>
          <p:spPr>
            <a:xfrm>
              <a:off x="8822267" y="5044033"/>
              <a:ext cx="426720" cy="369332"/>
            </a:xfrm>
            <a:prstGeom prst="rect">
              <a:avLst/>
            </a:prstGeom>
            <a:noFill/>
          </p:spPr>
          <p:txBody>
            <a:bodyPr wrap="none" rtlCol="0">
              <a:spAutoFit/>
            </a:bodyPr>
            <a:lstStyle/>
            <a:p>
              <a:r>
                <a:rPr kumimoji="1" lang="en-US" altLang="ja-JP" dirty="0"/>
                <a:t>y2</a:t>
              </a:r>
              <a:endParaRPr kumimoji="1" lang="ja-JP" altLang="en-US" dirty="0"/>
            </a:p>
          </p:txBody>
        </p:sp>
      </p:grpSp>
      <p:sp>
        <p:nvSpPr>
          <p:cNvPr id="48" name="TextBox 47">
            <a:extLst>
              <a:ext uri="{FF2B5EF4-FFF2-40B4-BE49-F238E27FC236}">
                <a16:creationId xmlns:a16="http://schemas.microsoft.com/office/drawing/2014/main" id="{753DEE40-B32E-48DC-AFB0-35D4AC5DE44A}"/>
              </a:ext>
            </a:extLst>
          </p:cNvPr>
          <p:cNvSpPr txBox="1"/>
          <p:nvPr/>
        </p:nvSpPr>
        <p:spPr>
          <a:xfrm>
            <a:off x="317500" y="2055047"/>
            <a:ext cx="7492757" cy="369332"/>
          </a:xfrm>
          <a:prstGeom prst="rect">
            <a:avLst/>
          </a:prstGeom>
          <a:noFill/>
        </p:spPr>
        <p:txBody>
          <a:bodyPr wrap="none" rtlCol="0">
            <a:spAutoFit/>
          </a:bodyPr>
          <a:lstStyle/>
          <a:p>
            <a:r>
              <a:rPr kumimoji="1" lang="en-US" altLang="ja-JP" dirty="0"/>
              <a:t>Input Layer                          Hidden Layer                        Output Layer</a:t>
            </a:r>
            <a:endParaRPr kumimoji="1" lang="ja-JP" altLang="en-US" dirty="0"/>
          </a:p>
        </p:txBody>
      </p:sp>
      <p:cxnSp>
        <p:nvCxnSpPr>
          <p:cNvPr id="53" name="Straight Connector 52">
            <a:extLst>
              <a:ext uri="{FF2B5EF4-FFF2-40B4-BE49-F238E27FC236}">
                <a16:creationId xmlns:a16="http://schemas.microsoft.com/office/drawing/2014/main" id="{5380AE72-4EA6-4F28-B27A-4DED1F9571DA}"/>
              </a:ext>
            </a:extLst>
          </p:cNvPr>
          <p:cNvCxnSpPr/>
          <p:nvPr/>
        </p:nvCxnSpPr>
        <p:spPr>
          <a:xfrm>
            <a:off x="8424333" y="1027906"/>
            <a:ext cx="0" cy="6532827"/>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B4D056E-C84F-4703-BFE7-27ADE6A569F3}"/>
              </a:ext>
            </a:extLst>
          </p:cNvPr>
          <p:cNvSpPr txBox="1"/>
          <p:nvPr/>
        </p:nvSpPr>
        <p:spPr>
          <a:xfrm>
            <a:off x="8674947" y="1027905"/>
            <a:ext cx="3212253" cy="4524315"/>
          </a:xfrm>
          <a:prstGeom prst="rect">
            <a:avLst/>
          </a:prstGeom>
          <a:noFill/>
        </p:spPr>
        <p:txBody>
          <a:bodyPr wrap="square" rtlCol="0">
            <a:spAutoFit/>
          </a:bodyPr>
          <a:lstStyle/>
          <a:p>
            <a:r>
              <a:rPr lang="en-US" altLang="ja-JP" sz="2400" b="1" dirty="0"/>
              <a:t>The input layer </a:t>
            </a:r>
            <a:r>
              <a:rPr lang="en-US" altLang="ja-JP" sz="2400" dirty="0"/>
              <a:t>has the inputs and the bias (=1).</a:t>
            </a:r>
          </a:p>
          <a:p>
            <a:endParaRPr kumimoji="1" lang="en-US" altLang="ja-JP" sz="2400" dirty="0"/>
          </a:p>
          <a:p>
            <a:r>
              <a:rPr lang="en-US" altLang="ja-JP" sz="2400" dirty="0"/>
              <a:t>These values are fed into the hidden layer with the weight on the connection (</a:t>
            </a:r>
            <a:r>
              <a:rPr lang="en-US" altLang="ja-JP" sz="2400" dirty="0" err="1"/>
              <a:t>wn</a:t>
            </a:r>
            <a:r>
              <a:rPr lang="en-US" altLang="ja-JP" sz="2400" dirty="0"/>
              <a:t>)</a:t>
            </a:r>
          </a:p>
          <a:p>
            <a:endParaRPr kumimoji="1" lang="en-US" altLang="ja-JP" sz="2400" dirty="0"/>
          </a:p>
          <a:p>
            <a:r>
              <a:rPr kumimoji="1" lang="en-US" altLang="ja-JP" sz="2400" dirty="0"/>
              <a:t>(All connections between all neurons have a weight)</a:t>
            </a:r>
            <a:endParaRPr kumimoji="1" lang="ja-JP" altLang="en-US" sz="2400" dirty="0"/>
          </a:p>
        </p:txBody>
      </p:sp>
    </p:spTree>
    <p:extLst>
      <p:ext uri="{BB962C8B-B14F-4D97-AF65-F5344CB8AC3E}">
        <p14:creationId xmlns:p14="http://schemas.microsoft.com/office/powerpoint/2010/main" val="562130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BA92-DDE6-47A3-BF64-DD6334B0F4D1}"/>
              </a:ext>
            </a:extLst>
          </p:cNvPr>
          <p:cNvSpPr>
            <a:spLocks noGrp="1"/>
          </p:cNvSpPr>
          <p:nvPr>
            <p:ph type="title"/>
          </p:nvPr>
        </p:nvSpPr>
        <p:spPr/>
        <p:txBody>
          <a:bodyPr/>
          <a:lstStyle/>
          <a:p>
            <a:r>
              <a:rPr kumimoji="1" lang="en-US" altLang="ja-JP" dirty="0"/>
              <a:t>Neural Network</a:t>
            </a:r>
            <a:endParaRPr kumimoji="1" lang="ja-JP" altLang="en-US" dirty="0"/>
          </a:p>
        </p:txBody>
      </p:sp>
      <p:sp>
        <p:nvSpPr>
          <p:cNvPr id="3" name="Content Placeholder 2">
            <a:extLst>
              <a:ext uri="{FF2B5EF4-FFF2-40B4-BE49-F238E27FC236}">
                <a16:creationId xmlns:a16="http://schemas.microsoft.com/office/drawing/2014/main" id="{7D14F1D1-AC32-4293-92FA-96E263CA63FF}"/>
              </a:ext>
            </a:extLst>
          </p:cNvPr>
          <p:cNvSpPr>
            <a:spLocks noGrp="1"/>
          </p:cNvSpPr>
          <p:nvPr>
            <p:ph idx="1"/>
          </p:nvPr>
        </p:nvSpPr>
        <p:spPr>
          <a:xfrm>
            <a:off x="838200" y="1453092"/>
            <a:ext cx="2743200" cy="465692"/>
          </a:xfrm>
        </p:spPr>
        <p:txBody>
          <a:bodyPr>
            <a:normAutofit lnSpcReduction="10000"/>
          </a:bodyPr>
          <a:lstStyle/>
          <a:p>
            <a:r>
              <a:rPr kumimoji="1" lang="en-US" altLang="ja-JP" b="1" dirty="0"/>
              <a:t>Network</a:t>
            </a:r>
            <a:endParaRPr kumimoji="1" lang="ja-JP" altLang="en-US" b="1" dirty="0"/>
          </a:p>
        </p:txBody>
      </p:sp>
      <p:grpSp>
        <p:nvGrpSpPr>
          <p:cNvPr id="49" name="Group 48">
            <a:extLst>
              <a:ext uri="{FF2B5EF4-FFF2-40B4-BE49-F238E27FC236}">
                <a16:creationId xmlns:a16="http://schemas.microsoft.com/office/drawing/2014/main" id="{66191E81-60E1-4C53-840F-65A5D2BE8810}"/>
              </a:ext>
            </a:extLst>
          </p:cNvPr>
          <p:cNvGrpSpPr/>
          <p:nvPr/>
        </p:nvGrpSpPr>
        <p:grpSpPr>
          <a:xfrm>
            <a:off x="478366" y="2226734"/>
            <a:ext cx="7695354" cy="4351866"/>
            <a:chOff x="1553633" y="2243667"/>
            <a:chExt cx="7695354" cy="4351866"/>
          </a:xfrm>
        </p:grpSpPr>
        <p:cxnSp>
          <p:nvCxnSpPr>
            <p:cNvPr id="5" name="Straight Connector 4">
              <a:extLst>
                <a:ext uri="{FF2B5EF4-FFF2-40B4-BE49-F238E27FC236}">
                  <a16:creationId xmlns:a16="http://schemas.microsoft.com/office/drawing/2014/main" id="{8F6F3CD1-827C-42E7-96B8-4F1E8D95C027}"/>
                </a:ext>
              </a:extLst>
            </p:cNvPr>
            <p:cNvCxnSpPr/>
            <p:nvPr/>
          </p:nvCxnSpPr>
          <p:spPr>
            <a:xfrm>
              <a:off x="3657600" y="2243667"/>
              <a:ext cx="0" cy="4351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777C9-C498-481F-A370-7F8B212B2342}"/>
                </a:ext>
              </a:extLst>
            </p:cNvPr>
            <p:cNvCxnSpPr/>
            <p:nvPr/>
          </p:nvCxnSpPr>
          <p:spPr>
            <a:xfrm>
              <a:off x="6333067" y="2243667"/>
              <a:ext cx="0" cy="435186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59FD68A-D30C-4EBE-A93A-E13536643B55}"/>
                </a:ext>
              </a:extLst>
            </p:cNvPr>
            <p:cNvSpPr/>
            <p:nvPr/>
          </p:nvSpPr>
          <p:spPr>
            <a:xfrm>
              <a:off x="1553633" y="2451895"/>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(bias)</a:t>
              </a:r>
              <a:endParaRPr kumimoji="1" lang="ja-JP" altLang="en-US" dirty="0"/>
            </a:p>
          </p:txBody>
        </p:sp>
        <p:sp>
          <p:nvSpPr>
            <p:cNvPr id="8" name="Oval 7">
              <a:extLst>
                <a:ext uri="{FF2B5EF4-FFF2-40B4-BE49-F238E27FC236}">
                  <a16:creationId xmlns:a16="http://schemas.microsoft.com/office/drawing/2014/main" id="{F6038EF6-4029-461B-82D9-6D6167BDCB77}"/>
                </a:ext>
              </a:extLst>
            </p:cNvPr>
            <p:cNvSpPr/>
            <p:nvPr/>
          </p:nvSpPr>
          <p:spPr>
            <a:xfrm>
              <a:off x="1553633" y="5369723"/>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x2</a:t>
              </a:r>
              <a:endParaRPr kumimoji="1" lang="ja-JP" altLang="en-US" dirty="0"/>
            </a:p>
          </p:txBody>
        </p:sp>
        <p:sp>
          <p:nvSpPr>
            <p:cNvPr id="9" name="Oval 8">
              <a:extLst>
                <a:ext uri="{FF2B5EF4-FFF2-40B4-BE49-F238E27FC236}">
                  <a16:creationId xmlns:a16="http://schemas.microsoft.com/office/drawing/2014/main" id="{CCEDEDE5-2E5A-4563-AE52-4B3B361185EF}"/>
                </a:ext>
              </a:extLst>
            </p:cNvPr>
            <p:cNvSpPr/>
            <p:nvPr/>
          </p:nvSpPr>
          <p:spPr>
            <a:xfrm>
              <a:off x="1553633" y="391080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x1</a:t>
              </a:r>
              <a:endParaRPr kumimoji="1" lang="ja-JP" altLang="en-US" dirty="0"/>
            </a:p>
          </p:txBody>
        </p:sp>
        <p:sp>
          <p:nvSpPr>
            <p:cNvPr id="10" name="Oval 9">
              <a:extLst>
                <a:ext uri="{FF2B5EF4-FFF2-40B4-BE49-F238E27FC236}">
                  <a16:creationId xmlns:a16="http://schemas.microsoft.com/office/drawing/2014/main" id="{453C6BF9-8053-4440-BD35-D836ED444D3C}"/>
                </a:ext>
              </a:extLst>
            </p:cNvPr>
            <p:cNvSpPr/>
            <p:nvPr/>
          </p:nvSpPr>
          <p:spPr>
            <a:xfrm>
              <a:off x="4423834" y="2451895"/>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1" name="Oval 10">
              <a:extLst>
                <a:ext uri="{FF2B5EF4-FFF2-40B4-BE49-F238E27FC236}">
                  <a16:creationId xmlns:a16="http://schemas.microsoft.com/office/drawing/2014/main" id="{E5DA3C4C-1A0F-4C7D-9034-9EFF67E79760}"/>
                </a:ext>
              </a:extLst>
            </p:cNvPr>
            <p:cNvSpPr/>
            <p:nvPr/>
          </p:nvSpPr>
          <p:spPr>
            <a:xfrm>
              <a:off x="4423834" y="5369723"/>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2" name="Oval 11">
              <a:extLst>
                <a:ext uri="{FF2B5EF4-FFF2-40B4-BE49-F238E27FC236}">
                  <a16:creationId xmlns:a16="http://schemas.microsoft.com/office/drawing/2014/main" id="{11D6AA8F-D6EF-47E7-9257-32A9E4C01B02}"/>
                </a:ext>
              </a:extLst>
            </p:cNvPr>
            <p:cNvSpPr/>
            <p:nvPr/>
          </p:nvSpPr>
          <p:spPr>
            <a:xfrm>
              <a:off x="4423834" y="391080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3" name="Oval 12">
              <a:extLst>
                <a:ext uri="{FF2B5EF4-FFF2-40B4-BE49-F238E27FC236}">
                  <a16:creationId xmlns:a16="http://schemas.microsoft.com/office/drawing/2014/main" id="{22372F17-FE75-4EF1-8993-BF499BA4D2D1}"/>
                </a:ext>
              </a:extLst>
            </p:cNvPr>
            <p:cNvSpPr/>
            <p:nvPr/>
          </p:nvSpPr>
          <p:spPr>
            <a:xfrm>
              <a:off x="7302499" y="2720977"/>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4" name="Oval 13">
              <a:extLst>
                <a:ext uri="{FF2B5EF4-FFF2-40B4-BE49-F238E27FC236}">
                  <a16:creationId xmlns:a16="http://schemas.microsoft.com/office/drawing/2014/main" id="{90394EDA-7A25-4B3B-9CAE-DADC01770641}"/>
                </a:ext>
              </a:extLst>
            </p:cNvPr>
            <p:cNvSpPr/>
            <p:nvPr/>
          </p:nvSpPr>
          <p:spPr>
            <a:xfrm>
              <a:off x="7302499" y="447013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cxnSp>
          <p:nvCxnSpPr>
            <p:cNvPr id="17" name="Straight Arrow Connector 16">
              <a:extLst>
                <a:ext uri="{FF2B5EF4-FFF2-40B4-BE49-F238E27FC236}">
                  <a16:creationId xmlns:a16="http://schemas.microsoft.com/office/drawing/2014/main" id="{62FF4254-4EB1-4276-8378-3061765F91D9}"/>
                </a:ext>
              </a:extLst>
            </p:cNvPr>
            <p:cNvCxnSpPr>
              <a:stCxn id="7" idx="6"/>
              <a:endCxn id="12" idx="2"/>
            </p:cNvCxnSpPr>
            <p:nvPr/>
          </p:nvCxnSpPr>
          <p:spPr>
            <a:xfrm>
              <a:off x="2696633" y="3040328"/>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D1092B-47F3-40B4-B6B0-4E384761239F}"/>
                </a:ext>
              </a:extLst>
            </p:cNvPr>
            <p:cNvCxnSpPr>
              <a:stCxn id="7" idx="6"/>
              <a:endCxn id="11" idx="2"/>
            </p:cNvCxnSpPr>
            <p:nvPr/>
          </p:nvCxnSpPr>
          <p:spPr>
            <a:xfrm>
              <a:off x="2696633" y="3040328"/>
              <a:ext cx="1727201" cy="291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E3B683-3B0A-41FF-AA17-0558693ACEDF}"/>
                </a:ext>
              </a:extLst>
            </p:cNvPr>
            <p:cNvCxnSpPr>
              <a:stCxn id="9" idx="6"/>
              <a:endCxn id="12" idx="2"/>
            </p:cNvCxnSpPr>
            <p:nvPr/>
          </p:nvCxnSpPr>
          <p:spPr>
            <a:xfrm>
              <a:off x="2696633" y="4499242"/>
              <a:ext cx="172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47ACD5-92EC-4779-81E5-88C1941A8239}"/>
                </a:ext>
              </a:extLst>
            </p:cNvPr>
            <p:cNvCxnSpPr>
              <a:stCxn id="9" idx="6"/>
              <a:endCxn id="11" idx="2"/>
            </p:cNvCxnSpPr>
            <p:nvPr/>
          </p:nvCxnSpPr>
          <p:spPr>
            <a:xfrm>
              <a:off x="2696633" y="4499242"/>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828E76A-DC4B-4A51-B75A-2356681E215A}"/>
                </a:ext>
              </a:extLst>
            </p:cNvPr>
            <p:cNvCxnSpPr>
              <a:stCxn id="8" idx="6"/>
              <a:endCxn id="11" idx="2"/>
            </p:cNvCxnSpPr>
            <p:nvPr/>
          </p:nvCxnSpPr>
          <p:spPr>
            <a:xfrm>
              <a:off x="2696633" y="5958156"/>
              <a:ext cx="172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BC1FA8-6DFA-4F49-BCEA-1D0E379980C5}"/>
                </a:ext>
              </a:extLst>
            </p:cNvPr>
            <p:cNvCxnSpPr>
              <a:stCxn id="8" idx="6"/>
              <a:endCxn id="12" idx="2"/>
            </p:cNvCxnSpPr>
            <p:nvPr/>
          </p:nvCxnSpPr>
          <p:spPr>
            <a:xfrm flipV="1">
              <a:off x="2696633" y="4499242"/>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27A5B0-2CDD-4430-9BAC-0A37A9294FC6}"/>
                </a:ext>
              </a:extLst>
            </p:cNvPr>
            <p:cNvCxnSpPr>
              <a:stCxn id="10" idx="6"/>
              <a:endCxn id="14" idx="2"/>
            </p:cNvCxnSpPr>
            <p:nvPr/>
          </p:nvCxnSpPr>
          <p:spPr>
            <a:xfrm>
              <a:off x="5566834" y="3040328"/>
              <a:ext cx="1735665" cy="2018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91B863-81C7-41DB-823F-91824A384689}"/>
                </a:ext>
              </a:extLst>
            </p:cNvPr>
            <p:cNvCxnSpPr>
              <a:stCxn id="10" idx="6"/>
              <a:endCxn id="13" idx="2"/>
            </p:cNvCxnSpPr>
            <p:nvPr/>
          </p:nvCxnSpPr>
          <p:spPr>
            <a:xfrm>
              <a:off x="5566834" y="3040328"/>
              <a:ext cx="1735665" cy="26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266246-D012-418B-A04E-861047AD8B3F}"/>
                </a:ext>
              </a:extLst>
            </p:cNvPr>
            <p:cNvCxnSpPr>
              <a:stCxn id="12" idx="6"/>
              <a:endCxn id="13" idx="2"/>
            </p:cNvCxnSpPr>
            <p:nvPr/>
          </p:nvCxnSpPr>
          <p:spPr>
            <a:xfrm flipV="1">
              <a:off x="5566834" y="3309410"/>
              <a:ext cx="1735665" cy="118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C48C6CF-8C7E-4F30-9366-85954B0C8939}"/>
                </a:ext>
              </a:extLst>
            </p:cNvPr>
            <p:cNvCxnSpPr>
              <a:stCxn id="12" idx="6"/>
              <a:endCxn id="14" idx="2"/>
            </p:cNvCxnSpPr>
            <p:nvPr/>
          </p:nvCxnSpPr>
          <p:spPr>
            <a:xfrm>
              <a:off x="5566834" y="4499242"/>
              <a:ext cx="1735665" cy="55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57E567-3190-450B-9298-EF04C7E2DB8B}"/>
                </a:ext>
              </a:extLst>
            </p:cNvPr>
            <p:cNvCxnSpPr>
              <a:stCxn id="11" idx="6"/>
              <a:endCxn id="13" idx="2"/>
            </p:cNvCxnSpPr>
            <p:nvPr/>
          </p:nvCxnSpPr>
          <p:spPr>
            <a:xfrm flipV="1">
              <a:off x="5566834" y="3309410"/>
              <a:ext cx="1735665" cy="264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F93FE11-2BD4-4A2A-AAC8-332CAAA4D7D0}"/>
                </a:ext>
              </a:extLst>
            </p:cNvPr>
            <p:cNvCxnSpPr>
              <a:stCxn id="11" idx="6"/>
              <a:endCxn id="14" idx="2"/>
            </p:cNvCxnSpPr>
            <p:nvPr/>
          </p:nvCxnSpPr>
          <p:spPr>
            <a:xfrm flipV="1">
              <a:off x="5566834" y="5058572"/>
              <a:ext cx="1735665" cy="89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C059CB5-4BAE-4249-B8C1-D703D6F19B51}"/>
                </a:ext>
              </a:extLst>
            </p:cNvPr>
            <p:cNvCxnSpPr>
              <a:cxnSpLocks/>
              <a:stCxn id="13" idx="6"/>
            </p:cNvCxnSpPr>
            <p:nvPr/>
          </p:nvCxnSpPr>
          <p:spPr>
            <a:xfrm>
              <a:off x="8445499" y="3309410"/>
              <a:ext cx="376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A786C9A-3E8D-4D10-9E43-0FE9B4801DA8}"/>
                </a:ext>
              </a:extLst>
            </p:cNvPr>
            <p:cNvCxnSpPr>
              <a:cxnSpLocks/>
              <a:stCxn id="14" idx="6"/>
            </p:cNvCxnSpPr>
            <p:nvPr/>
          </p:nvCxnSpPr>
          <p:spPr>
            <a:xfrm>
              <a:off x="8445499" y="5058572"/>
              <a:ext cx="258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296D390-FC4E-463D-8E34-05242B92A22F}"/>
                </a:ext>
              </a:extLst>
            </p:cNvPr>
            <p:cNvSpPr txBox="1"/>
            <p:nvPr/>
          </p:nvSpPr>
          <p:spPr>
            <a:xfrm>
              <a:off x="8822267" y="3198430"/>
              <a:ext cx="426720" cy="369332"/>
            </a:xfrm>
            <a:prstGeom prst="rect">
              <a:avLst/>
            </a:prstGeom>
            <a:noFill/>
          </p:spPr>
          <p:txBody>
            <a:bodyPr wrap="none" rtlCol="0">
              <a:spAutoFit/>
            </a:bodyPr>
            <a:lstStyle/>
            <a:p>
              <a:r>
                <a:rPr kumimoji="1" lang="en-US" altLang="ja-JP" dirty="0"/>
                <a:t>y1</a:t>
              </a:r>
              <a:endParaRPr kumimoji="1" lang="ja-JP" altLang="en-US" dirty="0"/>
            </a:p>
          </p:txBody>
        </p:sp>
        <p:sp>
          <p:nvSpPr>
            <p:cNvPr id="47" name="TextBox 46">
              <a:extLst>
                <a:ext uri="{FF2B5EF4-FFF2-40B4-BE49-F238E27FC236}">
                  <a16:creationId xmlns:a16="http://schemas.microsoft.com/office/drawing/2014/main" id="{E2020B77-7C62-4346-9F17-C8536E7576DF}"/>
                </a:ext>
              </a:extLst>
            </p:cNvPr>
            <p:cNvSpPr txBox="1"/>
            <p:nvPr/>
          </p:nvSpPr>
          <p:spPr>
            <a:xfrm>
              <a:off x="8822267" y="5044033"/>
              <a:ext cx="426720" cy="369332"/>
            </a:xfrm>
            <a:prstGeom prst="rect">
              <a:avLst/>
            </a:prstGeom>
            <a:noFill/>
          </p:spPr>
          <p:txBody>
            <a:bodyPr wrap="none" rtlCol="0">
              <a:spAutoFit/>
            </a:bodyPr>
            <a:lstStyle/>
            <a:p>
              <a:r>
                <a:rPr kumimoji="1" lang="en-US" altLang="ja-JP" dirty="0"/>
                <a:t>y2</a:t>
              </a:r>
              <a:endParaRPr kumimoji="1" lang="ja-JP" altLang="en-US" dirty="0"/>
            </a:p>
          </p:txBody>
        </p:sp>
      </p:grpSp>
      <p:sp>
        <p:nvSpPr>
          <p:cNvPr id="48" name="TextBox 47">
            <a:extLst>
              <a:ext uri="{FF2B5EF4-FFF2-40B4-BE49-F238E27FC236}">
                <a16:creationId xmlns:a16="http://schemas.microsoft.com/office/drawing/2014/main" id="{753DEE40-B32E-48DC-AFB0-35D4AC5DE44A}"/>
              </a:ext>
            </a:extLst>
          </p:cNvPr>
          <p:cNvSpPr txBox="1"/>
          <p:nvPr/>
        </p:nvSpPr>
        <p:spPr>
          <a:xfrm>
            <a:off x="317500" y="2055047"/>
            <a:ext cx="7492757" cy="369332"/>
          </a:xfrm>
          <a:prstGeom prst="rect">
            <a:avLst/>
          </a:prstGeom>
          <a:noFill/>
        </p:spPr>
        <p:txBody>
          <a:bodyPr wrap="none" rtlCol="0">
            <a:spAutoFit/>
          </a:bodyPr>
          <a:lstStyle/>
          <a:p>
            <a:r>
              <a:rPr kumimoji="1" lang="en-US" altLang="ja-JP" dirty="0"/>
              <a:t>Input Layer                          Hidden Layer                        Output Layer</a:t>
            </a:r>
            <a:endParaRPr kumimoji="1" lang="ja-JP" altLang="en-US" dirty="0"/>
          </a:p>
        </p:txBody>
      </p:sp>
      <p:cxnSp>
        <p:nvCxnSpPr>
          <p:cNvPr id="53" name="Straight Connector 52">
            <a:extLst>
              <a:ext uri="{FF2B5EF4-FFF2-40B4-BE49-F238E27FC236}">
                <a16:creationId xmlns:a16="http://schemas.microsoft.com/office/drawing/2014/main" id="{5380AE72-4EA6-4F28-B27A-4DED1F9571DA}"/>
              </a:ext>
            </a:extLst>
          </p:cNvPr>
          <p:cNvCxnSpPr/>
          <p:nvPr/>
        </p:nvCxnSpPr>
        <p:spPr>
          <a:xfrm>
            <a:off x="8424333" y="1027906"/>
            <a:ext cx="0" cy="6532827"/>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B4D056E-C84F-4703-BFE7-27ADE6A569F3}"/>
              </a:ext>
            </a:extLst>
          </p:cNvPr>
          <p:cNvSpPr txBox="1"/>
          <p:nvPr/>
        </p:nvSpPr>
        <p:spPr>
          <a:xfrm>
            <a:off x="8674947" y="1027905"/>
            <a:ext cx="3212253" cy="5447645"/>
          </a:xfrm>
          <a:prstGeom prst="rect">
            <a:avLst/>
          </a:prstGeom>
          <a:noFill/>
        </p:spPr>
        <p:txBody>
          <a:bodyPr wrap="square" rtlCol="0">
            <a:spAutoFit/>
          </a:bodyPr>
          <a:lstStyle/>
          <a:p>
            <a:r>
              <a:rPr lang="en-US" altLang="ja-JP" sz="2400" b="1" dirty="0"/>
              <a:t>The hidden layer </a:t>
            </a:r>
            <a:r>
              <a:rPr lang="en-US" altLang="ja-JP" sz="2400" dirty="0"/>
              <a:t>can be 1 or many layers (here is shown as one layer).</a:t>
            </a:r>
          </a:p>
          <a:p>
            <a:endParaRPr kumimoji="1" lang="en-US" altLang="ja-JP" sz="2400" dirty="0"/>
          </a:p>
          <a:p>
            <a:r>
              <a:rPr lang="en-US" altLang="ja-JP" sz="2400" dirty="0"/>
              <a:t>It takes weighted values from the previous layer, and applies its function f and the activation function, before outputting to the next layer.</a:t>
            </a:r>
          </a:p>
          <a:p>
            <a:endParaRPr kumimoji="1" lang="en-US" altLang="ja-JP" dirty="0"/>
          </a:p>
          <a:p>
            <a:endParaRPr kumimoji="1" lang="ja-JP" altLang="en-US" dirty="0"/>
          </a:p>
        </p:txBody>
      </p:sp>
    </p:spTree>
    <p:extLst>
      <p:ext uri="{BB962C8B-B14F-4D97-AF65-F5344CB8AC3E}">
        <p14:creationId xmlns:p14="http://schemas.microsoft.com/office/powerpoint/2010/main" val="388919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BA92-DDE6-47A3-BF64-DD6334B0F4D1}"/>
              </a:ext>
            </a:extLst>
          </p:cNvPr>
          <p:cNvSpPr>
            <a:spLocks noGrp="1"/>
          </p:cNvSpPr>
          <p:nvPr>
            <p:ph type="title"/>
          </p:nvPr>
        </p:nvSpPr>
        <p:spPr/>
        <p:txBody>
          <a:bodyPr/>
          <a:lstStyle/>
          <a:p>
            <a:r>
              <a:rPr kumimoji="1" lang="en-US" altLang="ja-JP" dirty="0"/>
              <a:t>Neural Network</a:t>
            </a:r>
            <a:endParaRPr kumimoji="1" lang="ja-JP" altLang="en-US" dirty="0"/>
          </a:p>
        </p:txBody>
      </p:sp>
      <p:sp>
        <p:nvSpPr>
          <p:cNvPr id="3" name="Content Placeholder 2">
            <a:extLst>
              <a:ext uri="{FF2B5EF4-FFF2-40B4-BE49-F238E27FC236}">
                <a16:creationId xmlns:a16="http://schemas.microsoft.com/office/drawing/2014/main" id="{7D14F1D1-AC32-4293-92FA-96E263CA63FF}"/>
              </a:ext>
            </a:extLst>
          </p:cNvPr>
          <p:cNvSpPr>
            <a:spLocks noGrp="1"/>
          </p:cNvSpPr>
          <p:nvPr>
            <p:ph idx="1"/>
          </p:nvPr>
        </p:nvSpPr>
        <p:spPr>
          <a:xfrm>
            <a:off x="838200" y="1453092"/>
            <a:ext cx="2743200" cy="465692"/>
          </a:xfrm>
        </p:spPr>
        <p:txBody>
          <a:bodyPr>
            <a:normAutofit lnSpcReduction="10000"/>
          </a:bodyPr>
          <a:lstStyle/>
          <a:p>
            <a:r>
              <a:rPr kumimoji="1" lang="en-US" altLang="ja-JP" b="1" dirty="0"/>
              <a:t>Network</a:t>
            </a:r>
            <a:endParaRPr kumimoji="1" lang="ja-JP" altLang="en-US" b="1" dirty="0"/>
          </a:p>
        </p:txBody>
      </p:sp>
      <p:grpSp>
        <p:nvGrpSpPr>
          <p:cNvPr id="49" name="Group 48">
            <a:extLst>
              <a:ext uri="{FF2B5EF4-FFF2-40B4-BE49-F238E27FC236}">
                <a16:creationId xmlns:a16="http://schemas.microsoft.com/office/drawing/2014/main" id="{66191E81-60E1-4C53-840F-65A5D2BE8810}"/>
              </a:ext>
            </a:extLst>
          </p:cNvPr>
          <p:cNvGrpSpPr/>
          <p:nvPr/>
        </p:nvGrpSpPr>
        <p:grpSpPr>
          <a:xfrm>
            <a:off x="478366" y="2226734"/>
            <a:ext cx="7695354" cy="4351866"/>
            <a:chOff x="1553633" y="2243667"/>
            <a:chExt cx="7695354" cy="4351866"/>
          </a:xfrm>
        </p:grpSpPr>
        <p:cxnSp>
          <p:nvCxnSpPr>
            <p:cNvPr id="5" name="Straight Connector 4">
              <a:extLst>
                <a:ext uri="{FF2B5EF4-FFF2-40B4-BE49-F238E27FC236}">
                  <a16:creationId xmlns:a16="http://schemas.microsoft.com/office/drawing/2014/main" id="{8F6F3CD1-827C-42E7-96B8-4F1E8D95C027}"/>
                </a:ext>
              </a:extLst>
            </p:cNvPr>
            <p:cNvCxnSpPr/>
            <p:nvPr/>
          </p:nvCxnSpPr>
          <p:spPr>
            <a:xfrm>
              <a:off x="3657600" y="2243667"/>
              <a:ext cx="0" cy="4351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777C9-C498-481F-A370-7F8B212B2342}"/>
                </a:ext>
              </a:extLst>
            </p:cNvPr>
            <p:cNvCxnSpPr/>
            <p:nvPr/>
          </p:nvCxnSpPr>
          <p:spPr>
            <a:xfrm>
              <a:off x="6333067" y="2243667"/>
              <a:ext cx="0" cy="4351866"/>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59FD68A-D30C-4EBE-A93A-E13536643B55}"/>
                </a:ext>
              </a:extLst>
            </p:cNvPr>
            <p:cNvSpPr/>
            <p:nvPr/>
          </p:nvSpPr>
          <p:spPr>
            <a:xfrm>
              <a:off x="1553633" y="2451895"/>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(bias)</a:t>
              </a:r>
              <a:endParaRPr kumimoji="1" lang="ja-JP" altLang="en-US" dirty="0"/>
            </a:p>
          </p:txBody>
        </p:sp>
        <p:sp>
          <p:nvSpPr>
            <p:cNvPr id="8" name="Oval 7">
              <a:extLst>
                <a:ext uri="{FF2B5EF4-FFF2-40B4-BE49-F238E27FC236}">
                  <a16:creationId xmlns:a16="http://schemas.microsoft.com/office/drawing/2014/main" id="{F6038EF6-4029-461B-82D9-6D6167BDCB77}"/>
                </a:ext>
              </a:extLst>
            </p:cNvPr>
            <p:cNvSpPr/>
            <p:nvPr/>
          </p:nvSpPr>
          <p:spPr>
            <a:xfrm>
              <a:off x="1553633" y="5369723"/>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x2</a:t>
              </a:r>
              <a:endParaRPr kumimoji="1" lang="ja-JP" altLang="en-US" dirty="0"/>
            </a:p>
          </p:txBody>
        </p:sp>
        <p:sp>
          <p:nvSpPr>
            <p:cNvPr id="9" name="Oval 8">
              <a:extLst>
                <a:ext uri="{FF2B5EF4-FFF2-40B4-BE49-F238E27FC236}">
                  <a16:creationId xmlns:a16="http://schemas.microsoft.com/office/drawing/2014/main" id="{CCEDEDE5-2E5A-4563-AE52-4B3B361185EF}"/>
                </a:ext>
              </a:extLst>
            </p:cNvPr>
            <p:cNvSpPr/>
            <p:nvPr/>
          </p:nvSpPr>
          <p:spPr>
            <a:xfrm>
              <a:off x="1553633" y="391080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x1</a:t>
              </a:r>
              <a:endParaRPr kumimoji="1" lang="ja-JP" altLang="en-US" dirty="0"/>
            </a:p>
          </p:txBody>
        </p:sp>
        <p:sp>
          <p:nvSpPr>
            <p:cNvPr id="10" name="Oval 9">
              <a:extLst>
                <a:ext uri="{FF2B5EF4-FFF2-40B4-BE49-F238E27FC236}">
                  <a16:creationId xmlns:a16="http://schemas.microsoft.com/office/drawing/2014/main" id="{453C6BF9-8053-4440-BD35-D836ED444D3C}"/>
                </a:ext>
              </a:extLst>
            </p:cNvPr>
            <p:cNvSpPr/>
            <p:nvPr/>
          </p:nvSpPr>
          <p:spPr>
            <a:xfrm>
              <a:off x="4423834" y="2451895"/>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1" name="Oval 10">
              <a:extLst>
                <a:ext uri="{FF2B5EF4-FFF2-40B4-BE49-F238E27FC236}">
                  <a16:creationId xmlns:a16="http://schemas.microsoft.com/office/drawing/2014/main" id="{E5DA3C4C-1A0F-4C7D-9034-9EFF67E79760}"/>
                </a:ext>
              </a:extLst>
            </p:cNvPr>
            <p:cNvSpPr/>
            <p:nvPr/>
          </p:nvSpPr>
          <p:spPr>
            <a:xfrm>
              <a:off x="4423834" y="5369723"/>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2" name="Oval 11">
              <a:extLst>
                <a:ext uri="{FF2B5EF4-FFF2-40B4-BE49-F238E27FC236}">
                  <a16:creationId xmlns:a16="http://schemas.microsoft.com/office/drawing/2014/main" id="{11D6AA8F-D6EF-47E7-9257-32A9E4C01B02}"/>
                </a:ext>
              </a:extLst>
            </p:cNvPr>
            <p:cNvSpPr/>
            <p:nvPr/>
          </p:nvSpPr>
          <p:spPr>
            <a:xfrm>
              <a:off x="4423834" y="391080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3" name="Oval 12">
              <a:extLst>
                <a:ext uri="{FF2B5EF4-FFF2-40B4-BE49-F238E27FC236}">
                  <a16:creationId xmlns:a16="http://schemas.microsoft.com/office/drawing/2014/main" id="{22372F17-FE75-4EF1-8993-BF499BA4D2D1}"/>
                </a:ext>
              </a:extLst>
            </p:cNvPr>
            <p:cNvSpPr/>
            <p:nvPr/>
          </p:nvSpPr>
          <p:spPr>
            <a:xfrm>
              <a:off x="7302499" y="2720977"/>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sp>
          <p:nvSpPr>
            <p:cNvPr id="14" name="Oval 13">
              <a:extLst>
                <a:ext uri="{FF2B5EF4-FFF2-40B4-BE49-F238E27FC236}">
                  <a16:creationId xmlns:a16="http://schemas.microsoft.com/office/drawing/2014/main" id="{90394EDA-7A25-4B3B-9CAE-DADC01770641}"/>
                </a:ext>
              </a:extLst>
            </p:cNvPr>
            <p:cNvSpPr/>
            <p:nvPr/>
          </p:nvSpPr>
          <p:spPr>
            <a:xfrm>
              <a:off x="7302499" y="4470139"/>
              <a:ext cx="1143000" cy="117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endParaRPr kumimoji="1" lang="ja-JP" altLang="en-US" dirty="0"/>
            </a:p>
          </p:txBody>
        </p:sp>
        <p:cxnSp>
          <p:nvCxnSpPr>
            <p:cNvPr id="17" name="Straight Arrow Connector 16">
              <a:extLst>
                <a:ext uri="{FF2B5EF4-FFF2-40B4-BE49-F238E27FC236}">
                  <a16:creationId xmlns:a16="http://schemas.microsoft.com/office/drawing/2014/main" id="{62FF4254-4EB1-4276-8378-3061765F91D9}"/>
                </a:ext>
              </a:extLst>
            </p:cNvPr>
            <p:cNvCxnSpPr>
              <a:stCxn id="7" idx="6"/>
              <a:endCxn id="12" idx="2"/>
            </p:cNvCxnSpPr>
            <p:nvPr/>
          </p:nvCxnSpPr>
          <p:spPr>
            <a:xfrm>
              <a:off x="2696633" y="3040328"/>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D1092B-47F3-40B4-B6B0-4E384761239F}"/>
                </a:ext>
              </a:extLst>
            </p:cNvPr>
            <p:cNvCxnSpPr>
              <a:stCxn id="7" idx="6"/>
              <a:endCxn id="11" idx="2"/>
            </p:cNvCxnSpPr>
            <p:nvPr/>
          </p:nvCxnSpPr>
          <p:spPr>
            <a:xfrm>
              <a:off x="2696633" y="3040328"/>
              <a:ext cx="1727201" cy="291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E3B683-3B0A-41FF-AA17-0558693ACEDF}"/>
                </a:ext>
              </a:extLst>
            </p:cNvPr>
            <p:cNvCxnSpPr>
              <a:stCxn id="9" idx="6"/>
              <a:endCxn id="12" idx="2"/>
            </p:cNvCxnSpPr>
            <p:nvPr/>
          </p:nvCxnSpPr>
          <p:spPr>
            <a:xfrm>
              <a:off x="2696633" y="4499242"/>
              <a:ext cx="172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47ACD5-92EC-4779-81E5-88C1941A8239}"/>
                </a:ext>
              </a:extLst>
            </p:cNvPr>
            <p:cNvCxnSpPr>
              <a:stCxn id="9" idx="6"/>
              <a:endCxn id="11" idx="2"/>
            </p:cNvCxnSpPr>
            <p:nvPr/>
          </p:nvCxnSpPr>
          <p:spPr>
            <a:xfrm>
              <a:off x="2696633" y="4499242"/>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828E76A-DC4B-4A51-B75A-2356681E215A}"/>
                </a:ext>
              </a:extLst>
            </p:cNvPr>
            <p:cNvCxnSpPr>
              <a:stCxn id="8" idx="6"/>
              <a:endCxn id="11" idx="2"/>
            </p:cNvCxnSpPr>
            <p:nvPr/>
          </p:nvCxnSpPr>
          <p:spPr>
            <a:xfrm>
              <a:off x="2696633" y="5958156"/>
              <a:ext cx="172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BC1FA8-6DFA-4F49-BCEA-1D0E379980C5}"/>
                </a:ext>
              </a:extLst>
            </p:cNvPr>
            <p:cNvCxnSpPr>
              <a:stCxn id="8" idx="6"/>
              <a:endCxn id="12" idx="2"/>
            </p:cNvCxnSpPr>
            <p:nvPr/>
          </p:nvCxnSpPr>
          <p:spPr>
            <a:xfrm flipV="1">
              <a:off x="2696633" y="4499242"/>
              <a:ext cx="1727201" cy="145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27A5B0-2CDD-4430-9BAC-0A37A9294FC6}"/>
                </a:ext>
              </a:extLst>
            </p:cNvPr>
            <p:cNvCxnSpPr>
              <a:stCxn id="10" idx="6"/>
              <a:endCxn id="14" idx="2"/>
            </p:cNvCxnSpPr>
            <p:nvPr/>
          </p:nvCxnSpPr>
          <p:spPr>
            <a:xfrm>
              <a:off x="5566834" y="3040328"/>
              <a:ext cx="1735665" cy="2018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91B863-81C7-41DB-823F-91824A384689}"/>
                </a:ext>
              </a:extLst>
            </p:cNvPr>
            <p:cNvCxnSpPr>
              <a:stCxn id="10" idx="6"/>
              <a:endCxn id="13" idx="2"/>
            </p:cNvCxnSpPr>
            <p:nvPr/>
          </p:nvCxnSpPr>
          <p:spPr>
            <a:xfrm>
              <a:off x="5566834" y="3040328"/>
              <a:ext cx="1735665" cy="26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266246-D012-418B-A04E-861047AD8B3F}"/>
                </a:ext>
              </a:extLst>
            </p:cNvPr>
            <p:cNvCxnSpPr>
              <a:stCxn id="12" idx="6"/>
              <a:endCxn id="13" idx="2"/>
            </p:cNvCxnSpPr>
            <p:nvPr/>
          </p:nvCxnSpPr>
          <p:spPr>
            <a:xfrm flipV="1">
              <a:off x="5566834" y="3309410"/>
              <a:ext cx="1735665" cy="118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C48C6CF-8C7E-4F30-9366-85954B0C8939}"/>
                </a:ext>
              </a:extLst>
            </p:cNvPr>
            <p:cNvCxnSpPr>
              <a:stCxn id="12" idx="6"/>
              <a:endCxn id="14" idx="2"/>
            </p:cNvCxnSpPr>
            <p:nvPr/>
          </p:nvCxnSpPr>
          <p:spPr>
            <a:xfrm>
              <a:off x="5566834" y="4499242"/>
              <a:ext cx="1735665" cy="55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57E567-3190-450B-9298-EF04C7E2DB8B}"/>
                </a:ext>
              </a:extLst>
            </p:cNvPr>
            <p:cNvCxnSpPr>
              <a:stCxn id="11" idx="6"/>
              <a:endCxn id="13" idx="2"/>
            </p:cNvCxnSpPr>
            <p:nvPr/>
          </p:nvCxnSpPr>
          <p:spPr>
            <a:xfrm flipV="1">
              <a:off x="5566834" y="3309410"/>
              <a:ext cx="1735665" cy="264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F93FE11-2BD4-4A2A-AAC8-332CAAA4D7D0}"/>
                </a:ext>
              </a:extLst>
            </p:cNvPr>
            <p:cNvCxnSpPr>
              <a:stCxn id="11" idx="6"/>
              <a:endCxn id="14" idx="2"/>
            </p:cNvCxnSpPr>
            <p:nvPr/>
          </p:nvCxnSpPr>
          <p:spPr>
            <a:xfrm flipV="1">
              <a:off x="5566834" y="5058572"/>
              <a:ext cx="1735665" cy="89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C059CB5-4BAE-4249-B8C1-D703D6F19B51}"/>
                </a:ext>
              </a:extLst>
            </p:cNvPr>
            <p:cNvCxnSpPr>
              <a:cxnSpLocks/>
              <a:stCxn id="13" idx="6"/>
            </p:cNvCxnSpPr>
            <p:nvPr/>
          </p:nvCxnSpPr>
          <p:spPr>
            <a:xfrm>
              <a:off x="8445499" y="3309410"/>
              <a:ext cx="376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A786C9A-3E8D-4D10-9E43-0FE9B4801DA8}"/>
                </a:ext>
              </a:extLst>
            </p:cNvPr>
            <p:cNvCxnSpPr>
              <a:cxnSpLocks/>
              <a:stCxn id="14" idx="6"/>
            </p:cNvCxnSpPr>
            <p:nvPr/>
          </p:nvCxnSpPr>
          <p:spPr>
            <a:xfrm>
              <a:off x="8445499" y="5058572"/>
              <a:ext cx="258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296D390-FC4E-463D-8E34-05242B92A22F}"/>
                </a:ext>
              </a:extLst>
            </p:cNvPr>
            <p:cNvSpPr txBox="1"/>
            <p:nvPr/>
          </p:nvSpPr>
          <p:spPr>
            <a:xfrm>
              <a:off x="8822267" y="3198430"/>
              <a:ext cx="426720" cy="369332"/>
            </a:xfrm>
            <a:prstGeom prst="rect">
              <a:avLst/>
            </a:prstGeom>
            <a:noFill/>
          </p:spPr>
          <p:txBody>
            <a:bodyPr wrap="none" rtlCol="0">
              <a:spAutoFit/>
            </a:bodyPr>
            <a:lstStyle/>
            <a:p>
              <a:r>
                <a:rPr kumimoji="1" lang="en-US" altLang="ja-JP" dirty="0"/>
                <a:t>y1</a:t>
              </a:r>
              <a:endParaRPr kumimoji="1" lang="ja-JP" altLang="en-US" dirty="0"/>
            </a:p>
          </p:txBody>
        </p:sp>
        <p:sp>
          <p:nvSpPr>
            <p:cNvPr id="47" name="TextBox 46">
              <a:extLst>
                <a:ext uri="{FF2B5EF4-FFF2-40B4-BE49-F238E27FC236}">
                  <a16:creationId xmlns:a16="http://schemas.microsoft.com/office/drawing/2014/main" id="{E2020B77-7C62-4346-9F17-C8536E7576DF}"/>
                </a:ext>
              </a:extLst>
            </p:cNvPr>
            <p:cNvSpPr txBox="1"/>
            <p:nvPr/>
          </p:nvSpPr>
          <p:spPr>
            <a:xfrm>
              <a:off x="8822267" y="5044033"/>
              <a:ext cx="426720" cy="369332"/>
            </a:xfrm>
            <a:prstGeom prst="rect">
              <a:avLst/>
            </a:prstGeom>
            <a:noFill/>
          </p:spPr>
          <p:txBody>
            <a:bodyPr wrap="none" rtlCol="0">
              <a:spAutoFit/>
            </a:bodyPr>
            <a:lstStyle/>
            <a:p>
              <a:r>
                <a:rPr kumimoji="1" lang="en-US" altLang="ja-JP" dirty="0"/>
                <a:t>y2</a:t>
              </a:r>
              <a:endParaRPr kumimoji="1" lang="ja-JP" altLang="en-US" dirty="0"/>
            </a:p>
          </p:txBody>
        </p:sp>
      </p:grpSp>
      <p:sp>
        <p:nvSpPr>
          <p:cNvPr id="48" name="TextBox 47">
            <a:extLst>
              <a:ext uri="{FF2B5EF4-FFF2-40B4-BE49-F238E27FC236}">
                <a16:creationId xmlns:a16="http://schemas.microsoft.com/office/drawing/2014/main" id="{753DEE40-B32E-48DC-AFB0-35D4AC5DE44A}"/>
              </a:ext>
            </a:extLst>
          </p:cNvPr>
          <p:cNvSpPr txBox="1"/>
          <p:nvPr/>
        </p:nvSpPr>
        <p:spPr>
          <a:xfrm>
            <a:off x="317500" y="2055047"/>
            <a:ext cx="7492757" cy="369332"/>
          </a:xfrm>
          <a:prstGeom prst="rect">
            <a:avLst/>
          </a:prstGeom>
          <a:noFill/>
        </p:spPr>
        <p:txBody>
          <a:bodyPr wrap="none" rtlCol="0">
            <a:spAutoFit/>
          </a:bodyPr>
          <a:lstStyle/>
          <a:p>
            <a:r>
              <a:rPr kumimoji="1" lang="en-US" altLang="ja-JP" dirty="0"/>
              <a:t>Input Layer                          Hidden Layer                        Output Layer</a:t>
            </a:r>
            <a:endParaRPr kumimoji="1" lang="ja-JP" altLang="en-US" dirty="0"/>
          </a:p>
        </p:txBody>
      </p:sp>
      <p:cxnSp>
        <p:nvCxnSpPr>
          <p:cNvPr id="53" name="Straight Connector 52">
            <a:extLst>
              <a:ext uri="{FF2B5EF4-FFF2-40B4-BE49-F238E27FC236}">
                <a16:creationId xmlns:a16="http://schemas.microsoft.com/office/drawing/2014/main" id="{5380AE72-4EA6-4F28-B27A-4DED1F9571DA}"/>
              </a:ext>
            </a:extLst>
          </p:cNvPr>
          <p:cNvCxnSpPr/>
          <p:nvPr/>
        </p:nvCxnSpPr>
        <p:spPr>
          <a:xfrm>
            <a:off x="8424333" y="1027906"/>
            <a:ext cx="0" cy="6532827"/>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B4D056E-C84F-4703-BFE7-27ADE6A569F3}"/>
              </a:ext>
            </a:extLst>
          </p:cNvPr>
          <p:cNvSpPr txBox="1"/>
          <p:nvPr/>
        </p:nvSpPr>
        <p:spPr>
          <a:xfrm>
            <a:off x="8674947" y="1027905"/>
            <a:ext cx="3212253" cy="3600986"/>
          </a:xfrm>
          <a:prstGeom prst="rect">
            <a:avLst/>
          </a:prstGeom>
          <a:noFill/>
        </p:spPr>
        <p:txBody>
          <a:bodyPr wrap="square" rtlCol="0">
            <a:spAutoFit/>
          </a:bodyPr>
          <a:lstStyle/>
          <a:p>
            <a:r>
              <a:rPr lang="en-US" altLang="ja-JP" sz="2400" b="1" dirty="0"/>
              <a:t>The Output layer </a:t>
            </a:r>
            <a:r>
              <a:rPr lang="en-US" altLang="ja-JP" sz="2400" dirty="0"/>
              <a:t>has an output for each input neuron. It fully connects all the features the hidden layer learnt into one of the distinct classes of the input.</a:t>
            </a:r>
          </a:p>
          <a:p>
            <a:endParaRPr kumimoji="1" lang="en-US" altLang="ja-JP" dirty="0"/>
          </a:p>
          <a:p>
            <a:endParaRPr kumimoji="1" lang="ja-JP" altLang="en-US" dirty="0"/>
          </a:p>
        </p:txBody>
      </p:sp>
    </p:spTree>
    <p:extLst>
      <p:ext uri="{BB962C8B-B14F-4D97-AF65-F5344CB8AC3E}">
        <p14:creationId xmlns:p14="http://schemas.microsoft.com/office/powerpoint/2010/main" val="257002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C160-9664-4E99-BB1C-242036227E5A}"/>
              </a:ext>
            </a:extLst>
          </p:cNvPr>
          <p:cNvSpPr>
            <a:spLocks noGrp="1"/>
          </p:cNvSpPr>
          <p:nvPr>
            <p:ph type="title"/>
          </p:nvPr>
        </p:nvSpPr>
        <p:spPr/>
        <p:txBody>
          <a:bodyPr/>
          <a:lstStyle/>
          <a:p>
            <a:r>
              <a:rPr kumimoji="1" lang="en-US" altLang="ja-JP" dirty="0"/>
              <a:t>Neural Network – Training Process</a:t>
            </a:r>
            <a:endParaRPr kumimoji="1" lang="ja-JP" altLang="en-US" dirty="0"/>
          </a:p>
        </p:txBody>
      </p:sp>
      <p:sp>
        <p:nvSpPr>
          <p:cNvPr id="3" name="Content Placeholder 2">
            <a:extLst>
              <a:ext uri="{FF2B5EF4-FFF2-40B4-BE49-F238E27FC236}">
                <a16:creationId xmlns:a16="http://schemas.microsoft.com/office/drawing/2014/main" id="{BB854758-C6F8-447C-8841-7E23AF5EA7E2}"/>
              </a:ext>
            </a:extLst>
          </p:cNvPr>
          <p:cNvSpPr>
            <a:spLocks noGrp="1"/>
          </p:cNvSpPr>
          <p:nvPr>
            <p:ph idx="1"/>
          </p:nvPr>
        </p:nvSpPr>
        <p:spPr/>
        <p:txBody>
          <a:bodyPr>
            <a:normAutofit lnSpcReduction="10000"/>
          </a:bodyPr>
          <a:lstStyle/>
          <a:p>
            <a:r>
              <a:rPr kumimoji="1" lang="en-US" altLang="ja-JP" dirty="0"/>
              <a:t>Training algorithm is </a:t>
            </a:r>
            <a:r>
              <a:rPr kumimoji="1" lang="en-US" altLang="ja-JP" b="1" dirty="0"/>
              <a:t>back-propagation algorithm</a:t>
            </a:r>
            <a:r>
              <a:rPr kumimoji="1" lang="en-US" altLang="ja-JP" dirty="0"/>
              <a:t>.</a:t>
            </a:r>
          </a:p>
          <a:p>
            <a:endParaRPr lang="en-US" altLang="ja-JP" dirty="0"/>
          </a:p>
          <a:p>
            <a:r>
              <a:rPr kumimoji="1" lang="en-US" altLang="ja-JP" dirty="0"/>
              <a:t> The data is labeled correctly. </a:t>
            </a:r>
            <a:r>
              <a:rPr kumimoji="1" lang="en-US" altLang="ja-JP" b="1" dirty="0"/>
              <a:t>Supervised Training.</a:t>
            </a:r>
          </a:p>
          <a:p>
            <a:r>
              <a:rPr kumimoji="1" lang="en-US" altLang="ja-JP" dirty="0"/>
              <a:t> The network has initial </a:t>
            </a:r>
            <a:r>
              <a:rPr kumimoji="1" lang="en-US" altLang="ja-JP" b="1" dirty="0"/>
              <a:t>weights</a:t>
            </a:r>
            <a:r>
              <a:rPr kumimoji="1" lang="en-US" altLang="ja-JP" dirty="0"/>
              <a:t> -&gt; random.</a:t>
            </a:r>
          </a:p>
          <a:p>
            <a:r>
              <a:rPr lang="en-US" altLang="ja-JP" dirty="0"/>
              <a:t> The network classifies an image. It is wrong (because weights are just random). But, the </a:t>
            </a:r>
            <a:r>
              <a:rPr lang="en-US" altLang="ja-JP" b="1" dirty="0"/>
              <a:t>answer is known </a:t>
            </a:r>
            <a:r>
              <a:rPr lang="en-US" altLang="ja-JP" dirty="0"/>
              <a:t>(supervised). Thus, we work </a:t>
            </a:r>
            <a:r>
              <a:rPr lang="en-US" altLang="ja-JP" b="1" dirty="0"/>
              <a:t>backwards</a:t>
            </a:r>
            <a:r>
              <a:rPr lang="en-US" altLang="ja-JP" dirty="0"/>
              <a:t> to fix weights to get a reasonable answer. -&gt; </a:t>
            </a:r>
            <a:r>
              <a:rPr lang="en-US" altLang="ja-JP" b="1" dirty="0"/>
              <a:t>Error propagation</a:t>
            </a:r>
            <a:r>
              <a:rPr lang="en-US" altLang="ja-JP" dirty="0"/>
              <a:t>.</a:t>
            </a:r>
          </a:p>
          <a:p>
            <a:r>
              <a:rPr kumimoji="1" lang="en-US" altLang="ja-JP" b="1" dirty="0"/>
              <a:t>Repeat</a:t>
            </a:r>
            <a:r>
              <a:rPr kumimoji="1" lang="en-US" altLang="ja-JP" dirty="0"/>
              <a:t>, the answer is a little better with the new weights.</a:t>
            </a:r>
          </a:p>
          <a:p>
            <a:r>
              <a:rPr lang="en-US" altLang="ja-JP" dirty="0"/>
              <a:t>Repeat, repeat, repeat. </a:t>
            </a:r>
            <a:r>
              <a:rPr lang="en-US" altLang="ja-JP" b="1" dirty="0"/>
              <a:t>The accuracy is climbing.</a:t>
            </a:r>
            <a:endParaRPr kumimoji="1" lang="ja-JP" altLang="en-US" b="1" dirty="0"/>
          </a:p>
        </p:txBody>
      </p:sp>
    </p:spTree>
    <p:extLst>
      <p:ext uri="{BB962C8B-B14F-4D97-AF65-F5344CB8AC3E}">
        <p14:creationId xmlns:p14="http://schemas.microsoft.com/office/powerpoint/2010/main" val="152394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96EBAB-445B-44B3-9352-59443CD1F0C7}"/>
              </a:ext>
            </a:extLst>
          </p:cNvPr>
          <p:cNvPicPr>
            <a:picLocks noChangeAspect="1"/>
          </p:cNvPicPr>
          <p:nvPr/>
        </p:nvPicPr>
        <p:blipFill>
          <a:blip r:embed="rId3"/>
          <a:stretch>
            <a:fillRect/>
          </a:stretch>
        </p:blipFill>
        <p:spPr>
          <a:xfrm>
            <a:off x="5846749" y="4956029"/>
            <a:ext cx="3391074" cy="2216264"/>
          </a:xfrm>
          <a:prstGeom prst="rect">
            <a:avLst/>
          </a:prstGeom>
        </p:spPr>
      </p:pic>
      <p:sp>
        <p:nvSpPr>
          <p:cNvPr id="2" name="Title 1">
            <a:extLst>
              <a:ext uri="{FF2B5EF4-FFF2-40B4-BE49-F238E27FC236}">
                <a16:creationId xmlns:a16="http://schemas.microsoft.com/office/drawing/2014/main" id="{100C2B8C-65B3-4266-A735-271561C216A4}"/>
              </a:ext>
            </a:extLst>
          </p:cNvPr>
          <p:cNvSpPr>
            <a:spLocks noGrp="1"/>
          </p:cNvSpPr>
          <p:nvPr>
            <p:ph type="title"/>
          </p:nvPr>
        </p:nvSpPr>
        <p:spPr/>
        <p:txBody>
          <a:bodyPr/>
          <a:lstStyle/>
          <a:p>
            <a:r>
              <a:rPr lang="en-US" altLang="ja-JP" dirty="0"/>
              <a:t>Neural Network – Training Process</a:t>
            </a:r>
            <a:endParaRPr kumimoji="1" lang="ja-JP" altLang="en-US" dirty="0"/>
          </a:p>
        </p:txBody>
      </p:sp>
      <p:sp>
        <p:nvSpPr>
          <p:cNvPr id="3" name="Content Placeholder 2">
            <a:extLst>
              <a:ext uri="{FF2B5EF4-FFF2-40B4-BE49-F238E27FC236}">
                <a16:creationId xmlns:a16="http://schemas.microsoft.com/office/drawing/2014/main" id="{45655623-7A0C-44B2-B3FA-11759B4EB4DB}"/>
              </a:ext>
            </a:extLst>
          </p:cNvPr>
          <p:cNvSpPr>
            <a:spLocks noGrp="1"/>
          </p:cNvSpPr>
          <p:nvPr>
            <p:ph idx="1"/>
          </p:nvPr>
        </p:nvSpPr>
        <p:spPr/>
        <p:txBody>
          <a:bodyPr/>
          <a:lstStyle/>
          <a:p>
            <a:r>
              <a:rPr lang="en-US" altLang="ja-JP" dirty="0"/>
              <a:t>After going through all the training data, the model knows the values to get the right answer for </a:t>
            </a:r>
            <a:r>
              <a:rPr lang="en-US" altLang="ja-JP" b="1" dirty="0"/>
              <a:t>those specific examples</a:t>
            </a:r>
            <a:r>
              <a:rPr lang="en-US" altLang="ja-JP" dirty="0"/>
              <a:t>.</a:t>
            </a:r>
          </a:p>
          <a:p>
            <a:pPr marL="0" indent="0">
              <a:buNone/>
            </a:pPr>
            <a:r>
              <a:rPr lang="en-US" altLang="ja-JP" dirty="0"/>
              <a:t>    - The model has learnt that data.</a:t>
            </a:r>
          </a:p>
          <a:p>
            <a:pPr marL="0" indent="0">
              <a:buNone/>
            </a:pPr>
            <a:r>
              <a:rPr kumimoji="1" lang="en-US" altLang="ja-JP" dirty="0"/>
              <a:t>    - It will be accurate for the training data, but not ne</a:t>
            </a:r>
            <a:r>
              <a:rPr lang="en-US" altLang="ja-JP" dirty="0"/>
              <a:t>cessary to other, unseen data.</a:t>
            </a:r>
          </a:p>
          <a:p>
            <a:pPr marL="0" indent="0">
              <a:buNone/>
            </a:pPr>
            <a:r>
              <a:rPr kumimoji="1" lang="en-US" altLang="ja-JP" dirty="0"/>
              <a:t>   </a:t>
            </a:r>
            <a:r>
              <a:rPr lang="en-US" altLang="ja-JP" dirty="0"/>
              <a:t> - </a:t>
            </a:r>
            <a:r>
              <a:rPr lang="en-US" altLang="ja-JP" b="1" dirty="0"/>
              <a:t>Dropout</a:t>
            </a:r>
            <a:r>
              <a:rPr lang="en-US" altLang="ja-JP" dirty="0"/>
              <a:t> helps alleviate this. Dropout is a random functions that simply randomly sets some weights to 0 (regardless of training results).</a:t>
            </a:r>
          </a:p>
          <a:p>
            <a:pPr marL="0" indent="0">
              <a:buNone/>
            </a:pPr>
            <a:r>
              <a:rPr kumimoji="1" lang="en-US" altLang="ja-JP" dirty="0"/>
              <a:t>   </a:t>
            </a:r>
            <a:r>
              <a:rPr lang="en-US" altLang="ja-JP" dirty="0"/>
              <a:t> - Good data also helps -&gt;</a:t>
            </a:r>
            <a:endParaRPr kumimoji="1" lang="en-US" altLang="ja-JP" dirty="0"/>
          </a:p>
          <a:p>
            <a:endParaRPr kumimoji="1" lang="ja-JP" altLang="en-US" dirty="0"/>
          </a:p>
        </p:txBody>
      </p:sp>
      <p:sp>
        <p:nvSpPr>
          <p:cNvPr id="4" name="Arrow: Right 3">
            <a:extLst>
              <a:ext uri="{FF2B5EF4-FFF2-40B4-BE49-F238E27FC236}">
                <a16:creationId xmlns:a16="http://schemas.microsoft.com/office/drawing/2014/main" id="{EF490108-812D-4A8C-9F0E-0273351C450D}"/>
              </a:ext>
            </a:extLst>
          </p:cNvPr>
          <p:cNvSpPr/>
          <p:nvPr/>
        </p:nvSpPr>
        <p:spPr>
          <a:xfrm>
            <a:off x="9344658" y="5952067"/>
            <a:ext cx="569810" cy="548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Straight Connector 4">
            <a:extLst>
              <a:ext uri="{FF2B5EF4-FFF2-40B4-BE49-F238E27FC236}">
                <a16:creationId xmlns:a16="http://schemas.microsoft.com/office/drawing/2014/main" id="{77D782F5-8C6A-41BA-82AE-81D9CD584363}"/>
              </a:ext>
            </a:extLst>
          </p:cNvPr>
          <p:cNvCxnSpPr>
            <a:cxnSpLocks/>
          </p:cNvCxnSpPr>
          <p:nvPr/>
        </p:nvCxnSpPr>
        <p:spPr>
          <a:xfrm>
            <a:off x="9387417" y="5793317"/>
            <a:ext cx="569810" cy="9207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93BE9EA-0183-4A7A-9BCE-BF581435F351}"/>
              </a:ext>
            </a:extLst>
          </p:cNvPr>
          <p:cNvCxnSpPr>
            <a:cxnSpLocks/>
          </p:cNvCxnSpPr>
          <p:nvPr/>
        </p:nvCxnSpPr>
        <p:spPr>
          <a:xfrm flipH="1">
            <a:off x="9387417" y="5793317"/>
            <a:ext cx="654051" cy="92075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7FD89105-A1D4-41DE-A193-6DB5331B3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9" y="4763046"/>
            <a:ext cx="2942523" cy="1951021"/>
          </a:xfrm>
          <a:prstGeom prst="rect">
            <a:avLst/>
          </a:prstGeom>
        </p:spPr>
      </p:pic>
    </p:spTree>
    <p:extLst>
      <p:ext uri="{BB962C8B-B14F-4D97-AF65-F5344CB8AC3E}">
        <p14:creationId xmlns:p14="http://schemas.microsoft.com/office/powerpoint/2010/main" val="43263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2B8C-65B3-4266-A735-271561C216A4}"/>
              </a:ext>
            </a:extLst>
          </p:cNvPr>
          <p:cNvSpPr>
            <a:spLocks noGrp="1"/>
          </p:cNvSpPr>
          <p:nvPr>
            <p:ph type="title"/>
          </p:nvPr>
        </p:nvSpPr>
        <p:spPr/>
        <p:txBody>
          <a:bodyPr/>
          <a:lstStyle/>
          <a:p>
            <a:r>
              <a:rPr lang="en-US" altLang="ja-JP" dirty="0"/>
              <a:t>Neural Network – Training Process</a:t>
            </a:r>
            <a:endParaRPr kumimoji="1" lang="ja-JP" altLang="en-US" dirty="0"/>
          </a:p>
        </p:txBody>
      </p:sp>
      <p:sp>
        <p:nvSpPr>
          <p:cNvPr id="3" name="Content Placeholder 2">
            <a:extLst>
              <a:ext uri="{FF2B5EF4-FFF2-40B4-BE49-F238E27FC236}">
                <a16:creationId xmlns:a16="http://schemas.microsoft.com/office/drawing/2014/main" id="{45655623-7A0C-44B2-B3FA-11759B4EB4DB}"/>
              </a:ext>
            </a:extLst>
          </p:cNvPr>
          <p:cNvSpPr>
            <a:spLocks noGrp="1"/>
          </p:cNvSpPr>
          <p:nvPr>
            <p:ph idx="1"/>
          </p:nvPr>
        </p:nvSpPr>
        <p:spPr/>
        <p:txBody>
          <a:bodyPr/>
          <a:lstStyle/>
          <a:p>
            <a:r>
              <a:rPr lang="en-US" altLang="ja-JP" dirty="0"/>
              <a:t>After going through all the training data, the validation data is used to check the current accuracy of the model using data the model has not been trained on.</a:t>
            </a:r>
          </a:p>
          <a:p>
            <a:endParaRPr kumimoji="1" lang="en-US" altLang="ja-JP" dirty="0"/>
          </a:p>
          <a:p>
            <a:r>
              <a:rPr lang="en-US" altLang="ja-JP" dirty="0"/>
              <a:t>The </a:t>
            </a:r>
            <a:r>
              <a:rPr lang="en-US" altLang="ja-JP" b="1" dirty="0"/>
              <a:t>learning rate </a:t>
            </a:r>
            <a:r>
              <a:rPr lang="en-US" altLang="ja-JP" dirty="0"/>
              <a:t>is adjusted and the process repeats.</a:t>
            </a:r>
            <a:endParaRPr kumimoji="1" lang="en-US" altLang="ja-JP" dirty="0"/>
          </a:p>
          <a:p>
            <a:endParaRPr kumimoji="1" lang="ja-JP" altLang="en-US" dirty="0"/>
          </a:p>
        </p:txBody>
      </p:sp>
    </p:spTree>
    <p:extLst>
      <p:ext uri="{BB962C8B-B14F-4D97-AF65-F5344CB8AC3E}">
        <p14:creationId xmlns:p14="http://schemas.microsoft.com/office/powerpoint/2010/main" val="1938417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5551-C745-4602-A97C-39F6E22541FA}"/>
              </a:ext>
            </a:extLst>
          </p:cNvPr>
          <p:cNvSpPr>
            <a:spLocks noGrp="1"/>
          </p:cNvSpPr>
          <p:nvPr>
            <p:ph type="title"/>
          </p:nvPr>
        </p:nvSpPr>
        <p:spPr/>
        <p:txBody>
          <a:bodyPr/>
          <a:lstStyle/>
          <a:p>
            <a:r>
              <a:rPr kumimoji="1" lang="en-US" altLang="ja-JP" dirty="0"/>
              <a:t>Training.</a:t>
            </a:r>
            <a:endParaRPr kumimoji="1" lang="ja-JP" altLang="en-US" dirty="0"/>
          </a:p>
        </p:txBody>
      </p:sp>
      <p:sp>
        <p:nvSpPr>
          <p:cNvPr id="3" name="Content Placeholder 2">
            <a:extLst>
              <a:ext uri="{FF2B5EF4-FFF2-40B4-BE49-F238E27FC236}">
                <a16:creationId xmlns:a16="http://schemas.microsoft.com/office/drawing/2014/main" id="{89BDEF4C-068D-4FA5-9D4B-17D98CB5430D}"/>
              </a:ext>
            </a:extLst>
          </p:cNvPr>
          <p:cNvSpPr>
            <a:spLocks noGrp="1"/>
          </p:cNvSpPr>
          <p:nvPr>
            <p:ph idx="1"/>
          </p:nvPr>
        </p:nvSpPr>
        <p:spPr/>
        <p:txBody>
          <a:bodyPr>
            <a:normAutofit lnSpcReduction="10000"/>
          </a:bodyPr>
          <a:lstStyle/>
          <a:p>
            <a:r>
              <a:rPr kumimoji="1" lang="en-US" altLang="ja-JP" dirty="0"/>
              <a:t>Neural Network </a:t>
            </a:r>
            <a:r>
              <a:rPr lang="en-US" altLang="ja-JP" dirty="0"/>
              <a:t>S</a:t>
            </a:r>
            <a:r>
              <a:rPr kumimoji="1" lang="en-US" altLang="ja-JP" dirty="0"/>
              <a:t>ummary</a:t>
            </a:r>
          </a:p>
          <a:p>
            <a:endParaRPr lang="en-US" altLang="ja-JP" dirty="0"/>
          </a:p>
          <a:p>
            <a:pPr lvl="1"/>
            <a:r>
              <a:rPr kumimoji="1" lang="en-US" altLang="ja-JP" dirty="0"/>
              <a:t>Each connection to </a:t>
            </a:r>
            <a:r>
              <a:rPr lang="en-US" altLang="ja-JP" dirty="0"/>
              <a:t>each </a:t>
            </a:r>
            <a:r>
              <a:rPr kumimoji="1" lang="en-US" altLang="ja-JP" dirty="0"/>
              <a:t>neuron has a weight.</a:t>
            </a:r>
          </a:p>
          <a:p>
            <a:pPr lvl="1"/>
            <a:r>
              <a:rPr lang="en-US" altLang="ja-JP" dirty="0"/>
              <a:t>Initial is random.</a:t>
            </a:r>
          </a:p>
          <a:p>
            <a:pPr lvl="1"/>
            <a:r>
              <a:rPr lang="en-US" altLang="ja-JP" dirty="0"/>
              <a:t>The Training data is classified with the model, using the weights.</a:t>
            </a:r>
          </a:p>
          <a:p>
            <a:pPr lvl="1"/>
            <a:r>
              <a:rPr lang="en-US" altLang="ja-JP" dirty="0"/>
              <a:t>Model then works backward and adjust its weights so that it would get the right answer (back-</a:t>
            </a:r>
            <a:r>
              <a:rPr lang="en-US" altLang="ja-JP" dirty="0" err="1"/>
              <a:t>propogation</a:t>
            </a:r>
            <a:r>
              <a:rPr lang="en-US" altLang="ja-JP" dirty="0"/>
              <a:t>).</a:t>
            </a:r>
          </a:p>
          <a:p>
            <a:pPr lvl="1"/>
            <a:endParaRPr lang="en-US" altLang="ja-JP" dirty="0"/>
          </a:p>
          <a:p>
            <a:pPr lvl="1"/>
            <a:r>
              <a:rPr lang="en-US" altLang="ja-JP" dirty="0"/>
              <a:t>Validation data is used to check accuracy.</a:t>
            </a:r>
          </a:p>
          <a:p>
            <a:pPr lvl="1"/>
            <a:r>
              <a:rPr lang="en-US" altLang="ja-JP" dirty="0"/>
              <a:t>Learning rate is adjusted if not static.</a:t>
            </a:r>
          </a:p>
          <a:p>
            <a:pPr lvl="1"/>
            <a:r>
              <a:rPr lang="en-US" altLang="ja-JP" dirty="0"/>
              <a:t>Re-run.</a:t>
            </a:r>
          </a:p>
          <a:p>
            <a:pPr lvl="1"/>
            <a:endParaRPr kumimoji="1" lang="ja-JP" altLang="en-US" dirty="0"/>
          </a:p>
        </p:txBody>
      </p:sp>
    </p:spTree>
    <p:extLst>
      <p:ext uri="{BB962C8B-B14F-4D97-AF65-F5344CB8AC3E}">
        <p14:creationId xmlns:p14="http://schemas.microsoft.com/office/powerpoint/2010/main" val="57507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F0AD-E33D-4EB5-A867-1B051C346838}"/>
              </a:ext>
            </a:extLst>
          </p:cNvPr>
          <p:cNvSpPr>
            <a:spLocks noGrp="1"/>
          </p:cNvSpPr>
          <p:nvPr>
            <p:ph type="title"/>
          </p:nvPr>
        </p:nvSpPr>
        <p:spPr/>
        <p:txBody>
          <a:bodyPr/>
          <a:lstStyle/>
          <a:p>
            <a:r>
              <a:rPr kumimoji="1"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E9725C60-D126-492D-9959-5B86FB0DA1FF}"/>
              </a:ext>
            </a:extLst>
          </p:cNvPr>
          <p:cNvSpPr>
            <a:spLocks noGrp="1"/>
          </p:cNvSpPr>
          <p:nvPr>
            <p:ph idx="1"/>
          </p:nvPr>
        </p:nvSpPr>
        <p:spPr/>
        <p:txBody>
          <a:bodyPr/>
          <a:lstStyle/>
          <a:p>
            <a:r>
              <a:rPr kumimoji="1" lang="en-US" altLang="ja-JP" dirty="0"/>
              <a:t>Convoluted Neural Network is a type of neural network that is very strong for computer vision.</a:t>
            </a:r>
          </a:p>
          <a:p>
            <a:endParaRPr lang="en-US" altLang="ja-JP" dirty="0"/>
          </a:p>
          <a:p>
            <a:r>
              <a:rPr lang="en-US" altLang="ja-JP" dirty="0"/>
              <a:t>Four main parts</a:t>
            </a:r>
          </a:p>
          <a:p>
            <a:pPr marL="0" indent="0">
              <a:buNone/>
            </a:pPr>
            <a:r>
              <a:rPr lang="en-US" altLang="ja-JP" dirty="0"/>
              <a:t>   1. Convolution</a:t>
            </a:r>
          </a:p>
          <a:p>
            <a:pPr marL="0" indent="0">
              <a:buNone/>
            </a:pPr>
            <a:r>
              <a:rPr kumimoji="1" lang="en-US" altLang="ja-JP" dirty="0"/>
              <a:t>   </a:t>
            </a:r>
            <a:r>
              <a:rPr lang="en-US" altLang="ja-JP" dirty="0"/>
              <a:t>2. Non Linearity (activation)</a:t>
            </a:r>
          </a:p>
          <a:p>
            <a:pPr marL="0" indent="0">
              <a:buNone/>
            </a:pPr>
            <a:r>
              <a:rPr kumimoji="1" lang="en-US" altLang="ja-JP" dirty="0"/>
              <a:t>   3. Pooling / sub sampling</a:t>
            </a:r>
          </a:p>
          <a:p>
            <a:pPr marL="0" indent="0">
              <a:buNone/>
            </a:pPr>
            <a:r>
              <a:rPr lang="en-US" altLang="ja-JP" dirty="0"/>
              <a:t>   4. Fully connected (classify)</a:t>
            </a:r>
            <a:endParaRPr kumimoji="1" lang="en-US" altLang="ja-JP" dirty="0"/>
          </a:p>
        </p:txBody>
      </p:sp>
    </p:spTree>
    <p:extLst>
      <p:ext uri="{BB962C8B-B14F-4D97-AF65-F5344CB8AC3E}">
        <p14:creationId xmlns:p14="http://schemas.microsoft.com/office/powerpoint/2010/main" val="1536775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F0AD-E33D-4EB5-A867-1B051C346838}"/>
              </a:ext>
            </a:extLst>
          </p:cNvPr>
          <p:cNvSpPr>
            <a:spLocks noGrp="1"/>
          </p:cNvSpPr>
          <p:nvPr>
            <p:ph type="title"/>
          </p:nvPr>
        </p:nvSpPr>
        <p:spPr/>
        <p:txBody>
          <a:bodyPr/>
          <a:lstStyle/>
          <a:p>
            <a:r>
              <a:rPr kumimoji="1"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E9725C60-D126-492D-9959-5B86FB0DA1FF}"/>
              </a:ext>
            </a:extLst>
          </p:cNvPr>
          <p:cNvSpPr>
            <a:spLocks noGrp="1"/>
          </p:cNvSpPr>
          <p:nvPr>
            <p:ph idx="1"/>
          </p:nvPr>
        </p:nvSpPr>
        <p:spPr>
          <a:xfrm>
            <a:off x="838200" y="1825625"/>
            <a:ext cx="5069440" cy="4351338"/>
          </a:xfrm>
        </p:spPr>
        <p:txBody>
          <a:bodyPr/>
          <a:lstStyle/>
          <a:p>
            <a:r>
              <a:rPr lang="en-US" altLang="ja-JP" dirty="0"/>
              <a:t>Convolution</a:t>
            </a:r>
          </a:p>
          <a:p>
            <a:endParaRPr lang="en-US" altLang="ja-JP" dirty="0"/>
          </a:p>
          <a:p>
            <a:pPr marL="0" indent="0">
              <a:buNone/>
            </a:pPr>
            <a:r>
              <a:rPr lang="en-US" altLang="ja-JP" dirty="0"/>
              <a:t>Images are processed as 2d arrays of pixel density.</a:t>
            </a:r>
          </a:p>
          <a:p>
            <a:pPr marL="0" indent="0">
              <a:buNone/>
            </a:pPr>
            <a:endParaRPr lang="en-US" altLang="ja-JP" dirty="0"/>
          </a:p>
          <a:p>
            <a:pPr marL="0" indent="0">
              <a:buNone/>
            </a:pPr>
            <a:r>
              <a:rPr lang="en-US" altLang="ja-JP" b="1" dirty="0"/>
              <a:t>Filters</a:t>
            </a:r>
            <a:r>
              <a:rPr lang="en-US" altLang="ja-JP" dirty="0"/>
              <a:t> are learned by the CNN and applied to the image.</a:t>
            </a:r>
          </a:p>
        </p:txBody>
      </p:sp>
      <p:pic>
        <p:nvPicPr>
          <p:cNvPr id="4" name="Picture 3">
            <a:extLst>
              <a:ext uri="{FF2B5EF4-FFF2-40B4-BE49-F238E27FC236}">
                <a16:creationId xmlns:a16="http://schemas.microsoft.com/office/drawing/2014/main" id="{841323B0-FD6C-4747-BFA8-C9CA5BCEA887}"/>
              </a:ext>
            </a:extLst>
          </p:cNvPr>
          <p:cNvPicPr>
            <a:picLocks noChangeAspect="1"/>
          </p:cNvPicPr>
          <p:nvPr/>
        </p:nvPicPr>
        <p:blipFill>
          <a:blip r:embed="rId3"/>
          <a:stretch>
            <a:fillRect/>
          </a:stretch>
        </p:blipFill>
        <p:spPr>
          <a:xfrm>
            <a:off x="6015947" y="1690688"/>
            <a:ext cx="6515100" cy="2876550"/>
          </a:xfrm>
          <a:prstGeom prst="rect">
            <a:avLst/>
          </a:prstGeom>
        </p:spPr>
      </p:pic>
    </p:spTree>
    <p:extLst>
      <p:ext uri="{BB962C8B-B14F-4D97-AF65-F5344CB8AC3E}">
        <p14:creationId xmlns:p14="http://schemas.microsoft.com/office/powerpoint/2010/main" val="3750645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F0AD-E33D-4EB5-A867-1B051C346838}"/>
              </a:ext>
            </a:extLst>
          </p:cNvPr>
          <p:cNvSpPr>
            <a:spLocks noGrp="1"/>
          </p:cNvSpPr>
          <p:nvPr>
            <p:ph type="title"/>
          </p:nvPr>
        </p:nvSpPr>
        <p:spPr/>
        <p:txBody>
          <a:bodyPr/>
          <a:lstStyle/>
          <a:p>
            <a:r>
              <a:rPr kumimoji="1"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E9725C60-D126-492D-9959-5B86FB0DA1FF}"/>
              </a:ext>
            </a:extLst>
          </p:cNvPr>
          <p:cNvSpPr>
            <a:spLocks noGrp="1"/>
          </p:cNvSpPr>
          <p:nvPr>
            <p:ph idx="1"/>
          </p:nvPr>
        </p:nvSpPr>
        <p:spPr>
          <a:xfrm>
            <a:off x="7834901" y="365125"/>
            <a:ext cx="5069440" cy="1217095"/>
          </a:xfrm>
        </p:spPr>
        <p:txBody>
          <a:bodyPr/>
          <a:lstStyle/>
          <a:p>
            <a:r>
              <a:rPr lang="en-US" altLang="ja-JP" dirty="0"/>
              <a:t>Convolution (</a:t>
            </a:r>
            <a:r>
              <a:rPr lang="en-US" altLang="ja-JP" b="1" dirty="0"/>
              <a:t>Filters)</a:t>
            </a:r>
            <a:endParaRPr lang="en-US" altLang="ja-JP" dirty="0"/>
          </a:p>
        </p:txBody>
      </p:sp>
      <p:graphicFrame>
        <p:nvGraphicFramePr>
          <p:cNvPr id="5" name="Table 4">
            <a:extLst>
              <a:ext uri="{FF2B5EF4-FFF2-40B4-BE49-F238E27FC236}">
                <a16:creationId xmlns:a16="http://schemas.microsoft.com/office/drawing/2014/main" id="{D5D37F74-A209-42A8-9ED2-40304D654760}"/>
              </a:ext>
            </a:extLst>
          </p:cNvPr>
          <p:cNvGraphicFramePr>
            <a:graphicFrameLocks noGrp="1"/>
          </p:cNvGraphicFramePr>
          <p:nvPr>
            <p:extLst>
              <p:ext uri="{D42A27DB-BD31-4B8C-83A1-F6EECF244321}">
                <p14:modId xmlns:p14="http://schemas.microsoft.com/office/powerpoint/2010/main" val="3786844350"/>
              </p:ext>
            </p:extLst>
          </p:nvPr>
        </p:nvGraphicFramePr>
        <p:xfrm>
          <a:off x="297951" y="1356189"/>
          <a:ext cx="8928240" cy="5363111"/>
        </p:xfrm>
        <a:graphic>
          <a:graphicData uri="http://schemas.openxmlformats.org/drawingml/2006/table">
            <a:tbl>
              <a:tblPr firstRow="1" bandRow="1">
                <a:tableStyleId>{5C22544A-7EE6-4342-B048-85BDC9FD1C3A}</a:tableStyleId>
              </a:tblPr>
              <a:tblGrid>
                <a:gridCol w="2976080">
                  <a:extLst>
                    <a:ext uri="{9D8B030D-6E8A-4147-A177-3AD203B41FA5}">
                      <a16:colId xmlns:a16="http://schemas.microsoft.com/office/drawing/2014/main" val="384489768"/>
                    </a:ext>
                  </a:extLst>
                </a:gridCol>
                <a:gridCol w="2976080">
                  <a:extLst>
                    <a:ext uri="{9D8B030D-6E8A-4147-A177-3AD203B41FA5}">
                      <a16:colId xmlns:a16="http://schemas.microsoft.com/office/drawing/2014/main" val="3868172823"/>
                    </a:ext>
                  </a:extLst>
                </a:gridCol>
                <a:gridCol w="2976080">
                  <a:extLst>
                    <a:ext uri="{9D8B030D-6E8A-4147-A177-3AD203B41FA5}">
                      <a16:colId xmlns:a16="http://schemas.microsoft.com/office/drawing/2014/main" val="3511959073"/>
                    </a:ext>
                  </a:extLst>
                </a:gridCol>
              </a:tblGrid>
              <a:tr h="493703">
                <a:tc>
                  <a:txBody>
                    <a:bodyPr/>
                    <a:lstStyle/>
                    <a:p>
                      <a:r>
                        <a:rPr kumimoji="1" lang="en-US" altLang="ja-JP" dirty="0"/>
                        <a:t>Operation</a:t>
                      </a:r>
                      <a:endParaRPr kumimoji="1" lang="ja-JP" altLang="en-US" dirty="0"/>
                    </a:p>
                  </a:txBody>
                  <a:tcPr/>
                </a:tc>
                <a:tc>
                  <a:txBody>
                    <a:bodyPr/>
                    <a:lstStyle/>
                    <a:p>
                      <a:r>
                        <a:rPr kumimoji="1" lang="en-US" altLang="ja-JP" dirty="0"/>
                        <a:t>Filter (3x3)</a:t>
                      </a:r>
                      <a:endParaRPr kumimoji="1" lang="ja-JP" altLang="en-US" dirty="0"/>
                    </a:p>
                  </a:txBody>
                  <a:tcPr/>
                </a:tc>
                <a:tc>
                  <a:txBody>
                    <a:bodyPr/>
                    <a:lstStyle/>
                    <a:p>
                      <a:r>
                        <a:rPr kumimoji="1" lang="en-US" altLang="ja-JP" dirty="0"/>
                        <a:t>Convolved Image</a:t>
                      </a:r>
                      <a:endParaRPr kumimoji="1" lang="ja-JP" altLang="en-US" dirty="0"/>
                    </a:p>
                  </a:txBody>
                  <a:tcPr/>
                </a:tc>
                <a:extLst>
                  <a:ext uri="{0D108BD9-81ED-4DB2-BD59-A6C34878D82A}">
                    <a16:rowId xmlns:a16="http://schemas.microsoft.com/office/drawing/2014/main" val="3558825909"/>
                  </a:ext>
                </a:extLst>
              </a:tr>
              <a:tr h="1217352">
                <a:tc>
                  <a:txBody>
                    <a:bodyPr/>
                    <a:lstStyle/>
                    <a:p>
                      <a:r>
                        <a:rPr kumimoji="1" lang="en-US" altLang="ja-JP" dirty="0"/>
                        <a:t>Identity</a:t>
                      </a:r>
                      <a:endParaRPr kumimoji="1" lang="ja-JP" altLang="en-US" dirty="0"/>
                    </a:p>
                  </a:txBody>
                  <a:tcPr/>
                </a:tc>
                <a:tc>
                  <a:txBody>
                    <a:bodyPr/>
                    <a:lstStyle/>
                    <a:p>
                      <a:r>
                        <a:rPr kumimoji="1" lang="en-US" altLang="ja-JP" dirty="0"/>
                        <a:t>0  0  0</a:t>
                      </a:r>
                    </a:p>
                    <a:p>
                      <a:r>
                        <a:rPr kumimoji="1" lang="en-US" altLang="ja-JP" dirty="0"/>
                        <a:t>0  1  0</a:t>
                      </a:r>
                    </a:p>
                    <a:p>
                      <a:r>
                        <a:rPr kumimoji="1" lang="en-US" altLang="ja-JP" dirty="0"/>
                        <a:t>0  0  0 </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195408922"/>
                  </a:ext>
                </a:extLst>
              </a:tr>
              <a:tr h="1217352">
                <a:tc>
                  <a:txBody>
                    <a:bodyPr/>
                    <a:lstStyle/>
                    <a:p>
                      <a:r>
                        <a:rPr kumimoji="1" lang="en-US" altLang="ja-JP" dirty="0"/>
                        <a:t>Edge</a:t>
                      </a:r>
                      <a:endParaRPr kumimoji="1" lang="ja-JP" altLang="en-US" dirty="0"/>
                    </a:p>
                  </a:txBody>
                  <a:tcPr/>
                </a:tc>
                <a:tc>
                  <a:txBody>
                    <a:bodyPr/>
                    <a:lstStyle/>
                    <a:p>
                      <a:r>
                        <a:rPr kumimoji="1" lang="en-US" altLang="ja-JP" dirty="0"/>
                        <a:t>1  0 -1</a:t>
                      </a:r>
                    </a:p>
                    <a:p>
                      <a:r>
                        <a:rPr kumimoji="1" lang="en-US" altLang="ja-JP" dirty="0"/>
                        <a:t>0  0  0</a:t>
                      </a:r>
                    </a:p>
                    <a:p>
                      <a:r>
                        <a:rPr kumimoji="1" lang="en-US" altLang="ja-JP" dirty="0"/>
                        <a:t>-1 0 1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031858352"/>
                  </a:ext>
                </a:extLst>
              </a:tr>
              <a:tr h="1217352">
                <a:tc>
                  <a:txBody>
                    <a:bodyPr/>
                    <a:lstStyle/>
                    <a:p>
                      <a:r>
                        <a:rPr kumimoji="1" lang="en-US" altLang="ja-JP" dirty="0"/>
                        <a:t>edge</a:t>
                      </a:r>
                      <a:endParaRPr kumimoji="1" lang="ja-JP" altLang="en-US" dirty="0"/>
                    </a:p>
                  </a:txBody>
                  <a:tcPr/>
                </a:tc>
                <a:tc>
                  <a:txBody>
                    <a:bodyPr/>
                    <a:lstStyle/>
                    <a:p>
                      <a:r>
                        <a:rPr kumimoji="1" lang="en-US" altLang="ja-JP" dirty="0"/>
                        <a:t>-1 -1 -1</a:t>
                      </a:r>
                    </a:p>
                    <a:p>
                      <a:r>
                        <a:rPr kumimoji="1" lang="en-US" altLang="ja-JP" dirty="0"/>
                        <a:t>-1  8 -1</a:t>
                      </a:r>
                    </a:p>
                    <a:p>
                      <a:r>
                        <a:rPr kumimoji="1" lang="en-US" altLang="ja-JP" dirty="0"/>
                        <a:t>-1 -1 -1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29182538"/>
                  </a:ext>
                </a:extLst>
              </a:tr>
              <a:tr h="1217352">
                <a:tc>
                  <a:txBody>
                    <a:bodyPr/>
                    <a:lstStyle/>
                    <a:p>
                      <a:r>
                        <a:rPr kumimoji="1" lang="en-US" altLang="ja-JP" dirty="0"/>
                        <a:t>Sharp</a:t>
                      </a:r>
                      <a:endParaRPr kumimoji="1" lang="ja-JP" altLang="en-US" dirty="0"/>
                    </a:p>
                  </a:txBody>
                  <a:tcPr/>
                </a:tc>
                <a:tc>
                  <a:txBody>
                    <a:bodyPr/>
                    <a:lstStyle/>
                    <a:p>
                      <a:r>
                        <a:rPr kumimoji="1" lang="en-US" altLang="ja-JP" dirty="0"/>
                        <a:t>0 -1  0</a:t>
                      </a:r>
                    </a:p>
                    <a:p>
                      <a:r>
                        <a:rPr kumimoji="1" lang="en-US" altLang="ja-JP" dirty="0"/>
                        <a:t>-1 5 -1</a:t>
                      </a:r>
                    </a:p>
                    <a:p>
                      <a:r>
                        <a:rPr kumimoji="1" lang="en-US" altLang="ja-JP" dirty="0"/>
                        <a:t>0 -1  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101884896"/>
                  </a:ext>
                </a:extLst>
              </a:tr>
            </a:tbl>
          </a:graphicData>
        </a:graphic>
      </p:graphicFrame>
      <p:pic>
        <p:nvPicPr>
          <p:cNvPr id="7" name="Picture 6">
            <a:extLst>
              <a:ext uri="{FF2B5EF4-FFF2-40B4-BE49-F238E27FC236}">
                <a16:creationId xmlns:a16="http://schemas.microsoft.com/office/drawing/2014/main" id="{342D5852-F169-43A7-BDE4-9551F51B0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849" y="1861145"/>
            <a:ext cx="1807825" cy="1203789"/>
          </a:xfrm>
          <a:prstGeom prst="rect">
            <a:avLst/>
          </a:prstGeom>
        </p:spPr>
      </p:pic>
      <p:pic>
        <p:nvPicPr>
          <p:cNvPr id="9" name="Picture 8">
            <a:extLst>
              <a:ext uri="{FF2B5EF4-FFF2-40B4-BE49-F238E27FC236}">
                <a16:creationId xmlns:a16="http://schemas.microsoft.com/office/drawing/2014/main" id="{F4F30643-B539-45B2-936D-B25635633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848" y="3074783"/>
            <a:ext cx="1807825" cy="1203789"/>
          </a:xfrm>
          <a:prstGeom prst="rect">
            <a:avLst/>
          </a:prstGeom>
        </p:spPr>
      </p:pic>
      <p:pic>
        <p:nvPicPr>
          <p:cNvPr id="11" name="Picture 10">
            <a:extLst>
              <a:ext uri="{FF2B5EF4-FFF2-40B4-BE49-F238E27FC236}">
                <a16:creationId xmlns:a16="http://schemas.microsoft.com/office/drawing/2014/main" id="{4195CEBF-52A7-4981-8F28-7E04310254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9848" y="4290387"/>
            <a:ext cx="1807825" cy="1203789"/>
          </a:xfrm>
          <a:prstGeom prst="rect">
            <a:avLst/>
          </a:prstGeom>
        </p:spPr>
      </p:pic>
      <p:pic>
        <p:nvPicPr>
          <p:cNvPr id="13" name="Picture 12">
            <a:extLst>
              <a:ext uri="{FF2B5EF4-FFF2-40B4-BE49-F238E27FC236}">
                <a16:creationId xmlns:a16="http://schemas.microsoft.com/office/drawing/2014/main" id="{74A7F04C-8241-4096-9EC2-BD18902BD1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9847" y="5505990"/>
            <a:ext cx="1807825" cy="1203789"/>
          </a:xfrm>
          <a:prstGeom prst="rect">
            <a:avLst/>
          </a:prstGeom>
        </p:spPr>
      </p:pic>
      <p:pic>
        <p:nvPicPr>
          <p:cNvPr id="15" name="Picture 14">
            <a:extLst>
              <a:ext uri="{FF2B5EF4-FFF2-40B4-BE49-F238E27FC236}">
                <a16:creationId xmlns:a16="http://schemas.microsoft.com/office/drawing/2014/main" id="{7962CCDA-9D51-4D5C-A3FC-67E17CA717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2008" y="1717411"/>
            <a:ext cx="2566158" cy="1708745"/>
          </a:xfrm>
          <a:prstGeom prst="rect">
            <a:avLst/>
          </a:prstGeom>
        </p:spPr>
      </p:pic>
      <p:sp>
        <p:nvSpPr>
          <p:cNvPr id="16" name="TextBox 15">
            <a:extLst>
              <a:ext uri="{FF2B5EF4-FFF2-40B4-BE49-F238E27FC236}">
                <a16:creationId xmlns:a16="http://schemas.microsoft.com/office/drawing/2014/main" id="{78933196-C29F-4296-9D1F-6081478D3BBF}"/>
              </a:ext>
            </a:extLst>
          </p:cNvPr>
          <p:cNvSpPr txBox="1"/>
          <p:nvPr/>
        </p:nvSpPr>
        <p:spPr>
          <a:xfrm>
            <a:off x="9452008" y="3561347"/>
            <a:ext cx="2743059" cy="646331"/>
          </a:xfrm>
          <a:prstGeom prst="rect">
            <a:avLst/>
          </a:prstGeom>
          <a:noFill/>
        </p:spPr>
        <p:txBody>
          <a:bodyPr wrap="none" rtlCol="0">
            <a:spAutoFit/>
          </a:bodyPr>
          <a:lstStyle/>
          <a:p>
            <a:r>
              <a:rPr kumimoji="1" lang="en-US" altLang="ja-JP" dirty="0"/>
              <a:t>The effects of filters on </a:t>
            </a:r>
          </a:p>
          <a:p>
            <a:r>
              <a:rPr kumimoji="1" lang="en-US" altLang="ja-JP" dirty="0"/>
              <a:t>the above image.</a:t>
            </a:r>
            <a:endParaRPr kumimoji="1" lang="ja-JP" altLang="en-US" dirty="0"/>
          </a:p>
        </p:txBody>
      </p:sp>
      <p:sp>
        <p:nvSpPr>
          <p:cNvPr id="17" name="TextBox 16">
            <a:extLst>
              <a:ext uri="{FF2B5EF4-FFF2-40B4-BE49-F238E27FC236}">
                <a16:creationId xmlns:a16="http://schemas.microsoft.com/office/drawing/2014/main" id="{9D2CE6DF-008C-4DA5-B66B-8177BE3ABB89}"/>
              </a:ext>
            </a:extLst>
          </p:cNvPr>
          <p:cNvSpPr txBox="1"/>
          <p:nvPr/>
        </p:nvSpPr>
        <p:spPr>
          <a:xfrm>
            <a:off x="9607233" y="1375590"/>
            <a:ext cx="1524776" cy="369332"/>
          </a:xfrm>
          <a:prstGeom prst="rect">
            <a:avLst/>
          </a:prstGeom>
          <a:noFill/>
        </p:spPr>
        <p:txBody>
          <a:bodyPr wrap="none" rtlCol="0">
            <a:spAutoFit/>
          </a:bodyPr>
          <a:lstStyle/>
          <a:p>
            <a:r>
              <a:rPr kumimoji="1" lang="en-US" altLang="ja-JP" dirty="0"/>
              <a:t>Image 32x32</a:t>
            </a:r>
            <a:endParaRPr kumimoji="1" lang="ja-JP" altLang="en-US" dirty="0"/>
          </a:p>
        </p:txBody>
      </p:sp>
    </p:spTree>
    <p:extLst>
      <p:ext uri="{BB962C8B-B14F-4D97-AF65-F5344CB8AC3E}">
        <p14:creationId xmlns:p14="http://schemas.microsoft.com/office/powerpoint/2010/main" val="109487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805A-43B1-4164-B60F-B070326AAF2E}"/>
              </a:ext>
            </a:extLst>
          </p:cNvPr>
          <p:cNvSpPr>
            <a:spLocks noGrp="1"/>
          </p:cNvSpPr>
          <p:nvPr>
            <p:ph type="title"/>
          </p:nvPr>
        </p:nvSpPr>
        <p:spPr/>
        <p:txBody>
          <a:bodyPr/>
          <a:lstStyle/>
          <a:p>
            <a:r>
              <a:rPr kumimoji="1" lang="en-US" altLang="ja-JP" dirty="0"/>
              <a:t>Environment Setup - python</a:t>
            </a:r>
            <a:endParaRPr kumimoji="1" lang="ja-JP" altLang="en-US" dirty="0"/>
          </a:p>
        </p:txBody>
      </p:sp>
      <p:sp>
        <p:nvSpPr>
          <p:cNvPr id="3" name="Content Placeholder 2">
            <a:extLst>
              <a:ext uri="{FF2B5EF4-FFF2-40B4-BE49-F238E27FC236}">
                <a16:creationId xmlns:a16="http://schemas.microsoft.com/office/drawing/2014/main" id="{AA220DE4-E805-4D0B-A60D-349237CF116C}"/>
              </a:ext>
            </a:extLst>
          </p:cNvPr>
          <p:cNvSpPr>
            <a:spLocks noGrp="1"/>
          </p:cNvSpPr>
          <p:nvPr>
            <p:ph idx="1"/>
          </p:nvPr>
        </p:nvSpPr>
        <p:spPr>
          <a:xfrm>
            <a:off x="838200" y="1825625"/>
            <a:ext cx="10666228" cy="4351338"/>
          </a:xfrm>
        </p:spPr>
        <p:txBody>
          <a:bodyPr>
            <a:normAutofit/>
          </a:bodyPr>
          <a:lstStyle/>
          <a:p>
            <a:pPr marL="457200" lvl="1" indent="0">
              <a:buNone/>
            </a:pPr>
            <a:r>
              <a:rPr lang="en-US" altLang="ja-JP" dirty="0"/>
              <a:t>Python is a simple but powerful scripting language.</a:t>
            </a:r>
          </a:p>
          <a:p>
            <a:pPr marL="914400" lvl="1" indent="-457200">
              <a:buAutoNum type="arabicPeriod"/>
            </a:pPr>
            <a:endParaRPr lang="en-US" altLang="ja-JP" dirty="0"/>
          </a:p>
          <a:p>
            <a:pPr marL="914400" lvl="1" indent="-457200">
              <a:buAutoNum type="arabicPeriod"/>
            </a:pPr>
            <a:r>
              <a:rPr lang="en-US" altLang="ja-JP" dirty="0"/>
              <a:t>Python 3.5  </a:t>
            </a:r>
          </a:p>
          <a:p>
            <a:pPr marL="457200" lvl="1" indent="0">
              <a:buNone/>
            </a:pPr>
            <a:r>
              <a:rPr lang="en-US" altLang="ja-JP" dirty="0"/>
              <a:t>-check if python is already installed. If not, download and install.</a:t>
            </a:r>
          </a:p>
          <a:p>
            <a:pPr marL="457200" lvl="1" indent="0">
              <a:buNone/>
            </a:pPr>
            <a:r>
              <a:rPr lang="en-US" altLang="ja-JP" dirty="0">
                <a:solidFill>
                  <a:srgbClr val="FF0000"/>
                </a:solidFill>
              </a:rPr>
              <a:t>-don’t install in “program files”. </a:t>
            </a:r>
            <a:r>
              <a:rPr lang="en-US" altLang="ja-JP" dirty="0"/>
              <a:t>Make a memo of where you install it</a:t>
            </a:r>
          </a:p>
          <a:p>
            <a:pPr marL="457200" lvl="1" indent="0">
              <a:buNone/>
            </a:pPr>
            <a:r>
              <a:rPr lang="en-US" altLang="ja-JP" dirty="0"/>
              <a:t>  </a:t>
            </a:r>
            <a:r>
              <a:rPr lang="en-US" altLang="ja-JP" dirty="0">
                <a:hlinkClick r:id="rId3"/>
              </a:rPr>
              <a:t>https://www.python.org/downloads/release/python-354/</a:t>
            </a:r>
            <a:r>
              <a:rPr lang="en-US" altLang="ja-JP" dirty="0"/>
              <a:t> </a:t>
            </a:r>
          </a:p>
          <a:p>
            <a:pPr marL="457200" lvl="1" indent="0">
              <a:buNone/>
            </a:pPr>
            <a:endParaRPr lang="en-US" altLang="ja-JP" dirty="0"/>
          </a:p>
          <a:p>
            <a:pPr marL="457200" lvl="1" indent="0">
              <a:buNone/>
            </a:pPr>
            <a:r>
              <a:rPr lang="en-US" altLang="ja-JP" dirty="0"/>
              <a:t>– check python and set PATH</a:t>
            </a:r>
          </a:p>
          <a:p>
            <a:pPr marL="457200" lvl="1" indent="0">
              <a:buNone/>
            </a:pPr>
            <a:r>
              <a:rPr lang="en-US" altLang="ja-JP" dirty="0">
                <a:solidFill>
                  <a:srgbClr val="FF0000"/>
                </a:solidFill>
              </a:rPr>
              <a:t>	</a:t>
            </a:r>
            <a:endParaRPr lang="en-US" altLang="ja-JP" dirty="0"/>
          </a:p>
        </p:txBody>
      </p:sp>
      <p:pic>
        <p:nvPicPr>
          <p:cNvPr id="4" name="Picture 3">
            <a:extLst>
              <a:ext uri="{FF2B5EF4-FFF2-40B4-BE49-F238E27FC236}">
                <a16:creationId xmlns:a16="http://schemas.microsoft.com/office/drawing/2014/main" id="{6DEB8D41-70A8-4015-AFD8-938EFA27B892}"/>
              </a:ext>
            </a:extLst>
          </p:cNvPr>
          <p:cNvPicPr>
            <a:picLocks noChangeAspect="1"/>
          </p:cNvPicPr>
          <p:nvPr/>
        </p:nvPicPr>
        <p:blipFill>
          <a:blip r:embed="rId4"/>
          <a:stretch>
            <a:fillRect/>
          </a:stretch>
        </p:blipFill>
        <p:spPr>
          <a:xfrm>
            <a:off x="752585" y="5121275"/>
            <a:ext cx="11191875" cy="1190625"/>
          </a:xfrm>
          <a:prstGeom prst="rect">
            <a:avLst/>
          </a:prstGeom>
        </p:spPr>
      </p:pic>
      <p:sp>
        <p:nvSpPr>
          <p:cNvPr id="5" name="Oval 4">
            <a:extLst>
              <a:ext uri="{FF2B5EF4-FFF2-40B4-BE49-F238E27FC236}">
                <a16:creationId xmlns:a16="http://schemas.microsoft.com/office/drawing/2014/main" id="{FED15C82-C0FA-4558-8D7D-D7E97DA9A6AC}"/>
              </a:ext>
            </a:extLst>
          </p:cNvPr>
          <p:cNvSpPr/>
          <p:nvPr/>
        </p:nvSpPr>
        <p:spPr>
          <a:xfrm>
            <a:off x="1722473" y="5315909"/>
            <a:ext cx="772633" cy="5036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3336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F0AD-E33D-4EB5-A867-1B051C346838}"/>
              </a:ext>
            </a:extLst>
          </p:cNvPr>
          <p:cNvSpPr>
            <a:spLocks noGrp="1"/>
          </p:cNvSpPr>
          <p:nvPr>
            <p:ph type="title"/>
          </p:nvPr>
        </p:nvSpPr>
        <p:spPr/>
        <p:txBody>
          <a:bodyPr/>
          <a:lstStyle/>
          <a:p>
            <a:r>
              <a:rPr kumimoji="1"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E9725C60-D126-492D-9959-5B86FB0DA1FF}"/>
              </a:ext>
            </a:extLst>
          </p:cNvPr>
          <p:cNvSpPr>
            <a:spLocks noGrp="1"/>
          </p:cNvSpPr>
          <p:nvPr>
            <p:ph idx="1"/>
          </p:nvPr>
        </p:nvSpPr>
        <p:spPr>
          <a:xfrm>
            <a:off x="7834901" y="365125"/>
            <a:ext cx="5069440" cy="1217095"/>
          </a:xfrm>
        </p:spPr>
        <p:txBody>
          <a:bodyPr/>
          <a:lstStyle/>
          <a:p>
            <a:r>
              <a:rPr lang="en-US" altLang="ja-JP" dirty="0"/>
              <a:t>Convolution (</a:t>
            </a:r>
            <a:r>
              <a:rPr lang="en-US" altLang="ja-JP" b="1" dirty="0"/>
              <a:t>Filters)</a:t>
            </a:r>
            <a:endParaRPr lang="en-US" altLang="ja-JP" dirty="0"/>
          </a:p>
        </p:txBody>
      </p:sp>
      <p:sp>
        <p:nvSpPr>
          <p:cNvPr id="4" name="TextBox 3">
            <a:extLst>
              <a:ext uri="{FF2B5EF4-FFF2-40B4-BE49-F238E27FC236}">
                <a16:creationId xmlns:a16="http://schemas.microsoft.com/office/drawing/2014/main" id="{6C55F87A-6A01-4245-B312-99D740CAC66D}"/>
              </a:ext>
            </a:extLst>
          </p:cNvPr>
          <p:cNvSpPr txBox="1"/>
          <p:nvPr/>
        </p:nvSpPr>
        <p:spPr>
          <a:xfrm>
            <a:off x="838200" y="2146434"/>
            <a:ext cx="10423046" cy="3539430"/>
          </a:xfrm>
          <a:prstGeom prst="rect">
            <a:avLst/>
          </a:prstGeom>
          <a:noFill/>
        </p:spPr>
        <p:txBody>
          <a:bodyPr wrap="none" rtlCol="0">
            <a:spAutoFit/>
          </a:bodyPr>
          <a:lstStyle/>
          <a:p>
            <a:r>
              <a:rPr kumimoji="1" lang="en-US" altLang="ja-JP" sz="3200" dirty="0"/>
              <a:t>The filter is 3x3 (in the example on the last slide)</a:t>
            </a:r>
          </a:p>
          <a:p>
            <a:r>
              <a:rPr lang="en-US" altLang="ja-JP" sz="3200" dirty="0"/>
              <a:t>b</a:t>
            </a:r>
            <a:r>
              <a:rPr kumimoji="1" lang="en-US" altLang="ja-JP" sz="3200" dirty="0"/>
              <a:t>ut the image is bigger. </a:t>
            </a:r>
          </a:p>
          <a:p>
            <a:r>
              <a:rPr lang="en-US" altLang="ja-JP" sz="3200" dirty="0"/>
              <a:t>The filter </a:t>
            </a:r>
            <a:r>
              <a:rPr lang="en-US" altLang="ja-JP" sz="3200" b="1" dirty="0"/>
              <a:t>strides</a:t>
            </a:r>
            <a:r>
              <a:rPr lang="en-US" altLang="ja-JP" sz="3200" dirty="0"/>
              <a:t> the image and makes a feature map.</a:t>
            </a:r>
          </a:p>
          <a:p>
            <a:endParaRPr kumimoji="1" lang="en-US" altLang="ja-JP" sz="3200" dirty="0"/>
          </a:p>
          <a:p>
            <a:r>
              <a:rPr lang="en-US" altLang="ja-JP" sz="3200" dirty="0"/>
              <a:t>The image and the filter create the </a:t>
            </a:r>
          </a:p>
          <a:p>
            <a:r>
              <a:rPr kumimoji="1" lang="en-US" altLang="ja-JP" sz="3200" dirty="0"/>
              <a:t>F</a:t>
            </a:r>
            <a:r>
              <a:rPr lang="en-US" altLang="ja-JP" sz="3200" dirty="0"/>
              <a:t>eature map by bitwise</a:t>
            </a:r>
          </a:p>
          <a:p>
            <a:r>
              <a:rPr kumimoji="1" lang="en-US" altLang="ja-JP" sz="3200" dirty="0"/>
              <a:t>Multiplication.</a:t>
            </a:r>
            <a:endParaRPr kumimoji="1" lang="ja-JP" altLang="en-US" sz="3200" dirty="0"/>
          </a:p>
        </p:txBody>
      </p:sp>
      <p:pic>
        <p:nvPicPr>
          <p:cNvPr id="1026" name="Picture 2" descr="Convolution_schematic">
            <a:extLst>
              <a:ext uri="{FF2B5EF4-FFF2-40B4-BE49-F238E27FC236}">
                <a16:creationId xmlns:a16="http://schemas.microsoft.com/office/drawing/2014/main" id="{8C8A9DD0-CA6F-4A3A-ADED-4A3C686E6C3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34901" y="3716094"/>
            <a:ext cx="4061059" cy="2970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81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DCFB-7D05-46EE-9DAB-726BF79AFEE3}"/>
              </a:ext>
            </a:extLst>
          </p:cNvPr>
          <p:cNvSpPr>
            <a:spLocks noGrp="1"/>
          </p:cNvSpPr>
          <p:nvPr>
            <p:ph type="title"/>
          </p:nvPr>
        </p:nvSpPr>
        <p:spPr/>
        <p:txBody>
          <a:bodyPr/>
          <a:lstStyle/>
          <a:p>
            <a:r>
              <a:rPr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5FD29D8C-1DFE-4318-8341-F42B6F8F798E}"/>
              </a:ext>
            </a:extLst>
          </p:cNvPr>
          <p:cNvSpPr>
            <a:spLocks noGrp="1"/>
          </p:cNvSpPr>
          <p:nvPr>
            <p:ph idx="1"/>
          </p:nvPr>
        </p:nvSpPr>
        <p:spPr/>
        <p:txBody>
          <a:bodyPr/>
          <a:lstStyle/>
          <a:p>
            <a:r>
              <a:rPr lang="en-US" altLang="ja-JP" dirty="0"/>
              <a:t>Pooling / sub sampling</a:t>
            </a:r>
          </a:p>
          <a:p>
            <a:pPr marL="0" indent="0">
              <a:buNone/>
            </a:pPr>
            <a:endParaRPr kumimoji="1" lang="en-US" altLang="ja-JP" dirty="0"/>
          </a:p>
          <a:p>
            <a:pPr marL="0" indent="0">
              <a:buNone/>
            </a:pPr>
            <a:r>
              <a:rPr lang="en-US" altLang="ja-JP" dirty="0"/>
              <a:t>The feature maps are large and complex.</a:t>
            </a:r>
          </a:p>
          <a:p>
            <a:pPr marL="0" indent="0">
              <a:buNone/>
            </a:pPr>
            <a:r>
              <a:rPr kumimoji="1" lang="en-US" altLang="ja-JP" dirty="0"/>
              <a:t> - </a:t>
            </a:r>
            <a:r>
              <a:rPr lang="en-US" altLang="ja-JP" dirty="0"/>
              <a:t>hard to manage</a:t>
            </a:r>
          </a:p>
          <a:p>
            <a:pPr marL="0" indent="0">
              <a:buNone/>
            </a:pPr>
            <a:r>
              <a:rPr kumimoji="1" lang="en-US" altLang="ja-JP" dirty="0"/>
              <a:t> - susceptible to </a:t>
            </a:r>
            <a:r>
              <a:rPr kumimoji="1" lang="en-US" altLang="ja-JP" b="1" dirty="0"/>
              <a:t>overfitting</a:t>
            </a:r>
            <a:r>
              <a:rPr kumimoji="1" lang="en-US" altLang="ja-JP" dirty="0"/>
              <a:t>.</a:t>
            </a:r>
          </a:p>
          <a:p>
            <a:pPr marL="0" indent="0">
              <a:buNone/>
            </a:pPr>
            <a:r>
              <a:rPr lang="en-US" altLang="ja-JP" dirty="0"/>
              <a:t> - dependent on small details (fur patterns on dogs..</a:t>
            </a:r>
            <a:r>
              <a:rPr lang="en-US" altLang="ja-JP" dirty="0" err="1"/>
              <a:t>etc</a:t>
            </a:r>
            <a:r>
              <a:rPr lang="en-US" altLang="ja-JP" dirty="0"/>
              <a:t>.)</a:t>
            </a:r>
          </a:p>
          <a:p>
            <a:pPr marL="0" indent="0">
              <a:buNone/>
            </a:pPr>
            <a:r>
              <a:rPr lang="en-US" altLang="ja-JP" dirty="0"/>
              <a:t> - scale dependent (where in the canvas is the image). </a:t>
            </a:r>
            <a:endParaRPr kumimoji="1" lang="ja-JP" altLang="en-US" dirty="0"/>
          </a:p>
        </p:txBody>
      </p:sp>
    </p:spTree>
    <p:extLst>
      <p:ext uri="{BB962C8B-B14F-4D97-AF65-F5344CB8AC3E}">
        <p14:creationId xmlns:p14="http://schemas.microsoft.com/office/powerpoint/2010/main" val="1772985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DA64-60D9-4A6B-A64B-9E4340B54DEB}"/>
              </a:ext>
            </a:extLst>
          </p:cNvPr>
          <p:cNvSpPr>
            <a:spLocks noGrp="1"/>
          </p:cNvSpPr>
          <p:nvPr>
            <p:ph type="title"/>
          </p:nvPr>
        </p:nvSpPr>
        <p:spPr/>
        <p:txBody>
          <a:bodyPr/>
          <a:lstStyle/>
          <a:p>
            <a:r>
              <a:rPr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7A135AA4-6957-41DD-A17D-A2FF575B4AE3}"/>
              </a:ext>
            </a:extLst>
          </p:cNvPr>
          <p:cNvSpPr>
            <a:spLocks noGrp="1"/>
          </p:cNvSpPr>
          <p:nvPr>
            <p:ph idx="1"/>
          </p:nvPr>
        </p:nvSpPr>
        <p:spPr>
          <a:xfrm>
            <a:off x="838200" y="1825625"/>
            <a:ext cx="7987748" cy="4351338"/>
          </a:xfrm>
        </p:spPr>
        <p:txBody>
          <a:bodyPr>
            <a:normAutofit/>
          </a:bodyPr>
          <a:lstStyle/>
          <a:p>
            <a:r>
              <a:rPr lang="en-US" altLang="ja-JP" dirty="0"/>
              <a:t>Non Linearity (activation)</a:t>
            </a:r>
          </a:p>
          <a:p>
            <a:pPr marL="0" indent="0">
              <a:buNone/>
            </a:pPr>
            <a:r>
              <a:rPr lang="en-US" altLang="ja-JP" dirty="0"/>
              <a:t>Pooling solves these issues by down sampling.</a:t>
            </a:r>
          </a:p>
          <a:p>
            <a:pPr>
              <a:buFontTx/>
              <a:buChar char="-"/>
            </a:pPr>
            <a:r>
              <a:rPr kumimoji="1" lang="en-US" altLang="ja-JP" dirty="0"/>
              <a:t>max, average, sum, etc.</a:t>
            </a:r>
          </a:p>
          <a:p>
            <a:pPr>
              <a:buFontTx/>
              <a:buChar char="-"/>
            </a:pPr>
            <a:endParaRPr lang="en-US" altLang="ja-JP" dirty="0"/>
          </a:p>
          <a:p>
            <a:pPr marL="0" indent="0">
              <a:buNone/>
            </a:pPr>
            <a:r>
              <a:rPr lang="en-US" altLang="ja-JP" dirty="0"/>
              <a:t>The pooled matrix becomes</a:t>
            </a:r>
          </a:p>
          <a:p>
            <a:pPr marL="0" indent="0">
              <a:buNone/>
            </a:pPr>
            <a:r>
              <a:rPr lang="en-US" altLang="ja-JP" dirty="0"/>
              <a:t> the input for the next layer, the</a:t>
            </a:r>
          </a:p>
          <a:p>
            <a:pPr marL="0" indent="0">
              <a:buNone/>
            </a:pPr>
            <a:r>
              <a:rPr lang="en-US" altLang="ja-JP" dirty="0"/>
              <a:t> process can repeat many times.</a:t>
            </a:r>
          </a:p>
        </p:txBody>
      </p:sp>
      <p:grpSp>
        <p:nvGrpSpPr>
          <p:cNvPr id="31" name="Group 30">
            <a:extLst>
              <a:ext uri="{FF2B5EF4-FFF2-40B4-BE49-F238E27FC236}">
                <a16:creationId xmlns:a16="http://schemas.microsoft.com/office/drawing/2014/main" id="{31ADE433-2726-41DC-AC60-E0D95A282509}"/>
              </a:ext>
            </a:extLst>
          </p:cNvPr>
          <p:cNvGrpSpPr/>
          <p:nvPr/>
        </p:nvGrpSpPr>
        <p:grpSpPr>
          <a:xfrm>
            <a:off x="6262977" y="2936240"/>
            <a:ext cx="5634037" cy="3127225"/>
            <a:chOff x="960120" y="3484880"/>
            <a:chExt cx="5634037" cy="3127225"/>
          </a:xfrm>
        </p:grpSpPr>
        <p:sp>
          <p:nvSpPr>
            <p:cNvPr id="4" name="Rectangle 3">
              <a:extLst>
                <a:ext uri="{FF2B5EF4-FFF2-40B4-BE49-F238E27FC236}">
                  <a16:creationId xmlns:a16="http://schemas.microsoft.com/office/drawing/2014/main" id="{BD442C72-4EB3-445C-A94D-21C71F281A88}"/>
                </a:ext>
              </a:extLst>
            </p:cNvPr>
            <p:cNvSpPr/>
            <p:nvPr/>
          </p:nvSpPr>
          <p:spPr>
            <a:xfrm>
              <a:off x="1139591" y="3591377"/>
              <a:ext cx="694924" cy="7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dirty="0"/>
            </a:p>
          </p:txBody>
        </p:sp>
        <p:sp>
          <p:nvSpPr>
            <p:cNvPr id="5" name="Rectangle 4">
              <a:extLst>
                <a:ext uri="{FF2B5EF4-FFF2-40B4-BE49-F238E27FC236}">
                  <a16:creationId xmlns:a16="http://schemas.microsoft.com/office/drawing/2014/main" id="{E328AE85-3B68-4592-A9E7-A723E91BD1C9}"/>
                </a:ext>
              </a:extLst>
            </p:cNvPr>
            <p:cNvSpPr/>
            <p:nvPr/>
          </p:nvSpPr>
          <p:spPr>
            <a:xfrm>
              <a:off x="1834515" y="3591377"/>
              <a:ext cx="694924" cy="7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6" name="Rectangle 5">
              <a:extLst>
                <a:ext uri="{FF2B5EF4-FFF2-40B4-BE49-F238E27FC236}">
                  <a16:creationId xmlns:a16="http://schemas.microsoft.com/office/drawing/2014/main" id="{0C29C51D-F123-4A1B-BA01-38D82C2BC94E}"/>
                </a:ext>
              </a:extLst>
            </p:cNvPr>
            <p:cNvSpPr/>
            <p:nvPr/>
          </p:nvSpPr>
          <p:spPr>
            <a:xfrm>
              <a:off x="2529439" y="3591377"/>
              <a:ext cx="694924" cy="755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7" name="Rectangle 6">
              <a:extLst>
                <a:ext uri="{FF2B5EF4-FFF2-40B4-BE49-F238E27FC236}">
                  <a16:creationId xmlns:a16="http://schemas.microsoft.com/office/drawing/2014/main" id="{79D582B9-04E5-4973-83B2-2684568EF8FA}"/>
                </a:ext>
              </a:extLst>
            </p:cNvPr>
            <p:cNvSpPr/>
            <p:nvPr/>
          </p:nvSpPr>
          <p:spPr>
            <a:xfrm>
              <a:off x="3224363" y="3591377"/>
              <a:ext cx="694924" cy="755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9" name="Rectangle 8">
              <a:extLst>
                <a:ext uri="{FF2B5EF4-FFF2-40B4-BE49-F238E27FC236}">
                  <a16:creationId xmlns:a16="http://schemas.microsoft.com/office/drawing/2014/main" id="{8F37C506-7865-4697-B98C-0CB9006840E0}"/>
                </a:ext>
              </a:extLst>
            </p:cNvPr>
            <p:cNvSpPr/>
            <p:nvPr/>
          </p:nvSpPr>
          <p:spPr>
            <a:xfrm>
              <a:off x="1139591" y="4346559"/>
              <a:ext cx="694924" cy="7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0" name="Rectangle 9">
              <a:extLst>
                <a:ext uri="{FF2B5EF4-FFF2-40B4-BE49-F238E27FC236}">
                  <a16:creationId xmlns:a16="http://schemas.microsoft.com/office/drawing/2014/main" id="{0A893BB7-6A7F-45E1-B73F-6BA89E584B17}"/>
                </a:ext>
              </a:extLst>
            </p:cNvPr>
            <p:cNvSpPr/>
            <p:nvPr/>
          </p:nvSpPr>
          <p:spPr>
            <a:xfrm>
              <a:off x="1834515" y="4346559"/>
              <a:ext cx="694924" cy="7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1" name="Rectangle 10">
              <a:extLst>
                <a:ext uri="{FF2B5EF4-FFF2-40B4-BE49-F238E27FC236}">
                  <a16:creationId xmlns:a16="http://schemas.microsoft.com/office/drawing/2014/main" id="{6C7F168F-B505-4CE8-9538-85798E18FDC7}"/>
                </a:ext>
              </a:extLst>
            </p:cNvPr>
            <p:cNvSpPr/>
            <p:nvPr/>
          </p:nvSpPr>
          <p:spPr>
            <a:xfrm>
              <a:off x="2529439" y="4346559"/>
              <a:ext cx="694924" cy="755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dirty="0"/>
            </a:p>
          </p:txBody>
        </p:sp>
        <p:sp>
          <p:nvSpPr>
            <p:cNvPr id="12" name="Rectangle 11">
              <a:extLst>
                <a:ext uri="{FF2B5EF4-FFF2-40B4-BE49-F238E27FC236}">
                  <a16:creationId xmlns:a16="http://schemas.microsoft.com/office/drawing/2014/main" id="{B037869C-115E-4518-8C76-DFA9480FADDA}"/>
                </a:ext>
              </a:extLst>
            </p:cNvPr>
            <p:cNvSpPr/>
            <p:nvPr/>
          </p:nvSpPr>
          <p:spPr>
            <a:xfrm>
              <a:off x="3224363" y="4346559"/>
              <a:ext cx="694924" cy="755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dirty="0"/>
            </a:p>
          </p:txBody>
        </p:sp>
        <p:sp>
          <p:nvSpPr>
            <p:cNvPr id="13" name="Rectangle 12">
              <a:extLst>
                <a:ext uri="{FF2B5EF4-FFF2-40B4-BE49-F238E27FC236}">
                  <a16:creationId xmlns:a16="http://schemas.microsoft.com/office/drawing/2014/main" id="{60EB3C5F-9724-43EB-9640-C76394962ED4}"/>
                </a:ext>
              </a:extLst>
            </p:cNvPr>
            <p:cNvSpPr/>
            <p:nvPr/>
          </p:nvSpPr>
          <p:spPr>
            <a:xfrm>
              <a:off x="1139591" y="5101741"/>
              <a:ext cx="694924" cy="7551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Rectangle 13">
              <a:extLst>
                <a:ext uri="{FF2B5EF4-FFF2-40B4-BE49-F238E27FC236}">
                  <a16:creationId xmlns:a16="http://schemas.microsoft.com/office/drawing/2014/main" id="{59730142-F031-46FC-B76E-EACE76FE73AD}"/>
                </a:ext>
              </a:extLst>
            </p:cNvPr>
            <p:cNvSpPr/>
            <p:nvPr/>
          </p:nvSpPr>
          <p:spPr>
            <a:xfrm>
              <a:off x="1834515" y="5101741"/>
              <a:ext cx="694924" cy="7551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5" name="Rectangle 14">
              <a:extLst>
                <a:ext uri="{FF2B5EF4-FFF2-40B4-BE49-F238E27FC236}">
                  <a16:creationId xmlns:a16="http://schemas.microsoft.com/office/drawing/2014/main" id="{4C8FC1D8-F6F3-41A9-9871-9CF9B3B75B48}"/>
                </a:ext>
              </a:extLst>
            </p:cNvPr>
            <p:cNvSpPr/>
            <p:nvPr/>
          </p:nvSpPr>
          <p:spPr>
            <a:xfrm>
              <a:off x="2529439" y="5101741"/>
              <a:ext cx="694924" cy="75518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6" name="Rectangle 15">
              <a:extLst>
                <a:ext uri="{FF2B5EF4-FFF2-40B4-BE49-F238E27FC236}">
                  <a16:creationId xmlns:a16="http://schemas.microsoft.com/office/drawing/2014/main" id="{9FB97FF9-932C-4340-B69A-7ED553C226AB}"/>
                </a:ext>
              </a:extLst>
            </p:cNvPr>
            <p:cNvSpPr/>
            <p:nvPr/>
          </p:nvSpPr>
          <p:spPr>
            <a:xfrm>
              <a:off x="3224363" y="5101741"/>
              <a:ext cx="694924" cy="7551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17" name="Rectangle 16">
              <a:extLst>
                <a:ext uri="{FF2B5EF4-FFF2-40B4-BE49-F238E27FC236}">
                  <a16:creationId xmlns:a16="http://schemas.microsoft.com/office/drawing/2014/main" id="{2CDFBDB1-3140-45F7-8440-FEBD96878799}"/>
                </a:ext>
              </a:extLst>
            </p:cNvPr>
            <p:cNvSpPr/>
            <p:nvPr/>
          </p:nvSpPr>
          <p:spPr>
            <a:xfrm>
              <a:off x="1139591" y="5856923"/>
              <a:ext cx="694924" cy="7551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8" name="Rectangle 17">
              <a:extLst>
                <a:ext uri="{FF2B5EF4-FFF2-40B4-BE49-F238E27FC236}">
                  <a16:creationId xmlns:a16="http://schemas.microsoft.com/office/drawing/2014/main" id="{F1E3EEA4-5893-4D97-9494-69BDD83CA1AE}"/>
                </a:ext>
              </a:extLst>
            </p:cNvPr>
            <p:cNvSpPr/>
            <p:nvPr/>
          </p:nvSpPr>
          <p:spPr>
            <a:xfrm>
              <a:off x="1834515" y="5856923"/>
              <a:ext cx="694924" cy="7551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9" name="Rectangle 18">
              <a:extLst>
                <a:ext uri="{FF2B5EF4-FFF2-40B4-BE49-F238E27FC236}">
                  <a16:creationId xmlns:a16="http://schemas.microsoft.com/office/drawing/2014/main" id="{7381B41B-E72C-4736-BC45-B3B21AECA4F0}"/>
                </a:ext>
              </a:extLst>
            </p:cNvPr>
            <p:cNvSpPr/>
            <p:nvPr/>
          </p:nvSpPr>
          <p:spPr>
            <a:xfrm>
              <a:off x="2529439" y="5856923"/>
              <a:ext cx="694924" cy="7551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20" name="Rectangle 19">
              <a:extLst>
                <a:ext uri="{FF2B5EF4-FFF2-40B4-BE49-F238E27FC236}">
                  <a16:creationId xmlns:a16="http://schemas.microsoft.com/office/drawing/2014/main" id="{837C51E7-7AB7-4AE5-AE07-EBE8F415EC5D}"/>
                </a:ext>
              </a:extLst>
            </p:cNvPr>
            <p:cNvSpPr/>
            <p:nvPr/>
          </p:nvSpPr>
          <p:spPr>
            <a:xfrm>
              <a:off x="3224363" y="5856923"/>
              <a:ext cx="694924" cy="7551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2" name="Rectangle 21">
              <a:extLst>
                <a:ext uri="{FF2B5EF4-FFF2-40B4-BE49-F238E27FC236}">
                  <a16:creationId xmlns:a16="http://schemas.microsoft.com/office/drawing/2014/main" id="{DB5F46DE-AABE-427A-B404-CD377BF773C2}"/>
                </a:ext>
              </a:extLst>
            </p:cNvPr>
            <p:cNvSpPr/>
            <p:nvPr/>
          </p:nvSpPr>
          <p:spPr>
            <a:xfrm>
              <a:off x="5204309" y="4214479"/>
              <a:ext cx="694924" cy="7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23" name="Rectangle 22">
              <a:extLst>
                <a:ext uri="{FF2B5EF4-FFF2-40B4-BE49-F238E27FC236}">
                  <a16:creationId xmlns:a16="http://schemas.microsoft.com/office/drawing/2014/main" id="{377E6425-5FF0-495C-B71E-CB526F541E20}"/>
                </a:ext>
              </a:extLst>
            </p:cNvPr>
            <p:cNvSpPr/>
            <p:nvPr/>
          </p:nvSpPr>
          <p:spPr>
            <a:xfrm>
              <a:off x="5899233" y="4214479"/>
              <a:ext cx="694924" cy="755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dirty="0"/>
            </a:p>
          </p:txBody>
        </p:sp>
        <p:sp>
          <p:nvSpPr>
            <p:cNvPr id="24" name="Rectangle 23">
              <a:extLst>
                <a:ext uri="{FF2B5EF4-FFF2-40B4-BE49-F238E27FC236}">
                  <a16:creationId xmlns:a16="http://schemas.microsoft.com/office/drawing/2014/main" id="{D4ED04DB-5558-4CB6-A143-ED23A1D43B4D}"/>
                </a:ext>
              </a:extLst>
            </p:cNvPr>
            <p:cNvSpPr/>
            <p:nvPr/>
          </p:nvSpPr>
          <p:spPr>
            <a:xfrm>
              <a:off x="5204309" y="4969661"/>
              <a:ext cx="694924" cy="7551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26" name="Rectangle 25">
              <a:extLst>
                <a:ext uri="{FF2B5EF4-FFF2-40B4-BE49-F238E27FC236}">
                  <a16:creationId xmlns:a16="http://schemas.microsoft.com/office/drawing/2014/main" id="{2F09050B-0740-4257-93B3-63D52E702634}"/>
                </a:ext>
              </a:extLst>
            </p:cNvPr>
            <p:cNvSpPr/>
            <p:nvPr/>
          </p:nvSpPr>
          <p:spPr>
            <a:xfrm>
              <a:off x="5899233" y="4969661"/>
              <a:ext cx="694924" cy="7551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7" name="Oval 26">
              <a:extLst>
                <a:ext uri="{FF2B5EF4-FFF2-40B4-BE49-F238E27FC236}">
                  <a16:creationId xmlns:a16="http://schemas.microsoft.com/office/drawing/2014/main" id="{53E2E9E5-DCD0-4A05-ADAF-2BC16DCDA660}"/>
                </a:ext>
              </a:extLst>
            </p:cNvPr>
            <p:cNvSpPr/>
            <p:nvPr/>
          </p:nvSpPr>
          <p:spPr>
            <a:xfrm>
              <a:off x="960120" y="3484880"/>
              <a:ext cx="1747520" cy="168656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Straight Arrow Connector 28">
              <a:extLst>
                <a:ext uri="{FF2B5EF4-FFF2-40B4-BE49-F238E27FC236}">
                  <a16:creationId xmlns:a16="http://schemas.microsoft.com/office/drawing/2014/main" id="{2B2A37EA-F3CD-4A0D-9BC0-3EBC5E3444C9}"/>
                </a:ext>
              </a:extLst>
            </p:cNvPr>
            <p:cNvCxnSpPr>
              <a:stCxn id="27" idx="6"/>
            </p:cNvCxnSpPr>
            <p:nvPr/>
          </p:nvCxnSpPr>
          <p:spPr>
            <a:xfrm>
              <a:off x="2707640" y="4328160"/>
              <a:ext cx="2646680" cy="1320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47F721-3885-419C-BB13-0F3820FBF7BB}"/>
                </a:ext>
              </a:extLst>
            </p:cNvPr>
            <p:cNvSpPr txBox="1"/>
            <p:nvPr/>
          </p:nvSpPr>
          <p:spPr>
            <a:xfrm>
              <a:off x="3841095" y="4275574"/>
              <a:ext cx="1507144" cy="369332"/>
            </a:xfrm>
            <a:prstGeom prst="rect">
              <a:avLst/>
            </a:prstGeom>
            <a:noFill/>
          </p:spPr>
          <p:txBody>
            <a:bodyPr wrap="none" rtlCol="0">
              <a:spAutoFit/>
            </a:bodyPr>
            <a:lstStyle/>
            <a:p>
              <a:r>
                <a:rPr kumimoji="1" lang="en-US" altLang="ja-JP" dirty="0"/>
                <a:t>Max(1,1,5,6)</a:t>
              </a:r>
              <a:endParaRPr kumimoji="1" lang="ja-JP" altLang="en-US" dirty="0"/>
            </a:p>
          </p:txBody>
        </p:sp>
      </p:grpSp>
    </p:spTree>
    <p:extLst>
      <p:ext uri="{BB962C8B-B14F-4D97-AF65-F5344CB8AC3E}">
        <p14:creationId xmlns:p14="http://schemas.microsoft.com/office/powerpoint/2010/main" val="2732745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6FE8-4B95-4CE8-81DC-1099DA374169}"/>
              </a:ext>
            </a:extLst>
          </p:cNvPr>
          <p:cNvSpPr>
            <a:spLocks noGrp="1"/>
          </p:cNvSpPr>
          <p:nvPr>
            <p:ph type="title"/>
          </p:nvPr>
        </p:nvSpPr>
        <p:spPr/>
        <p:txBody>
          <a:bodyPr/>
          <a:lstStyle/>
          <a:p>
            <a:r>
              <a:rPr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62111EFC-50F5-4DB4-A4C0-4A13F7F45718}"/>
              </a:ext>
            </a:extLst>
          </p:cNvPr>
          <p:cNvSpPr>
            <a:spLocks noGrp="1"/>
          </p:cNvSpPr>
          <p:nvPr>
            <p:ph idx="1"/>
          </p:nvPr>
        </p:nvSpPr>
        <p:spPr/>
        <p:txBody>
          <a:bodyPr/>
          <a:lstStyle/>
          <a:p>
            <a:r>
              <a:rPr kumimoji="1" lang="en-US" altLang="ja-JP" dirty="0"/>
              <a:t>Visualization</a:t>
            </a:r>
          </a:p>
          <a:p>
            <a:endParaRPr lang="en-US" altLang="ja-JP" dirty="0"/>
          </a:p>
          <a:p>
            <a:pPr marL="0" indent="0">
              <a:buNone/>
            </a:pPr>
            <a:r>
              <a:rPr lang="en-US" altLang="ja-JP" dirty="0">
                <a:hlinkClick r:id="rId3"/>
              </a:rPr>
              <a:t>http://scs.ryerson.ca/~aharley/vis/conv/flat.html</a:t>
            </a:r>
            <a:endParaRPr kumimoji="1" lang="ja-JP" altLang="en-US" dirty="0"/>
          </a:p>
        </p:txBody>
      </p:sp>
    </p:spTree>
    <p:extLst>
      <p:ext uri="{BB962C8B-B14F-4D97-AF65-F5344CB8AC3E}">
        <p14:creationId xmlns:p14="http://schemas.microsoft.com/office/powerpoint/2010/main" val="678820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BB3C-56B1-49DF-9466-C06C01D73022}"/>
              </a:ext>
            </a:extLst>
          </p:cNvPr>
          <p:cNvSpPr>
            <a:spLocks noGrp="1"/>
          </p:cNvSpPr>
          <p:nvPr>
            <p:ph type="title"/>
          </p:nvPr>
        </p:nvSpPr>
        <p:spPr/>
        <p:txBody>
          <a:bodyPr/>
          <a:lstStyle/>
          <a:p>
            <a:r>
              <a:rPr kumimoji="1" lang="en-US" altLang="ja-JP" dirty="0"/>
              <a:t>Convoluted Neural Network</a:t>
            </a:r>
            <a:endParaRPr kumimoji="1" lang="ja-JP" altLang="en-US" dirty="0"/>
          </a:p>
        </p:txBody>
      </p:sp>
      <p:sp>
        <p:nvSpPr>
          <p:cNvPr id="3" name="Content Placeholder 2">
            <a:extLst>
              <a:ext uri="{FF2B5EF4-FFF2-40B4-BE49-F238E27FC236}">
                <a16:creationId xmlns:a16="http://schemas.microsoft.com/office/drawing/2014/main" id="{876D9312-984C-402C-8C92-7979DF115CDE}"/>
              </a:ext>
            </a:extLst>
          </p:cNvPr>
          <p:cNvSpPr>
            <a:spLocks noGrp="1"/>
          </p:cNvSpPr>
          <p:nvPr>
            <p:ph idx="1"/>
          </p:nvPr>
        </p:nvSpPr>
        <p:spPr/>
        <p:txBody>
          <a:bodyPr/>
          <a:lstStyle/>
          <a:p>
            <a:r>
              <a:rPr lang="en-US" altLang="ja-JP" dirty="0"/>
              <a:t>Fully connected (classify)</a:t>
            </a:r>
          </a:p>
          <a:p>
            <a:endParaRPr kumimoji="1" lang="en-US" altLang="ja-JP" dirty="0"/>
          </a:p>
          <a:p>
            <a:pPr marL="0" indent="0">
              <a:buNone/>
            </a:pPr>
            <a:r>
              <a:rPr kumimoji="1" lang="en-US" altLang="ja-JP" dirty="0"/>
              <a:t>The many layers from convolution are brought to</a:t>
            </a:r>
            <a:r>
              <a:rPr lang="en-US" altLang="ja-JP" dirty="0"/>
              <a:t>gether and </a:t>
            </a:r>
            <a:r>
              <a:rPr lang="en-US" altLang="ja-JP" b="1" dirty="0"/>
              <a:t>fully connected. </a:t>
            </a:r>
            <a:r>
              <a:rPr lang="en-US" altLang="ja-JP" dirty="0"/>
              <a:t>The </a:t>
            </a:r>
            <a:r>
              <a:rPr lang="en-US" altLang="ja-JP" dirty="0" err="1"/>
              <a:t>softmax</a:t>
            </a:r>
            <a:r>
              <a:rPr lang="en-US" altLang="ja-JP" dirty="0"/>
              <a:t> function is applied to ensure the sum of output probabilities is 1.</a:t>
            </a:r>
          </a:p>
          <a:p>
            <a:pPr marL="0" indent="0">
              <a:buNone/>
            </a:pPr>
            <a:endParaRPr lang="en-US" altLang="ja-JP" dirty="0"/>
          </a:p>
          <a:p>
            <a:pPr marL="0" indent="0">
              <a:buNone/>
            </a:pPr>
            <a:r>
              <a:rPr lang="en-US" altLang="ja-JP" dirty="0"/>
              <a:t>Images are thus translated into a percentage of likeness to each of the input classes. </a:t>
            </a:r>
          </a:p>
          <a:p>
            <a:pPr marL="0" indent="0">
              <a:buNone/>
            </a:pPr>
            <a:endParaRPr kumimoji="1" lang="en-US" altLang="ja-JP" b="1" dirty="0"/>
          </a:p>
          <a:p>
            <a:pPr marL="0" indent="0">
              <a:buNone/>
            </a:pPr>
            <a:endParaRPr kumimoji="1" lang="ja-JP" altLang="en-US" b="1" dirty="0"/>
          </a:p>
        </p:txBody>
      </p:sp>
    </p:spTree>
    <p:extLst>
      <p:ext uri="{BB962C8B-B14F-4D97-AF65-F5344CB8AC3E}">
        <p14:creationId xmlns:p14="http://schemas.microsoft.com/office/powerpoint/2010/main" val="1272789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AB7D-9022-4DFD-8C83-534288592BD8}"/>
              </a:ext>
            </a:extLst>
          </p:cNvPr>
          <p:cNvSpPr>
            <a:spLocks noGrp="1"/>
          </p:cNvSpPr>
          <p:nvPr>
            <p:ph type="title"/>
          </p:nvPr>
        </p:nvSpPr>
        <p:spPr/>
        <p:txBody>
          <a:bodyPr/>
          <a:lstStyle/>
          <a:p>
            <a:r>
              <a:rPr kumimoji="1" lang="en-US" altLang="ja-JP" dirty="0"/>
              <a:t>Convoluted Neural Networks - summary</a:t>
            </a:r>
            <a:endParaRPr kumimoji="1" lang="ja-JP" altLang="en-US" dirty="0"/>
          </a:p>
        </p:txBody>
      </p:sp>
      <p:sp>
        <p:nvSpPr>
          <p:cNvPr id="3" name="Content Placeholder 2">
            <a:extLst>
              <a:ext uri="{FF2B5EF4-FFF2-40B4-BE49-F238E27FC236}">
                <a16:creationId xmlns:a16="http://schemas.microsoft.com/office/drawing/2014/main" id="{25F137B7-75BD-4CDE-A07F-995C8F7D14A3}"/>
              </a:ext>
            </a:extLst>
          </p:cNvPr>
          <p:cNvSpPr>
            <a:spLocks noGrp="1"/>
          </p:cNvSpPr>
          <p:nvPr>
            <p:ph idx="1"/>
          </p:nvPr>
        </p:nvSpPr>
        <p:spPr/>
        <p:txBody>
          <a:bodyPr>
            <a:normAutofit/>
          </a:bodyPr>
          <a:lstStyle/>
          <a:p>
            <a:pPr marL="514350" indent="-514350">
              <a:buAutoNum type="arabicPeriod"/>
            </a:pPr>
            <a:r>
              <a:rPr kumimoji="1" lang="en-US" altLang="ja-JP" dirty="0"/>
              <a:t>Image </a:t>
            </a:r>
            <a:r>
              <a:rPr lang="en-US" altLang="ja-JP" dirty="0"/>
              <a:t>and a smaller filter are multiplied together to make a feature map</a:t>
            </a:r>
          </a:p>
          <a:p>
            <a:pPr marL="514350" indent="-514350">
              <a:buAutoNum type="arabicPeriod"/>
            </a:pPr>
            <a:r>
              <a:rPr kumimoji="1" lang="en-US" altLang="ja-JP" dirty="0"/>
              <a:t>These feature maps are learnt by the network during training.</a:t>
            </a:r>
          </a:p>
          <a:p>
            <a:pPr marL="514350" indent="-514350">
              <a:buAutoNum type="arabicPeriod"/>
            </a:pPr>
            <a:r>
              <a:rPr lang="en-US" altLang="ja-JP" dirty="0"/>
              <a:t>The feature map is subsampled to reduce complexity, become equivariant and avoid overfitting.</a:t>
            </a:r>
          </a:p>
          <a:p>
            <a:pPr marL="514350" indent="-514350">
              <a:buAutoNum type="arabicPeriod"/>
            </a:pPr>
            <a:r>
              <a:rPr kumimoji="1" lang="en-US" altLang="ja-JP" dirty="0"/>
              <a:t>Process is repeated</a:t>
            </a:r>
            <a:r>
              <a:rPr lang="en-US" altLang="ja-JP" dirty="0"/>
              <a:t>.</a:t>
            </a:r>
          </a:p>
          <a:p>
            <a:pPr marL="514350" indent="-514350">
              <a:buAutoNum type="arabicPeriod"/>
            </a:pPr>
            <a:r>
              <a:rPr kumimoji="1" lang="en-US" altLang="ja-JP" dirty="0"/>
              <a:t>The many</a:t>
            </a:r>
            <a:r>
              <a:rPr lang="en-US" altLang="ja-JP" dirty="0"/>
              <a:t> </a:t>
            </a:r>
            <a:r>
              <a:rPr kumimoji="1" lang="en-US" altLang="ja-JP" dirty="0"/>
              <a:t>filters are </a:t>
            </a:r>
            <a:r>
              <a:rPr lang="en-US" altLang="ja-JP" dirty="0"/>
              <a:t>fully connected and </a:t>
            </a:r>
            <a:r>
              <a:rPr lang="en-US" altLang="ja-JP" dirty="0" err="1"/>
              <a:t>softmax</a:t>
            </a:r>
            <a:r>
              <a:rPr lang="en-US" altLang="ja-JP" dirty="0"/>
              <a:t> function is applied to give a % of probability of each input class.</a:t>
            </a:r>
            <a:endParaRPr kumimoji="1" lang="ja-JP" altLang="en-US" dirty="0"/>
          </a:p>
        </p:txBody>
      </p:sp>
    </p:spTree>
    <p:extLst>
      <p:ext uri="{BB962C8B-B14F-4D97-AF65-F5344CB8AC3E}">
        <p14:creationId xmlns:p14="http://schemas.microsoft.com/office/powerpoint/2010/main" val="3013860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5AE0-2A81-4060-AFDC-F6085A73B136}"/>
              </a:ext>
            </a:extLst>
          </p:cNvPr>
          <p:cNvSpPr>
            <a:spLocks noGrp="1"/>
          </p:cNvSpPr>
          <p:nvPr>
            <p:ph type="title"/>
          </p:nvPr>
        </p:nvSpPr>
        <p:spPr/>
        <p:txBody>
          <a:bodyPr/>
          <a:lstStyle/>
          <a:p>
            <a:r>
              <a:rPr kumimoji="1" lang="en-US" altLang="ja-JP" dirty="0"/>
              <a:t>Training – Implementation with </a:t>
            </a:r>
            <a:r>
              <a:rPr kumimoji="1" lang="en-US" altLang="ja-JP" dirty="0" err="1"/>
              <a:t>Tensorflow</a:t>
            </a:r>
            <a:endParaRPr kumimoji="1" lang="ja-JP" altLang="en-US" dirty="0"/>
          </a:p>
        </p:txBody>
      </p:sp>
      <p:sp>
        <p:nvSpPr>
          <p:cNvPr id="3" name="Content Placeholder 2">
            <a:extLst>
              <a:ext uri="{FF2B5EF4-FFF2-40B4-BE49-F238E27FC236}">
                <a16:creationId xmlns:a16="http://schemas.microsoft.com/office/drawing/2014/main" id="{411D3431-B118-4E5B-BF20-CF1D80E9923F}"/>
              </a:ext>
            </a:extLst>
          </p:cNvPr>
          <p:cNvSpPr>
            <a:spLocks noGrp="1"/>
          </p:cNvSpPr>
          <p:nvPr>
            <p:ph idx="1"/>
          </p:nvPr>
        </p:nvSpPr>
        <p:spPr/>
        <p:txBody>
          <a:bodyPr/>
          <a:lstStyle/>
          <a:p>
            <a:pPr marL="0" indent="0">
              <a:buNone/>
            </a:pPr>
            <a:r>
              <a:rPr kumimoji="1" lang="en-US" altLang="ja-JP" dirty="0"/>
              <a:t>With the use of </a:t>
            </a:r>
            <a:r>
              <a:rPr kumimoji="1" lang="en-US" altLang="ja-JP" dirty="0" err="1"/>
              <a:t>Tensorflow</a:t>
            </a:r>
            <a:r>
              <a:rPr kumimoji="1" lang="en-US" altLang="ja-JP" dirty="0"/>
              <a:t> (as a framework) ... We do not need to implement the algorithm.</a:t>
            </a:r>
          </a:p>
          <a:p>
            <a:pPr marL="0" indent="0">
              <a:buNone/>
            </a:pPr>
            <a:endParaRPr lang="en-US" altLang="ja-JP" dirty="0"/>
          </a:p>
          <a:p>
            <a:pPr marL="0" indent="0">
              <a:buNone/>
            </a:pPr>
            <a:r>
              <a:rPr kumimoji="1" lang="en-US" altLang="ja-JP" dirty="0"/>
              <a:t>But we do need to set it up. We will do this in the demo projects.</a:t>
            </a:r>
          </a:p>
          <a:p>
            <a:pPr marL="0" indent="0">
              <a:buNone/>
            </a:pPr>
            <a:endParaRPr lang="en-US" altLang="ja-JP" dirty="0"/>
          </a:p>
          <a:p>
            <a:pPr marL="0" indent="0">
              <a:buNone/>
            </a:pPr>
            <a:r>
              <a:rPr kumimoji="1" lang="en-US" altLang="ja-JP" dirty="0" err="1"/>
              <a:t>Tensorflow</a:t>
            </a:r>
            <a:r>
              <a:rPr kumimoji="1" lang="en-US" altLang="ja-JP" dirty="0"/>
              <a:t> can also we used to implement new or tweaked algorithms. In fact </a:t>
            </a:r>
            <a:r>
              <a:rPr lang="en-US" altLang="ja-JP" dirty="0"/>
              <a:t>G</a:t>
            </a:r>
            <a:r>
              <a:rPr kumimoji="1" lang="en-US" altLang="ja-JP" dirty="0"/>
              <a:t>oogle Brain uses it.</a:t>
            </a:r>
          </a:p>
          <a:p>
            <a:pPr lvl="1"/>
            <a:endParaRPr kumimoji="1" lang="ja-JP" altLang="en-US" dirty="0"/>
          </a:p>
        </p:txBody>
      </p:sp>
    </p:spTree>
    <p:extLst>
      <p:ext uri="{BB962C8B-B14F-4D97-AF65-F5344CB8AC3E}">
        <p14:creationId xmlns:p14="http://schemas.microsoft.com/office/powerpoint/2010/main" val="2436715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7EFA-AEBC-41CA-82CE-C6C47ED1C382}"/>
              </a:ext>
            </a:extLst>
          </p:cNvPr>
          <p:cNvSpPr>
            <a:spLocks noGrp="1"/>
          </p:cNvSpPr>
          <p:nvPr>
            <p:ph type="title"/>
          </p:nvPr>
        </p:nvSpPr>
        <p:spPr/>
        <p:txBody>
          <a:bodyPr/>
          <a:lstStyle/>
          <a:p>
            <a:r>
              <a:rPr kumimoji="1" lang="en-US" altLang="ja-JP" dirty="0"/>
              <a:t>Validating a Model - </a:t>
            </a:r>
            <a:r>
              <a:rPr kumimoji="1" lang="en-US" altLang="ja-JP" dirty="0" err="1"/>
              <a:t>Tensorboard</a:t>
            </a:r>
            <a:endParaRPr kumimoji="1" lang="ja-JP" altLang="en-US" dirty="0"/>
          </a:p>
        </p:txBody>
      </p:sp>
      <p:sp>
        <p:nvSpPr>
          <p:cNvPr id="3" name="Content Placeholder 2">
            <a:extLst>
              <a:ext uri="{FF2B5EF4-FFF2-40B4-BE49-F238E27FC236}">
                <a16:creationId xmlns:a16="http://schemas.microsoft.com/office/drawing/2014/main" id="{3712875F-8724-4BB1-8199-2776250F9C6E}"/>
              </a:ext>
            </a:extLst>
          </p:cNvPr>
          <p:cNvSpPr>
            <a:spLocks noGrp="1"/>
          </p:cNvSpPr>
          <p:nvPr>
            <p:ph idx="1"/>
          </p:nvPr>
        </p:nvSpPr>
        <p:spPr/>
        <p:txBody>
          <a:bodyPr>
            <a:normAutofit fontScale="62500" lnSpcReduction="20000"/>
          </a:bodyPr>
          <a:lstStyle/>
          <a:p>
            <a:pPr marL="0" indent="0">
              <a:buNone/>
            </a:pPr>
            <a:r>
              <a:rPr lang="en-US" altLang="ja-JP" dirty="0"/>
              <a:t>Using </a:t>
            </a:r>
            <a:r>
              <a:rPr lang="en-US" altLang="ja-JP" dirty="0" err="1"/>
              <a:t>Tensorflow</a:t>
            </a:r>
            <a:r>
              <a:rPr lang="en-US" altLang="ja-JP" dirty="0"/>
              <a:t> makes </a:t>
            </a:r>
            <a:r>
              <a:rPr lang="en-US" altLang="ja-JP" dirty="0" err="1"/>
              <a:t>debuging</a:t>
            </a:r>
            <a:r>
              <a:rPr lang="en-US" altLang="ja-JP" dirty="0"/>
              <a:t> the CNN model much easier, thanks to the "</a:t>
            </a:r>
            <a:r>
              <a:rPr lang="en-US" altLang="ja-JP" dirty="0" err="1"/>
              <a:t>Tensorboard</a:t>
            </a:r>
            <a:r>
              <a:rPr lang="en-US" altLang="ja-JP" dirty="0"/>
              <a:t>" feature.</a:t>
            </a:r>
          </a:p>
          <a:p>
            <a:pPr marL="0" indent="0">
              <a:buNone/>
            </a:pPr>
            <a:r>
              <a:rPr lang="ja-JP" altLang="en-US" dirty="0"/>
              <a:t>トレーニングが終わってから、</a:t>
            </a:r>
            <a:r>
              <a:rPr lang="en-US" altLang="ja-JP" dirty="0"/>
              <a:t>Open</a:t>
            </a:r>
            <a:r>
              <a:rPr lang="ja-JP" altLang="en-US" dirty="0"/>
              <a:t> </a:t>
            </a:r>
            <a:r>
              <a:rPr lang="en-US" altLang="ja-JP" dirty="0"/>
              <a:t>a</a:t>
            </a:r>
            <a:r>
              <a:rPr lang="ja-JP" altLang="en-US" dirty="0"/>
              <a:t> </a:t>
            </a:r>
            <a:r>
              <a:rPr lang="en-US" altLang="ja-JP" dirty="0"/>
              <a:t>command</a:t>
            </a:r>
            <a:r>
              <a:rPr lang="ja-JP" altLang="en-US" dirty="0"/>
              <a:t> </a:t>
            </a:r>
            <a:r>
              <a:rPr lang="en-US" altLang="ja-JP" dirty="0"/>
              <a:t>window</a:t>
            </a:r>
            <a:r>
              <a:rPr lang="ja-JP" altLang="en-US" dirty="0"/>
              <a:t> </a:t>
            </a:r>
            <a:r>
              <a:rPr lang="en-US" altLang="ja-JP" dirty="0"/>
              <a:t>and</a:t>
            </a:r>
            <a:r>
              <a:rPr lang="ja-JP" altLang="en-US" dirty="0"/>
              <a:t> </a:t>
            </a:r>
            <a:r>
              <a:rPr lang="en-US" altLang="ja-JP" dirty="0"/>
              <a:t>run</a:t>
            </a:r>
            <a:r>
              <a:rPr lang="ja-JP" altLang="en-US" dirty="0"/>
              <a:t> </a:t>
            </a:r>
            <a:r>
              <a:rPr lang="en-US" altLang="ja-JP" dirty="0"/>
              <a:t>“</a:t>
            </a:r>
            <a:r>
              <a:rPr lang="en-US" altLang="ja-JP" dirty="0" err="1"/>
              <a:t>tensorboard</a:t>
            </a:r>
            <a:r>
              <a:rPr lang="en-US" altLang="ja-JP" dirty="0"/>
              <a:t> --</a:t>
            </a:r>
            <a:r>
              <a:rPr lang="en-US" altLang="ja-JP" dirty="0" err="1"/>
              <a:t>logdir</a:t>
            </a:r>
            <a:r>
              <a:rPr lang="en-US" altLang="ja-JP" dirty="0"/>
              <a:t> [directory of log files]”</a:t>
            </a:r>
          </a:p>
          <a:p>
            <a:pPr marL="0" indent="0">
              <a:buNone/>
            </a:pPr>
            <a:r>
              <a:rPr lang="en-US" altLang="ja-JP" dirty="0"/>
              <a:t>Then visit: http://localhost:6006</a:t>
            </a:r>
          </a:p>
          <a:p>
            <a:pPr marL="0" indent="0">
              <a:buNone/>
            </a:pPr>
            <a:endParaRPr lang="en-US" altLang="ja-JP" dirty="0"/>
          </a:p>
          <a:p>
            <a:pPr marL="0" indent="0">
              <a:buNone/>
            </a:pPr>
            <a:r>
              <a:rPr lang="ja-JP" altLang="en-US" dirty="0"/>
              <a:t>特に</a:t>
            </a:r>
            <a:r>
              <a:rPr lang="en-US" altLang="ja-JP" dirty="0"/>
              <a:t>'Accuracy'</a:t>
            </a:r>
            <a:r>
              <a:rPr lang="ja-JP" altLang="en-US" dirty="0"/>
              <a:t>が安定になってきたかどうかを確認ように。もし</a:t>
            </a:r>
            <a:r>
              <a:rPr lang="en-US" altLang="ja-JP" dirty="0"/>
              <a:t>'accuracy'</a:t>
            </a:r>
            <a:r>
              <a:rPr lang="ja-JP" altLang="en-US" dirty="0"/>
              <a:t>はまだ増えていたら、</a:t>
            </a:r>
            <a:r>
              <a:rPr lang="en-US" altLang="ja-JP" dirty="0" err="1"/>
              <a:t>training_steps</a:t>
            </a:r>
            <a:r>
              <a:rPr lang="ja-JP" altLang="en-US" dirty="0"/>
              <a:t>を上げて、繰り返す。</a:t>
            </a:r>
          </a:p>
          <a:p>
            <a:pPr marL="0" indent="0">
              <a:buNone/>
            </a:pPr>
            <a:endParaRPr lang="en-US" altLang="ja-JP" dirty="0"/>
          </a:p>
          <a:p>
            <a:pPr marL="0" indent="0">
              <a:buNone/>
            </a:pPr>
            <a:r>
              <a:rPr lang="en-US" altLang="ja-JP" dirty="0"/>
              <a:t>Cross entropy is the amount of change per epoch. Lower is better.</a:t>
            </a:r>
          </a:p>
          <a:p>
            <a:pPr marL="0" indent="0">
              <a:buNone/>
            </a:pPr>
            <a:r>
              <a:rPr lang="en-US" altLang="ja-JP" dirty="0"/>
              <a:t>Accuracy should be stable at the time of termination. If it is still increasing, re-run with an exit </a:t>
            </a:r>
            <a:r>
              <a:rPr lang="en-US" altLang="ja-JP" dirty="0" err="1"/>
              <a:t>param</a:t>
            </a:r>
            <a:r>
              <a:rPr lang="en-US" altLang="ja-JP" dirty="0"/>
              <a:t> that would let it train for longer.</a:t>
            </a:r>
          </a:p>
          <a:p>
            <a:pPr marL="0" indent="0">
              <a:buNone/>
            </a:pPr>
            <a:endParaRPr lang="en-US" altLang="ja-JP" dirty="0"/>
          </a:p>
          <a:p>
            <a:pPr marL="0" indent="0">
              <a:buNone/>
            </a:pPr>
            <a:r>
              <a:rPr lang="en-US" altLang="ja-JP" i="1" dirty="0"/>
              <a:t>It is good practice to look at the </a:t>
            </a:r>
            <a:r>
              <a:rPr lang="en-US" altLang="ja-JP" i="1" dirty="0" err="1"/>
              <a:t>tensorboard</a:t>
            </a:r>
            <a:r>
              <a:rPr lang="en-US" altLang="ja-JP" i="1" dirty="0"/>
              <a:t> output after training a model, to see if you need a better exit </a:t>
            </a:r>
            <a:r>
              <a:rPr lang="en-US" altLang="ja-JP" i="1" dirty="0" err="1"/>
              <a:t>param</a:t>
            </a:r>
            <a:r>
              <a:rPr lang="en-US" altLang="ja-JP" i="1" dirty="0"/>
              <a:t>, and verify the model.</a:t>
            </a:r>
            <a:endParaRPr kumimoji="1" lang="ja-JP" altLang="en-US" i="1" dirty="0"/>
          </a:p>
        </p:txBody>
      </p:sp>
    </p:spTree>
    <p:extLst>
      <p:ext uri="{BB962C8B-B14F-4D97-AF65-F5344CB8AC3E}">
        <p14:creationId xmlns:p14="http://schemas.microsoft.com/office/powerpoint/2010/main" val="3015042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6825-B6AF-4328-908D-B874A11E2B6C}"/>
              </a:ext>
            </a:extLst>
          </p:cNvPr>
          <p:cNvSpPr>
            <a:spLocks noGrp="1"/>
          </p:cNvSpPr>
          <p:nvPr>
            <p:ph type="title"/>
          </p:nvPr>
        </p:nvSpPr>
        <p:spPr/>
        <p:txBody>
          <a:bodyPr/>
          <a:lstStyle/>
          <a:p>
            <a:r>
              <a:rPr lang="en-US" altLang="ja-JP" dirty="0"/>
              <a:t>Validating a Model - </a:t>
            </a:r>
            <a:r>
              <a:rPr lang="en-US" altLang="ja-JP" dirty="0" err="1"/>
              <a:t>Tensorboard</a:t>
            </a:r>
            <a:endParaRPr kumimoji="1" lang="ja-JP" altLang="en-US" dirty="0"/>
          </a:p>
        </p:txBody>
      </p:sp>
      <p:pic>
        <p:nvPicPr>
          <p:cNvPr id="5" name="Picture 4">
            <a:extLst>
              <a:ext uri="{FF2B5EF4-FFF2-40B4-BE49-F238E27FC236}">
                <a16:creationId xmlns:a16="http://schemas.microsoft.com/office/drawing/2014/main" id="{6A818FD5-09C9-4D8B-88A0-741DCA9F1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727" y="1345169"/>
            <a:ext cx="10826545" cy="5352928"/>
          </a:xfrm>
          <a:prstGeom prst="rect">
            <a:avLst/>
          </a:prstGeom>
        </p:spPr>
      </p:pic>
    </p:spTree>
    <p:extLst>
      <p:ext uri="{BB962C8B-B14F-4D97-AF65-F5344CB8AC3E}">
        <p14:creationId xmlns:p14="http://schemas.microsoft.com/office/powerpoint/2010/main" val="3871419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2A3B-79EF-4849-B9DF-13A00681A04F}"/>
              </a:ext>
            </a:extLst>
          </p:cNvPr>
          <p:cNvSpPr>
            <a:spLocks noGrp="1"/>
          </p:cNvSpPr>
          <p:nvPr>
            <p:ph type="title"/>
          </p:nvPr>
        </p:nvSpPr>
        <p:spPr/>
        <p:txBody>
          <a:bodyPr/>
          <a:lstStyle/>
          <a:p>
            <a:r>
              <a:rPr kumimoji="1" lang="en-US" altLang="ja-JP" dirty="0"/>
              <a:t>Introduction - Summary</a:t>
            </a:r>
            <a:endParaRPr kumimoji="1" lang="ja-JP" altLang="en-US" dirty="0"/>
          </a:p>
        </p:txBody>
      </p:sp>
      <p:sp>
        <p:nvSpPr>
          <p:cNvPr id="3" name="Content Placeholder 2">
            <a:extLst>
              <a:ext uri="{FF2B5EF4-FFF2-40B4-BE49-F238E27FC236}">
                <a16:creationId xmlns:a16="http://schemas.microsoft.com/office/drawing/2014/main" id="{1BD5C178-2382-4C67-8B44-BA32F149B549}"/>
              </a:ext>
            </a:extLst>
          </p:cNvPr>
          <p:cNvSpPr>
            <a:spLocks noGrp="1"/>
          </p:cNvSpPr>
          <p:nvPr>
            <p:ph idx="1"/>
          </p:nvPr>
        </p:nvSpPr>
        <p:spPr>
          <a:xfrm>
            <a:off x="838200" y="1825625"/>
            <a:ext cx="10515600" cy="4489036"/>
          </a:xfrm>
        </p:spPr>
        <p:txBody>
          <a:bodyPr>
            <a:normAutofit/>
          </a:bodyPr>
          <a:lstStyle/>
          <a:p>
            <a:pPr marL="0" indent="0">
              <a:buNone/>
            </a:pPr>
            <a:r>
              <a:rPr lang="en-US" altLang="ja-JP" dirty="0"/>
              <a:t>That is a very basic overview of the theory behind Convolutional Neural Networks. </a:t>
            </a:r>
          </a:p>
          <a:p>
            <a:pPr marL="0" indent="0">
              <a:buNone/>
            </a:pPr>
            <a:endParaRPr lang="en-US" altLang="ja-JP" dirty="0"/>
          </a:p>
          <a:p>
            <a:r>
              <a:rPr lang="en-US" altLang="ja-JP" dirty="0"/>
              <a:t>Data is very important, and the better and more extensive the better the resulting model will be.</a:t>
            </a:r>
          </a:p>
          <a:p>
            <a:r>
              <a:rPr lang="en-US" altLang="ja-JP" dirty="0"/>
              <a:t>AI is not magic, it can only understand what it has been taught to understand, by the data.</a:t>
            </a:r>
          </a:p>
          <a:p>
            <a:r>
              <a:rPr lang="en-US" altLang="ja-JP" dirty="0"/>
              <a:t>CNN is a type of NN that is strong on computer vision.</a:t>
            </a:r>
          </a:p>
          <a:p>
            <a:r>
              <a:rPr lang="en-US" altLang="ja-JP" dirty="0" err="1"/>
              <a:t>Tensorflow</a:t>
            </a:r>
            <a:r>
              <a:rPr lang="en-US" altLang="ja-JP" dirty="0"/>
              <a:t> is a good tool to make everything easier.</a:t>
            </a:r>
            <a:endParaRPr kumimoji="1" lang="ja-JP" altLang="en-US" dirty="0"/>
          </a:p>
        </p:txBody>
      </p:sp>
    </p:spTree>
    <p:extLst>
      <p:ext uri="{BB962C8B-B14F-4D97-AF65-F5344CB8AC3E}">
        <p14:creationId xmlns:p14="http://schemas.microsoft.com/office/powerpoint/2010/main" val="423878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805A-43B1-4164-B60F-B070326AAF2E}"/>
              </a:ext>
            </a:extLst>
          </p:cNvPr>
          <p:cNvSpPr>
            <a:spLocks noGrp="1"/>
          </p:cNvSpPr>
          <p:nvPr>
            <p:ph type="title"/>
          </p:nvPr>
        </p:nvSpPr>
        <p:spPr/>
        <p:txBody>
          <a:bodyPr/>
          <a:lstStyle/>
          <a:p>
            <a:r>
              <a:rPr kumimoji="1" lang="en-US" altLang="ja-JP" dirty="0"/>
              <a:t>Environment Setup - python</a:t>
            </a:r>
            <a:endParaRPr kumimoji="1" lang="ja-JP" altLang="en-US" dirty="0"/>
          </a:p>
        </p:txBody>
      </p:sp>
      <p:sp>
        <p:nvSpPr>
          <p:cNvPr id="3" name="Content Placeholder 2">
            <a:extLst>
              <a:ext uri="{FF2B5EF4-FFF2-40B4-BE49-F238E27FC236}">
                <a16:creationId xmlns:a16="http://schemas.microsoft.com/office/drawing/2014/main" id="{AA220DE4-E805-4D0B-A60D-349237CF116C}"/>
              </a:ext>
            </a:extLst>
          </p:cNvPr>
          <p:cNvSpPr>
            <a:spLocks noGrp="1"/>
          </p:cNvSpPr>
          <p:nvPr>
            <p:ph idx="1"/>
          </p:nvPr>
        </p:nvSpPr>
        <p:spPr>
          <a:xfrm>
            <a:off x="838200" y="1825625"/>
            <a:ext cx="10666228" cy="4351338"/>
          </a:xfrm>
        </p:spPr>
        <p:txBody>
          <a:bodyPr>
            <a:normAutofit fontScale="92500" lnSpcReduction="10000"/>
          </a:bodyPr>
          <a:lstStyle/>
          <a:p>
            <a:pPr marL="457200" lvl="1" indent="0">
              <a:buNone/>
            </a:pPr>
            <a:endParaRPr lang="en-US" altLang="ja-JP" dirty="0"/>
          </a:p>
          <a:p>
            <a:pPr marL="457200" lvl="1" indent="0">
              <a:buNone/>
            </a:pPr>
            <a:endParaRPr lang="en-US" altLang="ja-JP" dirty="0"/>
          </a:p>
          <a:p>
            <a:pPr marL="457200" lvl="1" indent="0">
              <a:buNone/>
            </a:pPr>
            <a:r>
              <a:rPr lang="en-US" altLang="ja-JP" dirty="0"/>
              <a:t>This error message means that you need to append Python to the PATH.</a:t>
            </a:r>
          </a:p>
          <a:p>
            <a:pPr marL="457200" lvl="1" indent="0">
              <a:buNone/>
            </a:pPr>
            <a:endParaRPr lang="en-US" altLang="ja-JP" dirty="0">
              <a:solidFill>
                <a:srgbClr val="FF0000"/>
              </a:solidFill>
            </a:endParaRPr>
          </a:p>
          <a:p>
            <a:pPr marL="914400" lvl="1" indent="-457200">
              <a:buAutoNum type="arabicPeriod"/>
            </a:pPr>
            <a:r>
              <a:rPr lang="en-US" altLang="ja-JP" dirty="0"/>
              <a:t>Open System (Windows KEY + pause)</a:t>
            </a:r>
          </a:p>
          <a:p>
            <a:pPr marL="914400" lvl="1" indent="-457200">
              <a:buAutoNum type="arabicPeriod"/>
            </a:pPr>
            <a:r>
              <a:rPr lang="en-US" altLang="ja-JP" b="1" dirty="0"/>
              <a:t>Advanced system settings</a:t>
            </a:r>
          </a:p>
          <a:p>
            <a:pPr marL="914400" lvl="1" indent="-457200">
              <a:buAutoNum type="arabicPeriod"/>
            </a:pPr>
            <a:r>
              <a:rPr lang="en-US" altLang="ja-JP" b="1" dirty="0"/>
              <a:t>Environment Variables</a:t>
            </a:r>
          </a:p>
          <a:p>
            <a:pPr marL="914400" lvl="1" indent="-457200">
              <a:buAutoNum type="arabicPeriod"/>
            </a:pPr>
            <a:r>
              <a:rPr lang="en-US" altLang="ja-JP" b="1" dirty="0"/>
              <a:t>SYSTEM Variables -&gt; find PATH</a:t>
            </a:r>
          </a:p>
          <a:p>
            <a:pPr marL="914400" lvl="1" indent="-457200">
              <a:buAutoNum type="arabicPeriod"/>
            </a:pPr>
            <a:r>
              <a:rPr lang="en-US" altLang="ja-JP" b="1" dirty="0"/>
              <a:t>Edit system variable</a:t>
            </a:r>
          </a:p>
          <a:p>
            <a:pPr marL="914400" lvl="1" indent="-457200">
              <a:buAutoNum type="arabicPeriod"/>
            </a:pPr>
            <a:r>
              <a:rPr lang="en-US" altLang="ja-JP" b="1" dirty="0"/>
              <a:t>Add the path of the folder that holds python.exe</a:t>
            </a:r>
          </a:p>
          <a:p>
            <a:pPr marL="914400" lvl="1" indent="-457200">
              <a:buAutoNum type="arabicPeriod"/>
            </a:pPr>
            <a:r>
              <a:rPr lang="en-US" altLang="ja-JP" dirty="0"/>
              <a:t>Add the subfolder /Scripts</a:t>
            </a:r>
          </a:p>
          <a:p>
            <a:pPr marL="457200" lvl="1" indent="0">
              <a:buNone/>
            </a:pPr>
            <a:r>
              <a:rPr lang="en-US" altLang="ja-JP" dirty="0"/>
              <a:t>     example: “C:\\python35” and “C:\\python35/scripts”</a:t>
            </a:r>
            <a:r>
              <a:rPr lang="en-US" altLang="ja-JP" dirty="0">
                <a:solidFill>
                  <a:srgbClr val="FF0000"/>
                </a:solidFill>
              </a:rPr>
              <a:t>	</a:t>
            </a:r>
            <a:endParaRPr lang="en-US" altLang="ja-JP" dirty="0"/>
          </a:p>
        </p:txBody>
      </p:sp>
      <p:pic>
        <p:nvPicPr>
          <p:cNvPr id="6" name="Picture 5">
            <a:extLst>
              <a:ext uri="{FF2B5EF4-FFF2-40B4-BE49-F238E27FC236}">
                <a16:creationId xmlns:a16="http://schemas.microsoft.com/office/drawing/2014/main" id="{BB9EC1F9-8DEA-4226-BD19-D4EA261F8029}"/>
              </a:ext>
            </a:extLst>
          </p:cNvPr>
          <p:cNvPicPr>
            <a:picLocks noChangeAspect="1"/>
          </p:cNvPicPr>
          <p:nvPr/>
        </p:nvPicPr>
        <p:blipFill>
          <a:blip r:embed="rId3"/>
          <a:stretch>
            <a:fillRect/>
          </a:stretch>
        </p:blipFill>
        <p:spPr>
          <a:xfrm>
            <a:off x="838200" y="1464635"/>
            <a:ext cx="8382000" cy="838200"/>
          </a:xfrm>
          <a:prstGeom prst="rect">
            <a:avLst/>
          </a:prstGeom>
        </p:spPr>
      </p:pic>
    </p:spTree>
    <p:extLst>
      <p:ext uri="{BB962C8B-B14F-4D97-AF65-F5344CB8AC3E}">
        <p14:creationId xmlns:p14="http://schemas.microsoft.com/office/powerpoint/2010/main" val="2120369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AC90-4CB9-4088-9722-888EB21D15F4}"/>
              </a:ext>
            </a:extLst>
          </p:cNvPr>
          <p:cNvSpPr>
            <a:spLocks noGrp="1"/>
          </p:cNvSpPr>
          <p:nvPr>
            <p:ph type="title"/>
          </p:nvPr>
        </p:nvSpPr>
        <p:spPr>
          <a:xfrm>
            <a:off x="4197485" y="2803525"/>
            <a:ext cx="3117715" cy="1325563"/>
          </a:xfrm>
        </p:spPr>
        <p:txBody>
          <a:bodyPr/>
          <a:lstStyle/>
          <a:p>
            <a:r>
              <a:rPr kumimoji="1" lang="en-US" altLang="ja-JP" dirty="0"/>
              <a:t>Project 1</a:t>
            </a:r>
            <a:endParaRPr kumimoji="1" lang="ja-JP" altLang="en-US" dirty="0"/>
          </a:p>
        </p:txBody>
      </p:sp>
    </p:spTree>
    <p:extLst>
      <p:ext uri="{BB962C8B-B14F-4D97-AF65-F5344CB8AC3E}">
        <p14:creationId xmlns:p14="http://schemas.microsoft.com/office/powerpoint/2010/main" val="3479861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5F41-3618-41BE-B882-7AAE96451BC5}"/>
              </a:ext>
            </a:extLst>
          </p:cNvPr>
          <p:cNvSpPr>
            <a:spLocks noGrp="1"/>
          </p:cNvSpPr>
          <p:nvPr>
            <p:ph type="title"/>
          </p:nvPr>
        </p:nvSpPr>
        <p:spPr/>
        <p:txBody>
          <a:bodyPr/>
          <a:lstStyle/>
          <a:p>
            <a:r>
              <a:rPr lang="en-US" altLang="ja-JP" dirty="0"/>
              <a:t>Demo Project A. Face Recognition CNN</a:t>
            </a:r>
            <a:endParaRPr kumimoji="1" lang="ja-JP" altLang="en-US" dirty="0"/>
          </a:p>
        </p:txBody>
      </p:sp>
      <p:sp>
        <p:nvSpPr>
          <p:cNvPr id="3" name="Content Placeholder 2">
            <a:extLst>
              <a:ext uri="{FF2B5EF4-FFF2-40B4-BE49-F238E27FC236}">
                <a16:creationId xmlns:a16="http://schemas.microsoft.com/office/drawing/2014/main" id="{15926BF3-CBE3-498B-8B7A-318C099D9406}"/>
              </a:ext>
            </a:extLst>
          </p:cNvPr>
          <p:cNvSpPr>
            <a:spLocks noGrp="1"/>
          </p:cNvSpPr>
          <p:nvPr>
            <p:ph idx="1"/>
          </p:nvPr>
        </p:nvSpPr>
        <p:spPr/>
        <p:txBody>
          <a:bodyPr>
            <a:normAutofit lnSpcReduction="10000"/>
          </a:bodyPr>
          <a:lstStyle/>
          <a:p>
            <a:pPr marL="0" indent="0">
              <a:buNone/>
            </a:pPr>
            <a:r>
              <a:rPr lang="en-US" altLang="ja-JP" dirty="0"/>
              <a:t>We will make a program to classify images in real time from a web-camera feed.</a:t>
            </a:r>
          </a:p>
          <a:p>
            <a:pPr marL="0" indent="0">
              <a:buNone/>
            </a:pPr>
            <a:endParaRPr lang="en-US" altLang="ja-JP" dirty="0"/>
          </a:p>
          <a:p>
            <a:pPr marL="0" indent="0">
              <a:buNone/>
            </a:pPr>
            <a:r>
              <a:rPr lang="en-US" altLang="ja-JP" dirty="0"/>
              <a:t>The classification will be faces. We will train the CNN for each person in this room, then try to recognise who is in front of the camera.</a:t>
            </a:r>
          </a:p>
          <a:p>
            <a:pPr marL="0" indent="0">
              <a:buNone/>
            </a:pPr>
            <a:endParaRPr kumimoji="1" lang="en-US" altLang="ja-JP" dirty="0"/>
          </a:p>
          <a:p>
            <a:pPr marL="0" indent="0">
              <a:buNone/>
            </a:pPr>
            <a:r>
              <a:rPr lang="en-US" altLang="ja-JP" dirty="0"/>
              <a:t>Make a project directory now.</a:t>
            </a:r>
          </a:p>
          <a:p>
            <a:pPr marL="0" indent="0">
              <a:buNone/>
            </a:pPr>
            <a:r>
              <a:rPr kumimoji="1" lang="en-US" altLang="ja-JP" dirty="0"/>
              <a:t>  - e.g. “AISeminar_01p1”</a:t>
            </a:r>
          </a:p>
          <a:p>
            <a:pPr marL="0" indent="0">
              <a:buNone/>
            </a:pPr>
            <a:r>
              <a:rPr lang="en-US" altLang="ja-JP" dirty="0"/>
              <a:t>We are not editing code, but a good python IDE is “</a:t>
            </a:r>
            <a:r>
              <a:rPr lang="en-US" altLang="ja-JP" dirty="0" err="1"/>
              <a:t>pycharm</a:t>
            </a:r>
            <a:r>
              <a:rPr lang="en-US" altLang="ja-JP" dirty="0"/>
              <a:t>”.</a:t>
            </a:r>
            <a:endParaRPr kumimoji="1" lang="ja-JP" altLang="en-US" dirty="0"/>
          </a:p>
        </p:txBody>
      </p:sp>
    </p:spTree>
    <p:extLst>
      <p:ext uri="{BB962C8B-B14F-4D97-AF65-F5344CB8AC3E}">
        <p14:creationId xmlns:p14="http://schemas.microsoft.com/office/powerpoint/2010/main" val="2140838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 DATA</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fontScale="92500" lnSpcReduction="10000"/>
          </a:bodyPr>
          <a:lstStyle/>
          <a:p>
            <a:pPr marL="0" indent="0">
              <a:buNone/>
            </a:pPr>
            <a:r>
              <a:rPr lang="en-US" altLang="ja-JP" dirty="0"/>
              <a:t>There is no database of each of our faces, so we are going to create the data now. The easiest way is from a webcam.</a:t>
            </a:r>
          </a:p>
          <a:p>
            <a:pPr marL="0" indent="0">
              <a:buNone/>
            </a:pPr>
            <a:endParaRPr lang="en-US" altLang="ja-JP" dirty="0"/>
          </a:p>
          <a:p>
            <a:pPr marL="0" indent="0">
              <a:buNone/>
            </a:pPr>
            <a:r>
              <a:rPr lang="en-US" altLang="ja-JP" dirty="0"/>
              <a:t>The code ("Frame_Face_Capture.py") will capture frames and save them.</a:t>
            </a:r>
          </a:p>
          <a:p>
            <a:pPr marL="0" indent="0">
              <a:buNone/>
            </a:pPr>
            <a:endParaRPr lang="en-US" altLang="ja-JP" dirty="0"/>
          </a:p>
          <a:p>
            <a:pPr marL="0" indent="0">
              <a:buNone/>
            </a:pPr>
            <a:r>
              <a:rPr lang="en-US" altLang="ja-JP" dirty="0"/>
              <a:t>The following things should be done to increase accuracy,</a:t>
            </a:r>
          </a:p>
          <a:p>
            <a:r>
              <a:rPr lang="en-US" altLang="ja-JP" dirty="0"/>
              <a:t>Move your sitting position around during the capture.</a:t>
            </a:r>
          </a:p>
          <a:p>
            <a:r>
              <a:rPr lang="en-US" altLang="ja-JP" dirty="0"/>
              <a:t>Have someone change the lighting conditions periodically. Such as by dimming or tuning on/off lights, or opening blinds.</a:t>
            </a:r>
          </a:p>
          <a:p>
            <a:r>
              <a:rPr lang="en-US" altLang="ja-JP" dirty="0"/>
              <a:t>Pull many different faces, and speak to someone during the capture.</a:t>
            </a:r>
          </a:p>
          <a:p>
            <a:pPr marL="0" indent="0">
              <a:buNone/>
            </a:pPr>
            <a:endParaRPr lang="en-US" altLang="ja-JP" dirty="0"/>
          </a:p>
        </p:txBody>
      </p:sp>
    </p:spTree>
    <p:extLst>
      <p:ext uri="{BB962C8B-B14F-4D97-AF65-F5344CB8AC3E}">
        <p14:creationId xmlns:p14="http://schemas.microsoft.com/office/powerpoint/2010/main" val="845647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-DATA</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lstStyle/>
          <a:p>
            <a:pPr marL="0" indent="0">
              <a:buNone/>
            </a:pPr>
            <a:r>
              <a:rPr lang="en-US" altLang="ja-JP" dirty="0"/>
              <a:t>We are only concerned with the face, so we also want some code to automatically crop the image to the face only. </a:t>
            </a:r>
          </a:p>
          <a:p>
            <a:pPr marL="0" indent="0">
              <a:buNone/>
            </a:pPr>
            <a:r>
              <a:rPr lang="en-US" altLang="ja-JP" dirty="0"/>
              <a:t>To do this we need to make use of another python library, namely,</a:t>
            </a:r>
          </a:p>
          <a:p>
            <a:pPr marL="0" indent="0">
              <a:buNone/>
            </a:pPr>
            <a:endParaRPr lang="en-US" altLang="ja-JP" dirty="0"/>
          </a:p>
          <a:p>
            <a:pPr marL="0" indent="0">
              <a:buNone/>
            </a:pPr>
            <a:r>
              <a:rPr lang="en-US" altLang="ja-JP" b="1" dirty="0"/>
              <a:t>                                           OPENCV</a:t>
            </a:r>
            <a:endParaRPr lang="ja-JP" altLang="en-US" b="1" dirty="0"/>
          </a:p>
          <a:p>
            <a:pPr marL="0" indent="0">
              <a:buNone/>
            </a:pPr>
            <a:endParaRPr kumimoji="1" lang="ja-JP" altLang="en-US" dirty="0"/>
          </a:p>
        </p:txBody>
      </p:sp>
    </p:spTree>
    <p:extLst>
      <p:ext uri="{BB962C8B-B14F-4D97-AF65-F5344CB8AC3E}">
        <p14:creationId xmlns:p14="http://schemas.microsoft.com/office/powerpoint/2010/main" val="3149662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-Data</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lnSpcReduction="10000"/>
          </a:bodyPr>
          <a:lstStyle/>
          <a:p>
            <a:pPr marL="0" indent="0">
              <a:buNone/>
            </a:pPr>
            <a:r>
              <a:rPr lang="en-US" altLang="ja-JP" dirty="0"/>
              <a:t>The program also uses "HAARCASCADE" to find the face and crop to only that region. </a:t>
            </a:r>
          </a:p>
          <a:p>
            <a:pPr marL="0" indent="0">
              <a:buNone/>
            </a:pPr>
            <a:endParaRPr lang="en-US" altLang="ja-JP" dirty="0"/>
          </a:p>
          <a:p>
            <a:pPr marL="0" indent="0">
              <a:buNone/>
            </a:pPr>
            <a:r>
              <a:rPr lang="en-US" altLang="ja-JP" dirty="0"/>
              <a:t>Download the cascade and put in the project directory in a subfolder called "</a:t>
            </a:r>
            <a:r>
              <a:rPr lang="en-US" altLang="ja-JP" dirty="0" err="1"/>
              <a:t>haar</a:t>
            </a:r>
            <a:r>
              <a:rPr lang="en-US" altLang="ja-JP" dirty="0"/>
              <a:t>-cascades/“.</a:t>
            </a:r>
          </a:p>
          <a:p>
            <a:pPr marL="0" indent="0">
              <a:buNone/>
            </a:pPr>
            <a:endParaRPr kumimoji="1" lang="en-US" altLang="ja-JP" dirty="0"/>
          </a:p>
          <a:p>
            <a:pPr marL="0" indent="0">
              <a:buNone/>
            </a:pPr>
            <a:r>
              <a:rPr lang="en-US" altLang="ja-JP" dirty="0"/>
              <a:t>- haarcascade_frontalface_default.xml</a:t>
            </a:r>
          </a:p>
          <a:p>
            <a:pPr marL="0" indent="0">
              <a:buNone/>
            </a:pPr>
            <a:r>
              <a:rPr lang="en-US" altLang="ja-JP" dirty="0"/>
              <a:t>- haarcascade_profileface.xml</a:t>
            </a:r>
          </a:p>
          <a:p>
            <a:pPr marL="0" indent="0">
              <a:buNone/>
            </a:pPr>
            <a:endParaRPr kumimoji="1" lang="en-US" altLang="ja-JP" dirty="0"/>
          </a:p>
          <a:p>
            <a:pPr marL="0" indent="0">
              <a:buNone/>
            </a:pPr>
            <a:r>
              <a:rPr lang="en-US" altLang="ja-JP" dirty="0"/>
              <a:t>The reason for cropping to the face is because it will make the program more independent of the environment.</a:t>
            </a:r>
            <a:endParaRPr kumimoji="1" lang="ja-JP" altLang="en-US" dirty="0"/>
          </a:p>
        </p:txBody>
      </p:sp>
    </p:spTree>
    <p:extLst>
      <p:ext uri="{BB962C8B-B14F-4D97-AF65-F5344CB8AC3E}">
        <p14:creationId xmlns:p14="http://schemas.microsoft.com/office/powerpoint/2010/main" val="2744402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DE959A-C927-4207-8C55-07EEFBD0D956}"/>
              </a:ext>
            </a:extLst>
          </p:cNvPr>
          <p:cNvSpPr>
            <a:spLocks noGrp="1"/>
          </p:cNvSpPr>
          <p:nvPr>
            <p:ph type="title"/>
          </p:nvPr>
        </p:nvSpPr>
        <p:spPr>
          <a:xfrm>
            <a:off x="838200" y="365125"/>
            <a:ext cx="10515600" cy="529397"/>
          </a:xfrm>
        </p:spPr>
        <p:txBody>
          <a:bodyPr>
            <a:normAutofit/>
          </a:bodyPr>
          <a:lstStyle/>
          <a:p>
            <a:r>
              <a:rPr lang="en-US" altLang="ja-JP" sz="2800" dirty="0"/>
              <a:t>Face Recognition CNN. -Data</a:t>
            </a:r>
            <a:endParaRPr kumimoji="1" lang="ja-JP" altLang="en-US" sz="2800" dirty="0"/>
          </a:p>
        </p:txBody>
      </p:sp>
      <p:sp>
        <p:nvSpPr>
          <p:cNvPr id="9" name="Content Placeholder 2">
            <a:extLst>
              <a:ext uri="{FF2B5EF4-FFF2-40B4-BE49-F238E27FC236}">
                <a16:creationId xmlns:a16="http://schemas.microsoft.com/office/drawing/2014/main" id="{9191CF88-AFA1-4B55-B822-7CE9EEE0D595}"/>
              </a:ext>
            </a:extLst>
          </p:cNvPr>
          <p:cNvSpPr>
            <a:spLocks noGrp="1"/>
          </p:cNvSpPr>
          <p:nvPr>
            <p:ph idx="1"/>
          </p:nvPr>
        </p:nvSpPr>
        <p:spPr>
          <a:xfrm>
            <a:off x="838200" y="1225826"/>
            <a:ext cx="10515600" cy="5188226"/>
          </a:xfrm>
        </p:spPr>
        <p:txBody>
          <a:bodyPr>
            <a:normAutofit fontScale="55000" lnSpcReduction="20000"/>
          </a:bodyPr>
          <a:lstStyle/>
          <a:p>
            <a:pPr marL="0" indent="0">
              <a:buNone/>
            </a:pPr>
            <a:r>
              <a:rPr kumimoji="1" lang="en-US" altLang="ja-JP" dirty="0"/>
              <a:t>Put the code </a:t>
            </a:r>
            <a:r>
              <a:rPr lang="en-US" altLang="ja-JP" dirty="0"/>
              <a:t>"Frame_Face_Capture.py“ from the repo into project directory.</a:t>
            </a:r>
          </a:p>
          <a:p>
            <a:pPr marL="0" indent="0">
              <a:buNone/>
            </a:pPr>
            <a:endParaRPr kumimoji="1" lang="en-US" altLang="ja-JP" dirty="0"/>
          </a:p>
          <a:p>
            <a:pPr marL="0" indent="0">
              <a:buNone/>
            </a:pPr>
            <a:r>
              <a:rPr kumimoji="1" lang="en-US" altLang="ja-JP" dirty="0">
                <a:solidFill>
                  <a:srgbClr val="FF0000"/>
                </a:solidFill>
              </a:rPr>
              <a:t>You may need </a:t>
            </a:r>
            <a:r>
              <a:rPr lang="en-US" altLang="ja-JP" dirty="0">
                <a:solidFill>
                  <a:srgbClr val="FF0000"/>
                </a:solidFill>
              </a:rPr>
              <a:t>to edit line 41, “cap = cv2.VideoCapture(0)” to point to your device if you have more than 1 camera.</a:t>
            </a:r>
            <a:endParaRPr kumimoji="1" lang="en-US" altLang="ja-JP" dirty="0">
              <a:solidFill>
                <a:srgbClr val="FF0000"/>
              </a:solidFill>
            </a:endParaRPr>
          </a:p>
          <a:p>
            <a:pPr marL="0" indent="0">
              <a:buNone/>
            </a:pPr>
            <a:endParaRPr kumimoji="1" lang="en-US" altLang="ja-JP" dirty="0"/>
          </a:p>
          <a:p>
            <a:pPr marL="0" indent="0">
              <a:buNone/>
            </a:pPr>
            <a:r>
              <a:rPr lang="en-US" altLang="ja-JP" dirty="0"/>
              <a:t>to run the code, append the parameters</a:t>
            </a:r>
          </a:p>
          <a:p>
            <a:pPr marL="0" indent="0">
              <a:buNone/>
            </a:pPr>
            <a:r>
              <a:rPr lang="en-US" altLang="ja-JP" dirty="0"/>
              <a:t>  1. output directory</a:t>
            </a:r>
          </a:p>
          <a:p>
            <a:pPr marL="0" indent="0">
              <a:buNone/>
            </a:pPr>
            <a:r>
              <a:rPr lang="en-US" altLang="ja-JP" dirty="0"/>
              <a:t>  2. name of face (name of person)</a:t>
            </a:r>
          </a:p>
          <a:p>
            <a:pPr marL="0" indent="0">
              <a:buNone/>
            </a:pPr>
            <a:r>
              <a:rPr lang="en-US" altLang="ja-JP" dirty="0"/>
              <a:t>  3. --</a:t>
            </a:r>
            <a:r>
              <a:rPr lang="en-US" altLang="ja-JP" dirty="0" err="1"/>
              <a:t>number_of_samples</a:t>
            </a:r>
            <a:r>
              <a:rPr lang="en-US" altLang="ja-JP" dirty="0"/>
              <a:t> [</a:t>
            </a:r>
            <a:r>
              <a:rPr lang="en-US" altLang="ja-JP" dirty="0" err="1"/>
              <a:t>int</a:t>
            </a:r>
            <a:r>
              <a:rPr lang="en-US" altLang="ja-JP" dirty="0"/>
              <a:t>] (default is 60)</a:t>
            </a:r>
          </a:p>
          <a:p>
            <a:pPr marL="0" indent="0">
              <a:buNone/>
            </a:pPr>
            <a:r>
              <a:rPr lang="en-US" altLang="ja-JP" dirty="0"/>
              <a:t>  4. --</a:t>
            </a:r>
            <a:r>
              <a:rPr lang="en-US" altLang="ja-JP" dirty="0" err="1"/>
              <a:t>photo_interval</a:t>
            </a:r>
            <a:r>
              <a:rPr lang="en-US" altLang="ja-JP" dirty="0"/>
              <a:t> [float] (default is 1 second)</a:t>
            </a:r>
          </a:p>
          <a:p>
            <a:pPr marL="0" indent="0">
              <a:buNone/>
            </a:pPr>
            <a:endParaRPr lang="en-US" altLang="ja-JP" dirty="0"/>
          </a:p>
          <a:p>
            <a:pPr marL="0" indent="0">
              <a:buNone/>
            </a:pPr>
            <a:r>
              <a:rPr lang="en-US" altLang="ja-JP" dirty="0"/>
              <a:t>(Example)</a:t>
            </a:r>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Run the program, then share your archive of your faces' photos with others to build a collection of at least 4 people.</a:t>
            </a:r>
          </a:p>
          <a:p>
            <a:pPr marL="0" indent="0">
              <a:buNone/>
            </a:pPr>
            <a:r>
              <a:rPr lang="en-US" altLang="ja-JP" dirty="0"/>
              <a:t>(4 classes of faces).</a:t>
            </a:r>
          </a:p>
          <a:p>
            <a:pPr marL="0" indent="0">
              <a:buNone/>
            </a:pPr>
            <a:endParaRPr kumimoji="1" lang="en-US" altLang="ja-JP" dirty="0"/>
          </a:p>
          <a:p>
            <a:pPr marL="0" indent="0">
              <a:buNone/>
            </a:pPr>
            <a:r>
              <a:rPr lang="en-US" altLang="ja-JP" sz="1600" dirty="0"/>
              <a:t>Note: </a:t>
            </a:r>
            <a:r>
              <a:rPr lang="en-US" altLang="ja-JP" sz="1600" i="1" dirty="0"/>
              <a:t>This code isn't AI related, its just a simple script to get the images from the web-cam. In other words, don't worry about trying to understand it (unless you want to).</a:t>
            </a:r>
            <a:endParaRPr kumimoji="1" lang="ja-JP" altLang="en-US" sz="1600" i="1" dirty="0"/>
          </a:p>
        </p:txBody>
      </p:sp>
      <p:graphicFrame>
        <p:nvGraphicFramePr>
          <p:cNvPr id="10" name="Table 9">
            <a:extLst>
              <a:ext uri="{FF2B5EF4-FFF2-40B4-BE49-F238E27FC236}">
                <a16:creationId xmlns:a16="http://schemas.microsoft.com/office/drawing/2014/main" id="{A9356784-E93C-4786-9DCB-19626CECA755}"/>
              </a:ext>
            </a:extLst>
          </p:cNvPr>
          <p:cNvGraphicFramePr>
            <a:graphicFrameLocks noGrp="1"/>
          </p:cNvGraphicFramePr>
          <p:nvPr>
            <p:extLst>
              <p:ext uri="{D42A27DB-BD31-4B8C-83A1-F6EECF244321}">
                <p14:modId xmlns:p14="http://schemas.microsoft.com/office/powerpoint/2010/main" val="4249767172"/>
              </p:ext>
            </p:extLst>
          </p:nvPr>
        </p:nvGraphicFramePr>
        <p:xfrm>
          <a:off x="838200" y="4519033"/>
          <a:ext cx="10483701" cy="414474"/>
        </p:xfrm>
        <a:graphic>
          <a:graphicData uri="http://schemas.openxmlformats.org/drawingml/2006/table">
            <a:tbl>
              <a:tblPr firstRow="1" bandRow="1">
                <a:tableStyleId>{073A0DAA-6AF3-43AB-8588-CEC1D06C72B9}</a:tableStyleId>
              </a:tblPr>
              <a:tblGrid>
                <a:gridCol w="10483701">
                  <a:extLst>
                    <a:ext uri="{9D8B030D-6E8A-4147-A177-3AD203B41FA5}">
                      <a16:colId xmlns:a16="http://schemas.microsoft.com/office/drawing/2014/main" val="835304043"/>
                    </a:ext>
                  </a:extLst>
                </a:gridCol>
              </a:tblGrid>
              <a:tr h="414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 </a:t>
                      </a:r>
                      <a:r>
                        <a:rPr lang="en-US" altLang="ja-JP" sz="1800" dirty="0"/>
                        <a:t>python Frame_Face_Capture.py data Luke --</a:t>
                      </a:r>
                      <a:r>
                        <a:rPr lang="en-US" altLang="ja-JP" sz="1800" dirty="0" err="1"/>
                        <a:t>number_of_samples</a:t>
                      </a:r>
                      <a:r>
                        <a:rPr lang="en-US" altLang="ja-JP" sz="1800" dirty="0"/>
                        <a:t> 500 --</a:t>
                      </a:r>
                      <a:r>
                        <a:rPr lang="en-US" altLang="ja-JP" sz="1800" dirty="0" err="1"/>
                        <a:t>photo_interval</a:t>
                      </a:r>
                      <a:r>
                        <a:rPr lang="en-US" altLang="ja-JP" sz="1800" dirty="0"/>
                        <a:t> 0.1</a:t>
                      </a:r>
                    </a:p>
                  </a:txBody>
                  <a:tcPr/>
                </a:tc>
                <a:extLst>
                  <a:ext uri="{0D108BD9-81ED-4DB2-BD59-A6C34878D82A}">
                    <a16:rowId xmlns:a16="http://schemas.microsoft.com/office/drawing/2014/main" val="3350381242"/>
                  </a:ext>
                </a:extLst>
              </a:tr>
            </a:tbl>
          </a:graphicData>
        </a:graphic>
      </p:graphicFrame>
    </p:spTree>
    <p:extLst>
      <p:ext uri="{BB962C8B-B14F-4D97-AF65-F5344CB8AC3E}">
        <p14:creationId xmlns:p14="http://schemas.microsoft.com/office/powerpoint/2010/main" val="3480298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ACC8-4FD8-4E3B-9F99-BEF39A12EA7C}"/>
              </a:ext>
            </a:extLst>
          </p:cNvPr>
          <p:cNvSpPr>
            <a:spLocks noGrp="1"/>
          </p:cNvSpPr>
          <p:nvPr>
            <p:ph type="title"/>
          </p:nvPr>
        </p:nvSpPr>
        <p:spPr/>
        <p:txBody>
          <a:bodyPr/>
          <a:lstStyle/>
          <a:p>
            <a:r>
              <a:rPr kumimoji="1" lang="en-US" altLang="ja-JP" dirty="0"/>
              <a:t>Generate the Data</a:t>
            </a:r>
            <a:endParaRPr kumimoji="1" lang="ja-JP" altLang="en-US" dirty="0"/>
          </a:p>
        </p:txBody>
      </p:sp>
      <p:sp>
        <p:nvSpPr>
          <p:cNvPr id="3" name="Content Placeholder 2">
            <a:extLst>
              <a:ext uri="{FF2B5EF4-FFF2-40B4-BE49-F238E27FC236}">
                <a16:creationId xmlns:a16="http://schemas.microsoft.com/office/drawing/2014/main" id="{4336107A-B3A2-490A-9086-9B379ECB30F1}"/>
              </a:ext>
            </a:extLst>
          </p:cNvPr>
          <p:cNvSpPr>
            <a:spLocks noGrp="1"/>
          </p:cNvSpPr>
          <p:nvPr>
            <p:ph idx="1"/>
          </p:nvPr>
        </p:nvSpPr>
        <p:spPr/>
        <p:txBody>
          <a:bodyPr/>
          <a:lstStyle/>
          <a:p>
            <a:pPr>
              <a:buFontTx/>
              <a:buChar char="-"/>
            </a:pPr>
            <a:r>
              <a:rPr lang="en-US" altLang="ja-JP" dirty="0"/>
              <a:t>Run the program twice.</a:t>
            </a:r>
          </a:p>
          <a:p>
            <a:pPr marL="0" indent="0">
              <a:buNone/>
            </a:pPr>
            <a:endParaRPr lang="en-US" altLang="ja-JP" dirty="0"/>
          </a:p>
          <a:p>
            <a:pPr marL="0" indent="0">
              <a:buNone/>
            </a:pPr>
            <a:r>
              <a:rPr lang="en-US" altLang="ja-JP" dirty="0"/>
              <a:t> </a:t>
            </a:r>
          </a:p>
          <a:p>
            <a:pPr>
              <a:buFontTx/>
              <a:buChar char="-"/>
            </a:pPr>
            <a:r>
              <a:rPr lang="en-US" altLang="ja-JP" dirty="0"/>
              <a:t>, Then share your archive of the </a:t>
            </a:r>
            <a:r>
              <a:rPr lang="en-US" altLang="ja-JP" b="1" dirty="0"/>
              <a:t>cropped version </a:t>
            </a:r>
            <a:r>
              <a:rPr lang="en-US" altLang="ja-JP" dirty="0"/>
              <a:t>of your faces' photos. Share with others to build a collection of </a:t>
            </a:r>
            <a:r>
              <a:rPr lang="en-US" altLang="ja-JP" i="1" dirty="0"/>
              <a:t>at least </a:t>
            </a:r>
            <a:r>
              <a:rPr lang="en-US" altLang="ja-JP" dirty="0"/>
              <a:t>4 people. (4 classes of faces).</a:t>
            </a:r>
          </a:p>
          <a:p>
            <a:endParaRPr kumimoji="1" lang="ja-JP" altLang="en-US" dirty="0"/>
          </a:p>
        </p:txBody>
      </p:sp>
      <p:graphicFrame>
        <p:nvGraphicFramePr>
          <p:cNvPr id="4" name="Table 3">
            <a:extLst>
              <a:ext uri="{FF2B5EF4-FFF2-40B4-BE49-F238E27FC236}">
                <a16:creationId xmlns:a16="http://schemas.microsoft.com/office/drawing/2014/main" id="{C2698260-6185-4A66-8940-2142116A6FD0}"/>
              </a:ext>
            </a:extLst>
          </p:cNvPr>
          <p:cNvGraphicFramePr>
            <a:graphicFrameLocks noGrp="1"/>
          </p:cNvGraphicFramePr>
          <p:nvPr>
            <p:extLst>
              <p:ext uri="{D42A27DB-BD31-4B8C-83A1-F6EECF244321}">
                <p14:modId xmlns:p14="http://schemas.microsoft.com/office/powerpoint/2010/main" val="2282688000"/>
              </p:ext>
            </p:extLst>
          </p:nvPr>
        </p:nvGraphicFramePr>
        <p:xfrm>
          <a:off x="838200" y="2340955"/>
          <a:ext cx="10483701" cy="414474"/>
        </p:xfrm>
        <a:graphic>
          <a:graphicData uri="http://schemas.openxmlformats.org/drawingml/2006/table">
            <a:tbl>
              <a:tblPr firstRow="1" bandRow="1">
                <a:tableStyleId>{073A0DAA-6AF3-43AB-8588-CEC1D06C72B9}</a:tableStyleId>
              </a:tblPr>
              <a:tblGrid>
                <a:gridCol w="10483701">
                  <a:extLst>
                    <a:ext uri="{9D8B030D-6E8A-4147-A177-3AD203B41FA5}">
                      <a16:colId xmlns:a16="http://schemas.microsoft.com/office/drawing/2014/main" val="835304043"/>
                    </a:ext>
                  </a:extLst>
                </a:gridCol>
              </a:tblGrid>
              <a:tr h="414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 </a:t>
                      </a:r>
                      <a:r>
                        <a:rPr lang="en-US" altLang="ja-JP" sz="1800" dirty="0"/>
                        <a:t>python Frame_Face_Capture.py data Luke --</a:t>
                      </a:r>
                      <a:r>
                        <a:rPr lang="en-US" altLang="ja-JP" sz="1800" dirty="0" err="1"/>
                        <a:t>number_of_samples</a:t>
                      </a:r>
                      <a:r>
                        <a:rPr lang="en-US" altLang="ja-JP" sz="1800" dirty="0"/>
                        <a:t> 500 --</a:t>
                      </a:r>
                      <a:r>
                        <a:rPr lang="en-US" altLang="ja-JP" sz="1800" dirty="0" err="1"/>
                        <a:t>photo_interval</a:t>
                      </a:r>
                      <a:r>
                        <a:rPr lang="en-US" altLang="ja-JP" sz="1800" dirty="0"/>
                        <a:t> 0.1</a:t>
                      </a:r>
                    </a:p>
                  </a:txBody>
                  <a:tcPr/>
                </a:tc>
                <a:extLst>
                  <a:ext uri="{0D108BD9-81ED-4DB2-BD59-A6C34878D82A}">
                    <a16:rowId xmlns:a16="http://schemas.microsoft.com/office/drawing/2014/main" val="3350381242"/>
                  </a:ext>
                </a:extLst>
              </a:tr>
            </a:tbl>
          </a:graphicData>
        </a:graphic>
      </p:graphicFrame>
      <p:graphicFrame>
        <p:nvGraphicFramePr>
          <p:cNvPr id="5" name="Table 4">
            <a:extLst>
              <a:ext uri="{FF2B5EF4-FFF2-40B4-BE49-F238E27FC236}">
                <a16:creationId xmlns:a16="http://schemas.microsoft.com/office/drawing/2014/main" id="{BBB62CAD-2348-4B78-BB60-E76B75B68396}"/>
              </a:ext>
            </a:extLst>
          </p:cNvPr>
          <p:cNvGraphicFramePr>
            <a:graphicFrameLocks noGrp="1"/>
          </p:cNvGraphicFramePr>
          <p:nvPr>
            <p:extLst>
              <p:ext uri="{D42A27DB-BD31-4B8C-83A1-F6EECF244321}">
                <p14:modId xmlns:p14="http://schemas.microsoft.com/office/powerpoint/2010/main" val="388634566"/>
              </p:ext>
            </p:extLst>
          </p:nvPr>
        </p:nvGraphicFramePr>
        <p:xfrm>
          <a:off x="838200" y="2856285"/>
          <a:ext cx="10483701" cy="414474"/>
        </p:xfrm>
        <a:graphic>
          <a:graphicData uri="http://schemas.openxmlformats.org/drawingml/2006/table">
            <a:tbl>
              <a:tblPr firstRow="1" bandRow="1">
                <a:tableStyleId>{073A0DAA-6AF3-43AB-8588-CEC1D06C72B9}</a:tableStyleId>
              </a:tblPr>
              <a:tblGrid>
                <a:gridCol w="10483701">
                  <a:extLst>
                    <a:ext uri="{9D8B030D-6E8A-4147-A177-3AD203B41FA5}">
                      <a16:colId xmlns:a16="http://schemas.microsoft.com/office/drawing/2014/main" val="835304043"/>
                    </a:ext>
                  </a:extLst>
                </a:gridCol>
              </a:tblGrid>
              <a:tr h="414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 </a:t>
                      </a:r>
                      <a:r>
                        <a:rPr lang="en-US" altLang="ja-JP" sz="1800" dirty="0"/>
                        <a:t>python Frame_Face_Capture.py </a:t>
                      </a:r>
                      <a:r>
                        <a:rPr lang="en-US" altLang="ja-JP" sz="1800" dirty="0" err="1"/>
                        <a:t>dataTest</a:t>
                      </a:r>
                      <a:r>
                        <a:rPr lang="en-US" altLang="ja-JP" sz="1800" dirty="0"/>
                        <a:t> Luke --</a:t>
                      </a:r>
                      <a:r>
                        <a:rPr lang="en-US" altLang="ja-JP" sz="1800" dirty="0" err="1"/>
                        <a:t>number_of_samples</a:t>
                      </a:r>
                      <a:r>
                        <a:rPr lang="en-US" altLang="ja-JP" sz="1800" dirty="0"/>
                        <a:t> 5 --</a:t>
                      </a:r>
                      <a:r>
                        <a:rPr lang="en-US" altLang="ja-JP" sz="1800" dirty="0" err="1"/>
                        <a:t>photo_interval</a:t>
                      </a:r>
                      <a:r>
                        <a:rPr lang="en-US" altLang="ja-JP" sz="1800" dirty="0"/>
                        <a:t> 1</a:t>
                      </a:r>
                    </a:p>
                  </a:txBody>
                  <a:tcPr/>
                </a:tc>
                <a:extLst>
                  <a:ext uri="{0D108BD9-81ED-4DB2-BD59-A6C34878D82A}">
                    <a16:rowId xmlns:a16="http://schemas.microsoft.com/office/drawing/2014/main" val="3350381242"/>
                  </a:ext>
                </a:extLst>
              </a:tr>
            </a:tbl>
          </a:graphicData>
        </a:graphic>
      </p:graphicFrame>
    </p:spTree>
    <p:extLst>
      <p:ext uri="{BB962C8B-B14F-4D97-AF65-F5344CB8AC3E}">
        <p14:creationId xmlns:p14="http://schemas.microsoft.com/office/powerpoint/2010/main" val="1962401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-Data</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lstStyle/>
          <a:p>
            <a:pPr marL="0" indent="0">
              <a:buNone/>
            </a:pPr>
            <a:r>
              <a:rPr lang="en-US" altLang="ja-JP" dirty="0"/>
              <a:t>Download "Create_Dataset.py“ from Repository.</a:t>
            </a:r>
          </a:p>
          <a:p>
            <a:pPr marL="0" indent="0">
              <a:buNone/>
            </a:pPr>
            <a:endParaRPr kumimoji="1" lang="en-US" altLang="ja-JP" dirty="0"/>
          </a:p>
          <a:p>
            <a:pPr marL="0" indent="0">
              <a:buNone/>
            </a:pPr>
            <a:r>
              <a:rPr lang="en-US" altLang="ja-JP" dirty="0"/>
              <a:t>This code packages all the images into one file to pass it into</a:t>
            </a:r>
          </a:p>
          <a:p>
            <a:pPr marL="0" indent="0">
              <a:buNone/>
            </a:pPr>
            <a:r>
              <a:rPr lang="en-US" altLang="ja-JP" dirty="0" err="1"/>
              <a:t>Tensorflow</a:t>
            </a:r>
            <a:r>
              <a:rPr lang="en-US" altLang="ja-JP" dirty="0"/>
              <a:t> easier.</a:t>
            </a:r>
          </a:p>
          <a:p>
            <a:pPr marL="0" indent="0">
              <a:buNone/>
            </a:pPr>
            <a:endParaRPr lang="en-US" altLang="ja-JP" dirty="0"/>
          </a:p>
        </p:txBody>
      </p:sp>
    </p:spTree>
    <p:extLst>
      <p:ext uri="{BB962C8B-B14F-4D97-AF65-F5344CB8AC3E}">
        <p14:creationId xmlns:p14="http://schemas.microsoft.com/office/powerpoint/2010/main" val="3199620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-Data</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540026" y="1219200"/>
            <a:ext cx="10515600" cy="4951137"/>
          </a:xfrm>
        </p:spPr>
        <p:txBody>
          <a:bodyPr>
            <a:normAutofit/>
          </a:bodyPr>
          <a:lstStyle/>
          <a:p>
            <a:pPr marL="0" indent="0">
              <a:buNone/>
            </a:pPr>
            <a:r>
              <a:rPr lang="en-US" altLang="ja-JP" sz="2000" dirty="0"/>
              <a:t>Amongst other things, "Create_Dataset.py” does;</a:t>
            </a:r>
          </a:p>
          <a:p>
            <a:r>
              <a:rPr lang="en-US" altLang="ja-JP" sz="2000" dirty="0"/>
              <a:t>Convert images to 2d arrays.</a:t>
            </a:r>
          </a:p>
          <a:p>
            <a:endParaRPr lang="en-US" altLang="ja-JP" sz="2000" dirty="0"/>
          </a:p>
          <a:p>
            <a:r>
              <a:rPr lang="en-US" altLang="ja-JP" sz="2000" dirty="0"/>
              <a:t>Resize images (32,32)</a:t>
            </a:r>
          </a:p>
          <a:p>
            <a:endParaRPr lang="en-US" altLang="ja-JP" sz="2000" dirty="0"/>
          </a:p>
          <a:p>
            <a:r>
              <a:rPr lang="en-US" altLang="ja-JP" sz="2000" dirty="0"/>
              <a:t>Divide data-set into 3 groups</a:t>
            </a:r>
          </a:p>
          <a:p>
            <a:pPr marL="0" indent="0">
              <a:buNone/>
            </a:pPr>
            <a:r>
              <a:rPr lang="en-US" altLang="ja-JP" sz="2000" dirty="0"/>
              <a:t>   - Train</a:t>
            </a:r>
          </a:p>
          <a:p>
            <a:pPr marL="0" indent="0">
              <a:buNone/>
            </a:pPr>
            <a:r>
              <a:rPr kumimoji="1" lang="en-US" altLang="ja-JP" sz="2000" dirty="0"/>
              <a:t>   - Validation</a:t>
            </a:r>
          </a:p>
          <a:p>
            <a:pPr marL="0" indent="0">
              <a:buNone/>
            </a:pPr>
            <a:r>
              <a:rPr lang="en-US" altLang="ja-JP" sz="2000" dirty="0"/>
              <a:t>   - Test</a:t>
            </a:r>
          </a:p>
          <a:p>
            <a:pPr marL="0" indent="0">
              <a:buNone/>
            </a:pPr>
            <a:endParaRPr kumimoji="1" lang="en-US" altLang="ja-JP" dirty="0"/>
          </a:p>
          <a:p>
            <a:pPr marL="0" indent="0">
              <a:buNone/>
            </a:pPr>
            <a:endParaRPr kumimoji="1" lang="ja-JP" altLang="en-US" dirty="0">
              <a:solidFill>
                <a:srgbClr val="FF0000"/>
              </a:solidFill>
            </a:endParaRPr>
          </a:p>
        </p:txBody>
      </p:sp>
      <p:pic>
        <p:nvPicPr>
          <p:cNvPr id="6" name="Picture 5">
            <a:extLst>
              <a:ext uri="{FF2B5EF4-FFF2-40B4-BE49-F238E27FC236}">
                <a16:creationId xmlns:a16="http://schemas.microsoft.com/office/drawing/2014/main" id="{D4397E30-2DE3-407F-8C0F-FDBC4B04883D}"/>
              </a:ext>
            </a:extLst>
          </p:cNvPr>
          <p:cNvPicPr>
            <a:picLocks noChangeAspect="1"/>
          </p:cNvPicPr>
          <p:nvPr/>
        </p:nvPicPr>
        <p:blipFill>
          <a:blip r:embed="rId3"/>
          <a:stretch>
            <a:fillRect/>
          </a:stretch>
        </p:blipFill>
        <p:spPr>
          <a:xfrm>
            <a:off x="5132726" y="1507125"/>
            <a:ext cx="6515100" cy="2876550"/>
          </a:xfrm>
          <a:prstGeom prst="rect">
            <a:avLst/>
          </a:prstGeom>
        </p:spPr>
      </p:pic>
      <p:pic>
        <p:nvPicPr>
          <p:cNvPr id="4" name="Picture 3">
            <a:extLst>
              <a:ext uri="{FF2B5EF4-FFF2-40B4-BE49-F238E27FC236}">
                <a16:creationId xmlns:a16="http://schemas.microsoft.com/office/drawing/2014/main" id="{08A19A01-C8B3-49C8-8821-B7920CBC4CAC}"/>
              </a:ext>
            </a:extLst>
          </p:cNvPr>
          <p:cNvPicPr>
            <a:picLocks noChangeAspect="1"/>
          </p:cNvPicPr>
          <p:nvPr/>
        </p:nvPicPr>
        <p:blipFill>
          <a:blip r:embed="rId4"/>
          <a:stretch>
            <a:fillRect/>
          </a:stretch>
        </p:blipFill>
        <p:spPr>
          <a:xfrm>
            <a:off x="9296247" y="4506494"/>
            <a:ext cx="2055479" cy="2055479"/>
          </a:xfrm>
          <a:prstGeom prst="rect">
            <a:avLst/>
          </a:prstGeom>
        </p:spPr>
      </p:pic>
      <p:pic>
        <p:nvPicPr>
          <p:cNvPr id="7" name="Picture 6">
            <a:extLst>
              <a:ext uri="{FF2B5EF4-FFF2-40B4-BE49-F238E27FC236}">
                <a16:creationId xmlns:a16="http://schemas.microsoft.com/office/drawing/2014/main" id="{458F7A0E-5E1F-4092-B073-CF3552AC81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0258" y="4498223"/>
            <a:ext cx="1912744" cy="2063750"/>
          </a:xfrm>
          <a:prstGeom prst="rect">
            <a:avLst/>
          </a:prstGeom>
        </p:spPr>
      </p:pic>
      <p:sp>
        <p:nvSpPr>
          <p:cNvPr id="8" name="TextBox 7">
            <a:extLst>
              <a:ext uri="{FF2B5EF4-FFF2-40B4-BE49-F238E27FC236}">
                <a16:creationId xmlns:a16="http://schemas.microsoft.com/office/drawing/2014/main" id="{1790E691-A6CA-4A7C-A928-3070C6070ED1}"/>
              </a:ext>
            </a:extLst>
          </p:cNvPr>
          <p:cNvSpPr txBox="1"/>
          <p:nvPr/>
        </p:nvSpPr>
        <p:spPr>
          <a:xfrm>
            <a:off x="6156724" y="6509670"/>
            <a:ext cx="1059906" cy="369332"/>
          </a:xfrm>
          <a:prstGeom prst="rect">
            <a:avLst/>
          </a:prstGeom>
          <a:noFill/>
        </p:spPr>
        <p:txBody>
          <a:bodyPr wrap="none" rtlCol="0">
            <a:spAutoFit/>
          </a:bodyPr>
          <a:lstStyle/>
          <a:p>
            <a:r>
              <a:rPr kumimoji="1" lang="en-US" altLang="ja-JP" dirty="0"/>
              <a:t>Full size</a:t>
            </a:r>
            <a:endParaRPr kumimoji="1" lang="ja-JP" altLang="en-US" dirty="0"/>
          </a:p>
        </p:txBody>
      </p:sp>
      <p:sp>
        <p:nvSpPr>
          <p:cNvPr id="9" name="TextBox 8">
            <a:extLst>
              <a:ext uri="{FF2B5EF4-FFF2-40B4-BE49-F238E27FC236}">
                <a16:creationId xmlns:a16="http://schemas.microsoft.com/office/drawing/2014/main" id="{E93EB962-51FD-4E24-98B8-5A7C2EE6602A}"/>
              </a:ext>
            </a:extLst>
          </p:cNvPr>
          <p:cNvSpPr txBox="1"/>
          <p:nvPr/>
        </p:nvSpPr>
        <p:spPr>
          <a:xfrm>
            <a:off x="9209395" y="6514262"/>
            <a:ext cx="809837" cy="369332"/>
          </a:xfrm>
          <a:prstGeom prst="rect">
            <a:avLst/>
          </a:prstGeom>
          <a:noFill/>
        </p:spPr>
        <p:txBody>
          <a:bodyPr wrap="none" rtlCol="0">
            <a:spAutoFit/>
          </a:bodyPr>
          <a:lstStyle/>
          <a:p>
            <a:r>
              <a:rPr kumimoji="1" lang="en-US" altLang="ja-JP" dirty="0"/>
              <a:t>32x32</a:t>
            </a:r>
            <a:endParaRPr kumimoji="1" lang="ja-JP" altLang="en-US" dirty="0"/>
          </a:p>
        </p:txBody>
      </p:sp>
    </p:spTree>
    <p:extLst>
      <p:ext uri="{BB962C8B-B14F-4D97-AF65-F5344CB8AC3E}">
        <p14:creationId xmlns:p14="http://schemas.microsoft.com/office/powerpoint/2010/main" val="455352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-Data</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540026" y="1219200"/>
            <a:ext cx="10515600" cy="4951137"/>
          </a:xfrm>
        </p:spPr>
        <p:txBody>
          <a:bodyPr>
            <a:normAutofit/>
          </a:bodyPr>
          <a:lstStyle/>
          <a:p>
            <a:pPr marL="0" indent="0">
              <a:buNone/>
            </a:pPr>
            <a:r>
              <a:rPr lang="en-US" altLang="ja-JP" dirty="0"/>
              <a:t>Run the program</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solidFill>
                <a:srgbClr val="FF0000"/>
              </a:solidFill>
            </a:endParaRPr>
          </a:p>
        </p:txBody>
      </p:sp>
      <p:graphicFrame>
        <p:nvGraphicFramePr>
          <p:cNvPr id="4" name="Table 3">
            <a:extLst>
              <a:ext uri="{FF2B5EF4-FFF2-40B4-BE49-F238E27FC236}">
                <a16:creationId xmlns:a16="http://schemas.microsoft.com/office/drawing/2014/main" id="{CC95B40E-48DB-487F-AE10-3711F79FA6CA}"/>
              </a:ext>
            </a:extLst>
          </p:cNvPr>
          <p:cNvGraphicFramePr>
            <a:graphicFrameLocks noGrp="1"/>
          </p:cNvGraphicFramePr>
          <p:nvPr>
            <p:extLst>
              <p:ext uri="{D42A27DB-BD31-4B8C-83A1-F6EECF244321}">
                <p14:modId xmlns:p14="http://schemas.microsoft.com/office/powerpoint/2010/main" val="3363573630"/>
              </p:ext>
            </p:extLst>
          </p:nvPr>
        </p:nvGraphicFramePr>
        <p:xfrm>
          <a:off x="838199" y="2817824"/>
          <a:ext cx="9581707" cy="370840"/>
        </p:xfrm>
        <a:graphic>
          <a:graphicData uri="http://schemas.openxmlformats.org/drawingml/2006/table">
            <a:tbl>
              <a:tblPr firstRow="1" bandRow="1">
                <a:tableStyleId>{073A0DAA-6AF3-43AB-8588-CEC1D06C72B9}</a:tableStyleId>
              </a:tblPr>
              <a:tblGrid>
                <a:gridCol w="9581707">
                  <a:extLst>
                    <a:ext uri="{9D8B030D-6E8A-4147-A177-3AD203B41FA5}">
                      <a16:colId xmlns:a16="http://schemas.microsoft.com/office/drawing/2014/main" val="344924951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&gt;python Create_Dataset.py -</a:t>
                      </a:r>
                      <a:r>
                        <a:rPr lang="en-US" altLang="ja-JP" sz="1800" dirty="0" err="1"/>
                        <a:t>images_dir</a:t>
                      </a:r>
                      <a:r>
                        <a:rPr lang="en-US" altLang="ja-JP" sz="1800" dirty="0"/>
                        <a:t> data/cropped -</a:t>
                      </a:r>
                      <a:r>
                        <a:rPr lang="en-US" altLang="ja-JP" sz="1800" dirty="0" err="1"/>
                        <a:t>output_name</a:t>
                      </a:r>
                      <a:r>
                        <a:rPr lang="en-US" altLang="ja-JP" sz="1800" dirty="0"/>
                        <a:t> faces</a:t>
                      </a:r>
                      <a:endParaRPr kumimoji="1" lang="en-US" altLang="ja-JP" sz="1800" dirty="0"/>
                    </a:p>
                  </a:txBody>
                  <a:tcPr/>
                </a:tc>
                <a:extLst>
                  <a:ext uri="{0D108BD9-81ED-4DB2-BD59-A6C34878D82A}">
                    <a16:rowId xmlns:a16="http://schemas.microsoft.com/office/drawing/2014/main" val="1387222877"/>
                  </a:ext>
                </a:extLst>
              </a:tr>
            </a:tbl>
          </a:graphicData>
        </a:graphic>
      </p:graphicFrame>
      <p:sp>
        <p:nvSpPr>
          <p:cNvPr id="5" name="TextBox 4">
            <a:extLst>
              <a:ext uri="{FF2B5EF4-FFF2-40B4-BE49-F238E27FC236}">
                <a16:creationId xmlns:a16="http://schemas.microsoft.com/office/drawing/2014/main" id="{45438479-C0D4-4DC4-96E6-5E04128B3305}"/>
              </a:ext>
            </a:extLst>
          </p:cNvPr>
          <p:cNvSpPr txBox="1"/>
          <p:nvPr/>
        </p:nvSpPr>
        <p:spPr>
          <a:xfrm>
            <a:off x="1060450" y="4305300"/>
            <a:ext cx="10118476" cy="1477328"/>
          </a:xfrm>
          <a:prstGeom prst="rect">
            <a:avLst/>
          </a:prstGeom>
          <a:noFill/>
        </p:spPr>
        <p:txBody>
          <a:bodyPr wrap="none" rtlCol="0">
            <a:spAutoFit/>
          </a:bodyPr>
          <a:lstStyle/>
          <a:p>
            <a:r>
              <a:rPr kumimoji="1" lang="en-US" altLang="ja-JP" dirty="0"/>
              <a:t>Data</a:t>
            </a:r>
          </a:p>
          <a:p>
            <a:r>
              <a:rPr lang="en-US" altLang="ja-JP" dirty="0"/>
              <a:t>   -&gt;    Luke                                       </a:t>
            </a:r>
            <a:r>
              <a:rPr lang="en-US" altLang="ja-JP" dirty="0" err="1"/>
              <a:t>Patrik</a:t>
            </a:r>
            <a:r>
              <a:rPr lang="en-US" altLang="ja-JP" dirty="0"/>
              <a:t>                                                       David       </a:t>
            </a:r>
          </a:p>
          <a:p>
            <a:r>
              <a:rPr kumimoji="1" lang="en-US" altLang="ja-JP" dirty="0"/>
              <a:t>             -&gt; img1.jpg, img2.jpg, …          |                                                              |</a:t>
            </a:r>
          </a:p>
          <a:p>
            <a:r>
              <a:rPr lang="en-US" altLang="ja-JP" dirty="0"/>
              <a:t>                                                               &gt; im1.jpg, img2.jpg, ..., imgn.jpg            |</a:t>
            </a:r>
          </a:p>
          <a:p>
            <a:r>
              <a:rPr kumimoji="1" lang="en-US" altLang="ja-JP" dirty="0"/>
              <a:t>                                                                                                                               &gt; img1.jpg, ~~</a:t>
            </a:r>
            <a:endParaRPr kumimoji="1" lang="ja-JP" altLang="en-US" dirty="0"/>
          </a:p>
        </p:txBody>
      </p:sp>
    </p:spTree>
    <p:extLst>
      <p:ext uri="{BB962C8B-B14F-4D97-AF65-F5344CB8AC3E}">
        <p14:creationId xmlns:p14="http://schemas.microsoft.com/office/powerpoint/2010/main" val="50540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805A-43B1-4164-B60F-B070326AAF2E}"/>
              </a:ext>
            </a:extLst>
          </p:cNvPr>
          <p:cNvSpPr>
            <a:spLocks noGrp="1"/>
          </p:cNvSpPr>
          <p:nvPr>
            <p:ph type="title"/>
          </p:nvPr>
        </p:nvSpPr>
        <p:spPr/>
        <p:txBody>
          <a:bodyPr/>
          <a:lstStyle/>
          <a:p>
            <a:r>
              <a:rPr kumimoji="1" lang="en-US" altLang="ja-JP" dirty="0"/>
              <a:t>Environment Setup – </a:t>
            </a:r>
            <a:r>
              <a:rPr lang="en-US" altLang="ja-JP" dirty="0"/>
              <a:t>Other DLLs</a:t>
            </a:r>
            <a:endParaRPr kumimoji="1" lang="ja-JP" altLang="en-US" dirty="0"/>
          </a:p>
        </p:txBody>
      </p:sp>
      <p:sp>
        <p:nvSpPr>
          <p:cNvPr id="3" name="Content Placeholder 2">
            <a:extLst>
              <a:ext uri="{FF2B5EF4-FFF2-40B4-BE49-F238E27FC236}">
                <a16:creationId xmlns:a16="http://schemas.microsoft.com/office/drawing/2014/main" id="{AA220DE4-E805-4D0B-A60D-349237CF116C}"/>
              </a:ext>
            </a:extLst>
          </p:cNvPr>
          <p:cNvSpPr>
            <a:spLocks noGrp="1"/>
          </p:cNvSpPr>
          <p:nvPr>
            <p:ph idx="1"/>
          </p:nvPr>
        </p:nvSpPr>
        <p:spPr/>
        <p:txBody>
          <a:bodyPr>
            <a:normAutofit/>
          </a:bodyPr>
          <a:lstStyle/>
          <a:p>
            <a:pPr marL="457200" lvl="1" indent="0">
              <a:buNone/>
            </a:pPr>
            <a:r>
              <a:rPr lang="en-US" altLang="ja-JP" dirty="0"/>
              <a:t>Some other DLLs are necessary.</a:t>
            </a:r>
          </a:p>
          <a:p>
            <a:pPr marL="914400" lvl="1" indent="-457200">
              <a:buAutoNum type="arabicPeriod"/>
            </a:pPr>
            <a:endParaRPr lang="en-US" altLang="ja-JP" dirty="0"/>
          </a:p>
          <a:p>
            <a:pPr marL="457200" lvl="1" indent="0">
              <a:buNone/>
            </a:pPr>
            <a:r>
              <a:rPr lang="en-US" altLang="ja-JP" dirty="0"/>
              <a:t>1. Microsoft Visual C++ 2015 Redistributable Update 3 (x64 version)</a:t>
            </a:r>
          </a:p>
          <a:p>
            <a:pPr marL="457200" lvl="1" indent="0">
              <a:buNone/>
            </a:pPr>
            <a:r>
              <a:rPr lang="en-US" altLang="ja-JP" dirty="0"/>
              <a:t>  </a:t>
            </a:r>
            <a:r>
              <a:rPr lang="en-US" altLang="ja-JP" dirty="0">
                <a:hlinkClick r:id="rId3"/>
              </a:rPr>
              <a:t>https://www.microsoft.com/en-us/download/details.aspx?id=53587</a:t>
            </a:r>
            <a:endParaRPr lang="en-US" altLang="ja-JP" dirty="0"/>
          </a:p>
          <a:p>
            <a:pPr marL="457200" lvl="1" indent="0">
              <a:buNone/>
            </a:pPr>
            <a:endParaRPr lang="en-US" altLang="ja-JP" dirty="0">
              <a:solidFill>
                <a:srgbClr val="FF0000"/>
              </a:solidFill>
            </a:endParaRPr>
          </a:p>
          <a:p>
            <a:pPr marL="457200" lvl="1" indent="0">
              <a:buNone/>
            </a:pPr>
            <a:r>
              <a:rPr lang="en-US" altLang="ja-JP" dirty="0"/>
              <a:t>Make sure to get the correct architecture.</a:t>
            </a:r>
          </a:p>
          <a:p>
            <a:pPr marL="457200" lvl="1" indent="0">
              <a:buNone/>
            </a:pPr>
            <a:endParaRPr lang="en-US" altLang="ja-JP" dirty="0"/>
          </a:p>
          <a:p>
            <a:pPr marL="457200" lvl="1" indent="0">
              <a:buNone/>
            </a:pPr>
            <a:r>
              <a:rPr lang="en-US" altLang="ja-JP" dirty="0"/>
              <a:t>2. Check the DLL installed correctly.</a:t>
            </a:r>
          </a:p>
        </p:txBody>
      </p:sp>
      <p:graphicFrame>
        <p:nvGraphicFramePr>
          <p:cNvPr id="5" name="Table 4">
            <a:extLst>
              <a:ext uri="{FF2B5EF4-FFF2-40B4-BE49-F238E27FC236}">
                <a16:creationId xmlns:a16="http://schemas.microsoft.com/office/drawing/2014/main" id="{6CFF9133-F6DB-451F-970C-5CB19ADC7B61}"/>
              </a:ext>
            </a:extLst>
          </p:cNvPr>
          <p:cNvGraphicFramePr>
            <a:graphicFrameLocks noGrp="1"/>
          </p:cNvGraphicFramePr>
          <p:nvPr>
            <p:extLst>
              <p:ext uri="{D42A27DB-BD31-4B8C-83A1-F6EECF244321}">
                <p14:modId xmlns:p14="http://schemas.microsoft.com/office/powerpoint/2010/main" val="2894846635"/>
              </p:ext>
            </p:extLst>
          </p:nvPr>
        </p:nvGraphicFramePr>
        <p:xfrm>
          <a:off x="1805172" y="5419256"/>
          <a:ext cx="8128000" cy="64008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712303472"/>
                    </a:ext>
                  </a:extLst>
                </a:gridCol>
              </a:tblGrid>
              <a:tr h="370840">
                <a:tc>
                  <a:txBody>
                    <a:bodyPr/>
                    <a:lstStyle/>
                    <a:p>
                      <a:r>
                        <a:rPr kumimoji="1" lang="en-US" altLang="ja-JP" dirty="0"/>
                        <a:t>&gt;where msvcp140.dll</a:t>
                      </a:r>
                    </a:p>
                    <a:p>
                      <a:r>
                        <a:rPr kumimoji="1" lang="en-US" altLang="ja-JP" dirty="0"/>
                        <a:t>     C:\Windows\System32\msvcp140.dll</a:t>
                      </a:r>
                      <a:endParaRPr kumimoji="1" lang="ja-JP" altLang="en-US" dirty="0"/>
                    </a:p>
                  </a:txBody>
                  <a:tcPr/>
                </a:tc>
                <a:extLst>
                  <a:ext uri="{0D108BD9-81ED-4DB2-BD59-A6C34878D82A}">
                    <a16:rowId xmlns:a16="http://schemas.microsoft.com/office/drawing/2014/main" val="2014820775"/>
                  </a:ext>
                </a:extLst>
              </a:tr>
            </a:tbl>
          </a:graphicData>
        </a:graphic>
      </p:graphicFrame>
    </p:spTree>
    <p:extLst>
      <p:ext uri="{BB962C8B-B14F-4D97-AF65-F5344CB8AC3E}">
        <p14:creationId xmlns:p14="http://schemas.microsoft.com/office/powerpoint/2010/main" val="3624004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a:bodyPr>
          <a:lstStyle/>
          <a:p>
            <a:pPr marL="0" indent="0">
              <a:buNone/>
            </a:pPr>
            <a:r>
              <a:rPr lang="en-US" altLang="ja-JP" dirty="0"/>
              <a:t>Now we have all the data packaged into a neat single file.</a:t>
            </a:r>
          </a:p>
          <a:p>
            <a:pPr marL="0" indent="0">
              <a:buNone/>
            </a:pPr>
            <a:endParaRPr kumimoji="1" lang="en-US" altLang="ja-JP" dirty="0"/>
          </a:p>
          <a:p>
            <a:pPr marL="0" indent="0">
              <a:buNone/>
            </a:pPr>
            <a:r>
              <a:rPr lang="en-US" altLang="ja-JP" dirty="0"/>
              <a:t>Now we can train the model. But first,</a:t>
            </a:r>
          </a:p>
          <a:p>
            <a:pPr marL="0" indent="0">
              <a:buNone/>
            </a:pPr>
            <a:endParaRPr kumimoji="1" lang="en-US" altLang="ja-JP" dirty="0"/>
          </a:p>
          <a:p>
            <a:pPr marL="0" indent="0">
              <a:buNone/>
            </a:pPr>
            <a:r>
              <a:rPr lang="en-US" altLang="ja-JP" dirty="0"/>
              <a:t>We will use </a:t>
            </a:r>
            <a:r>
              <a:rPr lang="en-US" altLang="ja-JP" dirty="0" err="1"/>
              <a:t>Keras</a:t>
            </a:r>
            <a:r>
              <a:rPr lang="en-US" altLang="ja-JP" dirty="0"/>
              <a:t>. KERAS is a 3rd party tool to make writing </a:t>
            </a:r>
            <a:r>
              <a:rPr lang="en-US" altLang="ja-JP" dirty="0" err="1"/>
              <a:t>Tensorflow</a:t>
            </a:r>
            <a:r>
              <a:rPr lang="en-US" altLang="ja-JP" dirty="0"/>
              <a:t> code even more simple. </a:t>
            </a:r>
          </a:p>
        </p:txBody>
      </p:sp>
    </p:spTree>
    <p:extLst>
      <p:ext uri="{BB962C8B-B14F-4D97-AF65-F5344CB8AC3E}">
        <p14:creationId xmlns:p14="http://schemas.microsoft.com/office/powerpoint/2010/main" val="943644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a:bodyPr>
          <a:lstStyle/>
          <a:p>
            <a:pPr marL="0" indent="0">
              <a:buNone/>
            </a:pPr>
            <a:r>
              <a:rPr kumimoji="1" lang="en-US" altLang="ja-JP" dirty="0"/>
              <a:t>Download into your </a:t>
            </a:r>
            <a:r>
              <a:rPr lang="en-US" altLang="ja-JP" dirty="0"/>
              <a:t>project the complete code, found in the repository as "model_simple.py“</a:t>
            </a:r>
          </a:p>
          <a:p>
            <a:pPr marL="0" indent="0">
              <a:buNone/>
            </a:pPr>
            <a:endParaRPr kumimoji="1" lang="en-US" altLang="ja-JP" dirty="0"/>
          </a:p>
          <a:p>
            <a:pPr marL="0" indent="0">
              <a:buNone/>
            </a:pPr>
            <a:r>
              <a:rPr lang="en-US" altLang="ja-JP" dirty="0"/>
              <a:t>This is the main code that needs to be understood. </a:t>
            </a:r>
            <a:r>
              <a:rPr lang="en-US" altLang="ja-JP" sz="1600" dirty="0"/>
              <a:t>(The other bits of code until now where not really AI).</a:t>
            </a:r>
          </a:p>
          <a:p>
            <a:pPr marL="0" indent="0">
              <a:buNone/>
            </a:pPr>
            <a:endParaRPr kumimoji="1" lang="en-US" altLang="ja-JP" sz="1600" dirty="0"/>
          </a:p>
          <a:p>
            <a:pPr marL="0" indent="0">
              <a:buNone/>
            </a:pPr>
            <a:r>
              <a:rPr kumimoji="1" lang="en-US" altLang="ja-JP" sz="3200" dirty="0"/>
              <a:t>Lets look at the interesting bits.</a:t>
            </a:r>
            <a:endParaRPr kumimoji="1" lang="ja-JP" altLang="en-US" sz="3200" dirty="0"/>
          </a:p>
        </p:txBody>
      </p:sp>
    </p:spTree>
    <p:extLst>
      <p:ext uri="{BB962C8B-B14F-4D97-AF65-F5344CB8AC3E}">
        <p14:creationId xmlns:p14="http://schemas.microsoft.com/office/powerpoint/2010/main" val="878889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fontScale="85000" lnSpcReduction="10000"/>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For our data, each data(each image) belongs to exactly one class. e.g. Bob's face is Bob’s face and no-one else's.</a:t>
            </a:r>
          </a:p>
          <a:p>
            <a:pPr marL="0" indent="0">
              <a:buNone/>
            </a:pPr>
            <a:endParaRPr lang="en-US" altLang="ja-JP" dirty="0"/>
          </a:p>
          <a:p>
            <a:pPr marL="0" indent="0">
              <a:buNone/>
            </a:pPr>
            <a:r>
              <a:rPr lang="en-US" altLang="ja-JP" dirty="0"/>
              <a:t>One-hot is a labelling system where the data has a 1 for its true class</a:t>
            </a:r>
          </a:p>
          <a:p>
            <a:pPr marL="0" indent="0">
              <a:buNone/>
            </a:pPr>
            <a:r>
              <a:rPr lang="en-US" altLang="ja-JP" dirty="0"/>
              <a:t>and a zero for all other classes.</a:t>
            </a:r>
          </a:p>
          <a:p>
            <a:pPr marL="0" indent="0">
              <a:buNone/>
            </a:pPr>
            <a:endParaRPr lang="en-US" altLang="ja-JP" dirty="0"/>
          </a:p>
          <a:p>
            <a:pPr marL="0" indent="0">
              <a:buNone/>
            </a:pPr>
            <a:r>
              <a:rPr lang="en-US" altLang="ja-JP" dirty="0"/>
              <a:t>It makes sense that we use one-hot in this system, because each face is</a:t>
            </a:r>
          </a:p>
          <a:p>
            <a:pPr marL="0" indent="0">
              <a:buNone/>
            </a:pPr>
            <a:r>
              <a:rPr lang="en-US" altLang="ja-JP" dirty="0"/>
              <a:t>exactly one persons face.</a:t>
            </a:r>
          </a:p>
        </p:txBody>
      </p:sp>
      <p:pic>
        <p:nvPicPr>
          <p:cNvPr id="6" name="Picture 5">
            <a:extLst>
              <a:ext uri="{FF2B5EF4-FFF2-40B4-BE49-F238E27FC236}">
                <a16:creationId xmlns:a16="http://schemas.microsoft.com/office/drawing/2014/main" id="{80F3285A-FBF8-4CB7-9A46-DBB41A16E180}"/>
              </a:ext>
            </a:extLst>
          </p:cNvPr>
          <p:cNvPicPr>
            <a:picLocks noChangeAspect="1"/>
          </p:cNvPicPr>
          <p:nvPr/>
        </p:nvPicPr>
        <p:blipFill>
          <a:blip r:embed="rId3"/>
          <a:stretch>
            <a:fillRect/>
          </a:stretch>
        </p:blipFill>
        <p:spPr>
          <a:xfrm>
            <a:off x="838200" y="1225826"/>
            <a:ext cx="6715125" cy="1247775"/>
          </a:xfrm>
          <a:prstGeom prst="rect">
            <a:avLst/>
          </a:prstGeom>
        </p:spPr>
      </p:pic>
    </p:spTree>
    <p:extLst>
      <p:ext uri="{BB962C8B-B14F-4D97-AF65-F5344CB8AC3E}">
        <p14:creationId xmlns:p14="http://schemas.microsoft.com/office/powerpoint/2010/main" val="355816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5181600"/>
          </a:xfrm>
        </p:spPr>
        <p:txBody>
          <a:bodyPr>
            <a:normAutofit lnSpcReduction="10000"/>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The first thing we need to do is start building the model. We can use </a:t>
            </a:r>
            <a:r>
              <a:rPr lang="en-US" altLang="ja-JP" dirty="0" err="1"/>
              <a:t>Keras</a:t>
            </a:r>
            <a:r>
              <a:rPr lang="en-US" altLang="ja-JP" dirty="0"/>
              <a:t> to create a framework. </a:t>
            </a:r>
          </a:p>
          <a:p>
            <a:pPr marL="0" indent="0">
              <a:buNone/>
            </a:pPr>
            <a:r>
              <a:rPr lang="en-US" altLang="ja-JP" dirty="0"/>
              <a:t>Here we are using 'Sequential()’. A sequential model is a linear stack of layers that build a CNN.</a:t>
            </a:r>
            <a:endParaRPr kumimoji="1" lang="ja-JP" altLang="en-US" dirty="0"/>
          </a:p>
        </p:txBody>
      </p:sp>
      <p:pic>
        <p:nvPicPr>
          <p:cNvPr id="4" name="Picture 3">
            <a:extLst>
              <a:ext uri="{FF2B5EF4-FFF2-40B4-BE49-F238E27FC236}">
                <a16:creationId xmlns:a16="http://schemas.microsoft.com/office/drawing/2014/main" id="{56C57E00-932B-49A0-BE98-6F3519A3D57B}"/>
              </a:ext>
            </a:extLst>
          </p:cNvPr>
          <p:cNvPicPr>
            <a:picLocks noChangeAspect="1"/>
          </p:cNvPicPr>
          <p:nvPr/>
        </p:nvPicPr>
        <p:blipFill>
          <a:blip r:embed="rId3"/>
          <a:stretch>
            <a:fillRect/>
          </a:stretch>
        </p:blipFill>
        <p:spPr>
          <a:xfrm>
            <a:off x="838201" y="1027457"/>
            <a:ext cx="7093226" cy="3127026"/>
          </a:xfrm>
          <a:prstGeom prst="rect">
            <a:avLst/>
          </a:prstGeom>
        </p:spPr>
      </p:pic>
    </p:spTree>
    <p:extLst>
      <p:ext uri="{BB962C8B-B14F-4D97-AF65-F5344CB8AC3E}">
        <p14:creationId xmlns:p14="http://schemas.microsoft.com/office/powerpoint/2010/main" val="3395186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5406887"/>
          </a:xfrm>
        </p:spPr>
        <p:txBody>
          <a:bodyPr>
            <a:normAutofit fontScale="92500"/>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r>
              <a:rPr lang="en-US" altLang="ja-JP" dirty="0"/>
              <a:t>We add these layers also in the form on KERAS classes. As this is a CNN, we add 'Convultion2D' layers. These are the “hidden layers”</a:t>
            </a:r>
          </a:p>
          <a:p>
            <a:pPr marL="0" indent="0">
              <a:buNone/>
            </a:pPr>
            <a:r>
              <a:rPr lang="en-US" altLang="ja-JP" dirty="0"/>
              <a:t> </a:t>
            </a:r>
          </a:p>
          <a:p>
            <a:pPr marL="0" indent="0">
              <a:buNone/>
            </a:pPr>
            <a:r>
              <a:rPr lang="en-US" altLang="ja-JP" sz="1600" dirty="0"/>
              <a:t>For more details on the KERAS classes and the arguments, look at the KERAS documentation</a:t>
            </a:r>
          </a:p>
          <a:p>
            <a:pPr marL="0" indent="0">
              <a:buNone/>
            </a:pPr>
            <a:r>
              <a:rPr lang="en-US" altLang="ja-JP" sz="1600" dirty="0">
                <a:hlinkClick r:id="rId3"/>
              </a:rPr>
              <a:t>https://faroit.github.io/keras-docs/1.2.2/layers/convolutional/#convolution2d</a:t>
            </a:r>
            <a:endParaRPr kumimoji="1" lang="en-US" altLang="ja-JP" sz="1600" dirty="0"/>
          </a:p>
        </p:txBody>
      </p:sp>
      <p:pic>
        <p:nvPicPr>
          <p:cNvPr id="4" name="Picture 3">
            <a:extLst>
              <a:ext uri="{FF2B5EF4-FFF2-40B4-BE49-F238E27FC236}">
                <a16:creationId xmlns:a16="http://schemas.microsoft.com/office/drawing/2014/main" id="{3B93D2B5-78DF-418A-9880-A1CB5CBD1844}"/>
              </a:ext>
            </a:extLst>
          </p:cNvPr>
          <p:cNvPicPr>
            <a:picLocks noChangeAspect="1"/>
          </p:cNvPicPr>
          <p:nvPr/>
        </p:nvPicPr>
        <p:blipFill>
          <a:blip r:embed="rId4"/>
          <a:stretch>
            <a:fillRect/>
          </a:stretch>
        </p:blipFill>
        <p:spPr>
          <a:xfrm>
            <a:off x="838200" y="1027457"/>
            <a:ext cx="7108425" cy="3133726"/>
          </a:xfrm>
          <a:prstGeom prst="rect">
            <a:avLst/>
          </a:prstGeom>
        </p:spPr>
      </p:pic>
    </p:spTree>
    <p:extLst>
      <p:ext uri="{BB962C8B-B14F-4D97-AF65-F5344CB8AC3E}">
        <p14:creationId xmlns:p14="http://schemas.microsoft.com/office/powerpoint/2010/main" val="783196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5406887"/>
          </a:xfrm>
        </p:spPr>
        <p:txBody>
          <a:bodyPr>
            <a:normAutofit/>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r>
              <a:rPr lang="en-US" altLang="ja-JP" dirty="0"/>
              <a:t>We apply the activation, which is </a:t>
            </a:r>
            <a:r>
              <a:rPr lang="en-US" altLang="ja-JP" dirty="0" err="1"/>
              <a:t>PRelu</a:t>
            </a:r>
            <a:r>
              <a:rPr lang="en-US" altLang="ja-JP" dirty="0"/>
              <a:t>. Its a variant of </a:t>
            </a:r>
            <a:r>
              <a:rPr lang="en-US" altLang="ja-JP" dirty="0" err="1"/>
              <a:t>Relu</a:t>
            </a:r>
            <a:r>
              <a:rPr lang="en-US" altLang="ja-JP" dirty="0"/>
              <a:t>. </a:t>
            </a:r>
          </a:p>
          <a:p>
            <a:pPr marL="0" indent="0">
              <a:buNone/>
            </a:pPr>
            <a:r>
              <a:rPr lang="en-US" altLang="ja-JP" sz="1600" dirty="0"/>
              <a:t>For more details on the KERAS classes and the arguments, look at the KERAS documentation</a:t>
            </a:r>
          </a:p>
          <a:p>
            <a:pPr marL="0" indent="0">
              <a:buNone/>
            </a:pPr>
            <a:r>
              <a:rPr lang="en-US" altLang="ja-JP" sz="1600" dirty="0">
                <a:hlinkClick r:id="rId3"/>
              </a:rPr>
              <a:t>https://faroit.github.io/keras-docs/1.2.2/</a:t>
            </a:r>
            <a:endParaRPr kumimoji="1" lang="en-US" altLang="ja-JP" sz="1600" dirty="0"/>
          </a:p>
        </p:txBody>
      </p:sp>
      <p:pic>
        <p:nvPicPr>
          <p:cNvPr id="4" name="Picture 3">
            <a:extLst>
              <a:ext uri="{FF2B5EF4-FFF2-40B4-BE49-F238E27FC236}">
                <a16:creationId xmlns:a16="http://schemas.microsoft.com/office/drawing/2014/main" id="{3B93D2B5-78DF-418A-9880-A1CB5CBD1844}"/>
              </a:ext>
            </a:extLst>
          </p:cNvPr>
          <p:cNvPicPr>
            <a:picLocks noChangeAspect="1"/>
          </p:cNvPicPr>
          <p:nvPr/>
        </p:nvPicPr>
        <p:blipFill>
          <a:blip r:embed="rId4"/>
          <a:stretch>
            <a:fillRect/>
          </a:stretch>
        </p:blipFill>
        <p:spPr>
          <a:xfrm>
            <a:off x="838200" y="1027457"/>
            <a:ext cx="7108425" cy="3133726"/>
          </a:xfrm>
          <a:prstGeom prst="rect">
            <a:avLst/>
          </a:prstGeom>
        </p:spPr>
      </p:pic>
    </p:spTree>
    <p:extLst>
      <p:ext uri="{BB962C8B-B14F-4D97-AF65-F5344CB8AC3E}">
        <p14:creationId xmlns:p14="http://schemas.microsoft.com/office/powerpoint/2010/main" val="12594817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5406887"/>
          </a:xfrm>
        </p:spPr>
        <p:txBody>
          <a:bodyPr>
            <a:normAutofit/>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The pooling (sub sampling) defines the scale the convolved images will be subsampled. Here we are halving the images with (2,2)</a:t>
            </a:r>
          </a:p>
        </p:txBody>
      </p:sp>
      <p:pic>
        <p:nvPicPr>
          <p:cNvPr id="4" name="Picture 3">
            <a:extLst>
              <a:ext uri="{FF2B5EF4-FFF2-40B4-BE49-F238E27FC236}">
                <a16:creationId xmlns:a16="http://schemas.microsoft.com/office/drawing/2014/main" id="{3B93D2B5-78DF-418A-9880-A1CB5CBD1844}"/>
              </a:ext>
            </a:extLst>
          </p:cNvPr>
          <p:cNvPicPr>
            <a:picLocks noChangeAspect="1"/>
          </p:cNvPicPr>
          <p:nvPr/>
        </p:nvPicPr>
        <p:blipFill>
          <a:blip r:embed="rId3"/>
          <a:stretch>
            <a:fillRect/>
          </a:stretch>
        </p:blipFill>
        <p:spPr>
          <a:xfrm>
            <a:off x="838200" y="1027457"/>
            <a:ext cx="7108425" cy="3133726"/>
          </a:xfrm>
          <a:prstGeom prst="rect">
            <a:avLst/>
          </a:prstGeom>
        </p:spPr>
      </p:pic>
    </p:spTree>
    <p:extLst>
      <p:ext uri="{BB962C8B-B14F-4D97-AF65-F5344CB8AC3E}">
        <p14:creationId xmlns:p14="http://schemas.microsoft.com/office/powerpoint/2010/main" val="23654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5406887"/>
          </a:xfrm>
        </p:spPr>
        <p:txBody>
          <a:bodyPr>
            <a:normAutofit/>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The dropout is the amount of neurons that are discarded. </a:t>
            </a:r>
          </a:p>
          <a:p>
            <a:pPr marL="0" indent="0">
              <a:buNone/>
            </a:pPr>
            <a:r>
              <a:rPr lang="en-US" altLang="ja-JP" dirty="0"/>
              <a:t>The reason we do this is to avoid overfitting to the data. </a:t>
            </a:r>
          </a:p>
        </p:txBody>
      </p:sp>
      <p:pic>
        <p:nvPicPr>
          <p:cNvPr id="4" name="Picture 3">
            <a:extLst>
              <a:ext uri="{FF2B5EF4-FFF2-40B4-BE49-F238E27FC236}">
                <a16:creationId xmlns:a16="http://schemas.microsoft.com/office/drawing/2014/main" id="{3B93D2B5-78DF-418A-9880-A1CB5CBD1844}"/>
              </a:ext>
            </a:extLst>
          </p:cNvPr>
          <p:cNvPicPr>
            <a:picLocks noChangeAspect="1"/>
          </p:cNvPicPr>
          <p:nvPr/>
        </p:nvPicPr>
        <p:blipFill>
          <a:blip r:embed="rId3"/>
          <a:stretch>
            <a:fillRect/>
          </a:stretch>
        </p:blipFill>
        <p:spPr>
          <a:xfrm>
            <a:off x="838200" y="1027457"/>
            <a:ext cx="7108425" cy="3133726"/>
          </a:xfrm>
          <a:prstGeom prst="rect">
            <a:avLst/>
          </a:prstGeom>
        </p:spPr>
      </p:pic>
    </p:spTree>
    <p:extLst>
      <p:ext uri="{BB962C8B-B14F-4D97-AF65-F5344CB8AC3E}">
        <p14:creationId xmlns:p14="http://schemas.microsoft.com/office/powerpoint/2010/main" val="4233714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927100" y="3962676"/>
            <a:ext cx="10515600" cy="4951137"/>
          </a:xfrm>
        </p:spPr>
        <p:txBody>
          <a:bodyPr>
            <a:normAutofit/>
          </a:bodyPr>
          <a:lstStyle/>
          <a:p>
            <a:pPr marL="0" indent="0">
              <a:buNone/>
            </a:pPr>
            <a:r>
              <a:rPr lang="en-US" altLang="ja-JP" dirty="0"/>
              <a:t>This code is repeated a few times. Each layer feeds into the next with double the amount of filters (depth*2).</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Rectangle 1">
            <a:extLst>
              <a:ext uri="{FF2B5EF4-FFF2-40B4-BE49-F238E27FC236}">
                <a16:creationId xmlns:a16="http://schemas.microsoft.com/office/drawing/2014/main" id="{A3679243-706F-49FB-BFA0-12BC04A2E817}"/>
              </a:ext>
            </a:extLst>
          </p:cNvPr>
          <p:cNvSpPr>
            <a:spLocks noChangeArrowheads="1"/>
          </p:cNvSpPr>
          <p:nvPr/>
        </p:nvSpPr>
        <p:spPr bwMode="auto">
          <a:xfrm>
            <a:off x="927100" y="1169586"/>
            <a:ext cx="849630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depth *= </a:t>
            </a:r>
            <a:r>
              <a:rPr kumimoji="0" lang="ja-JP" altLang="ja-JP"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2</a:t>
            </a:r>
            <a:br>
              <a:rPr kumimoji="0" lang="ja-JP" altLang="ja-JP"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b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model.add(Convolution2D(</a:t>
            </a:r>
            <a:b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    depth</a:t>
            </a: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5</a:t>
            </a: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5</a:t>
            </a: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init</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r>
              <a:rPr kumimoji="0" lang="ja-JP" altLang="ja-JP" b="0" i="0" u="none" strike="noStrike" cap="none" normalizeH="0" baseline="0" dirty="0">
                <a:ln>
                  <a:noFill/>
                </a:ln>
                <a:solidFill>
                  <a:srgbClr val="008080"/>
                </a:solidFill>
                <a:effectLst/>
                <a:latin typeface="ＭＳ ゴシック" panose="020B0609070205080204" pitchFamily="49" charset="-128"/>
                <a:ea typeface="ＭＳ ゴシック" panose="020B0609070205080204" pitchFamily="49" charset="-128"/>
              </a:rPr>
              <a:t>'he_normal'</a:t>
            </a: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a:t>
            </a:r>
            <a:b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b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border_mode</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r>
              <a:rPr kumimoji="0" lang="ja-JP" altLang="ja-JP" b="0" i="0" u="none" strike="noStrike" cap="none" normalizeH="0" baseline="0" dirty="0">
                <a:ln>
                  <a:noFill/>
                </a:ln>
                <a:solidFill>
                  <a:srgbClr val="008080"/>
                </a:solidFill>
                <a:effectLst/>
                <a:latin typeface="ＭＳ ゴシック" panose="020B0609070205080204" pitchFamily="49" charset="-128"/>
                <a:ea typeface="ＭＳ ゴシック" panose="020B0609070205080204" pitchFamily="49" charset="-128"/>
              </a:rPr>
              <a:t>'same'</a:t>
            </a: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W_constraint</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=maxnorm(max_norm)))</a:t>
            </a:r>
            <a:b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model.add(BatchNormalization())</a:t>
            </a:r>
            <a:b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model.add(PReLU())</a:t>
            </a:r>
            <a:b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model.add(MaxPooling2D(</a:t>
            </a:r>
            <a:r>
              <a:rPr kumimoji="0" lang="ja-JP" altLang="ja-JP"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pool_size</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r>
              <a:rPr kumimoji="0" lang="ja-JP" altLang="ja-JP"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2</a:t>
            </a: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2</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r>
              <a:rPr kumimoji="0" lang="ja-JP" altLang="ja-JP"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dim_ordering</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r>
              <a:rPr kumimoji="0" lang="ja-JP" altLang="ja-JP" b="0" i="0" u="none" strike="noStrike" cap="none" normalizeH="0" baseline="0" dirty="0">
                <a:ln>
                  <a:noFill/>
                </a:ln>
                <a:solidFill>
                  <a:srgbClr val="008080"/>
                </a:solidFill>
                <a:effectLst/>
                <a:latin typeface="ＭＳ ゴシック" panose="020B0609070205080204" pitchFamily="49" charset="-128"/>
                <a:ea typeface="ＭＳ ゴシック" panose="020B0609070205080204" pitchFamily="49" charset="-128"/>
              </a:rPr>
              <a:t>"th"</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b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model.add(Dropout(</a:t>
            </a:r>
            <a:r>
              <a:rPr kumimoji="0" lang="ja-JP" altLang="ja-JP"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0.2</a:t>
            </a:r>
            <a:r>
              <a:rPr kumimoji="0" lang="ja-JP" altLang="ja-JP"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723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3689350"/>
            <a:ext cx="10515600" cy="2741613"/>
          </a:xfrm>
        </p:spPr>
        <p:txBody>
          <a:bodyPr>
            <a:normAutofit/>
          </a:bodyPr>
          <a:lstStyle/>
          <a:p>
            <a:pPr marL="0" indent="0">
              <a:buNone/>
            </a:pPr>
            <a:endParaRPr lang="en-US" altLang="ja-JP" dirty="0"/>
          </a:p>
          <a:p>
            <a:pPr marL="0" indent="0">
              <a:buNone/>
            </a:pPr>
            <a:r>
              <a:rPr lang="en-US" altLang="ja-JP" dirty="0"/>
              <a:t>We finally fully connect the CNN by flattening it (transform the axis) and then add a Dense layer. </a:t>
            </a:r>
          </a:p>
          <a:p>
            <a:pPr marL="0" indent="0">
              <a:buNone/>
            </a:pPr>
            <a:r>
              <a:rPr lang="en-US" altLang="ja-JP" dirty="0"/>
              <a:t>This Dense layer takes the many inputs from feature maps and outputs 2000 classifications. </a:t>
            </a:r>
            <a:endParaRPr kumimoji="1" lang="en-US" altLang="ja-JP" dirty="0"/>
          </a:p>
          <a:p>
            <a:pPr marL="0" indent="0">
              <a:buNone/>
            </a:pPr>
            <a:endParaRPr lang="en-US" altLang="ja-JP" dirty="0"/>
          </a:p>
          <a:p>
            <a:pPr marL="0" indent="0">
              <a:buNone/>
            </a:pPr>
            <a:endParaRPr kumimoji="1" lang="ja-JP" altLang="en-US" dirty="0"/>
          </a:p>
        </p:txBody>
      </p:sp>
      <p:pic>
        <p:nvPicPr>
          <p:cNvPr id="5" name="Picture 4">
            <a:extLst>
              <a:ext uri="{FF2B5EF4-FFF2-40B4-BE49-F238E27FC236}">
                <a16:creationId xmlns:a16="http://schemas.microsoft.com/office/drawing/2014/main" id="{21407B19-D999-430E-9BE8-A353BA9C2A20}"/>
              </a:ext>
            </a:extLst>
          </p:cNvPr>
          <p:cNvPicPr>
            <a:picLocks noChangeAspect="1"/>
          </p:cNvPicPr>
          <p:nvPr/>
        </p:nvPicPr>
        <p:blipFill>
          <a:blip r:embed="rId3"/>
          <a:stretch>
            <a:fillRect/>
          </a:stretch>
        </p:blipFill>
        <p:spPr>
          <a:xfrm>
            <a:off x="7074175" y="851538"/>
            <a:ext cx="4789833" cy="2837812"/>
          </a:xfrm>
          <a:prstGeom prst="rect">
            <a:avLst/>
          </a:prstGeom>
        </p:spPr>
      </p:pic>
      <p:sp>
        <p:nvSpPr>
          <p:cNvPr id="6" name="Rectangle 1">
            <a:extLst>
              <a:ext uri="{FF2B5EF4-FFF2-40B4-BE49-F238E27FC236}">
                <a16:creationId xmlns:a16="http://schemas.microsoft.com/office/drawing/2014/main" id="{DBC1D785-1472-459B-A11E-E98EB09065D6}"/>
              </a:ext>
            </a:extLst>
          </p:cNvPr>
          <p:cNvSpPr>
            <a:spLocks noChangeArrowheads="1"/>
          </p:cNvSpPr>
          <p:nvPr/>
        </p:nvSpPr>
        <p:spPr bwMode="auto">
          <a:xfrm>
            <a:off x="1123950" y="1252590"/>
            <a:ext cx="542925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model.add(Flatten())</a:t>
            </a:r>
            <a:b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model.add(Dense(</a:t>
            </a:r>
            <a:r>
              <a:rPr kumimoji="0" lang="ja-JP" altLang="ja-JP" sz="2000"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2000</a:t>
            </a:r>
            <a:r>
              <a:rPr kumimoji="0" lang="ja-JP" altLang="ja-JP" sz="2000"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2000"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init</a:t>
            </a: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r>
              <a:rPr kumimoji="0" lang="ja-JP" altLang="ja-JP" sz="2000" b="0" i="0" u="none" strike="noStrike" cap="none" normalizeH="0" baseline="0" dirty="0">
                <a:ln>
                  <a:noFill/>
                </a:ln>
                <a:solidFill>
                  <a:srgbClr val="008080"/>
                </a:solidFill>
                <a:effectLst/>
                <a:latin typeface="ＭＳ ゴシック" panose="020B0609070205080204" pitchFamily="49" charset="-128"/>
                <a:ea typeface="ＭＳ ゴシック" panose="020B0609070205080204" pitchFamily="49" charset="-128"/>
              </a:rPr>
              <a:t>'he_normal'</a:t>
            </a:r>
            <a:r>
              <a:rPr kumimoji="0" lang="ja-JP" altLang="ja-JP" sz="2000"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2000"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W_constraint</a:t>
            </a: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=maxnorm(max_norm)))</a:t>
            </a:r>
            <a:b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model.add(BatchNormalization())</a:t>
            </a:r>
            <a:b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model.add(PReLU())</a:t>
            </a:r>
            <a:b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model.add(Dropout(</a:t>
            </a:r>
            <a:r>
              <a:rPr kumimoji="0" lang="ja-JP" altLang="ja-JP" sz="2000" b="0" i="0" u="none" strike="noStrike" cap="none" normalizeH="0" baseline="0" dirty="0">
                <a:ln>
                  <a:noFill/>
                </a:ln>
                <a:solidFill>
                  <a:srgbClr val="6897BB"/>
                </a:solidFill>
                <a:effectLst/>
                <a:latin typeface="ＭＳ ゴシック" panose="020B0609070205080204" pitchFamily="49" charset="-128"/>
                <a:ea typeface="ＭＳ ゴシック" panose="020B0609070205080204" pitchFamily="49" charset="-128"/>
              </a:rPr>
              <a:t>0.5</a:t>
            </a:r>
            <a:r>
              <a:rPr kumimoji="0" lang="ja-JP" altLang="ja-JP" sz="20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72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805A-43B1-4164-B60F-B070326AAF2E}"/>
              </a:ext>
            </a:extLst>
          </p:cNvPr>
          <p:cNvSpPr>
            <a:spLocks noGrp="1"/>
          </p:cNvSpPr>
          <p:nvPr>
            <p:ph type="title"/>
          </p:nvPr>
        </p:nvSpPr>
        <p:spPr/>
        <p:txBody>
          <a:bodyPr/>
          <a:lstStyle/>
          <a:p>
            <a:r>
              <a:rPr kumimoji="1" lang="en-US" altLang="ja-JP" dirty="0"/>
              <a:t>Environment Setup – </a:t>
            </a:r>
            <a:r>
              <a:rPr kumimoji="1" lang="en-US" altLang="ja-JP" dirty="0" err="1"/>
              <a:t>Py</a:t>
            </a:r>
            <a:r>
              <a:rPr kumimoji="1" lang="en-US" altLang="ja-JP" dirty="0"/>
              <a:t> Libs</a:t>
            </a:r>
            <a:endParaRPr kumimoji="1" lang="ja-JP" altLang="en-US" dirty="0"/>
          </a:p>
        </p:txBody>
      </p:sp>
      <p:sp>
        <p:nvSpPr>
          <p:cNvPr id="3" name="Content Placeholder 2">
            <a:extLst>
              <a:ext uri="{FF2B5EF4-FFF2-40B4-BE49-F238E27FC236}">
                <a16:creationId xmlns:a16="http://schemas.microsoft.com/office/drawing/2014/main" id="{AA220DE4-E805-4D0B-A60D-349237CF116C}"/>
              </a:ext>
            </a:extLst>
          </p:cNvPr>
          <p:cNvSpPr>
            <a:spLocks noGrp="1"/>
          </p:cNvSpPr>
          <p:nvPr>
            <p:ph idx="1"/>
          </p:nvPr>
        </p:nvSpPr>
        <p:spPr/>
        <p:txBody>
          <a:bodyPr>
            <a:normAutofit/>
          </a:bodyPr>
          <a:lstStyle/>
          <a:p>
            <a:pPr marL="457200" lvl="1" indent="0">
              <a:buNone/>
            </a:pPr>
            <a:endParaRPr lang="en-US" altLang="ja-JP" dirty="0"/>
          </a:p>
          <a:p>
            <a:pPr marL="457200" lvl="1" indent="0">
              <a:buNone/>
            </a:pPr>
            <a:r>
              <a:rPr lang="en-US" altLang="ja-JP" dirty="0"/>
              <a:t>Some other Python libraries are necessary (in our demo project(s).</a:t>
            </a:r>
          </a:p>
          <a:p>
            <a:pPr marL="457200" lvl="1" indent="0">
              <a:buNone/>
            </a:pPr>
            <a:endParaRPr lang="en-US" altLang="ja-JP" dirty="0"/>
          </a:p>
          <a:p>
            <a:pPr lvl="1">
              <a:buFontTx/>
              <a:buChar char="-"/>
            </a:pPr>
            <a:r>
              <a:rPr lang="en-US" altLang="ja-JP" dirty="0" err="1"/>
              <a:t>OpenCv</a:t>
            </a:r>
            <a:r>
              <a:rPr lang="en-US" altLang="ja-JP" dirty="0"/>
              <a:t>.</a:t>
            </a:r>
          </a:p>
          <a:p>
            <a:pPr lvl="1">
              <a:buFontTx/>
              <a:buChar char="-"/>
            </a:pPr>
            <a:r>
              <a:rPr lang="en-US" altLang="ja-JP" dirty="0" err="1"/>
              <a:t>Numpy</a:t>
            </a:r>
            <a:endParaRPr lang="en-US" altLang="ja-JP" dirty="0"/>
          </a:p>
          <a:p>
            <a:pPr lvl="1">
              <a:buFontTx/>
              <a:buChar char="-"/>
            </a:pPr>
            <a:r>
              <a:rPr lang="en-US" altLang="ja-JP" dirty="0"/>
              <a:t>HPY5</a:t>
            </a:r>
          </a:p>
          <a:p>
            <a:pPr lvl="1">
              <a:buFontTx/>
              <a:buChar char="-"/>
            </a:pPr>
            <a:r>
              <a:rPr lang="en-US" altLang="ja-JP" dirty="0"/>
              <a:t>Pillow</a:t>
            </a:r>
          </a:p>
          <a:p>
            <a:pPr marL="914400" lvl="1" indent="-457200">
              <a:buAutoNum type="arabicPeriod"/>
            </a:pPr>
            <a:endParaRPr lang="en-US" altLang="ja-JP" dirty="0"/>
          </a:p>
          <a:p>
            <a:pPr marL="457200" lvl="1" indent="0">
              <a:buNone/>
            </a:pPr>
            <a:endParaRPr lang="en-US" altLang="ja-JP" dirty="0"/>
          </a:p>
        </p:txBody>
      </p:sp>
    </p:spTree>
    <p:extLst>
      <p:ext uri="{BB962C8B-B14F-4D97-AF65-F5344CB8AC3E}">
        <p14:creationId xmlns:p14="http://schemas.microsoft.com/office/powerpoint/2010/main" val="3810320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3689350"/>
            <a:ext cx="10515600" cy="2741613"/>
          </a:xfrm>
        </p:spPr>
        <p:txBody>
          <a:bodyPr>
            <a:normAutofit/>
          </a:bodyPr>
          <a:lstStyle/>
          <a:p>
            <a:pPr marL="0" indent="0">
              <a:buNone/>
            </a:pPr>
            <a:endParaRPr lang="en-US" altLang="ja-JP" dirty="0"/>
          </a:p>
          <a:p>
            <a:pPr marL="0" indent="0">
              <a:buNone/>
            </a:pPr>
            <a:r>
              <a:rPr lang="en-US" altLang="ja-JP" dirty="0"/>
              <a:t>We finally add another dense layer to cut down to the actual number of outputs we want, that is one for each class. </a:t>
            </a:r>
          </a:p>
          <a:p>
            <a:pPr marL="0" indent="0">
              <a:buNone/>
            </a:pPr>
            <a:r>
              <a:rPr lang="en-US" altLang="ja-JP" dirty="0"/>
              <a:t>The </a:t>
            </a:r>
            <a:r>
              <a:rPr lang="en-US" altLang="ja-JP" dirty="0" err="1"/>
              <a:t>softmax</a:t>
            </a:r>
            <a:r>
              <a:rPr lang="en-US" altLang="ja-JP" dirty="0"/>
              <a:t> activation function is applied to ensure each output has a value 0-1, and the sum is 1. This is because we want to outputs to be a percentage.</a:t>
            </a:r>
            <a:endParaRPr kumimoji="1" lang="en-US" altLang="ja-JP" dirty="0"/>
          </a:p>
          <a:p>
            <a:pPr marL="0" indent="0">
              <a:buNone/>
            </a:pPr>
            <a:endParaRPr lang="en-US" altLang="ja-JP" dirty="0"/>
          </a:p>
          <a:p>
            <a:pPr marL="0" indent="0">
              <a:buNone/>
            </a:pPr>
            <a:endParaRPr kumimoji="1" lang="ja-JP" altLang="en-US" dirty="0"/>
          </a:p>
        </p:txBody>
      </p:sp>
      <p:pic>
        <p:nvPicPr>
          <p:cNvPr id="5" name="Picture 4">
            <a:extLst>
              <a:ext uri="{FF2B5EF4-FFF2-40B4-BE49-F238E27FC236}">
                <a16:creationId xmlns:a16="http://schemas.microsoft.com/office/drawing/2014/main" id="{21407B19-D999-430E-9BE8-A353BA9C2A20}"/>
              </a:ext>
            </a:extLst>
          </p:cNvPr>
          <p:cNvPicPr>
            <a:picLocks noChangeAspect="1"/>
          </p:cNvPicPr>
          <p:nvPr/>
        </p:nvPicPr>
        <p:blipFill>
          <a:blip r:embed="rId3"/>
          <a:stretch>
            <a:fillRect/>
          </a:stretch>
        </p:blipFill>
        <p:spPr>
          <a:xfrm>
            <a:off x="7074175" y="851538"/>
            <a:ext cx="4789833" cy="2837812"/>
          </a:xfrm>
          <a:prstGeom prst="rect">
            <a:avLst/>
          </a:prstGeom>
        </p:spPr>
      </p:pic>
      <p:sp>
        <p:nvSpPr>
          <p:cNvPr id="4" name="Rectangle 1">
            <a:extLst>
              <a:ext uri="{FF2B5EF4-FFF2-40B4-BE49-F238E27FC236}">
                <a16:creationId xmlns:a16="http://schemas.microsoft.com/office/drawing/2014/main" id="{714C3B2E-7FB2-44AA-BB24-9E66C0D245D2}"/>
              </a:ext>
            </a:extLst>
          </p:cNvPr>
          <p:cNvSpPr>
            <a:spLocks noChangeArrowheads="1"/>
          </p:cNvSpPr>
          <p:nvPr/>
        </p:nvSpPr>
        <p:spPr bwMode="auto">
          <a:xfrm>
            <a:off x="755650" y="1609636"/>
            <a:ext cx="56261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model.add(Dense(NUMBER_OF_CLASSES</a:t>
            </a:r>
            <a:r>
              <a:rPr kumimoji="0" lang="ja-JP" altLang="ja-JP" sz="2400" b="0" i="0" u="none" strike="noStrike" cap="none" normalizeH="0" baseline="0" dirty="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2400" b="0" i="0" u="none" strike="noStrike" cap="none" normalizeH="0" baseline="0" dirty="0">
                <a:ln>
                  <a:noFill/>
                </a:ln>
                <a:solidFill>
                  <a:srgbClr val="AA4926"/>
                </a:solidFill>
                <a:effectLst/>
                <a:latin typeface="ＭＳ ゴシック" panose="020B0609070205080204" pitchFamily="49" charset="-128"/>
                <a:ea typeface="ＭＳ ゴシック" panose="020B0609070205080204" pitchFamily="49" charset="-128"/>
              </a:rPr>
              <a:t>W_constraint</a:t>
            </a:r>
            <a:r>
              <a:rPr kumimoji="0" lang="ja-JP" altLang="ja-JP" sz="24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=maxnorm(max_norm)))</a:t>
            </a:r>
            <a:br>
              <a:rPr kumimoji="0" lang="ja-JP" altLang="ja-JP" sz="24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br>
            <a:r>
              <a:rPr kumimoji="0" lang="ja-JP" altLang="ja-JP" sz="24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model.add(Activation(</a:t>
            </a:r>
            <a:r>
              <a:rPr kumimoji="0" lang="ja-JP" altLang="ja-JP" sz="2400" b="0" i="0" u="none" strike="noStrike" cap="none" normalizeH="0" baseline="0" dirty="0">
                <a:ln>
                  <a:noFill/>
                </a:ln>
                <a:solidFill>
                  <a:srgbClr val="008080"/>
                </a:solidFill>
                <a:effectLst/>
                <a:latin typeface="ＭＳ ゴシック" panose="020B0609070205080204" pitchFamily="49" charset="-128"/>
                <a:ea typeface="ＭＳ ゴシック" panose="020B0609070205080204" pitchFamily="49" charset="-128"/>
              </a:rPr>
              <a:t>'softmax'</a:t>
            </a:r>
            <a:r>
              <a:rPr kumimoji="0" lang="ja-JP" altLang="ja-JP" sz="2400" b="0" i="0" u="none" strike="noStrike" cap="none" normalizeH="0" baseline="0" dirty="0">
                <a:ln>
                  <a:noFill/>
                </a:ln>
                <a:solidFill>
                  <a:srgbClr val="A9B7C6"/>
                </a:solidFill>
                <a:effectLst/>
                <a:latin typeface="ＭＳ ゴシック" panose="020B0609070205080204" pitchFamily="49" charset="-128"/>
                <a:ea typeface="ＭＳ ゴシック" panose="020B0609070205080204" pitchFamily="49" charset="-128"/>
              </a:rPr>
              <a:t>))</a:t>
            </a:r>
            <a:endParaRPr kumimoji="0" lang="ja-JP" altLang="ja-JP"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669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We compile the model with the '</a:t>
            </a:r>
            <a:r>
              <a:rPr lang="en-US" altLang="ja-JP" dirty="0" err="1"/>
              <a:t>adam</a:t>
            </a:r>
            <a:r>
              <a:rPr lang="en-US" altLang="ja-JP" dirty="0"/>
              <a:t>' optimizer. An optimizer is used to change the values of the weights to minimize the loss, between runs.</a:t>
            </a:r>
          </a:p>
          <a:p>
            <a:pPr marL="0" indent="0">
              <a:buNone/>
            </a:pPr>
            <a:endParaRPr lang="en-US" altLang="ja-JP" dirty="0"/>
          </a:p>
          <a:p>
            <a:pPr marL="0" indent="0">
              <a:buNone/>
            </a:pPr>
            <a:r>
              <a:rPr lang="en-US" altLang="ja-JP" dirty="0"/>
              <a:t>Here we have set it to change according to the '</a:t>
            </a:r>
            <a:r>
              <a:rPr lang="en-US" altLang="ja-JP" dirty="0" err="1"/>
              <a:t>categorical_crossentropy</a:t>
            </a:r>
            <a:r>
              <a:rPr lang="en-US" altLang="ja-JP" dirty="0"/>
              <a:t>’.</a:t>
            </a:r>
            <a:endParaRPr kumimoji="1" lang="en-US" altLang="ja-JP" dirty="0"/>
          </a:p>
          <a:p>
            <a:pPr marL="0" indent="0">
              <a:buNone/>
            </a:pPr>
            <a:endParaRPr lang="en-US" altLang="ja-JP" dirty="0"/>
          </a:p>
          <a:p>
            <a:pPr marL="0" indent="0">
              <a:buNone/>
            </a:pPr>
            <a:endParaRPr kumimoji="1" lang="ja-JP" altLang="en-US" dirty="0"/>
          </a:p>
        </p:txBody>
      </p:sp>
      <p:pic>
        <p:nvPicPr>
          <p:cNvPr id="4" name="Picture 3">
            <a:extLst>
              <a:ext uri="{FF2B5EF4-FFF2-40B4-BE49-F238E27FC236}">
                <a16:creationId xmlns:a16="http://schemas.microsoft.com/office/drawing/2014/main" id="{7411BFCF-8F39-49B4-8A43-272588050565}"/>
              </a:ext>
            </a:extLst>
          </p:cNvPr>
          <p:cNvPicPr>
            <a:picLocks noChangeAspect="1"/>
          </p:cNvPicPr>
          <p:nvPr/>
        </p:nvPicPr>
        <p:blipFill>
          <a:blip r:embed="rId3"/>
          <a:stretch>
            <a:fillRect/>
          </a:stretch>
        </p:blipFill>
        <p:spPr>
          <a:xfrm>
            <a:off x="702365" y="1225826"/>
            <a:ext cx="8229600" cy="1057275"/>
          </a:xfrm>
          <a:prstGeom prst="rect">
            <a:avLst/>
          </a:prstGeom>
        </p:spPr>
      </p:pic>
    </p:spTree>
    <p:extLst>
      <p:ext uri="{BB962C8B-B14F-4D97-AF65-F5344CB8AC3E}">
        <p14:creationId xmlns:p14="http://schemas.microsoft.com/office/powerpoint/2010/main" val="772929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Finally we call the </a:t>
            </a:r>
            <a:r>
              <a:rPr lang="en-US" altLang="ja-JP" dirty="0" err="1"/>
              <a:t>model.fit</a:t>
            </a:r>
            <a:r>
              <a:rPr lang="en-US" altLang="ja-JP" dirty="0"/>
              <a:t>() function in order to train the model.</a:t>
            </a:r>
          </a:p>
          <a:p>
            <a:pPr marL="0" indent="0">
              <a:buNone/>
            </a:pPr>
            <a:r>
              <a:rPr lang="en-US" altLang="ja-JP" dirty="0"/>
              <a:t>The final output is the 3 files;</a:t>
            </a:r>
          </a:p>
          <a:p>
            <a:r>
              <a:rPr lang="en-US" altLang="ja-JP" dirty="0"/>
              <a:t>'model_weights.h5’.</a:t>
            </a:r>
          </a:p>
          <a:p>
            <a:r>
              <a:rPr lang="en-US" altLang="ja-JP" dirty="0"/>
              <a:t>'</a:t>
            </a:r>
            <a:r>
              <a:rPr lang="en-US" altLang="ja-JP" dirty="0" err="1"/>
              <a:t>model_Arcitecture.json</a:t>
            </a:r>
            <a:r>
              <a:rPr lang="en-US" altLang="ja-JP" dirty="0"/>
              <a:t>’.</a:t>
            </a:r>
          </a:p>
          <a:p>
            <a:r>
              <a:rPr lang="en-US" altLang="ja-JP" dirty="0"/>
              <a:t>'class_lookup.txt’. </a:t>
            </a:r>
            <a:r>
              <a:rPr lang="en-US" altLang="ja-JP" sz="1700" dirty="0"/>
              <a:t>(Its just a translation from numbers to meaningful names)</a:t>
            </a:r>
          </a:p>
          <a:p>
            <a:pPr marL="0" indent="0">
              <a:buNone/>
            </a:pPr>
            <a:endParaRPr lang="en-US" altLang="ja-JP" dirty="0"/>
          </a:p>
          <a:p>
            <a:pPr marL="0" indent="0">
              <a:buNone/>
            </a:pPr>
            <a:endParaRPr kumimoji="1" lang="ja-JP" altLang="en-US" dirty="0"/>
          </a:p>
        </p:txBody>
      </p:sp>
      <p:pic>
        <p:nvPicPr>
          <p:cNvPr id="5" name="Picture 4">
            <a:extLst>
              <a:ext uri="{FF2B5EF4-FFF2-40B4-BE49-F238E27FC236}">
                <a16:creationId xmlns:a16="http://schemas.microsoft.com/office/drawing/2014/main" id="{905D03F2-355F-4601-A9AA-768FEA7D868F}"/>
              </a:ext>
            </a:extLst>
          </p:cNvPr>
          <p:cNvPicPr>
            <a:picLocks noChangeAspect="1"/>
          </p:cNvPicPr>
          <p:nvPr/>
        </p:nvPicPr>
        <p:blipFill>
          <a:blip r:embed="rId3"/>
          <a:stretch>
            <a:fillRect/>
          </a:stretch>
        </p:blipFill>
        <p:spPr>
          <a:xfrm>
            <a:off x="838200" y="1015656"/>
            <a:ext cx="4763742" cy="2590350"/>
          </a:xfrm>
          <a:prstGeom prst="rect">
            <a:avLst/>
          </a:prstGeom>
        </p:spPr>
      </p:pic>
    </p:spTree>
    <p:extLst>
      <p:ext uri="{BB962C8B-B14F-4D97-AF65-F5344CB8AC3E}">
        <p14:creationId xmlns:p14="http://schemas.microsoft.com/office/powerpoint/2010/main" val="4225422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Training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endParaRPr lang="en-US" altLang="ja-JP" dirty="0"/>
          </a:p>
          <a:p>
            <a:pPr marL="0" indent="0">
              <a:buNone/>
            </a:pPr>
            <a:endParaRPr lang="en-US" altLang="ja-JP" dirty="0"/>
          </a:p>
          <a:p>
            <a:pPr marL="0" indent="0">
              <a:buNone/>
            </a:pPr>
            <a:r>
              <a:rPr lang="en-US" altLang="ja-JP" dirty="0"/>
              <a:t>Run Training.</a:t>
            </a:r>
          </a:p>
          <a:p>
            <a:pPr marL="0" indent="0">
              <a:buNone/>
            </a:pPr>
            <a:endParaRPr lang="en-US" altLang="ja-JP" sz="1700" dirty="0"/>
          </a:p>
          <a:p>
            <a:pPr marL="0" indent="0">
              <a:buNone/>
            </a:pPr>
            <a:endParaRPr lang="en-US" altLang="ja-JP" dirty="0"/>
          </a:p>
          <a:p>
            <a:pPr marL="0" indent="0">
              <a:buNone/>
            </a:pPr>
            <a:endParaRPr kumimoji="1" lang="ja-JP" altLang="en-US" dirty="0"/>
          </a:p>
        </p:txBody>
      </p:sp>
      <p:graphicFrame>
        <p:nvGraphicFramePr>
          <p:cNvPr id="4" name="Table 3">
            <a:extLst>
              <a:ext uri="{FF2B5EF4-FFF2-40B4-BE49-F238E27FC236}">
                <a16:creationId xmlns:a16="http://schemas.microsoft.com/office/drawing/2014/main" id="{5BC07417-A083-4CAE-81D7-70C340373A1F}"/>
              </a:ext>
            </a:extLst>
          </p:cNvPr>
          <p:cNvGraphicFramePr>
            <a:graphicFrameLocks noGrp="1"/>
          </p:cNvGraphicFramePr>
          <p:nvPr>
            <p:extLst>
              <p:ext uri="{D42A27DB-BD31-4B8C-83A1-F6EECF244321}">
                <p14:modId xmlns:p14="http://schemas.microsoft.com/office/powerpoint/2010/main" val="437613027"/>
              </p:ext>
            </p:extLst>
          </p:nvPr>
        </p:nvGraphicFramePr>
        <p:xfrm>
          <a:off x="1181484" y="2929567"/>
          <a:ext cx="9588795" cy="365760"/>
        </p:xfrm>
        <a:graphic>
          <a:graphicData uri="http://schemas.openxmlformats.org/drawingml/2006/table">
            <a:tbl>
              <a:tblPr firstRow="1" bandRow="1">
                <a:tableStyleId>{073A0DAA-6AF3-43AB-8588-CEC1D06C72B9}</a:tableStyleId>
              </a:tblPr>
              <a:tblGrid>
                <a:gridCol w="9588795">
                  <a:extLst>
                    <a:ext uri="{9D8B030D-6E8A-4147-A177-3AD203B41FA5}">
                      <a16:colId xmlns:a16="http://schemas.microsoft.com/office/drawing/2014/main" val="2350872929"/>
                    </a:ext>
                  </a:extLst>
                </a:gridCol>
              </a:tblGrid>
              <a:tr h="169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python Model_simple.py -dataset data/cropped/faces -</a:t>
                      </a:r>
                      <a:r>
                        <a:rPr lang="en-US" altLang="ja-JP" sz="1800" dirty="0" err="1"/>
                        <a:t>output_path</a:t>
                      </a:r>
                      <a:r>
                        <a:rPr lang="en-US" altLang="ja-JP" sz="1800" dirty="0"/>
                        <a:t> models/faces</a:t>
                      </a:r>
                    </a:p>
                  </a:txBody>
                  <a:tcPr/>
                </a:tc>
                <a:extLst>
                  <a:ext uri="{0D108BD9-81ED-4DB2-BD59-A6C34878D82A}">
                    <a16:rowId xmlns:a16="http://schemas.microsoft.com/office/drawing/2014/main" val="400287806"/>
                  </a:ext>
                </a:extLst>
              </a:tr>
            </a:tbl>
          </a:graphicData>
        </a:graphic>
      </p:graphicFrame>
    </p:spTree>
    <p:extLst>
      <p:ext uri="{BB962C8B-B14F-4D97-AF65-F5344CB8AC3E}">
        <p14:creationId xmlns:p14="http://schemas.microsoft.com/office/powerpoint/2010/main" val="2276595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7404-8779-4908-8A12-21D15CBD70BD}"/>
              </a:ext>
            </a:extLst>
          </p:cNvPr>
          <p:cNvSpPr>
            <a:spLocks noGrp="1"/>
          </p:cNvSpPr>
          <p:nvPr>
            <p:ph type="title"/>
          </p:nvPr>
        </p:nvSpPr>
        <p:spPr/>
        <p:txBody>
          <a:bodyPr>
            <a:normAutofit/>
          </a:bodyPr>
          <a:lstStyle/>
          <a:p>
            <a:r>
              <a:rPr kumimoji="1" lang="en-US" altLang="ja-JP" dirty="0" err="1"/>
              <a:t>Tensorboard</a:t>
            </a:r>
            <a:endParaRPr kumimoji="1" lang="ja-JP" altLang="en-US" dirty="0"/>
          </a:p>
        </p:txBody>
      </p:sp>
      <p:sp>
        <p:nvSpPr>
          <p:cNvPr id="3" name="Content Placeholder 2">
            <a:extLst>
              <a:ext uri="{FF2B5EF4-FFF2-40B4-BE49-F238E27FC236}">
                <a16:creationId xmlns:a16="http://schemas.microsoft.com/office/drawing/2014/main" id="{69A1C247-B53D-4786-903F-F338C4685C1D}"/>
              </a:ext>
            </a:extLst>
          </p:cNvPr>
          <p:cNvSpPr>
            <a:spLocks noGrp="1"/>
          </p:cNvSpPr>
          <p:nvPr>
            <p:ph idx="1"/>
          </p:nvPr>
        </p:nvSpPr>
        <p:spPr/>
        <p:txBody>
          <a:bodyPr>
            <a:normAutofit lnSpcReduction="10000"/>
          </a:bodyPr>
          <a:lstStyle/>
          <a:p>
            <a:pPr marL="0" indent="0">
              <a:buNone/>
            </a:pPr>
            <a:r>
              <a:rPr kumimoji="1" lang="en-US" altLang="ja-JP" dirty="0" err="1"/>
              <a:t>Tensorboard</a:t>
            </a:r>
            <a:r>
              <a:rPr kumimoji="1" lang="en-US" altLang="ja-JP" dirty="0"/>
              <a:t> is the logging system inbuilt </a:t>
            </a:r>
            <a:r>
              <a:rPr lang="en-US" altLang="ja-JP" dirty="0"/>
              <a:t>into </a:t>
            </a:r>
            <a:r>
              <a:rPr lang="en-US" altLang="ja-JP" dirty="0" err="1"/>
              <a:t>Tensorflow</a:t>
            </a:r>
            <a:r>
              <a:rPr lang="en-US" altLang="ja-JP" dirty="0"/>
              <a:t>.</a:t>
            </a:r>
          </a:p>
          <a:p>
            <a:pPr marL="0" indent="0">
              <a:buNone/>
            </a:pPr>
            <a:endParaRPr kumimoji="1" lang="en-US" altLang="ja-JP" dirty="0"/>
          </a:p>
          <a:p>
            <a:pPr marL="0" indent="0">
              <a:buNone/>
            </a:pPr>
            <a:r>
              <a:rPr lang="en-US" altLang="ja-JP" dirty="0"/>
              <a:t>We can verify the graph had achieved stability or not, and spot other potential problems or areas to investigate.</a:t>
            </a:r>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http://localhost:6006</a:t>
            </a:r>
          </a:p>
          <a:p>
            <a:pPr marL="0" indent="0">
              <a:buNone/>
            </a:pPr>
            <a:endParaRPr kumimoji="1" lang="en-US" altLang="ja-JP" dirty="0"/>
          </a:p>
          <a:p>
            <a:pPr marL="0" indent="0">
              <a:buNone/>
            </a:pPr>
            <a:endParaRPr kumimoji="1" lang="ja-JP" altLang="en-US" dirty="0"/>
          </a:p>
        </p:txBody>
      </p:sp>
      <p:graphicFrame>
        <p:nvGraphicFramePr>
          <p:cNvPr id="6" name="Table 5">
            <a:extLst>
              <a:ext uri="{FF2B5EF4-FFF2-40B4-BE49-F238E27FC236}">
                <a16:creationId xmlns:a16="http://schemas.microsoft.com/office/drawing/2014/main" id="{D7F8C34D-694A-4A71-9C96-2062D6DC94CC}"/>
              </a:ext>
            </a:extLst>
          </p:cNvPr>
          <p:cNvGraphicFramePr>
            <a:graphicFrameLocks noGrp="1"/>
          </p:cNvGraphicFramePr>
          <p:nvPr>
            <p:extLst>
              <p:ext uri="{D42A27DB-BD31-4B8C-83A1-F6EECF244321}">
                <p14:modId xmlns:p14="http://schemas.microsoft.com/office/powerpoint/2010/main" val="1847087689"/>
              </p:ext>
            </p:extLst>
          </p:nvPr>
        </p:nvGraphicFramePr>
        <p:xfrm>
          <a:off x="838200" y="4711274"/>
          <a:ext cx="9588795" cy="365760"/>
        </p:xfrm>
        <a:graphic>
          <a:graphicData uri="http://schemas.openxmlformats.org/drawingml/2006/table">
            <a:tbl>
              <a:tblPr firstRow="1" bandRow="1">
                <a:tableStyleId>{073A0DAA-6AF3-43AB-8588-CEC1D06C72B9}</a:tableStyleId>
              </a:tblPr>
              <a:tblGrid>
                <a:gridCol w="9588795">
                  <a:extLst>
                    <a:ext uri="{9D8B030D-6E8A-4147-A177-3AD203B41FA5}">
                      <a16:colId xmlns:a16="http://schemas.microsoft.com/office/drawing/2014/main" val="2350872929"/>
                    </a:ext>
                  </a:extLst>
                </a:gridCol>
              </a:tblGrid>
              <a:tr h="169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&gt;</a:t>
                      </a:r>
                      <a:r>
                        <a:rPr lang="en-US" altLang="ja-JP" dirty="0" err="1"/>
                        <a:t>tensorboard</a:t>
                      </a:r>
                      <a:r>
                        <a:rPr lang="en-US" altLang="ja-JP" dirty="0"/>
                        <a:t> --</a:t>
                      </a:r>
                      <a:r>
                        <a:rPr lang="en-US" altLang="ja-JP" dirty="0" err="1"/>
                        <a:t>logdir</a:t>
                      </a:r>
                      <a:r>
                        <a:rPr lang="en-US" altLang="ja-JP" dirty="0"/>
                        <a:t> ./logs</a:t>
                      </a:r>
                      <a:endParaRPr lang="en-US" altLang="ja-JP" sz="1800" dirty="0"/>
                    </a:p>
                  </a:txBody>
                  <a:tcPr/>
                </a:tc>
                <a:extLst>
                  <a:ext uri="{0D108BD9-81ED-4DB2-BD59-A6C34878D82A}">
                    <a16:rowId xmlns:a16="http://schemas.microsoft.com/office/drawing/2014/main" val="400287806"/>
                  </a:ext>
                </a:extLst>
              </a:tr>
            </a:tbl>
          </a:graphicData>
        </a:graphic>
      </p:graphicFrame>
    </p:spTree>
    <p:extLst>
      <p:ext uri="{BB962C8B-B14F-4D97-AF65-F5344CB8AC3E}">
        <p14:creationId xmlns:p14="http://schemas.microsoft.com/office/powerpoint/2010/main" val="19026702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Classifying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endParaRPr lang="en-US" altLang="ja-JP" dirty="0"/>
          </a:p>
          <a:p>
            <a:pPr marL="0" indent="0">
              <a:buNone/>
            </a:pPr>
            <a:endParaRPr kumimoji="1" lang="ja-JP" altLang="en-US" dirty="0"/>
          </a:p>
        </p:txBody>
      </p:sp>
      <p:sp>
        <p:nvSpPr>
          <p:cNvPr id="4" name="Rectangle 3">
            <a:extLst>
              <a:ext uri="{FF2B5EF4-FFF2-40B4-BE49-F238E27FC236}">
                <a16:creationId xmlns:a16="http://schemas.microsoft.com/office/drawing/2014/main" id="{01CB6436-02C1-4EE8-AA77-0B5B9E85F8A5}"/>
              </a:ext>
            </a:extLst>
          </p:cNvPr>
          <p:cNvSpPr/>
          <p:nvPr/>
        </p:nvSpPr>
        <p:spPr>
          <a:xfrm>
            <a:off x="838199" y="1225826"/>
            <a:ext cx="10186481" cy="1569660"/>
          </a:xfrm>
          <a:prstGeom prst="rect">
            <a:avLst/>
          </a:prstGeom>
        </p:spPr>
        <p:txBody>
          <a:bodyPr wrap="square">
            <a:spAutoFit/>
          </a:bodyPr>
          <a:lstStyle/>
          <a:p>
            <a:r>
              <a:rPr lang="en-US" altLang="ja-JP" sz="2400" dirty="0"/>
              <a:t>Finally, we can use the model to classify. </a:t>
            </a:r>
          </a:p>
          <a:p>
            <a:endParaRPr lang="en-US" altLang="ja-JP" sz="2400" dirty="0"/>
          </a:p>
          <a:p>
            <a:r>
              <a:rPr lang="en-US" altLang="ja-JP" sz="2400" b="1" dirty="0">
                <a:solidFill>
                  <a:srgbClr val="FF0000"/>
                </a:solidFill>
              </a:rPr>
              <a:t>We will use the second set of images we made earlier. ([name]Test)</a:t>
            </a:r>
          </a:p>
        </p:txBody>
      </p:sp>
    </p:spTree>
    <p:extLst>
      <p:ext uri="{BB962C8B-B14F-4D97-AF65-F5344CB8AC3E}">
        <p14:creationId xmlns:p14="http://schemas.microsoft.com/office/powerpoint/2010/main" val="15470983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Classifying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r>
              <a:rPr lang="en-US" altLang="ja-JP" dirty="0"/>
              <a:t>Download the classify code from the repo "classify_model.py"</a:t>
            </a:r>
          </a:p>
          <a:p>
            <a:pPr marL="0" indent="0">
              <a:buNone/>
            </a:pPr>
            <a:r>
              <a:rPr lang="en-US" altLang="ja-JP" dirty="0"/>
              <a:t>-First we load the model we created before with model.py. </a:t>
            </a:r>
          </a:p>
          <a:p>
            <a:pPr marL="0" indent="0">
              <a:buNone/>
            </a:pPr>
            <a:r>
              <a:rPr lang="en-US" altLang="ja-JP" dirty="0"/>
              <a:t>         KERAS has some handy classes that make this easy.</a:t>
            </a:r>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         Then we compile the model. </a:t>
            </a:r>
            <a:endParaRPr kumimoji="1" lang="ja-JP" altLang="en-US" dirty="0"/>
          </a:p>
        </p:txBody>
      </p:sp>
      <p:pic>
        <p:nvPicPr>
          <p:cNvPr id="4" name="Picture 3">
            <a:extLst>
              <a:ext uri="{FF2B5EF4-FFF2-40B4-BE49-F238E27FC236}">
                <a16:creationId xmlns:a16="http://schemas.microsoft.com/office/drawing/2014/main" id="{682C3B87-AD92-443C-A3B2-FE4FBD4C8867}"/>
              </a:ext>
            </a:extLst>
          </p:cNvPr>
          <p:cNvPicPr>
            <a:picLocks noChangeAspect="1"/>
          </p:cNvPicPr>
          <p:nvPr/>
        </p:nvPicPr>
        <p:blipFill>
          <a:blip r:embed="rId3"/>
          <a:stretch>
            <a:fillRect/>
          </a:stretch>
        </p:blipFill>
        <p:spPr>
          <a:xfrm>
            <a:off x="1662687" y="2857398"/>
            <a:ext cx="7915275" cy="1228725"/>
          </a:xfrm>
          <a:prstGeom prst="rect">
            <a:avLst/>
          </a:prstGeom>
        </p:spPr>
      </p:pic>
      <p:pic>
        <p:nvPicPr>
          <p:cNvPr id="7" name="Picture 6">
            <a:extLst>
              <a:ext uri="{FF2B5EF4-FFF2-40B4-BE49-F238E27FC236}">
                <a16:creationId xmlns:a16="http://schemas.microsoft.com/office/drawing/2014/main" id="{46B4FC5E-0FAD-4811-A442-B30CF17BF16A}"/>
              </a:ext>
            </a:extLst>
          </p:cNvPr>
          <p:cNvPicPr>
            <a:picLocks noChangeAspect="1"/>
          </p:cNvPicPr>
          <p:nvPr/>
        </p:nvPicPr>
        <p:blipFill>
          <a:blip r:embed="rId4"/>
          <a:stretch>
            <a:fillRect/>
          </a:stretch>
        </p:blipFill>
        <p:spPr>
          <a:xfrm>
            <a:off x="1662687" y="4967223"/>
            <a:ext cx="5219700" cy="1247775"/>
          </a:xfrm>
          <a:prstGeom prst="rect">
            <a:avLst/>
          </a:prstGeom>
        </p:spPr>
      </p:pic>
    </p:spTree>
    <p:extLst>
      <p:ext uri="{BB962C8B-B14F-4D97-AF65-F5344CB8AC3E}">
        <p14:creationId xmlns:p14="http://schemas.microsoft.com/office/powerpoint/2010/main" val="1650578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Classifying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The function that outputs results is “</a:t>
            </a:r>
            <a:r>
              <a:rPr lang="en-US" altLang="ja-JP" dirty="0" err="1"/>
              <a:t>model.predict_classes</a:t>
            </a:r>
            <a:r>
              <a:rPr lang="en-US" altLang="ja-JP" dirty="0"/>
              <a:t>”.</a:t>
            </a:r>
          </a:p>
          <a:p>
            <a:pPr marL="0" indent="0">
              <a:buNone/>
            </a:pPr>
            <a:r>
              <a:rPr kumimoji="1" lang="en-US" altLang="ja-JP" dirty="0"/>
              <a:t>The output is a list of the class, for each image in the input directory.</a:t>
            </a:r>
          </a:p>
          <a:p>
            <a:pPr marL="0" indent="0">
              <a:buNone/>
            </a:pPr>
            <a:endParaRPr lang="en-US" altLang="ja-JP" dirty="0"/>
          </a:p>
          <a:p>
            <a:pPr marL="0" indent="0">
              <a:buNone/>
            </a:pPr>
            <a:r>
              <a:rPr lang="en-US" altLang="ja-JP" dirty="0"/>
              <a:t>This function only outputs the most likely class.</a:t>
            </a:r>
          </a:p>
        </p:txBody>
      </p:sp>
      <p:pic>
        <p:nvPicPr>
          <p:cNvPr id="6" name="Picture 5">
            <a:extLst>
              <a:ext uri="{FF2B5EF4-FFF2-40B4-BE49-F238E27FC236}">
                <a16:creationId xmlns:a16="http://schemas.microsoft.com/office/drawing/2014/main" id="{D57AA8BC-7E0D-429C-AAAF-EF97D65B75F3}"/>
              </a:ext>
            </a:extLst>
          </p:cNvPr>
          <p:cNvPicPr>
            <a:picLocks noChangeAspect="1"/>
          </p:cNvPicPr>
          <p:nvPr/>
        </p:nvPicPr>
        <p:blipFill>
          <a:blip r:embed="rId3"/>
          <a:stretch>
            <a:fillRect/>
          </a:stretch>
        </p:blipFill>
        <p:spPr>
          <a:xfrm>
            <a:off x="838200" y="1096150"/>
            <a:ext cx="8905875" cy="2028825"/>
          </a:xfrm>
          <a:prstGeom prst="rect">
            <a:avLst/>
          </a:prstGeom>
        </p:spPr>
      </p:pic>
    </p:spTree>
    <p:extLst>
      <p:ext uri="{BB962C8B-B14F-4D97-AF65-F5344CB8AC3E}">
        <p14:creationId xmlns:p14="http://schemas.microsoft.com/office/powerpoint/2010/main" val="2516858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Classifying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r>
              <a:rPr lang="en-US" altLang="ja-JP" dirty="0"/>
              <a:t>The </a:t>
            </a:r>
            <a:r>
              <a:rPr lang="en-US" altLang="ja-JP" b="1" dirty="0"/>
              <a:t>'</a:t>
            </a:r>
            <a:r>
              <a:rPr lang="en-US" altLang="ja-JP" b="1" dirty="0" err="1"/>
              <a:t>predict_proba</a:t>
            </a:r>
            <a:r>
              <a:rPr lang="en-US" altLang="ja-JP" b="1" dirty="0"/>
              <a:t>' </a:t>
            </a:r>
            <a:r>
              <a:rPr lang="en-US" altLang="ja-JP" dirty="0"/>
              <a:t>function creates, for each image in X, a list of all the classes in the model. The classes have a value 0-1, which is the % probability of a match.</a:t>
            </a:r>
          </a:p>
          <a:p>
            <a:pPr marL="0" indent="0">
              <a:buNone/>
            </a:pPr>
            <a:endParaRPr lang="en-US" altLang="ja-JP" dirty="0"/>
          </a:p>
          <a:p>
            <a:pPr marL="0" indent="0">
              <a:buNone/>
            </a:pPr>
            <a:r>
              <a:rPr lang="en-US" altLang="ja-JP" dirty="0"/>
              <a:t>It’s a KERAS function, that returns the prediction for all classes.</a:t>
            </a:r>
          </a:p>
          <a:p>
            <a:pPr marL="0" indent="0">
              <a:buNone/>
            </a:pPr>
            <a:endParaRPr lang="en-US" altLang="ja-JP" dirty="0"/>
          </a:p>
          <a:p>
            <a:pPr marL="0" indent="0">
              <a:buNone/>
            </a:pPr>
            <a:endParaRPr lang="en-US" altLang="ja-JP" dirty="0"/>
          </a:p>
          <a:p>
            <a:pPr marL="0" indent="0">
              <a:buNone/>
            </a:pPr>
            <a:endParaRPr lang="en-US" altLang="ja-JP" dirty="0"/>
          </a:p>
        </p:txBody>
      </p:sp>
      <p:graphicFrame>
        <p:nvGraphicFramePr>
          <p:cNvPr id="4" name="Table 3">
            <a:extLst>
              <a:ext uri="{FF2B5EF4-FFF2-40B4-BE49-F238E27FC236}">
                <a16:creationId xmlns:a16="http://schemas.microsoft.com/office/drawing/2014/main" id="{1E3378DE-D92A-4092-8E09-BC04B7ED4E75}"/>
              </a:ext>
            </a:extLst>
          </p:cNvPr>
          <p:cNvGraphicFramePr>
            <a:graphicFrameLocks noGrp="1"/>
          </p:cNvGraphicFramePr>
          <p:nvPr>
            <p:extLst>
              <p:ext uri="{D42A27DB-BD31-4B8C-83A1-F6EECF244321}">
                <p14:modId xmlns:p14="http://schemas.microsoft.com/office/powerpoint/2010/main" val="3607160358"/>
              </p:ext>
            </p:extLst>
          </p:nvPr>
        </p:nvGraphicFramePr>
        <p:xfrm>
          <a:off x="924737" y="4146784"/>
          <a:ext cx="10342526" cy="370840"/>
        </p:xfrm>
        <a:graphic>
          <a:graphicData uri="http://schemas.openxmlformats.org/drawingml/2006/table">
            <a:tbl>
              <a:tblPr firstRow="1" bandRow="1">
                <a:tableStyleId>{073A0DAA-6AF3-43AB-8588-CEC1D06C72B9}</a:tableStyleId>
              </a:tblPr>
              <a:tblGrid>
                <a:gridCol w="10342526">
                  <a:extLst>
                    <a:ext uri="{9D8B030D-6E8A-4147-A177-3AD203B41FA5}">
                      <a16:colId xmlns:a16="http://schemas.microsoft.com/office/drawing/2014/main" val="414123078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&gt;&gt;&gt;</a:t>
                      </a:r>
                      <a:r>
                        <a:rPr lang="en-US" altLang="ja-JP" sz="1800" dirty="0" err="1"/>
                        <a:t>prediction_probabilities</a:t>
                      </a:r>
                      <a:r>
                        <a:rPr lang="en-US" altLang="ja-JP" sz="1800" dirty="0"/>
                        <a:t> = </a:t>
                      </a:r>
                      <a:r>
                        <a:rPr lang="en-US" altLang="ja-JP" sz="1800" dirty="0" err="1"/>
                        <a:t>model.predict_proba</a:t>
                      </a:r>
                      <a:r>
                        <a:rPr lang="en-US" altLang="ja-JP" sz="1800" dirty="0"/>
                        <a:t>(X, </a:t>
                      </a:r>
                      <a:r>
                        <a:rPr lang="en-US" altLang="ja-JP" sz="1800" dirty="0" err="1"/>
                        <a:t>batch_size</a:t>
                      </a:r>
                      <a:r>
                        <a:rPr lang="en-US" altLang="ja-JP" sz="1800" dirty="0"/>
                        <a:t>=1, verbose=1)</a:t>
                      </a:r>
                    </a:p>
                  </a:txBody>
                  <a:tcPr/>
                </a:tc>
                <a:extLst>
                  <a:ext uri="{0D108BD9-81ED-4DB2-BD59-A6C34878D82A}">
                    <a16:rowId xmlns:a16="http://schemas.microsoft.com/office/drawing/2014/main" val="1356144487"/>
                  </a:ext>
                </a:extLst>
              </a:tr>
            </a:tbl>
          </a:graphicData>
        </a:graphic>
      </p:graphicFrame>
    </p:spTree>
    <p:extLst>
      <p:ext uri="{BB962C8B-B14F-4D97-AF65-F5344CB8AC3E}">
        <p14:creationId xmlns:p14="http://schemas.microsoft.com/office/powerpoint/2010/main" val="718278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Classifying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r>
              <a:rPr lang="en-US" altLang="ja-JP" dirty="0"/>
              <a:t>Here are my results.</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graphicFrame>
        <p:nvGraphicFramePr>
          <p:cNvPr id="4" name="Table 3">
            <a:extLst>
              <a:ext uri="{FF2B5EF4-FFF2-40B4-BE49-F238E27FC236}">
                <a16:creationId xmlns:a16="http://schemas.microsoft.com/office/drawing/2014/main" id="{A9F6A532-945D-41D1-83BD-707E8246785D}"/>
              </a:ext>
            </a:extLst>
          </p:cNvPr>
          <p:cNvGraphicFramePr>
            <a:graphicFrameLocks noGrp="1"/>
          </p:cNvGraphicFramePr>
          <p:nvPr>
            <p:extLst>
              <p:ext uri="{D42A27DB-BD31-4B8C-83A1-F6EECF244321}">
                <p14:modId xmlns:p14="http://schemas.microsoft.com/office/powerpoint/2010/main" val="3875164995"/>
              </p:ext>
            </p:extLst>
          </p:nvPr>
        </p:nvGraphicFramePr>
        <p:xfrm>
          <a:off x="838200" y="2562642"/>
          <a:ext cx="10515600" cy="173736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869717094"/>
                    </a:ext>
                  </a:extLst>
                </a:gridCol>
              </a:tblGrid>
              <a:tr h="370840">
                <a:tc>
                  <a:txBody>
                    <a:bodyPr/>
                    <a:lstStyle/>
                    <a:p>
                      <a:pPr marL="0" indent="0">
                        <a:buNone/>
                      </a:pPr>
                      <a:r>
                        <a:rPr lang="en-US" altLang="ja-JP" dirty="0" err="1"/>
                        <a:t>classify_faces</a:t>
                      </a:r>
                      <a:r>
                        <a:rPr lang="en-US" altLang="ja-JP" dirty="0"/>
                        <a:t>\david14_crop.jpg	</a:t>
                      </a:r>
                      <a:r>
                        <a:rPr lang="en-US" altLang="ja-JP" dirty="0" err="1"/>
                        <a:t>david</a:t>
                      </a:r>
                      <a:r>
                        <a:rPr lang="en-US" altLang="ja-JP" dirty="0"/>
                        <a:t>	</a:t>
                      </a:r>
                      <a:r>
                        <a:rPr lang="en-US" altLang="ja-JP" dirty="0" err="1"/>
                        <a:t>patric</a:t>
                      </a:r>
                      <a:r>
                        <a:rPr lang="en-US" altLang="ja-JP" dirty="0"/>
                        <a:t>	</a:t>
                      </a:r>
                      <a:r>
                        <a:rPr lang="en-US" altLang="ja-JP" dirty="0" err="1"/>
                        <a:t>luke</a:t>
                      </a:r>
                      <a:endParaRPr lang="en-US" altLang="ja-JP" dirty="0"/>
                    </a:p>
                    <a:p>
                      <a:pPr marL="0" indent="0">
                        <a:buNone/>
                      </a:pPr>
                      <a:r>
                        <a:rPr lang="en-US" altLang="ja-JP" dirty="0" err="1"/>
                        <a:t>classify_faces</a:t>
                      </a:r>
                      <a:r>
                        <a:rPr lang="en-US" altLang="ja-JP" dirty="0"/>
                        <a:t>\david2_raw.jpg	</a:t>
                      </a:r>
                      <a:r>
                        <a:rPr lang="en-US" altLang="ja-JP" dirty="0" err="1"/>
                        <a:t>david</a:t>
                      </a:r>
                      <a:r>
                        <a:rPr lang="en-US" altLang="ja-JP" dirty="0"/>
                        <a:t>	</a:t>
                      </a:r>
                      <a:r>
                        <a:rPr lang="en-US" altLang="ja-JP" dirty="0" err="1"/>
                        <a:t>patric</a:t>
                      </a:r>
                      <a:r>
                        <a:rPr lang="en-US" altLang="ja-JP" dirty="0"/>
                        <a:t>	</a:t>
                      </a:r>
                      <a:r>
                        <a:rPr lang="en-US" altLang="ja-JP" dirty="0" err="1"/>
                        <a:t>luke</a:t>
                      </a:r>
                      <a:endParaRPr lang="en-US" altLang="ja-JP" dirty="0"/>
                    </a:p>
                    <a:p>
                      <a:pPr marL="0" indent="0">
                        <a:buNone/>
                      </a:pPr>
                      <a:r>
                        <a:rPr lang="en-US" altLang="ja-JP" dirty="0" err="1"/>
                        <a:t>classify_faces</a:t>
                      </a:r>
                      <a:r>
                        <a:rPr lang="en-US" altLang="ja-JP" dirty="0"/>
                        <a:t>\luke46_raw.jpg	</a:t>
                      </a:r>
                      <a:r>
                        <a:rPr lang="en-US" altLang="ja-JP" dirty="0" err="1"/>
                        <a:t>luke</a:t>
                      </a:r>
                      <a:r>
                        <a:rPr lang="en-US" altLang="ja-JP" dirty="0"/>
                        <a:t>	</a:t>
                      </a:r>
                      <a:r>
                        <a:rPr lang="en-US" altLang="ja-JP" dirty="0" err="1"/>
                        <a:t>david</a:t>
                      </a:r>
                      <a:r>
                        <a:rPr lang="en-US" altLang="ja-JP" dirty="0"/>
                        <a:t>	</a:t>
                      </a:r>
                      <a:r>
                        <a:rPr lang="en-US" altLang="ja-JP" dirty="0" err="1"/>
                        <a:t>patric</a:t>
                      </a:r>
                      <a:endParaRPr lang="en-US" altLang="ja-JP" dirty="0"/>
                    </a:p>
                    <a:p>
                      <a:pPr marL="0" indent="0">
                        <a:buNone/>
                      </a:pPr>
                      <a:r>
                        <a:rPr lang="en-US" altLang="ja-JP" dirty="0" err="1"/>
                        <a:t>classify_faces</a:t>
                      </a:r>
                      <a:r>
                        <a:rPr lang="en-US" altLang="ja-JP" dirty="0"/>
                        <a:t>\luke7_crop.jpg	</a:t>
                      </a:r>
                      <a:r>
                        <a:rPr lang="en-US" altLang="ja-JP" dirty="0" err="1"/>
                        <a:t>luke</a:t>
                      </a:r>
                      <a:r>
                        <a:rPr lang="en-US" altLang="ja-JP" dirty="0"/>
                        <a:t>	</a:t>
                      </a:r>
                      <a:r>
                        <a:rPr lang="en-US" altLang="ja-JP" dirty="0" err="1"/>
                        <a:t>david</a:t>
                      </a:r>
                      <a:r>
                        <a:rPr lang="en-US" altLang="ja-JP" dirty="0"/>
                        <a:t>	</a:t>
                      </a:r>
                      <a:r>
                        <a:rPr lang="en-US" altLang="ja-JP" dirty="0" err="1"/>
                        <a:t>patric</a:t>
                      </a:r>
                      <a:endParaRPr lang="en-US" altLang="ja-JP" dirty="0"/>
                    </a:p>
                    <a:p>
                      <a:pPr marL="0" indent="0">
                        <a:buNone/>
                      </a:pPr>
                      <a:r>
                        <a:rPr lang="en-US" altLang="ja-JP" dirty="0" err="1"/>
                        <a:t>classify_faces</a:t>
                      </a:r>
                      <a:r>
                        <a:rPr lang="en-US" altLang="ja-JP" dirty="0"/>
                        <a:t>\patric0_raw.jpg	</a:t>
                      </a:r>
                      <a:r>
                        <a:rPr lang="en-US" altLang="ja-JP" dirty="0" err="1"/>
                        <a:t>patric</a:t>
                      </a:r>
                      <a:r>
                        <a:rPr lang="en-US" altLang="ja-JP" dirty="0"/>
                        <a:t>	</a:t>
                      </a:r>
                      <a:r>
                        <a:rPr lang="en-US" altLang="ja-JP" dirty="0" err="1"/>
                        <a:t>david</a:t>
                      </a:r>
                      <a:r>
                        <a:rPr lang="en-US" altLang="ja-JP" dirty="0"/>
                        <a:t>	</a:t>
                      </a:r>
                      <a:r>
                        <a:rPr lang="en-US" altLang="ja-JP" dirty="0" err="1"/>
                        <a:t>luke</a:t>
                      </a:r>
                      <a:endParaRPr lang="en-US" altLang="ja-JP" dirty="0"/>
                    </a:p>
                    <a:p>
                      <a:pPr marL="0" indent="0">
                        <a:buNone/>
                      </a:pPr>
                      <a:r>
                        <a:rPr lang="en-US" altLang="ja-JP" dirty="0" err="1"/>
                        <a:t>classify_faces</a:t>
                      </a:r>
                      <a:r>
                        <a:rPr lang="en-US" altLang="ja-JP" dirty="0"/>
                        <a:t>\patric20_crop.jpg	</a:t>
                      </a:r>
                      <a:r>
                        <a:rPr lang="en-US" altLang="ja-JP" dirty="0" err="1"/>
                        <a:t>patric</a:t>
                      </a:r>
                      <a:r>
                        <a:rPr lang="en-US" altLang="ja-JP" dirty="0"/>
                        <a:t>	</a:t>
                      </a:r>
                      <a:r>
                        <a:rPr lang="en-US" altLang="ja-JP" dirty="0" err="1"/>
                        <a:t>david</a:t>
                      </a:r>
                      <a:r>
                        <a:rPr lang="en-US" altLang="ja-JP" dirty="0"/>
                        <a:t>	</a:t>
                      </a:r>
                      <a:r>
                        <a:rPr lang="en-US" altLang="ja-JP" dirty="0" err="1"/>
                        <a:t>luke</a:t>
                      </a:r>
                      <a:endParaRPr lang="en-US" altLang="ja-JP" dirty="0"/>
                    </a:p>
                  </a:txBody>
                  <a:tcPr/>
                </a:tc>
                <a:extLst>
                  <a:ext uri="{0D108BD9-81ED-4DB2-BD59-A6C34878D82A}">
                    <a16:rowId xmlns:a16="http://schemas.microsoft.com/office/drawing/2014/main" val="2926577099"/>
                  </a:ext>
                </a:extLst>
              </a:tr>
            </a:tbl>
          </a:graphicData>
        </a:graphic>
      </p:graphicFrame>
    </p:spTree>
    <p:extLst>
      <p:ext uri="{BB962C8B-B14F-4D97-AF65-F5344CB8AC3E}">
        <p14:creationId xmlns:p14="http://schemas.microsoft.com/office/powerpoint/2010/main" val="241060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-DATA </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515600" cy="4951137"/>
          </a:xfrm>
        </p:spPr>
        <p:txBody>
          <a:bodyPr>
            <a:normAutofit/>
          </a:bodyPr>
          <a:lstStyle/>
          <a:p>
            <a:pPr marL="0" indent="0">
              <a:buNone/>
            </a:pPr>
            <a:r>
              <a:rPr lang="en-US" altLang="ja-JP" b="1" dirty="0"/>
              <a:t>OpenCV</a:t>
            </a:r>
          </a:p>
          <a:p>
            <a:pPr marL="0" indent="0">
              <a:buNone/>
            </a:pPr>
            <a:r>
              <a:rPr lang="en-US" altLang="ja-JP" sz="1900" dirty="0"/>
              <a:t>OpenCV</a:t>
            </a:r>
            <a:r>
              <a:rPr lang="ja-JP" altLang="en-US" sz="1900" dirty="0"/>
              <a:t>は</a:t>
            </a:r>
            <a:r>
              <a:rPr lang="en-US" altLang="ja-JP" sz="1900" b="1" dirty="0"/>
              <a:t>Python2.7</a:t>
            </a:r>
            <a:r>
              <a:rPr lang="ja-JP" altLang="en-US" sz="1900" dirty="0"/>
              <a:t>の</a:t>
            </a:r>
            <a:r>
              <a:rPr lang="en-US" altLang="ja-JP" sz="1900" dirty="0"/>
              <a:t>API</a:t>
            </a:r>
            <a:r>
              <a:rPr lang="ja-JP" altLang="en-US" sz="1900" dirty="0"/>
              <a:t>だけど下の</a:t>
            </a:r>
            <a:r>
              <a:rPr lang="en-US" altLang="ja-JP" sz="1900" dirty="0"/>
              <a:t>URL</a:t>
            </a:r>
            <a:r>
              <a:rPr lang="ja-JP" altLang="en-US" sz="1900" dirty="0"/>
              <a:t>で</a:t>
            </a:r>
            <a:r>
              <a:rPr lang="en-US" altLang="ja-JP" sz="1900" dirty="0"/>
              <a:t>Python3</a:t>
            </a:r>
            <a:r>
              <a:rPr lang="ja-JP" altLang="en-US" sz="1900" dirty="0"/>
              <a:t>で使えるバージョンがあります。普通に</a:t>
            </a:r>
            <a:r>
              <a:rPr lang="en-US" altLang="ja-JP" sz="1900" dirty="0"/>
              <a:t>PIP</a:t>
            </a:r>
            <a:r>
              <a:rPr lang="ja-JP" altLang="en-US" sz="1900" dirty="0"/>
              <a:t>にインストールしたら、</a:t>
            </a:r>
            <a:r>
              <a:rPr lang="en-US" altLang="ja-JP" sz="1900" dirty="0"/>
              <a:t>Python2Ver</a:t>
            </a:r>
            <a:r>
              <a:rPr lang="ja-JP" altLang="en-US" sz="1900" dirty="0"/>
              <a:t>だから、下のリンクからインストールしてください</a:t>
            </a:r>
            <a:r>
              <a:rPr lang="ja-JP" altLang="en-US" dirty="0"/>
              <a:t>。</a:t>
            </a:r>
          </a:p>
          <a:p>
            <a:pPr marL="0" indent="0">
              <a:buNone/>
            </a:pPr>
            <a:r>
              <a:rPr lang="en-US" altLang="ja-JP" dirty="0"/>
              <a:t>python 3 version: </a:t>
            </a:r>
            <a:r>
              <a:rPr lang="ja-JP" altLang="en-US" dirty="0"/>
              <a:t>　</a:t>
            </a:r>
            <a:r>
              <a:rPr lang="en-US" altLang="ja-JP" dirty="0">
                <a:hlinkClick r:id="rId3"/>
              </a:rPr>
              <a:t>http://www.lfd.uci.edu/~gohlke/pythonlibs/#opencv</a:t>
            </a:r>
            <a:endParaRPr lang="en-US" altLang="ja-JP" dirty="0"/>
          </a:p>
          <a:p>
            <a:pPr marL="0" indent="0">
              <a:buNone/>
            </a:pPr>
            <a:r>
              <a:rPr lang="en-US" altLang="ja-JP" dirty="0"/>
              <a:t>Download to desktop (or somewhere).</a:t>
            </a:r>
          </a:p>
          <a:p>
            <a:pPr marL="0" indent="0">
              <a:buNone/>
            </a:pPr>
            <a:r>
              <a:rPr lang="en-US" altLang="ja-JP" dirty="0"/>
              <a:t>Open a command window;</a:t>
            </a:r>
          </a:p>
          <a:p>
            <a:pPr marL="0" indent="0">
              <a:buNone/>
            </a:pPr>
            <a:endParaRPr lang="en-US" altLang="ja-JP" dirty="0"/>
          </a:p>
          <a:p>
            <a:pPr marL="0" indent="0">
              <a:buNone/>
            </a:pPr>
            <a:endParaRPr lang="en-US" altLang="ja-JP" dirty="0"/>
          </a:p>
          <a:p>
            <a:pPr marL="0" indent="0">
              <a:buNone/>
            </a:pPr>
            <a:r>
              <a:rPr lang="en-US" altLang="ja-JP" dirty="0"/>
              <a:t> Verify install by opening a </a:t>
            </a:r>
            <a:r>
              <a:rPr lang="en-US" altLang="ja-JP" b="1" dirty="0"/>
              <a:t>python shell </a:t>
            </a:r>
            <a:r>
              <a:rPr lang="en-US" altLang="ja-JP" dirty="0"/>
              <a:t>and then trying,</a:t>
            </a:r>
          </a:p>
          <a:p>
            <a:pPr marL="0" indent="0">
              <a:buNone/>
            </a:pPr>
            <a:endParaRPr kumimoji="1" lang="en-US" altLang="ja-JP" dirty="0"/>
          </a:p>
        </p:txBody>
      </p:sp>
      <p:graphicFrame>
        <p:nvGraphicFramePr>
          <p:cNvPr id="4" name="Table 3">
            <a:extLst>
              <a:ext uri="{FF2B5EF4-FFF2-40B4-BE49-F238E27FC236}">
                <a16:creationId xmlns:a16="http://schemas.microsoft.com/office/drawing/2014/main" id="{BBFBA118-1ED7-40AC-AADB-8BF29BC87568}"/>
              </a:ext>
            </a:extLst>
          </p:cNvPr>
          <p:cNvGraphicFramePr>
            <a:graphicFrameLocks noGrp="1"/>
          </p:cNvGraphicFramePr>
          <p:nvPr>
            <p:extLst>
              <p:ext uri="{D42A27DB-BD31-4B8C-83A1-F6EECF244321}">
                <p14:modId xmlns:p14="http://schemas.microsoft.com/office/powerpoint/2010/main" val="2376413538"/>
              </p:ext>
            </p:extLst>
          </p:nvPr>
        </p:nvGraphicFramePr>
        <p:xfrm>
          <a:off x="759348" y="4535054"/>
          <a:ext cx="10918456" cy="640080"/>
        </p:xfrm>
        <a:graphic>
          <a:graphicData uri="http://schemas.openxmlformats.org/drawingml/2006/table">
            <a:tbl>
              <a:tblPr firstRow="1" bandRow="1">
                <a:tableStyleId>{5C22544A-7EE6-4342-B048-85BDC9FD1C3A}</a:tableStyleId>
              </a:tblPr>
              <a:tblGrid>
                <a:gridCol w="10918456">
                  <a:extLst>
                    <a:ext uri="{9D8B030D-6E8A-4147-A177-3AD203B41FA5}">
                      <a16:colId xmlns:a16="http://schemas.microsoft.com/office/drawing/2014/main" val="373004931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 pip3 install C:\Users\USERNAME\Desktop\opencv_python-3.3.1-cp35-cp35m-win_amd64.whl</a:t>
                      </a:r>
                    </a:p>
                  </a:txBody>
                  <a:tcPr/>
                </a:tc>
                <a:extLst>
                  <a:ext uri="{0D108BD9-81ED-4DB2-BD59-A6C34878D82A}">
                    <a16:rowId xmlns:a16="http://schemas.microsoft.com/office/drawing/2014/main" val="1937561837"/>
                  </a:ext>
                </a:extLst>
              </a:tr>
            </a:tbl>
          </a:graphicData>
        </a:graphic>
      </p:graphicFrame>
      <p:graphicFrame>
        <p:nvGraphicFramePr>
          <p:cNvPr id="5" name="Table 4">
            <a:extLst>
              <a:ext uri="{FF2B5EF4-FFF2-40B4-BE49-F238E27FC236}">
                <a16:creationId xmlns:a16="http://schemas.microsoft.com/office/drawing/2014/main" id="{3A53C99A-F380-48B6-9370-FB044A1503FA}"/>
              </a:ext>
            </a:extLst>
          </p:cNvPr>
          <p:cNvGraphicFramePr>
            <a:graphicFrameLocks noGrp="1"/>
          </p:cNvGraphicFramePr>
          <p:nvPr>
            <p:extLst>
              <p:ext uri="{D42A27DB-BD31-4B8C-83A1-F6EECF244321}">
                <p14:modId xmlns:p14="http://schemas.microsoft.com/office/powerpoint/2010/main" val="3523604884"/>
              </p:ext>
            </p:extLst>
          </p:nvPr>
        </p:nvGraphicFramePr>
        <p:xfrm>
          <a:off x="759348" y="5941638"/>
          <a:ext cx="7728689" cy="365760"/>
        </p:xfrm>
        <a:graphic>
          <a:graphicData uri="http://schemas.openxmlformats.org/drawingml/2006/table">
            <a:tbl>
              <a:tblPr firstRow="1" bandRow="1">
                <a:tableStyleId>{5C22544A-7EE6-4342-B048-85BDC9FD1C3A}</a:tableStyleId>
              </a:tblPr>
              <a:tblGrid>
                <a:gridCol w="7728689">
                  <a:extLst>
                    <a:ext uri="{9D8B030D-6E8A-4147-A177-3AD203B41FA5}">
                      <a16:colId xmlns:a16="http://schemas.microsoft.com/office/drawing/2014/main" val="3323564481"/>
                    </a:ext>
                  </a:extLst>
                </a:gridCol>
              </a:tblGrid>
              <a:tr h="3587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&gt;&gt;&gt; import cv2</a:t>
                      </a:r>
                    </a:p>
                  </a:txBody>
                  <a:tcPr/>
                </a:tc>
                <a:extLst>
                  <a:ext uri="{0D108BD9-81ED-4DB2-BD59-A6C34878D82A}">
                    <a16:rowId xmlns:a16="http://schemas.microsoft.com/office/drawing/2014/main" val="2744793537"/>
                  </a:ext>
                </a:extLst>
              </a:tr>
            </a:tbl>
          </a:graphicData>
        </a:graphic>
      </p:graphicFrame>
    </p:spTree>
    <p:extLst>
      <p:ext uri="{BB962C8B-B14F-4D97-AF65-F5344CB8AC3E}">
        <p14:creationId xmlns:p14="http://schemas.microsoft.com/office/powerpoint/2010/main" val="2615588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Classifying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lnSpcReduction="10000"/>
          </a:bodyPr>
          <a:lstStyle/>
          <a:p>
            <a:pPr marL="0" indent="0">
              <a:buNone/>
            </a:pPr>
            <a:r>
              <a:rPr lang="en-US" altLang="ja-JP" dirty="0"/>
              <a:t>Who is the most monkey like?</a:t>
            </a:r>
          </a:p>
          <a:p>
            <a:pPr marL="0" indent="0">
              <a:buNone/>
            </a:pPr>
            <a:r>
              <a:rPr lang="en-US" altLang="ja-JP" dirty="0"/>
              <a:t>(Classified on an old model with David, Luke, </a:t>
            </a:r>
            <a:r>
              <a:rPr lang="en-US" altLang="ja-JP" dirty="0" err="1"/>
              <a:t>Patrik</a:t>
            </a:r>
            <a:r>
              <a:rPr lang="en-US" altLang="ja-JP" dirty="0"/>
              <a:t>)</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Again its me, the beard I dare-say.</a:t>
            </a:r>
          </a:p>
        </p:txBody>
      </p:sp>
      <p:pic>
        <p:nvPicPr>
          <p:cNvPr id="5" name="Picture 4" title="Monkey Input Image">
            <a:extLst>
              <a:ext uri="{FF2B5EF4-FFF2-40B4-BE49-F238E27FC236}">
                <a16:creationId xmlns:a16="http://schemas.microsoft.com/office/drawing/2014/main" id="{A3116552-85A8-4B2C-84CC-CAFC041D7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32" y="2607816"/>
            <a:ext cx="4287871" cy="2351900"/>
          </a:xfrm>
          <a:prstGeom prst="rect">
            <a:avLst/>
          </a:prstGeom>
        </p:spPr>
      </p:pic>
      <p:graphicFrame>
        <p:nvGraphicFramePr>
          <p:cNvPr id="4" name="Table 3">
            <a:extLst>
              <a:ext uri="{FF2B5EF4-FFF2-40B4-BE49-F238E27FC236}">
                <a16:creationId xmlns:a16="http://schemas.microsoft.com/office/drawing/2014/main" id="{4E50E37F-EFC7-4C49-A4CE-47308A368A92}"/>
              </a:ext>
            </a:extLst>
          </p:cNvPr>
          <p:cNvGraphicFramePr>
            <a:graphicFrameLocks noGrp="1"/>
          </p:cNvGraphicFramePr>
          <p:nvPr>
            <p:extLst>
              <p:ext uri="{D42A27DB-BD31-4B8C-83A1-F6EECF244321}">
                <p14:modId xmlns:p14="http://schemas.microsoft.com/office/powerpoint/2010/main" val="901239072"/>
              </p:ext>
            </p:extLst>
          </p:nvPr>
        </p:nvGraphicFramePr>
        <p:xfrm>
          <a:off x="975832" y="5360543"/>
          <a:ext cx="9493693" cy="370840"/>
        </p:xfrm>
        <a:graphic>
          <a:graphicData uri="http://schemas.openxmlformats.org/drawingml/2006/table">
            <a:tbl>
              <a:tblPr firstRow="1" bandRow="1">
                <a:tableStyleId>{073A0DAA-6AF3-43AB-8588-CEC1D06C72B9}</a:tableStyleId>
              </a:tblPr>
              <a:tblGrid>
                <a:gridCol w="9493693">
                  <a:extLst>
                    <a:ext uri="{9D8B030D-6E8A-4147-A177-3AD203B41FA5}">
                      <a16:colId xmlns:a16="http://schemas.microsoft.com/office/drawing/2014/main" val="21250865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classify_faces</a:t>
                      </a:r>
                      <a:r>
                        <a:rPr lang="en-US" altLang="ja-JP" dirty="0"/>
                        <a:t>\monkey1.jpg    </a:t>
                      </a:r>
                      <a:r>
                        <a:rPr lang="en-US" altLang="ja-JP" dirty="0" err="1"/>
                        <a:t>luke</a:t>
                      </a:r>
                      <a:r>
                        <a:rPr lang="en-US" altLang="ja-JP" dirty="0"/>
                        <a:t>	</a:t>
                      </a:r>
                      <a:r>
                        <a:rPr lang="en-US" altLang="ja-JP" dirty="0" err="1"/>
                        <a:t>patric</a:t>
                      </a:r>
                      <a:r>
                        <a:rPr lang="en-US" altLang="ja-JP" dirty="0"/>
                        <a:t>	</a:t>
                      </a:r>
                      <a:r>
                        <a:rPr lang="en-US" altLang="ja-JP" dirty="0" err="1"/>
                        <a:t>david</a:t>
                      </a:r>
                      <a:endParaRPr lang="en-US" altLang="ja-JP" dirty="0"/>
                    </a:p>
                  </a:txBody>
                  <a:tcPr/>
                </a:tc>
                <a:extLst>
                  <a:ext uri="{0D108BD9-81ED-4DB2-BD59-A6C34878D82A}">
                    <a16:rowId xmlns:a16="http://schemas.microsoft.com/office/drawing/2014/main" val="1534998325"/>
                  </a:ext>
                </a:extLst>
              </a:tr>
            </a:tbl>
          </a:graphicData>
        </a:graphic>
      </p:graphicFrame>
    </p:spTree>
    <p:extLst>
      <p:ext uri="{BB962C8B-B14F-4D97-AF65-F5344CB8AC3E}">
        <p14:creationId xmlns:p14="http://schemas.microsoft.com/office/powerpoint/2010/main" val="32472224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50C6-5AD7-4C11-897E-250D33ACB69C}"/>
              </a:ext>
            </a:extLst>
          </p:cNvPr>
          <p:cNvSpPr>
            <a:spLocks noGrp="1"/>
          </p:cNvSpPr>
          <p:nvPr>
            <p:ph type="title"/>
          </p:nvPr>
        </p:nvSpPr>
        <p:spPr>
          <a:xfrm>
            <a:off x="838200" y="365125"/>
            <a:ext cx="10515600" cy="529397"/>
          </a:xfrm>
        </p:spPr>
        <p:txBody>
          <a:bodyPr>
            <a:normAutofit/>
          </a:bodyPr>
          <a:lstStyle/>
          <a:p>
            <a:r>
              <a:rPr lang="en-US" altLang="ja-JP" sz="2800" dirty="0"/>
              <a:t>Face Recognition CNN. Classifying</a:t>
            </a:r>
            <a:endParaRPr kumimoji="1" lang="ja-JP" altLang="en-US" sz="2800" dirty="0"/>
          </a:p>
        </p:txBody>
      </p:sp>
      <p:sp>
        <p:nvSpPr>
          <p:cNvPr id="3" name="Content Placeholder 2">
            <a:extLst>
              <a:ext uri="{FF2B5EF4-FFF2-40B4-BE49-F238E27FC236}">
                <a16:creationId xmlns:a16="http://schemas.microsoft.com/office/drawing/2014/main" id="{E80EDB30-63B6-4173-AEF3-747ED0B67387}"/>
              </a:ext>
            </a:extLst>
          </p:cNvPr>
          <p:cNvSpPr>
            <a:spLocks noGrp="1"/>
          </p:cNvSpPr>
          <p:nvPr>
            <p:ph idx="1"/>
          </p:nvPr>
        </p:nvSpPr>
        <p:spPr>
          <a:xfrm>
            <a:off x="838200" y="1225826"/>
            <a:ext cx="10870096" cy="5314122"/>
          </a:xfrm>
        </p:spPr>
        <p:txBody>
          <a:bodyPr>
            <a:normAutofit/>
          </a:bodyPr>
          <a:lstStyle/>
          <a:p>
            <a:pPr marL="0" indent="0">
              <a:buNone/>
            </a:pPr>
            <a:r>
              <a:rPr lang="en-US" altLang="ja-JP" dirty="0"/>
              <a:t>Finally, look at the code “realtime_classification.py”</a:t>
            </a:r>
          </a:p>
          <a:p>
            <a:pPr marL="0" indent="0">
              <a:buNone/>
            </a:pPr>
            <a:r>
              <a:rPr lang="en-US" altLang="ja-JP" dirty="0"/>
              <a:t>Download and run this code</a:t>
            </a:r>
          </a:p>
          <a:p>
            <a:pPr marL="0" indent="0">
              <a:buNone/>
            </a:pPr>
            <a:endParaRPr lang="en-US" altLang="ja-JP" dirty="0"/>
          </a:p>
          <a:p>
            <a:pPr marL="0" indent="0">
              <a:buNone/>
            </a:pPr>
            <a:endParaRPr lang="en-US" altLang="ja-JP" dirty="0"/>
          </a:p>
          <a:p>
            <a:pPr marL="0" indent="0">
              <a:buNone/>
            </a:pPr>
            <a:r>
              <a:rPr lang="en-US" altLang="ja-JP" dirty="0">
                <a:solidFill>
                  <a:srgbClr val="FF0000"/>
                </a:solidFill>
              </a:rPr>
              <a:t>If the program closes, line 44, </a:t>
            </a:r>
          </a:p>
          <a:p>
            <a:pPr marL="0" indent="0">
              <a:buNone/>
            </a:pPr>
            <a:r>
              <a:rPr lang="en-US" altLang="ja-JP" dirty="0">
                <a:solidFill>
                  <a:srgbClr val="FF0000"/>
                </a:solidFill>
              </a:rPr>
              <a:t>“cv2.VideoCapture(0)” ~Capture(1)</a:t>
            </a:r>
          </a:p>
          <a:p>
            <a:pPr marL="0" indent="0">
              <a:buNone/>
            </a:pPr>
            <a:endParaRPr lang="en-US" altLang="ja-JP" dirty="0"/>
          </a:p>
          <a:p>
            <a:pPr marL="0" indent="0">
              <a:buNone/>
            </a:pPr>
            <a:r>
              <a:rPr lang="en-US" altLang="ja-JP" dirty="0"/>
              <a:t>The process is the same, but we are </a:t>
            </a:r>
          </a:p>
          <a:p>
            <a:pPr marL="0" indent="0">
              <a:buNone/>
            </a:pPr>
            <a:r>
              <a:rPr lang="en-US" altLang="ja-JP" dirty="0"/>
              <a:t>just grabbing our images from the </a:t>
            </a:r>
          </a:p>
          <a:p>
            <a:pPr marL="0" indent="0">
              <a:buNone/>
            </a:pPr>
            <a:r>
              <a:rPr lang="en-US" altLang="ja-JP" dirty="0"/>
              <a:t>Camera and feeding them in directly.</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6" name="Picture 5">
            <a:extLst>
              <a:ext uri="{FF2B5EF4-FFF2-40B4-BE49-F238E27FC236}">
                <a16:creationId xmlns:a16="http://schemas.microsoft.com/office/drawing/2014/main" id="{C8FBC146-16E3-4C0F-8EDB-15C1A2154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930" y="3189898"/>
            <a:ext cx="4376366" cy="3448182"/>
          </a:xfrm>
          <a:prstGeom prst="rect">
            <a:avLst/>
          </a:prstGeom>
        </p:spPr>
      </p:pic>
      <p:graphicFrame>
        <p:nvGraphicFramePr>
          <p:cNvPr id="4" name="Table 3">
            <a:extLst>
              <a:ext uri="{FF2B5EF4-FFF2-40B4-BE49-F238E27FC236}">
                <a16:creationId xmlns:a16="http://schemas.microsoft.com/office/drawing/2014/main" id="{3B0EB4D4-E529-44DC-9CFD-B267364C3EBA}"/>
              </a:ext>
            </a:extLst>
          </p:cNvPr>
          <p:cNvGraphicFramePr>
            <a:graphicFrameLocks noGrp="1"/>
          </p:cNvGraphicFramePr>
          <p:nvPr>
            <p:extLst>
              <p:ext uri="{D42A27DB-BD31-4B8C-83A1-F6EECF244321}">
                <p14:modId xmlns:p14="http://schemas.microsoft.com/office/powerpoint/2010/main" val="729665839"/>
              </p:ext>
            </p:extLst>
          </p:nvPr>
        </p:nvGraphicFramePr>
        <p:xfrm>
          <a:off x="926213" y="2545237"/>
          <a:ext cx="10514419" cy="365760"/>
        </p:xfrm>
        <a:graphic>
          <a:graphicData uri="http://schemas.openxmlformats.org/drawingml/2006/table">
            <a:tbl>
              <a:tblPr firstRow="1" bandRow="1">
                <a:tableStyleId>{073A0DAA-6AF3-43AB-8588-CEC1D06C72B9}</a:tableStyleId>
              </a:tblPr>
              <a:tblGrid>
                <a:gridCol w="10514419">
                  <a:extLst>
                    <a:ext uri="{9D8B030D-6E8A-4147-A177-3AD203B41FA5}">
                      <a16:colId xmlns:a16="http://schemas.microsoft.com/office/drawing/2014/main" val="2471463140"/>
                    </a:ext>
                  </a:extLst>
                </a:gridCol>
              </a:tblGrid>
              <a:tr h="313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&gt;python Realtime_classify.py -models/faces</a:t>
                      </a:r>
                      <a:endParaRPr kumimoji="1" lang="ja-JP" altLang="en-US" dirty="0"/>
                    </a:p>
                  </a:txBody>
                  <a:tcPr/>
                </a:tc>
                <a:extLst>
                  <a:ext uri="{0D108BD9-81ED-4DB2-BD59-A6C34878D82A}">
                    <a16:rowId xmlns:a16="http://schemas.microsoft.com/office/drawing/2014/main" val="3018120001"/>
                  </a:ext>
                </a:extLst>
              </a:tr>
            </a:tbl>
          </a:graphicData>
        </a:graphic>
      </p:graphicFrame>
      <p:sp>
        <p:nvSpPr>
          <p:cNvPr id="5" name="Oval 4">
            <a:extLst>
              <a:ext uri="{FF2B5EF4-FFF2-40B4-BE49-F238E27FC236}">
                <a16:creationId xmlns:a16="http://schemas.microsoft.com/office/drawing/2014/main" id="{BEF6251D-6748-4993-A7EC-6B2AB81A1443}"/>
              </a:ext>
            </a:extLst>
          </p:cNvPr>
          <p:cNvSpPr/>
          <p:nvPr/>
        </p:nvSpPr>
        <p:spPr>
          <a:xfrm>
            <a:off x="8158716" y="3289005"/>
            <a:ext cx="1644503" cy="11624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7444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AC90-4CB9-4088-9722-888EB21D15F4}"/>
              </a:ext>
            </a:extLst>
          </p:cNvPr>
          <p:cNvSpPr>
            <a:spLocks noGrp="1"/>
          </p:cNvSpPr>
          <p:nvPr>
            <p:ph type="title"/>
          </p:nvPr>
        </p:nvSpPr>
        <p:spPr>
          <a:xfrm>
            <a:off x="4197485" y="2803525"/>
            <a:ext cx="3117715" cy="1325563"/>
          </a:xfrm>
        </p:spPr>
        <p:txBody>
          <a:bodyPr/>
          <a:lstStyle/>
          <a:p>
            <a:r>
              <a:rPr kumimoji="1" lang="en-US" altLang="ja-JP" dirty="0"/>
              <a:t>Project 2</a:t>
            </a:r>
            <a:endParaRPr kumimoji="1" lang="ja-JP" altLang="en-US" dirty="0"/>
          </a:p>
        </p:txBody>
      </p:sp>
    </p:spTree>
    <p:extLst>
      <p:ext uri="{BB962C8B-B14F-4D97-AF65-F5344CB8AC3E}">
        <p14:creationId xmlns:p14="http://schemas.microsoft.com/office/powerpoint/2010/main" val="2467521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dirty="0"/>
              <a:t>Demo Project 2. </a:t>
            </a:r>
            <a:r>
              <a:rPr lang="en-US" altLang="ja-JP" sz="3200" dirty="0"/>
              <a:t>Simple CNN with Transfer Learning.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p:txBody>
          <a:bodyPr/>
          <a:lstStyle/>
          <a:p>
            <a:pPr marL="0" indent="0">
              <a:buNone/>
            </a:pPr>
            <a:r>
              <a:rPr lang="en-US" altLang="ja-JP" dirty="0"/>
              <a:t>This time we will create a model with data scraped from the internet.</a:t>
            </a:r>
          </a:p>
          <a:p>
            <a:pPr marL="0" indent="0">
              <a:buNone/>
            </a:pPr>
            <a:r>
              <a:rPr lang="en-US" altLang="ja-JP" dirty="0"/>
              <a:t>We will also use a different model training technique, called "Transfer Learning".</a:t>
            </a:r>
            <a:endParaRPr kumimoji="1" lang="en-US" altLang="ja-JP" dirty="0"/>
          </a:p>
          <a:p>
            <a:pPr marL="0" indent="0">
              <a:buNone/>
            </a:pPr>
            <a:endParaRPr kumimoji="1" lang="en-US" altLang="ja-JP" dirty="0"/>
          </a:p>
          <a:p>
            <a:pPr marL="0" indent="0">
              <a:buNone/>
            </a:pPr>
            <a:r>
              <a:rPr kumimoji="1" lang="en-US" altLang="ja-JP" b="1" dirty="0"/>
              <a:t>Transfer Learning</a:t>
            </a:r>
          </a:p>
          <a:p>
            <a:pPr marL="0" indent="0">
              <a:buNone/>
            </a:pPr>
            <a:endParaRPr lang="en-US" altLang="ja-JP" b="1" dirty="0"/>
          </a:p>
          <a:p>
            <a:pPr marL="0" indent="0">
              <a:buNone/>
            </a:pPr>
            <a:r>
              <a:rPr kumimoji="1" lang="en-US" altLang="ja-JP" dirty="0"/>
              <a:t>Now, make a new project folder</a:t>
            </a:r>
            <a:endParaRPr kumimoji="1" lang="ja-JP" altLang="en-US" dirty="0"/>
          </a:p>
        </p:txBody>
      </p:sp>
    </p:spTree>
    <p:extLst>
      <p:ext uri="{BB962C8B-B14F-4D97-AF65-F5344CB8AC3E}">
        <p14:creationId xmlns:p14="http://schemas.microsoft.com/office/powerpoint/2010/main" val="3392246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-Data</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p:txBody>
          <a:bodyPr/>
          <a:lstStyle/>
          <a:p>
            <a:pPr marL="0" indent="0">
              <a:buNone/>
            </a:pPr>
            <a:r>
              <a:rPr kumimoji="1" lang="en-US" altLang="ja-JP" dirty="0"/>
              <a:t>This CNN will classify animal types.</a:t>
            </a:r>
          </a:p>
          <a:p>
            <a:pPr marL="0" indent="0">
              <a:buNone/>
            </a:pPr>
            <a:endParaRPr lang="en-US" altLang="ja-JP" dirty="0"/>
          </a:p>
          <a:p>
            <a:pPr marL="0" indent="0">
              <a:buNone/>
            </a:pPr>
            <a:r>
              <a:rPr lang="en-US" altLang="ja-JP" dirty="0"/>
              <a:t>There are many animal photos on the internet, so we are going t</a:t>
            </a:r>
            <a:r>
              <a:rPr kumimoji="1" lang="en-US" altLang="ja-JP" dirty="0"/>
              <a:t>o web scra</a:t>
            </a:r>
            <a:r>
              <a:rPr lang="en-US" altLang="ja-JP" dirty="0"/>
              <a:t>pe to get them</a:t>
            </a:r>
          </a:p>
          <a:p>
            <a:pPr marL="0" indent="0">
              <a:buNone/>
            </a:pPr>
            <a:endParaRPr lang="en-US" altLang="ja-JP" dirty="0"/>
          </a:p>
          <a:p>
            <a:pPr marL="0" indent="0">
              <a:buNone/>
            </a:pPr>
            <a:r>
              <a:rPr lang="en-US" altLang="ja-JP" dirty="0"/>
              <a:t>A very useful database of links exists, called “</a:t>
            </a:r>
            <a:r>
              <a:rPr lang="en-US" altLang="ja-JP" dirty="0" err="1"/>
              <a:t>imagenet</a:t>
            </a:r>
            <a:r>
              <a:rPr lang="en-US" altLang="ja-JP" dirty="0"/>
              <a:t>”</a:t>
            </a:r>
            <a:endParaRPr kumimoji="1" lang="ja-JP" altLang="en-US" dirty="0"/>
          </a:p>
        </p:txBody>
      </p:sp>
    </p:spTree>
    <p:extLst>
      <p:ext uri="{BB962C8B-B14F-4D97-AF65-F5344CB8AC3E}">
        <p14:creationId xmlns:p14="http://schemas.microsoft.com/office/powerpoint/2010/main" val="39632429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-Data</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p:txBody>
          <a:bodyPr/>
          <a:lstStyle/>
          <a:p>
            <a:pPr marL="0" indent="0">
              <a:buNone/>
            </a:pPr>
            <a:r>
              <a:rPr lang="en-US" altLang="ja-JP" dirty="0"/>
              <a:t> 1. Go to </a:t>
            </a:r>
            <a:r>
              <a:rPr lang="en-US" altLang="ja-JP" dirty="0">
                <a:hlinkClick r:id="rId3"/>
              </a:rPr>
              <a:t>http://www.image-net.org/</a:t>
            </a:r>
            <a:endParaRPr lang="en-US" altLang="ja-JP" dirty="0"/>
          </a:p>
          <a:p>
            <a:pPr marL="0" indent="0">
              <a:buNone/>
            </a:pPr>
            <a:r>
              <a:rPr lang="en-US" altLang="ja-JP" dirty="0"/>
              <a:t> 2. Search “Dog”</a:t>
            </a:r>
          </a:p>
          <a:p>
            <a:pPr marL="0" indent="0">
              <a:buNone/>
            </a:pPr>
            <a:r>
              <a:rPr lang="en-US" altLang="ja-JP" dirty="0"/>
              <a:t> 3. You will see that “Dog” may be too </a:t>
            </a:r>
          </a:p>
          <a:p>
            <a:pPr marL="0" indent="0">
              <a:buNone/>
            </a:pPr>
            <a:r>
              <a:rPr lang="en-US" altLang="ja-JP" dirty="0"/>
              <a:t>vague, because of the way </a:t>
            </a:r>
            <a:r>
              <a:rPr lang="en-US" altLang="ja-JP" dirty="0" err="1"/>
              <a:t>Imagenet</a:t>
            </a:r>
            <a:r>
              <a:rPr lang="en-US" altLang="ja-JP" dirty="0"/>
              <a:t> </a:t>
            </a:r>
          </a:p>
          <a:p>
            <a:pPr marL="0" indent="0">
              <a:buNone/>
            </a:pPr>
            <a:r>
              <a:rPr lang="en-US" altLang="ja-JP" dirty="0"/>
              <a:t>is structured. </a:t>
            </a:r>
          </a:p>
          <a:p>
            <a:pPr marL="0" indent="0">
              <a:buNone/>
            </a:pPr>
            <a:endParaRPr lang="en-US" altLang="ja-JP" dirty="0"/>
          </a:p>
          <a:p>
            <a:pPr marL="0" indent="0">
              <a:buNone/>
            </a:pPr>
            <a:r>
              <a:rPr lang="en-US" altLang="ja-JP" dirty="0"/>
              <a:t>Lets try "</a:t>
            </a:r>
            <a:r>
              <a:rPr lang="en-US" altLang="ja-JP" dirty="0" err="1"/>
              <a:t>Canis</a:t>
            </a:r>
            <a:r>
              <a:rPr lang="en-US" altLang="ja-JP" dirty="0"/>
              <a:t> </a:t>
            </a:r>
            <a:r>
              <a:rPr lang="en-US" altLang="ja-JP" dirty="0" err="1"/>
              <a:t>familiaris</a:t>
            </a:r>
            <a:r>
              <a:rPr lang="en-US" altLang="ja-JP" dirty="0"/>
              <a:t>" instead.</a:t>
            </a:r>
          </a:p>
          <a:p>
            <a:pPr marL="0" indent="0">
              <a:buNone/>
            </a:pPr>
            <a:r>
              <a:rPr lang="en-US" altLang="ja-JP" dirty="0"/>
              <a:t>  4. The result looks good, so click into it.</a:t>
            </a:r>
            <a:endParaRPr kumimoji="1" lang="ja-JP" altLang="en-US" dirty="0"/>
          </a:p>
        </p:txBody>
      </p:sp>
      <p:pic>
        <p:nvPicPr>
          <p:cNvPr id="4" name="Picture 3">
            <a:extLst>
              <a:ext uri="{FF2B5EF4-FFF2-40B4-BE49-F238E27FC236}">
                <a16:creationId xmlns:a16="http://schemas.microsoft.com/office/drawing/2014/main" id="{318E8046-A284-4FF8-BC34-40657DFC0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713" y="1549400"/>
            <a:ext cx="5048280" cy="3791880"/>
          </a:xfrm>
          <a:prstGeom prst="rect">
            <a:avLst/>
          </a:prstGeom>
        </p:spPr>
      </p:pic>
    </p:spTree>
    <p:extLst>
      <p:ext uri="{BB962C8B-B14F-4D97-AF65-F5344CB8AC3E}">
        <p14:creationId xmlns:p14="http://schemas.microsoft.com/office/powerpoint/2010/main" val="1688931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-Data</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4805464"/>
          </a:xfrm>
        </p:spPr>
        <p:txBody>
          <a:bodyPr>
            <a:normAutofit/>
          </a:bodyPr>
          <a:lstStyle/>
          <a:p>
            <a:pPr marL="0" indent="0">
              <a:buNone/>
            </a:pPr>
            <a:r>
              <a:rPr lang="en-US" altLang="ja-JP" dirty="0"/>
              <a:t>6. Click Downloads, then URLS. You will get a list of the URLS that are the locations on the net of each of these images. As the links could be dead, not all will work. Copy the Links to a text file in our project, name it Dogs.txt</a:t>
            </a:r>
          </a:p>
          <a:p>
            <a:pPr marL="0" indent="0">
              <a:buNone/>
            </a:pPr>
            <a:endParaRPr lang="en-US" altLang="ja-JP" dirty="0"/>
          </a:p>
          <a:p>
            <a:pPr marL="0" indent="0">
              <a:buNone/>
            </a:pPr>
            <a:r>
              <a:rPr lang="en-US" altLang="ja-JP" dirty="0"/>
              <a:t>7. We now have the dog.txt that contains many links to images of dogs.</a:t>
            </a:r>
          </a:p>
        </p:txBody>
      </p:sp>
    </p:spTree>
    <p:extLst>
      <p:ext uri="{BB962C8B-B14F-4D97-AF65-F5344CB8AC3E}">
        <p14:creationId xmlns:p14="http://schemas.microsoft.com/office/powerpoint/2010/main" val="165695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-Data</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4805464"/>
          </a:xfrm>
        </p:spPr>
        <p:txBody>
          <a:bodyPr>
            <a:normAutofit/>
          </a:bodyPr>
          <a:lstStyle/>
          <a:p>
            <a:pPr marL="0" indent="0">
              <a:buNone/>
            </a:pPr>
            <a:r>
              <a:rPr lang="en-US" altLang="ja-JP" dirty="0"/>
              <a:t>We have links, but we still don't have images. So we need to roll a program to fetch the links.</a:t>
            </a:r>
          </a:p>
          <a:p>
            <a:pPr marL="0" indent="0">
              <a:buNone/>
            </a:pPr>
            <a:endParaRPr kumimoji="1" lang="en-US" altLang="ja-JP" dirty="0"/>
          </a:p>
          <a:p>
            <a:pPr marL="0" indent="0">
              <a:buNone/>
            </a:pPr>
            <a:r>
              <a:rPr lang="en-US" altLang="ja-JP" dirty="0"/>
              <a:t>Repo code "Get_Training_data.py” does this. Run it too see it working, then cancel it (because it takes ~&gt;5 minutes).</a:t>
            </a:r>
          </a:p>
          <a:p>
            <a:pPr marL="0" indent="0">
              <a:buNone/>
            </a:pPr>
            <a:endParaRPr lang="en-US" altLang="ja-JP" dirty="0"/>
          </a:p>
          <a:p>
            <a:pPr marL="0" indent="0">
              <a:buNone/>
            </a:pPr>
            <a:endParaRPr kumimoji="1" lang="en-US" altLang="ja-JP" dirty="0"/>
          </a:p>
          <a:p>
            <a:pPr marL="0" indent="0">
              <a:buNone/>
            </a:pPr>
            <a:r>
              <a:rPr kumimoji="1" lang="en-US" altLang="ja-JP" dirty="0"/>
              <a:t>As it takes too long, you can </a:t>
            </a:r>
            <a:r>
              <a:rPr lang="en-US" altLang="ja-JP" dirty="0"/>
              <a:t>stop the run and instead </a:t>
            </a:r>
            <a:r>
              <a:rPr kumimoji="1" lang="en-US" altLang="ja-JP" dirty="0"/>
              <a:t>download the data, “TrainingData.zip” instead.</a:t>
            </a:r>
            <a:endParaRPr kumimoji="1" lang="ja-JP" altLang="en-US" dirty="0"/>
          </a:p>
        </p:txBody>
      </p:sp>
      <p:graphicFrame>
        <p:nvGraphicFramePr>
          <p:cNvPr id="4" name="Table 3">
            <a:extLst>
              <a:ext uri="{FF2B5EF4-FFF2-40B4-BE49-F238E27FC236}">
                <a16:creationId xmlns:a16="http://schemas.microsoft.com/office/drawing/2014/main" id="{F86A21FD-1CC4-4D68-883A-D3A7CD1287EE}"/>
              </a:ext>
            </a:extLst>
          </p:cNvPr>
          <p:cNvGraphicFramePr>
            <a:graphicFrameLocks noGrp="1"/>
          </p:cNvGraphicFramePr>
          <p:nvPr>
            <p:extLst>
              <p:ext uri="{D42A27DB-BD31-4B8C-83A1-F6EECF244321}">
                <p14:modId xmlns:p14="http://schemas.microsoft.com/office/powerpoint/2010/main" val="3567925649"/>
              </p:ext>
            </p:extLst>
          </p:nvPr>
        </p:nvGraphicFramePr>
        <p:xfrm>
          <a:off x="1211787" y="4126101"/>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124389515"/>
                    </a:ext>
                  </a:extLst>
                </a:gridCol>
              </a:tblGrid>
              <a:tr h="370840">
                <a:tc>
                  <a:txBody>
                    <a:bodyPr/>
                    <a:lstStyle/>
                    <a:p>
                      <a:r>
                        <a:rPr kumimoji="1" lang="en-US" altLang="ja-JP" dirty="0"/>
                        <a:t>Python Get_Training_data.py dog.txt</a:t>
                      </a:r>
                      <a:endParaRPr kumimoji="1" lang="ja-JP" altLang="en-US" dirty="0"/>
                    </a:p>
                  </a:txBody>
                  <a:tcPr/>
                </a:tc>
                <a:extLst>
                  <a:ext uri="{0D108BD9-81ED-4DB2-BD59-A6C34878D82A}">
                    <a16:rowId xmlns:a16="http://schemas.microsoft.com/office/drawing/2014/main" val="1859114521"/>
                  </a:ext>
                </a:extLst>
              </a:tr>
            </a:tbl>
          </a:graphicData>
        </a:graphic>
      </p:graphicFrame>
    </p:spTree>
    <p:extLst>
      <p:ext uri="{BB962C8B-B14F-4D97-AF65-F5344CB8AC3E}">
        <p14:creationId xmlns:p14="http://schemas.microsoft.com/office/powerpoint/2010/main" val="7897937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-Data</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4805464"/>
          </a:xfrm>
        </p:spPr>
        <p:txBody>
          <a:bodyPr>
            <a:normAutofit fontScale="85000" lnSpcReduction="20000"/>
          </a:bodyPr>
          <a:lstStyle/>
          <a:p>
            <a:pPr marL="0" indent="0">
              <a:buNone/>
            </a:pPr>
            <a:r>
              <a:rPr lang="en-US" altLang="ja-JP" dirty="0"/>
              <a:t>Look at the data, notice</a:t>
            </a:r>
          </a:p>
          <a:p>
            <a:pPr marL="0" indent="0">
              <a:buNone/>
            </a:pPr>
            <a:endParaRPr kumimoji="1" lang="en-US" altLang="ja-JP" dirty="0"/>
          </a:p>
          <a:p>
            <a:pPr>
              <a:buFontTx/>
              <a:buChar char="-"/>
            </a:pPr>
            <a:r>
              <a:rPr lang="en-US" altLang="ja-JP" dirty="0"/>
              <a:t>Images are greyscale. This is because </a:t>
            </a:r>
          </a:p>
          <a:p>
            <a:pPr marL="0" indent="0">
              <a:buNone/>
            </a:pPr>
            <a:r>
              <a:rPr lang="en-US" altLang="ja-JP" dirty="0"/>
              <a:t>the precision from </a:t>
            </a:r>
            <a:r>
              <a:rPr lang="en-US" altLang="ja-JP" dirty="0" err="1"/>
              <a:t>colour</a:t>
            </a:r>
            <a:r>
              <a:rPr lang="en-US" altLang="ja-JP" dirty="0"/>
              <a:t> is not worth </a:t>
            </a:r>
          </a:p>
          <a:p>
            <a:pPr marL="0" indent="0">
              <a:buNone/>
            </a:pPr>
            <a:r>
              <a:rPr lang="en-US" altLang="ja-JP" dirty="0"/>
              <a:t>the processing time. CNN works more </a:t>
            </a:r>
          </a:p>
          <a:p>
            <a:pPr marL="0" indent="0">
              <a:buNone/>
            </a:pPr>
            <a:r>
              <a:rPr lang="en-US" altLang="ja-JP" dirty="0"/>
              <a:t>efficient on greyscale images.</a:t>
            </a:r>
          </a:p>
          <a:p>
            <a:pPr>
              <a:buFontTx/>
              <a:buChar char="-"/>
            </a:pPr>
            <a:endParaRPr kumimoji="1" lang="en-US" altLang="ja-JP" dirty="0"/>
          </a:p>
          <a:p>
            <a:pPr>
              <a:buFontTx/>
              <a:buChar char="-"/>
            </a:pPr>
            <a:r>
              <a:rPr lang="en-US" altLang="ja-JP" dirty="0"/>
              <a:t>Images have backgrounds. </a:t>
            </a:r>
          </a:p>
          <a:p>
            <a:pPr marL="0" indent="0">
              <a:buNone/>
            </a:pPr>
            <a:r>
              <a:rPr lang="en-US" altLang="ja-JP" dirty="0"/>
              <a:t>Unlike the faces, this is OK because the </a:t>
            </a:r>
          </a:p>
          <a:p>
            <a:pPr marL="0" indent="0">
              <a:buNone/>
            </a:pPr>
            <a:r>
              <a:rPr lang="en-US" altLang="ja-JP" dirty="0"/>
              <a:t>background </a:t>
            </a:r>
            <a:r>
              <a:rPr lang="en-US" altLang="ja-JP" i="1" dirty="0"/>
              <a:t>are not all the same</a:t>
            </a:r>
            <a:r>
              <a:rPr lang="en-US" altLang="ja-JP" dirty="0"/>
              <a:t>.</a:t>
            </a:r>
          </a:p>
          <a:p>
            <a:pPr marL="0" indent="0">
              <a:buNone/>
            </a:pPr>
            <a:endParaRPr kumimoji="1" lang="en-US" altLang="ja-JP" dirty="0"/>
          </a:p>
          <a:p>
            <a:pPr marL="0" indent="0">
              <a:buNone/>
            </a:pPr>
            <a:r>
              <a:rPr lang="en-US" altLang="ja-JP" dirty="0"/>
              <a:t>- The position of the dog on the canvas is varied.</a:t>
            </a:r>
            <a:endParaRPr kumimoji="1" lang="en-US" altLang="ja-JP" dirty="0"/>
          </a:p>
        </p:txBody>
      </p:sp>
      <p:pic>
        <p:nvPicPr>
          <p:cNvPr id="5" name="Picture 4">
            <a:extLst>
              <a:ext uri="{FF2B5EF4-FFF2-40B4-BE49-F238E27FC236}">
                <a16:creationId xmlns:a16="http://schemas.microsoft.com/office/drawing/2014/main" id="{22663D70-16DC-4279-8155-C695FD46A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450" y="479425"/>
            <a:ext cx="3810000" cy="2533650"/>
          </a:xfrm>
          <a:prstGeom prst="rect">
            <a:avLst/>
          </a:prstGeom>
        </p:spPr>
      </p:pic>
      <p:pic>
        <p:nvPicPr>
          <p:cNvPr id="7" name="Picture 6">
            <a:extLst>
              <a:ext uri="{FF2B5EF4-FFF2-40B4-BE49-F238E27FC236}">
                <a16:creationId xmlns:a16="http://schemas.microsoft.com/office/drawing/2014/main" id="{3B89879A-3174-459F-BF84-0E828592F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8834" y="3225799"/>
            <a:ext cx="2162616" cy="3038475"/>
          </a:xfrm>
          <a:prstGeom prst="rect">
            <a:avLst/>
          </a:prstGeom>
        </p:spPr>
      </p:pic>
    </p:spTree>
    <p:extLst>
      <p:ext uri="{BB962C8B-B14F-4D97-AF65-F5344CB8AC3E}">
        <p14:creationId xmlns:p14="http://schemas.microsoft.com/office/powerpoint/2010/main" val="31013858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-Data</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4805464"/>
          </a:xfrm>
        </p:spPr>
        <p:txBody>
          <a:bodyPr>
            <a:normAutofit/>
          </a:bodyPr>
          <a:lstStyle/>
          <a:p>
            <a:pPr marL="0" indent="0">
              <a:buNone/>
            </a:pPr>
            <a:r>
              <a:rPr lang="en-US" altLang="ja-JP" dirty="0"/>
              <a:t>DATA CLEANING. </a:t>
            </a:r>
          </a:p>
          <a:p>
            <a:pPr marL="0" indent="0">
              <a:buNone/>
            </a:pPr>
            <a:r>
              <a:rPr lang="en-US" altLang="ja-JP" dirty="0"/>
              <a:t>You should always give your data a lookover (if possible) to remove obviously inappropriate data. Below are some examples of inappropriate data I found.</a:t>
            </a:r>
            <a:endParaRPr lang="ja-JP" altLang="en-US" dirty="0"/>
          </a:p>
        </p:txBody>
      </p:sp>
      <p:pic>
        <p:nvPicPr>
          <p:cNvPr id="5" name="Picture 4">
            <a:extLst>
              <a:ext uri="{FF2B5EF4-FFF2-40B4-BE49-F238E27FC236}">
                <a16:creationId xmlns:a16="http://schemas.microsoft.com/office/drawing/2014/main" id="{967CEF60-6B24-446F-B6AF-1534CBCC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14825"/>
            <a:ext cx="3810000" cy="2124075"/>
          </a:xfrm>
          <a:prstGeom prst="rect">
            <a:avLst/>
          </a:prstGeom>
        </p:spPr>
      </p:pic>
      <p:pic>
        <p:nvPicPr>
          <p:cNvPr id="7" name="Picture 6">
            <a:extLst>
              <a:ext uri="{FF2B5EF4-FFF2-40B4-BE49-F238E27FC236}">
                <a16:creationId xmlns:a16="http://schemas.microsoft.com/office/drawing/2014/main" id="{68BADE1F-79D4-420B-8422-23AD4E340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20" y="3333242"/>
            <a:ext cx="2704392" cy="2704392"/>
          </a:xfrm>
          <a:prstGeom prst="rect">
            <a:avLst/>
          </a:prstGeom>
        </p:spPr>
      </p:pic>
      <p:pic>
        <p:nvPicPr>
          <p:cNvPr id="9" name="Picture 8">
            <a:extLst>
              <a:ext uri="{FF2B5EF4-FFF2-40B4-BE49-F238E27FC236}">
                <a16:creationId xmlns:a16="http://schemas.microsoft.com/office/drawing/2014/main" id="{A8C87836-AFC2-4760-87B6-41BCD2759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3232" y="3423932"/>
            <a:ext cx="3093306" cy="2312246"/>
          </a:xfrm>
          <a:prstGeom prst="rect">
            <a:avLst/>
          </a:prstGeom>
        </p:spPr>
      </p:pic>
    </p:spTree>
    <p:extLst>
      <p:ext uri="{BB962C8B-B14F-4D97-AF65-F5344CB8AC3E}">
        <p14:creationId xmlns:p14="http://schemas.microsoft.com/office/powerpoint/2010/main" val="407059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805A-43B1-4164-B60F-B070326AAF2E}"/>
              </a:ext>
            </a:extLst>
          </p:cNvPr>
          <p:cNvSpPr>
            <a:spLocks noGrp="1"/>
          </p:cNvSpPr>
          <p:nvPr>
            <p:ph type="title"/>
          </p:nvPr>
        </p:nvSpPr>
        <p:spPr/>
        <p:txBody>
          <a:bodyPr/>
          <a:lstStyle/>
          <a:p>
            <a:r>
              <a:rPr kumimoji="1" lang="en-US" altLang="ja-JP" dirty="0"/>
              <a:t>Environment Setup – </a:t>
            </a:r>
            <a:r>
              <a:rPr kumimoji="1" lang="en-US" altLang="ja-JP" dirty="0" err="1"/>
              <a:t>Py</a:t>
            </a:r>
            <a:r>
              <a:rPr kumimoji="1" lang="en-US" altLang="ja-JP" dirty="0"/>
              <a:t> Libs</a:t>
            </a:r>
            <a:endParaRPr kumimoji="1" lang="ja-JP" altLang="en-US" dirty="0"/>
          </a:p>
        </p:txBody>
      </p:sp>
      <p:sp>
        <p:nvSpPr>
          <p:cNvPr id="3" name="Content Placeholder 2">
            <a:extLst>
              <a:ext uri="{FF2B5EF4-FFF2-40B4-BE49-F238E27FC236}">
                <a16:creationId xmlns:a16="http://schemas.microsoft.com/office/drawing/2014/main" id="{AA220DE4-E805-4D0B-A60D-349237CF116C}"/>
              </a:ext>
            </a:extLst>
          </p:cNvPr>
          <p:cNvSpPr>
            <a:spLocks noGrp="1"/>
          </p:cNvSpPr>
          <p:nvPr>
            <p:ph idx="1"/>
          </p:nvPr>
        </p:nvSpPr>
        <p:spPr/>
        <p:txBody>
          <a:bodyPr>
            <a:normAutofit/>
          </a:bodyPr>
          <a:lstStyle/>
          <a:p>
            <a:pPr marL="457200" lvl="1" indent="0">
              <a:buNone/>
            </a:pPr>
            <a:endParaRPr lang="en-US" altLang="ja-JP" dirty="0"/>
          </a:p>
          <a:p>
            <a:pPr marL="457200" lvl="1" indent="0">
              <a:buNone/>
            </a:pPr>
            <a:r>
              <a:rPr lang="en-US" altLang="ja-JP" dirty="0"/>
              <a:t>Some other Python libraries are necessary (in our demo project(s).</a:t>
            </a:r>
          </a:p>
          <a:p>
            <a:pPr marL="457200" lvl="1" indent="0">
              <a:buNone/>
            </a:pPr>
            <a:endParaRPr lang="en-US" altLang="ja-JP" dirty="0"/>
          </a:p>
          <a:p>
            <a:pPr marL="914400" lvl="1" indent="-457200">
              <a:buAutoNum type="arabicPeriod"/>
            </a:pPr>
            <a:endParaRPr lang="en-US" altLang="ja-JP" dirty="0"/>
          </a:p>
          <a:p>
            <a:pPr marL="457200" lvl="1" indent="0">
              <a:buNone/>
            </a:pPr>
            <a:endParaRPr lang="en-US" altLang="ja-JP" dirty="0"/>
          </a:p>
        </p:txBody>
      </p:sp>
      <p:graphicFrame>
        <p:nvGraphicFramePr>
          <p:cNvPr id="4" name="Table 3">
            <a:extLst>
              <a:ext uri="{FF2B5EF4-FFF2-40B4-BE49-F238E27FC236}">
                <a16:creationId xmlns:a16="http://schemas.microsoft.com/office/drawing/2014/main" id="{99D56531-5C2D-4019-9962-195E07C2B634}"/>
              </a:ext>
            </a:extLst>
          </p:cNvPr>
          <p:cNvGraphicFramePr>
            <a:graphicFrameLocks noGrp="1"/>
          </p:cNvGraphicFramePr>
          <p:nvPr>
            <p:extLst>
              <p:ext uri="{D42A27DB-BD31-4B8C-83A1-F6EECF244321}">
                <p14:modId xmlns:p14="http://schemas.microsoft.com/office/powerpoint/2010/main" val="2472345813"/>
              </p:ext>
            </p:extLst>
          </p:nvPr>
        </p:nvGraphicFramePr>
        <p:xfrm>
          <a:off x="838200" y="3595080"/>
          <a:ext cx="8128000" cy="11887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4098445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&gt;pip3 install </a:t>
                      </a:r>
                      <a:r>
                        <a:rPr kumimoji="1" lang="en-US" altLang="ja-JP" dirty="0" err="1"/>
                        <a:t>numpy</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&gt;p</a:t>
                      </a:r>
                      <a:r>
                        <a:rPr lang="en-US" altLang="ja-JP" dirty="0"/>
                        <a:t>ip3 install pillow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&gt;pip3 install </a:t>
                      </a:r>
                      <a:r>
                        <a:rPr lang="en-US" altLang="ja-JP" dirty="0" err="1"/>
                        <a:t>scipy</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&gt;pip3 install h5py</a:t>
                      </a:r>
                    </a:p>
                  </a:txBody>
                  <a:tcPr/>
                </a:tc>
                <a:extLst>
                  <a:ext uri="{0D108BD9-81ED-4DB2-BD59-A6C34878D82A}">
                    <a16:rowId xmlns:a16="http://schemas.microsoft.com/office/drawing/2014/main" val="788192301"/>
                  </a:ext>
                </a:extLst>
              </a:tr>
            </a:tbl>
          </a:graphicData>
        </a:graphic>
      </p:graphicFrame>
    </p:spTree>
    <p:extLst>
      <p:ext uri="{BB962C8B-B14F-4D97-AF65-F5344CB8AC3E}">
        <p14:creationId xmlns:p14="http://schemas.microsoft.com/office/powerpoint/2010/main" val="16989723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-Training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4805464"/>
          </a:xfrm>
        </p:spPr>
        <p:txBody>
          <a:bodyPr>
            <a:normAutofit fontScale="62500" lnSpcReduction="20000"/>
          </a:bodyPr>
          <a:lstStyle/>
          <a:p>
            <a:pPr marL="0" indent="0">
              <a:buNone/>
            </a:pPr>
            <a:r>
              <a:rPr lang="en-US" altLang="ja-JP" dirty="0"/>
              <a:t>This time we will re-train a strong model to understand our classes (dog, cat, horse, fish).</a:t>
            </a:r>
          </a:p>
          <a:p>
            <a:pPr marL="0" indent="0">
              <a:buNone/>
            </a:pPr>
            <a:endParaRPr lang="en-US" altLang="ja-JP" dirty="0"/>
          </a:p>
          <a:p>
            <a:pPr marL="0" indent="0">
              <a:buNone/>
            </a:pPr>
            <a:r>
              <a:rPr lang="en-US" altLang="ja-JP" dirty="0"/>
              <a:t>Retraining a model is the process of taking a very strong model (such as Googles Inception), and teaching it to distinguish something else.</a:t>
            </a:r>
          </a:p>
          <a:p>
            <a:pPr marL="0" indent="0">
              <a:buNone/>
            </a:pPr>
            <a:endParaRPr lang="en-US" altLang="ja-JP" dirty="0"/>
          </a:p>
          <a:p>
            <a:pPr marL="0" indent="0">
              <a:buNone/>
            </a:pPr>
            <a:r>
              <a:rPr lang="en-US" altLang="ja-JP" dirty="0"/>
              <a:t>It is very strong because the pre-model is already very strong, and thus we do not need a huge amount of data to get good results. Therefore our ~800 images per class is not as much of a disability.</a:t>
            </a:r>
          </a:p>
          <a:p>
            <a:pPr marL="0" indent="0">
              <a:buNone/>
            </a:pPr>
            <a:endParaRPr lang="en-US" altLang="ja-JP" dirty="0"/>
          </a:p>
          <a:p>
            <a:pPr marL="0" indent="0">
              <a:buNone/>
            </a:pPr>
            <a:r>
              <a:rPr lang="en-US" altLang="ja-JP" dirty="0"/>
              <a:t>The original code is written by Google, and can be fetched from the </a:t>
            </a:r>
            <a:r>
              <a:rPr lang="en-US" altLang="ja-JP" dirty="0" err="1"/>
              <a:t>Tensorflow</a:t>
            </a:r>
            <a:r>
              <a:rPr lang="en-US" altLang="ja-JP" dirty="0"/>
              <a:t> directory using </a:t>
            </a:r>
            <a:r>
              <a:rPr lang="en-US" altLang="ja-JP" dirty="0" err="1"/>
              <a:t>Bazel</a:t>
            </a:r>
            <a:r>
              <a:rPr lang="en-US" altLang="ja-JP" dirty="0"/>
              <a:t>.</a:t>
            </a:r>
          </a:p>
          <a:p>
            <a:pPr marL="0" indent="0">
              <a:buNone/>
            </a:pPr>
            <a:endParaRPr lang="en-US" altLang="ja-JP" dirty="0"/>
          </a:p>
          <a:p>
            <a:pPr marL="0" indent="0">
              <a:buNone/>
            </a:pPr>
            <a:r>
              <a:rPr lang="en-US" altLang="ja-JP" dirty="0"/>
              <a:t>    </a:t>
            </a:r>
          </a:p>
          <a:p>
            <a:pPr marL="0" indent="0">
              <a:buNone/>
            </a:pPr>
            <a:endParaRPr lang="en-US" altLang="ja-JP" dirty="0"/>
          </a:p>
          <a:p>
            <a:pPr marL="0" indent="0">
              <a:buNone/>
            </a:pPr>
            <a:r>
              <a:rPr lang="en-US" altLang="ja-JP" b="1" dirty="0"/>
              <a:t>However, </a:t>
            </a:r>
            <a:r>
              <a:rPr lang="en-US" altLang="ja-JP" dirty="0"/>
              <a:t>I have packaged and slightly modified the code. It is found as </a:t>
            </a:r>
            <a:r>
              <a:rPr lang="en-US" altLang="ja-JP" b="1" dirty="0"/>
              <a:t>"Model_Retrain.py" </a:t>
            </a:r>
            <a:r>
              <a:rPr lang="en-US" altLang="ja-JP" dirty="0"/>
              <a:t>in this repo.</a:t>
            </a:r>
          </a:p>
          <a:p>
            <a:pPr marL="0" indent="0">
              <a:buNone/>
            </a:pPr>
            <a:endParaRPr lang="ja-JP" altLang="en-US" dirty="0"/>
          </a:p>
        </p:txBody>
      </p:sp>
      <p:graphicFrame>
        <p:nvGraphicFramePr>
          <p:cNvPr id="4" name="Table 3">
            <a:extLst>
              <a:ext uri="{FF2B5EF4-FFF2-40B4-BE49-F238E27FC236}">
                <a16:creationId xmlns:a16="http://schemas.microsoft.com/office/drawing/2014/main" id="{DDCB7C88-D792-482F-ABFB-CFDEB94512F9}"/>
              </a:ext>
            </a:extLst>
          </p:cNvPr>
          <p:cNvGraphicFramePr>
            <a:graphicFrameLocks noGrp="1"/>
          </p:cNvGraphicFramePr>
          <p:nvPr>
            <p:extLst>
              <p:ext uri="{D42A27DB-BD31-4B8C-83A1-F6EECF244321}">
                <p14:modId xmlns:p14="http://schemas.microsoft.com/office/powerpoint/2010/main" val="2002764867"/>
              </p:ext>
            </p:extLst>
          </p:nvPr>
        </p:nvGraphicFramePr>
        <p:xfrm>
          <a:off x="1082280" y="472654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1924736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bazel</a:t>
                      </a:r>
                      <a:r>
                        <a:rPr lang="en-US" altLang="ja-JP" dirty="0"/>
                        <a:t> build </a:t>
                      </a:r>
                      <a:r>
                        <a:rPr lang="en-US" altLang="ja-JP" dirty="0" err="1"/>
                        <a:t>tensorflow</a:t>
                      </a:r>
                      <a:r>
                        <a:rPr lang="en-US" altLang="ja-JP" dirty="0"/>
                        <a:t>/examples/</a:t>
                      </a:r>
                      <a:r>
                        <a:rPr lang="en-US" altLang="ja-JP" dirty="0" err="1"/>
                        <a:t>image_retraining:retrain</a:t>
                      </a:r>
                      <a:endParaRPr lang="en-US" altLang="ja-JP" dirty="0"/>
                    </a:p>
                  </a:txBody>
                  <a:tcPr/>
                </a:tc>
                <a:extLst>
                  <a:ext uri="{0D108BD9-81ED-4DB2-BD59-A6C34878D82A}">
                    <a16:rowId xmlns:a16="http://schemas.microsoft.com/office/drawing/2014/main" val="4007991144"/>
                  </a:ext>
                </a:extLst>
              </a:tr>
            </a:tbl>
          </a:graphicData>
        </a:graphic>
      </p:graphicFrame>
    </p:spTree>
    <p:extLst>
      <p:ext uri="{BB962C8B-B14F-4D97-AF65-F5344CB8AC3E}">
        <p14:creationId xmlns:p14="http://schemas.microsoft.com/office/powerpoint/2010/main" val="66299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-Training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4805464"/>
          </a:xfrm>
        </p:spPr>
        <p:txBody>
          <a:bodyPr>
            <a:normAutofit fontScale="92500"/>
          </a:bodyPr>
          <a:lstStyle/>
          <a:p>
            <a:pPr marL="0" indent="0">
              <a:buNone/>
            </a:pPr>
            <a:r>
              <a:rPr lang="en-US" altLang="ja-JP" dirty="0"/>
              <a:t>Some things of note that googles code does;</a:t>
            </a:r>
          </a:p>
          <a:p>
            <a:pPr marL="514350" indent="-514350">
              <a:buAutoNum type="arabicPeriod"/>
            </a:pPr>
            <a:r>
              <a:rPr lang="en-US" altLang="ja-JP" dirty="0"/>
              <a:t>Download googles model “Inception”. We will retrain Inception.</a:t>
            </a:r>
          </a:p>
          <a:p>
            <a:pPr marL="0" indent="0">
              <a:buNone/>
            </a:pPr>
            <a:endParaRPr lang="en-US" altLang="ja-JP" dirty="0"/>
          </a:p>
          <a:p>
            <a:pPr marL="0" indent="0">
              <a:buNone/>
            </a:pPr>
            <a:r>
              <a:rPr lang="en-US" altLang="ja-JP" b="1" dirty="0"/>
              <a:t>2. Bottlenecks.</a:t>
            </a:r>
            <a:endParaRPr lang="en-US" altLang="ja-JP" dirty="0"/>
          </a:p>
          <a:p>
            <a:pPr marL="0" indent="0">
              <a:buNone/>
            </a:pPr>
            <a:r>
              <a:rPr lang="en-US" altLang="ja-JP" dirty="0"/>
              <a:t>The code uses a technique called "Bottlenecking" to speed up training.</a:t>
            </a:r>
          </a:p>
          <a:p>
            <a:pPr marL="0" indent="0">
              <a:buNone/>
            </a:pPr>
            <a:r>
              <a:rPr lang="en-US" altLang="ja-JP" dirty="0"/>
              <a:t>As each image is used multiple times per train, the code creates summaries that it can process faster.</a:t>
            </a:r>
          </a:p>
          <a:p>
            <a:pPr marL="0" indent="0">
              <a:buNone/>
            </a:pPr>
            <a:r>
              <a:rPr lang="en-US" altLang="ja-JP" dirty="0"/>
              <a:t>Another benefit is that if you change some settings but run again on the same data, the same bottlenecks can be used, saving a lot of time.</a:t>
            </a:r>
            <a:endParaRPr lang="ja-JP" altLang="en-US" dirty="0"/>
          </a:p>
        </p:txBody>
      </p:sp>
    </p:spTree>
    <p:extLst>
      <p:ext uri="{BB962C8B-B14F-4D97-AF65-F5344CB8AC3E}">
        <p14:creationId xmlns:p14="http://schemas.microsoft.com/office/powerpoint/2010/main" val="3278228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-Training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4121150"/>
            <a:ext cx="10515600" cy="1536700"/>
          </a:xfrm>
        </p:spPr>
        <p:txBody>
          <a:bodyPr>
            <a:normAutofit fontScale="92500" lnSpcReduction="20000"/>
          </a:bodyPr>
          <a:lstStyle/>
          <a:p>
            <a:pPr marL="0" indent="0">
              <a:buNone/>
            </a:pPr>
            <a:r>
              <a:rPr lang="en-US" altLang="ja-JP" b="1" dirty="0"/>
              <a:t>Training.</a:t>
            </a:r>
          </a:p>
          <a:p>
            <a:pPr marL="0" indent="0">
              <a:buNone/>
            </a:pPr>
            <a:endParaRPr lang="en-US" altLang="ja-JP" b="1" dirty="0"/>
          </a:p>
          <a:p>
            <a:pPr marL="0" indent="0">
              <a:buNone/>
            </a:pPr>
            <a:r>
              <a:rPr lang="en-US" altLang="ja-JP" dirty="0"/>
              <a:t>The model is trained in the same fashion, except this time we are only training the last later (of Inception).</a:t>
            </a:r>
          </a:p>
          <a:p>
            <a:pPr marL="0" indent="0">
              <a:buNone/>
            </a:pPr>
            <a:endParaRPr lang="en-US" altLang="ja-JP" dirty="0"/>
          </a:p>
        </p:txBody>
      </p:sp>
      <p:sp>
        <p:nvSpPr>
          <p:cNvPr id="4" name="Rectangle 1">
            <a:extLst>
              <a:ext uri="{FF2B5EF4-FFF2-40B4-BE49-F238E27FC236}">
                <a16:creationId xmlns:a16="http://schemas.microsoft.com/office/drawing/2014/main" id="{809D02A5-30EE-406B-9F80-050155ADE788}"/>
              </a:ext>
            </a:extLst>
          </p:cNvPr>
          <p:cNvSpPr>
            <a:spLocks noChangeArrowheads="1"/>
          </p:cNvSpPr>
          <p:nvPr/>
        </p:nvSpPr>
        <p:spPr bwMode="auto">
          <a:xfrm>
            <a:off x="958850" y="2176215"/>
            <a:ext cx="5245100" cy="16927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300" b="0" i="0"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Add the new layer that we'll be training.</a:t>
            </a:r>
            <a:br>
              <a:rPr kumimoji="0" lang="ja-JP" altLang="ja-JP" sz="1300" b="0" i="0"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(train_step</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cross_entropy</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bottleneck_input</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ground_truth_input</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a:t>
            </a:r>
            <a:b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final_tensor) = add_final_training_ops(</a:t>
            </a:r>
            <a:r>
              <a:rPr kumimoji="0" lang="ja-JP" altLang="ja-JP" sz="1300" b="0" i="0" u="none" strike="noStrike" cap="none" normalizeH="0" baseline="0">
                <a:ln>
                  <a:noFill/>
                </a:ln>
                <a:solidFill>
                  <a:srgbClr val="8888C6"/>
                </a:solidFill>
                <a:effectLst/>
                <a:latin typeface="ＭＳ ゴシック" panose="020B0609070205080204" pitchFamily="49" charset="-128"/>
                <a:ea typeface="ＭＳ ゴシック" panose="020B0609070205080204" pitchFamily="49" charset="-128"/>
              </a:rPr>
              <a:t>len</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(image_lists.keys())</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a:t>
            </a:r>
            <a:b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FLAGS.final_tensor_name</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a:t>
            </a:r>
            <a:b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bottleneck_tensor)</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6678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-Training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4121150"/>
            <a:ext cx="10515600" cy="1536700"/>
          </a:xfrm>
        </p:spPr>
        <p:txBody>
          <a:bodyPr>
            <a:normAutofit fontScale="92500" lnSpcReduction="20000"/>
          </a:bodyPr>
          <a:lstStyle/>
          <a:p>
            <a:pPr marL="0" indent="0">
              <a:buNone/>
            </a:pPr>
            <a:r>
              <a:rPr lang="en-US" altLang="ja-JP" b="1" dirty="0"/>
              <a:t>Training.</a:t>
            </a:r>
          </a:p>
          <a:p>
            <a:pPr marL="0" indent="0">
              <a:buNone/>
            </a:pPr>
            <a:endParaRPr lang="en-US" altLang="ja-JP" b="1" dirty="0"/>
          </a:p>
          <a:p>
            <a:pPr marL="0" indent="0">
              <a:buNone/>
            </a:pPr>
            <a:r>
              <a:rPr lang="en-US" altLang="ja-JP" dirty="0"/>
              <a:t>The model is trained in the same fashion, except this time we are only training the last later (of Inception).</a:t>
            </a:r>
          </a:p>
          <a:p>
            <a:pPr marL="0" indent="0">
              <a:buNone/>
            </a:pPr>
            <a:endParaRPr lang="en-US" altLang="ja-JP" dirty="0"/>
          </a:p>
        </p:txBody>
      </p:sp>
      <p:sp>
        <p:nvSpPr>
          <p:cNvPr id="4" name="Rectangle 1">
            <a:extLst>
              <a:ext uri="{FF2B5EF4-FFF2-40B4-BE49-F238E27FC236}">
                <a16:creationId xmlns:a16="http://schemas.microsoft.com/office/drawing/2014/main" id="{809D02A5-30EE-406B-9F80-050155ADE788}"/>
              </a:ext>
            </a:extLst>
          </p:cNvPr>
          <p:cNvSpPr>
            <a:spLocks noChangeArrowheads="1"/>
          </p:cNvSpPr>
          <p:nvPr/>
        </p:nvSpPr>
        <p:spPr bwMode="auto">
          <a:xfrm>
            <a:off x="958850" y="2176215"/>
            <a:ext cx="5245100" cy="16927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300" b="0" i="0"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t># Add the new layer that we'll be training.</a:t>
            </a:r>
            <a:br>
              <a:rPr kumimoji="0" lang="ja-JP" altLang="ja-JP" sz="1300" b="0" i="0" u="none" strike="noStrike" cap="none" normalizeH="0" baseline="0">
                <a:ln>
                  <a:noFill/>
                </a:ln>
                <a:solidFill>
                  <a:srgbClr val="808080"/>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(train_step</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cross_entropy</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bottleneck_input</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ground_truth_input</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a:t>
            </a:r>
            <a:b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final_tensor) = add_final_training_ops(</a:t>
            </a:r>
            <a:r>
              <a:rPr kumimoji="0" lang="ja-JP" altLang="ja-JP" sz="1300" b="0" i="0" u="none" strike="noStrike" cap="none" normalizeH="0" baseline="0">
                <a:ln>
                  <a:noFill/>
                </a:ln>
                <a:solidFill>
                  <a:srgbClr val="8888C6"/>
                </a:solidFill>
                <a:effectLst/>
                <a:latin typeface="ＭＳ ゴシック" panose="020B0609070205080204" pitchFamily="49" charset="-128"/>
                <a:ea typeface="ＭＳ ゴシック" panose="020B0609070205080204" pitchFamily="49" charset="-128"/>
              </a:rPr>
              <a:t>len</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(image_lists.keys())</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a:t>
            </a:r>
            <a:b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FLAGS.final_tensor_name</a:t>
            </a: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a:t>
            </a:r>
            <a:b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br>
            <a:r>
              <a:rPr kumimoji="0" lang="ja-JP" altLang="ja-JP" sz="1300" b="0" i="0" u="none" strike="noStrike" cap="none" normalizeH="0" baseline="0">
                <a:ln>
                  <a:noFill/>
                </a:ln>
                <a:solidFill>
                  <a:srgbClr val="CC7832"/>
                </a:solidFill>
                <a:effectLst/>
                <a:latin typeface="ＭＳ ゴシック" panose="020B0609070205080204" pitchFamily="49" charset="-128"/>
                <a:ea typeface="ＭＳ ゴシック" panose="020B0609070205080204" pitchFamily="49" charset="-128"/>
              </a:rPr>
              <a:t>                                        </a:t>
            </a:r>
            <a:r>
              <a:rPr kumimoji="0" lang="ja-JP" altLang="ja-JP" sz="1300" b="0" i="0" u="none" strike="noStrike" cap="none" normalizeH="0" baseline="0">
                <a:ln>
                  <a:noFill/>
                </a:ln>
                <a:solidFill>
                  <a:srgbClr val="A9B7C6"/>
                </a:solidFill>
                <a:effectLst/>
                <a:latin typeface="ＭＳ ゴシック" panose="020B0609070205080204" pitchFamily="49" charset="-128"/>
                <a:ea typeface="ＭＳ ゴシック" panose="020B0609070205080204" pitchFamily="49" charset="-128"/>
              </a:rPr>
              <a:t>bottleneck_tensor)</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4002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-Training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1044103"/>
          </a:xfrm>
        </p:spPr>
        <p:txBody>
          <a:bodyPr>
            <a:normAutofit/>
          </a:bodyPr>
          <a:lstStyle/>
          <a:p>
            <a:pPr marL="0" indent="0">
              <a:buNone/>
            </a:pPr>
            <a:r>
              <a:rPr lang="en-US" altLang="ja-JP" b="1" dirty="0"/>
              <a:t>Training, we can adjust settings through input </a:t>
            </a:r>
            <a:r>
              <a:rPr lang="en-US" altLang="ja-JP" b="1" dirty="0" err="1"/>
              <a:t>params</a:t>
            </a:r>
            <a:r>
              <a:rPr lang="en-US" altLang="ja-JP" b="1" dirty="0"/>
              <a:t>.</a:t>
            </a:r>
            <a:endParaRPr lang="en-US" altLang="ja-JP" dirty="0"/>
          </a:p>
          <a:p>
            <a:pPr marL="0" indent="0">
              <a:buNone/>
            </a:pPr>
            <a:endParaRPr lang="en-US" altLang="ja-JP" dirty="0"/>
          </a:p>
          <a:p>
            <a:pPr marL="0" indent="0">
              <a:buNone/>
            </a:pPr>
            <a:endParaRPr lang="en-US" altLang="ja-JP" dirty="0"/>
          </a:p>
        </p:txBody>
      </p:sp>
      <p:graphicFrame>
        <p:nvGraphicFramePr>
          <p:cNvPr id="4" name="Table 3">
            <a:extLst>
              <a:ext uri="{FF2B5EF4-FFF2-40B4-BE49-F238E27FC236}">
                <a16:creationId xmlns:a16="http://schemas.microsoft.com/office/drawing/2014/main" id="{42BF06CF-C045-4295-A31E-C6D0FB3C4E81}"/>
              </a:ext>
            </a:extLst>
          </p:cNvPr>
          <p:cNvGraphicFramePr>
            <a:graphicFrameLocks noGrp="1"/>
          </p:cNvGraphicFramePr>
          <p:nvPr>
            <p:extLst>
              <p:ext uri="{D42A27DB-BD31-4B8C-83A1-F6EECF244321}">
                <p14:modId xmlns:p14="http://schemas.microsoft.com/office/powerpoint/2010/main" val="3361076891"/>
              </p:ext>
            </p:extLst>
          </p:nvPr>
        </p:nvGraphicFramePr>
        <p:xfrm>
          <a:off x="994383" y="2223203"/>
          <a:ext cx="10795540" cy="3749040"/>
        </p:xfrm>
        <a:graphic>
          <a:graphicData uri="http://schemas.openxmlformats.org/drawingml/2006/table">
            <a:tbl>
              <a:tblPr bandRow="1">
                <a:tableStyleId>{5C22544A-7EE6-4342-B048-85BDC9FD1C3A}</a:tableStyleId>
              </a:tblPr>
              <a:tblGrid>
                <a:gridCol w="5397770">
                  <a:extLst>
                    <a:ext uri="{9D8B030D-6E8A-4147-A177-3AD203B41FA5}">
                      <a16:colId xmlns:a16="http://schemas.microsoft.com/office/drawing/2014/main" val="1267744460"/>
                    </a:ext>
                  </a:extLst>
                </a:gridCol>
                <a:gridCol w="5397770">
                  <a:extLst>
                    <a:ext uri="{9D8B030D-6E8A-4147-A177-3AD203B41FA5}">
                      <a16:colId xmlns:a16="http://schemas.microsoft.com/office/drawing/2014/main" val="2716121877"/>
                    </a:ext>
                  </a:extLst>
                </a:gridCol>
              </a:tblGrid>
              <a:tr h="370840">
                <a:tc>
                  <a:txBody>
                    <a:bodyPr/>
                    <a:lstStyle/>
                    <a:p>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image_dir</a:t>
                      </a:r>
                      <a:r>
                        <a:rPr lang="en-US" altLang="ja-JP" sz="1200" dirty="0"/>
                        <a:t>: </a:t>
                      </a:r>
                      <a:r>
                        <a:rPr lang="ja-JP" altLang="en-US" sz="1200" dirty="0"/>
                        <a:t>トレーニングデータ（サブフォルダはクラスの名前）。</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output_graph</a:t>
                      </a:r>
                      <a:r>
                        <a:rPr lang="en-US" altLang="ja-JP" sz="1200" dirty="0"/>
                        <a:t>: </a:t>
                      </a:r>
                      <a:r>
                        <a:rPr lang="ja-JP" altLang="en-US" sz="1200" dirty="0"/>
                        <a:t>このプログラムを使うはずの「</a:t>
                      </a:r>
                      <a:r>
                        <a:rPr lang="en-US" altLang="ja-JP" sz="1200" dirty="0" err="1"/>
                        <a:t>output_graph.pb</a:t>
                      </a:r>
                      <a:r>
                        <a:rPr lang="ja-JP" altLang="en-US" sz="1200" dirty="0"/>
                        <a:t>」</a:t>
                      </a:r>
                      <a:br>
                        <a:rPr lang="ja-JP" altLang="en-US" sz="1200" dirty="0"/>
                      </a:br>
                      <a:r>
                        <a:rPr lang="ja-JP" altLang="en-US" sz="1200" dirty="0"/>
                        <a:t>を保存する</a:t>
                      </a:r>
                      <a:r>
                        <a:rPr lang="en-US" altLang="ja-JP" sz="1200" dirty="0"/>
                        <a:t>DIR</a:t>
                      </a:r>
                      <a:r>
                        <a:rPr lang="ja-JP" altLang="en-US" sz="1200" dirty="0"/>
                        <a:t>。「</a:t>
                      </a:r>
                      <a:r>
                        <a:rPr lang="en-US" altLang="ja-JP" sz="1200" dirty="0" err="1"/>
                        <a:t>Output_graph.pb</a:t>
                      </a:r>
                      <a:r>
                        <a:rPr lang="ja-JP" altLang="en-US" sz="1200" dirty="0"/>
                        <a:t>」は</a:t>
                      </a:r>
                      <a:r>
                        <a:rPr lang="en-US" altLang="ja-JP" sz="1200" dirty="0"/>
                        <a:t>Transfer Learning</a:t>
                      </a:r>
                      <a:r>
                        <a:rPr lang="ja-JP" altLang="en-US" sz="1200" dirty="0"/>
                        <a:t>で、最もグラフ</a:t>
                      </a:r>
                      <a:br>
                        <a:rPr lang="ja-JP" altLang="en-US" sz="1200" dirty="0"/>
                      </a:br>
                      <a:r>
                        <a:rPr lang="ja-JP" altLang="en-US" sz="1200" dirty="0"/>
                        <a:t>（</a:t>
                      </a:r>
                      <a:r>
                        <a:rPr lang="en-US" altLang="ja-JP" sz="1200" dirty="0"/>
                        <a:t>Google Inception</a:t>
                      </a:r>
                      <a:r>
                        <a:rPr lang="ja-JP" altLang="en-US" sz="1200" dirty="0"/>
                        <a:t>とか）が上のデータで変えてたグラフである。</a:t>
                      </a:r>
                      <a:br>
                        <a:rPr lang="ja-JP" altLang="en-US" sz="1200" dirty="0"/>
                      </a:br>
                      <a:r>
                        <a:rPr lang="ja-JP" altLang="en-US" sz="1200" dirty="0"/>
                        <a:t>デフォルトは </a:t>
                      </a:r>
                      <a:r>
                        <a:rPr lang="en-US" altLang="ja-JP" sz="1200" dirty="0"/>
                        <a:t>"../</a:t>
                      </a:r>
                      <a:r>
                        <a:rPr lang="en-US" altLang="ja-JP" sz="1200" dirty="0" err="1"/>
                        <a:t>retrain_graph</a:t>
                      </a:r>
                      <a:r>
                        <a:rPr lang="en-US" altLang="ja-JP" sz="1200" dirty="0"/>
                        <a:t>/</a:t>
                      </a:r>
                      <a:r>
                        <a:rPr lang="en-US" altLang="ja-JP" sz="1200" dirty="0" err="1"/>
                        <a:t>output_graph.pb</a:t>
                      </a:r>
                      <a:r>
                        <a:rPr lang="en-US" altLang="ja-JP" sz="1200" dirty="0"/>
                        <a:t>"</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output_labels</a:t>
                      </a:r>
                      <a:r>
                        <a:rPr lang="en-US" altLang="ja-JP" sz="1200" dirty="0"/>
                        <a:t>: </a:t>
                      </a:r>
                      <a:r>
                        <a:rPr lang="ja-JP" altLang="en-US" sz="1200" dirty="0"/>
                        <a:t>このプログラムを使うはずの「</a:t>
                      </a:r>
                      <a:r>
                        <a:rPr lang="en-US" altLang="ja-JP" sz="1200" dirty="0"/>
                        <a:t>output_labels.txt</a:t>
                      </a:r>
                      <a:r>
                        <a:rPr lang="ja-JP" altLang="en-US" sz="1200" dirty="0"/>
                        <a:t>」</a:t>
                      </a:r>
                      <a:br>
                        <a:rPr lang="ja-JP" altLang="en-US" sz="1200" dirty="0"/>
                      </a:br>
                      <a:r>
                        <a:rPr lang="ja-JP" altLang="en-US" sz="1200" dirty="0"/>
                        <a:t>を保存する</a:t>
                      </a:r>
                      <a:r>
                        <a:rPr lang="en-US" altLang="ja-JP" sz="1200" dirty="0"/>
                        <a:t>DIR</a:t>
                      </a:r>
                      <a:r>
                        <a:rPr lang="ja-JP" altLang="en-US" sz="1200" dirty="0"/>
                        <a:t>。「</a:t>
                      </a:r>
                      <a:r>
                        <a:rPr lang="en-US" altLang="ja-JP" sz="1200" dirty="0"/>
                        <a:t>output_labels.txt</a:t>
                      </a:r>
                      <a:r>
                        <a:rPr lang="ja-JP" altLang="en-US" sz="1200" dirty="0"/>
                        <a:t>」はクラスの名前。例えば「</a:t>
                      </a:r>
                      <a:r>
                        <a:rPr lang="en-US" altLang="ja-JP" sz="1200" dirty="0"/>
                        <a:t>Happy,</a:t>
                      </a:r>
                      <a:br>
                        <a:rPr lang="en-US" altLang="ja-JP" sz="1200" dirty="0"/>
                      </a:br>
                      <a:r>
                        <a:rPr lang="en-US" altLang="ja-JP" sz="1200" dirty="0"/>
                        <a:t>Sad, Scared</a:t>
                      </a:r>
                      <a:r>
                        <a:rPr lang="ja-JP" altLang="en-US" sz="1200" dirty="0"/>
                        <a:t>」である。デフォルトは</a:t>
                      </a:r>
                      <a:r>
                        <a:rPr lang="en-US" altLang="ja-JP" sz="1200" dirty="0"/>
                        <a:t>'../</a:t>
                      </a:r>
                      <a:r>
                        <a:rPr lang="en-US" altLang="ja-JP" sz="1200" dirty="0" err="1"/>
                        <a:t>retrain_graph</a:t>
                      </a:r>
                      <a:r>
                        <a:rPr lang="en-US" altLang="ja-JP" sz="1200" dirty="0"/>
                        <a:t>/output_labels.txt'</a:t>
                      </a:r>
                      <a:br>
                        <a:rPr lang="en-US" altLang="ja-JP" sz="1200" dirty="0"/>
                      </a:b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summaries_dis</a:t>
                      </a:r>
                      <a:r>
                        <a:rPr lang="en-US" altLang="ja-JP" sz="1200" dirty="0"/>
                        <a:t>: </a:t>
                      </a:r>
                      <a:r>
                        <a:rPr lang="en-US" altLang="ja-JP" sz="1200" dirty="0" err="1"/>
                        <a:t>TensorLog</a:t>
                      </a:r>
                      <a:r>
                        <a:rPr lang="ja-JP" altLang="en-US" sz="1200" dirty="0"/>
                        <a:t>のために</a:t>
                      </a:r>
                      <a:r>
                        <a:rPr lang="en-US" altLang="ja-JP" sz="1200" dirty="0"/>
                        <a:t>LOG</a:t>
                      </a:r>
                      <a:r>
                        <a:rPr lang="ja-JP" altLang="en-US" sz="1200" dirty="0"/>
                        <a:t>のファイルの</a:t>
                      </a:r>
                      <a:r>
                        <a:rPr lang="en-US" altLang="ja-JP" sz="1200" dirty="0"/>
                        <a:t>DIR. </a:t>
                      </a:r>
                      <a:r>
                        <a:rPr lang="ja-JP" altLang="en-US" sz="1200" dirty="0"/>
                        <a:t>デフォルトは</a:t>
                      </a:r>
                      <a:br>
                        <a:rPr lang="ja-JP" altLang="en-US" sz="1200" dirty="0"/>
                      </a:br>
                      <a:r>
                        <a:rPr lang="en-US" altLang="ja-JP" sz="1200" dirty="0"/>
                        <a:t>'../</a:t>
                      </a:r>
                      <a:r>
                        <a:rPr lang="en-US" altLang="ja-JP" sz="1200" dirty="0" err="1"/>
                        <a:t>retrain_graph</a:t>
                      </a:r>
                      <a:r>
                        <a:rPr lang="en-US" altLang="ja-JP" sz="1200" dirty="0"/>
                        <a:t>/</a:t>
                      </a:r>
                      <a:r>
                        <a:rPr lang="en-US" altLang="ja-JP" sz="1200" dirty="0" err="1"/>
                        <a:t>retrain_logs</a:t>
                      </a:r>
                      <a:r>
                        <a:rPr lang="en-US" altLang="ja-JP" sz="1200" dirty="0"/>
                        <a:t>'</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how_many_training_steps</a:t>
                      </a:r>
                      <a:r>
                        <a:rPr lang="en-US" altLang="ja-JP" sz="1200" dirty="0"/>
                        <a:t>:</a:t>
                      </a:r>
                      <a:r>
                        <a:rPr lang="ja-JP" altLang="en-US" sz="1200" dirty="0"/>
                        <a:t>トレーニングは何回で終わる　</a:t>
                      </a:r>
                      <a:r>
                        <a:rPr lang="en-US" altLang="ja-JP" sz="1200" dirty="0"/>
                        <a:t>.</a:t>
                      </a:r>
                      <a:br>
                        <a:rPr lang="en-US" altLang="ja-JP" sz="1200" dirty="0"/>
                      </a:br>
                      <a:r>
                        <a:rPr lang="ja-JP" altLang="en-US" sz="1200" dirty="0"/>
                        <a:t>デフォルトは</a:t>
                      </a:r>
                      <a:r>
                        <a:rPr lang="en-US" altLang="ja-JP" sz="1200" dirty="0"/>
                        <a:t>4000</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learning_rate</a:t>
                      </a:r>
                      <a:r>
                        <a:rPr lang="en-US" altLang="ja-JP" sz="1200" dirty="0"/>
                        <a:t>:</a:t>
                      </a:r>
                      <a:r>
                        <a:rPr lang="ja-JP" altLang="en-US" sz="1200" dirty="0"/>
                        <a:t>　</a:t>
                      </a:r>
                      <a:r>
                        <a:rPr lang="en-US" altLang="ja-JP" sz="1200" dirty="0" err="1"/>
                        <a:t>Learing</a:t>
                      </a:r>
                      <a:r>
                        <a:rPr lang="en-US" altLang="ja-JP" sz="1200" dirty="0"/>
                        <a:t> rate</a:t>
                      </a:r>
                      <a:r>
                        <a:rPr lang="ja-JP" altLang="en-US" sz="1200" dirty="0"/>
                        <a:t>はどのぐらい</a:t>
                      </a:r>
                      <a:r>
                        <a:rPr lang="en-US" altLang="ja-JP" sz="1200" dirty="0"/>
                        <a:t>Weight</a:t>
                      </a:r>
                      <a:r>
                        <a:rPr lang="ja-JP" altLang="en-US" sz="1200" dirty="0"/>
                        <a:t>を変更する、前の</a:t>
                      </a:r>
                      <a:br>
                        <a:rPr lang="ja-JP" altLang="en-US" sz="1200" dirty="0"/>
                      </a:br>
                      <a:r>
                        <a:rPr lang="en-US" altLang="ja-JP" sz="1200" dirty="0"/>
                        <a:t>Iteration</a:t>
                      </a:r>
                      <a:r>
                        <a:rPr lang="ja-JP" altLang="en-US" sz="1200" dirty="0"/>
                        <a:t>のエラーに沿って</a:t>
                      </a:r>
                      <a:r>
                        <a:rPr lang="en-US" altLang="ja-JP" sz="1200" dirty="0"/>
                        <a:t>.</a:t>
                      </a:r>
                      <a:r>
                        <a:rPr lang="ja-JP" altLang="en-US" sz="1200" dirty="0"/>
                        <a:t>　デフォルトは</a:t>
                      </a:r>
                      <a:r>
                        <a:rPr lang="en-US" altLang="ja-JP" sz="1200" dirty="0"/>
                        <a:t>0.1</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testing_percentage</a:t>
                      </a:r>
                      <a:r>
                        <a:rPr lang="en-US" altLang="ja-JP" sz="1200" dirty="0"/>
                        <a:t>: </a:t>
                      </a:r>
                      <a:r>
                        <a:rPr lang="ja-JP" altLang="en-US" sz="1200" dirty="0"/>
                        <a:t>テストのデータは何％がトレーニングにとして</a:t>
                      </a:r>
                      <a:br>
                        <a:rPr lang="ja-JP" altLang="en-US" sz="1200" dirty="0"/>
                      </a:br>
                      <a:r>
                        <a:rPr lang="ja-JP" altLang="en-US" sz="1200" dirty="0"/>
                        <a:t>使う</a:t>
                      </a:r>
                      <a:r>
                        <a:rPr lang="en-US" altLang="ja-JP" sz="1200" dirty="0"/>
                        <a:t>.</a:t>
                      </a:r>
                      <a:r>
                        <a:rPr lang="ja-JP" altLang="en-US" sz="1200" dirty="0"/>
                        <a:t>　デフォルトは</a:t>
                      </a:r>
                      <a:r>
                        <a:rPr lang="en-US" altLang="ja-JP" sz="1200" dirty="0"/>
                        <a:t>10</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validation_percentage</a:t>
                      </a:r>
                      <a:r>
                        <a:rPr lang="en-US" altLang="ja-JP" sz="1200" dirty="0"/>
                        <a:t>: </a:t>
                      </a:r>
                      <a:r>
                        <a:rPr lang="ja-JP" altLang="en-US" sz="1200" dirty="0"/>
                        <a:t>テストのデータは何％がヴァリデーションに</a:t>
                      </a:r>
                      <a:br>
                        <a:rPr lang="ja-JP" altLang="en-US" sz="1200" dirty="0"/>
                      </a:br>
                      <a:r>
                        <a:rPr lang="ja-JP" altLang="en-US" sz="1200" dirty="0"/>
                        <a:t>として使う</a:t>
                      </a:r>
                      <a:r>
                        <a:rPr lang="en-US" altLang="ja-JP" sz="1200" dirty="0"/>
                        <a:t>.</a:t>
                      </a:r>
                      <a:r>
                        <a:rPr lang="ja-JP" altLang="en-US" sz="1200" dirty="0"/>
                        <a:t>　デフォルトは</a:t>
                      </a:r>
                      <a:r>
                        <a:rPr lang="en-US" altLang="ja-JP" sz="1200" dirty="0"/>
                        <a:t>10desu</a:t>
                      </a:r>
                      <a:r>
                        <a:rPr lang="ja-JP" altLang="en-US" sz="1200" dirty="0"/>
                        <a:t>。</a:t>
                      </a:r>
                      <a:endParaRPr kumimoji="1" lang="ja-JP" altLang="en-US" sz="1200" dirty="0"/>
                    </a:p>
                  </a:txBody>
                  <a:tcPr/>
                </a:tc>
                <a:tc>
                  <a:txBody>
                    <a:bodyPr/>
                    <a:lstStyle/>
                    <a:p>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eval_step_interval</a:t>
                      </a:r>
                      <a:r>
                        <a:rPr lang="en-US" altLang="ja-JP" sz="1200" dirty="0"/>
                        <a:t>: </a:t>
                      </a:r>
                      <a:r>
                        <a:rPr lang="ja-JP" altLang="en-US" sz="1200" dirty="0"/>
                        <a:t>トレーニングとヴァリデーションの間はどの</a:t>
                      </a:r>
                      <a:br>
                        <a:rPr lang="ja-JP" altLang="en-US" sz="1200" dirty="0"/>
                      </a:br>
                      <a:r>
                        <a:rPr lang="ja-JP" altLang="en-US" sz="1200" dirty="0"/>
                        <a:t>くらいことです </a:t>
                      </a:r>
                      <a:r>
                        <a:rPr lang="en-US" altLang="ja-JP" sz="1200" dirty="0"/>
                        <a:t>.</a:t>
                      </a:r>
                      <a:r>
                        <a:rPr lang="ja-JP" altLang="en-US" sz="1200" dirty="0"/>
                        <a:t>デフォルトは</a:t>
                      </a:r>
                      <a:r>
                        <a:rPr lang="en-US" altLang="ja-JP" sz="1200" dirty="0"/>
                        <a:t>10</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train_batch_size</a:t>
                      </a:r>
                      <a:r>
                        <a:rPr lang="en-US" altLang="ja-JP" sz="1200" dirty="0"/>
                        <a:t>: .</a:t>
                      </a:r>
                      <a:r>
                        <a:rPr lang="ja-JP" altLang="en-US" sz="1200" dirty="0"/>
                        <a:t>デフォルトは</a:t>
                      </a:r>
                      <a:r>
                        <a:rPr lang="en-US" altLang="ja-JP" sz="1200" dirty="0"/>
                        <a:t>100</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test_batch_size</a:t>
                      </a:r>
                      <a:r>
                        <a:rPr lang="en-US" altLang="ja-JP" sz="1200" dirty="0"/>
                        <a:t>: .</a:t>
                      </a:r>
                      <a:r>
                        <a:rPr lang="ja-JP" altLang="en-US" sz="1200" dirty="0"/>
                        <a:t>デフォルトは</a:t>
                      </a:r>
                      <a:r>
                        <a:rPr lang="en-US" altLang="ja-JP" sz="1200" dirty="0"/>
                        <a:t>1</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validation_batch_size</a:t>
                      </a:r>
                      <a:r>
                        <a:rPr lang="en-US" altLang="ja-JP" sz="1200" dirty="0"/>
                        <a:t>:</a:t>
                      </a:r>
                      <a:br>
                        <a:rPr lang="en-US" altLang="ja-JP"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print_misclassified_test_images</a:t>
                      </a:r>
                      <a:r>
                        <a:rPr lang="en-US" altLang="ja-JP" sz="1200" dirty="0"/>
                        <a:t>: The images that the model</a:t>
                      </a:r>
                      <a:br>
                        <a:rPr lang="en-US" altLang="ja-JP" sz="1200" dirty="0"/>
                      </a:br>
                      <a:r>
                        <a:rPr lang="en-US" altLang="ja-JP" sz="1200" dirty="0"/>
                        <a:t>failed to classify are presented. This is handy to see where the data</a:t>
                      </a:r>
                      <a:br>
                        <a:rPr lang="en-US" altLang="ja-JP" sz="1200" dirty="0"/>
                      </a:br>
                      <a:r>
                        <a:rPr lang="en-US" altLang="ja-JP" sz="1200" dirty="0"/>
                        <a:t>may be poor.</a:t>
                      </a:r>
                      <a:br>
                        <a:rPr lang="en-US" altLang="ja-JP"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model_dir</a:t>
                      </a:r>
                      <a:r>
                        <a:rPr lang="en-US" altLang="ja-JP" sz="1200" dirty="0"/>
                        <a:t>: </a:t>
                      </a:r>
                      <a:r>
                        <a:rPr lang="ja-JP" altLang="en-US" sz="1200" dirty="0"/>
                        <a:t>作られたグラフの他のファイルを保存する</a:t>
                      </a:r>
                      <a:r>
                        <a:rPr lang="en-US" altLang="ja-JP" sz="1200" dirty="0"/>
                        <a:t>DIR</a:t>
                      </a:r>
                      <a:r>
                        <a:rPr lang="ja-JP" altLang="en-US" sz="1200" dirty="0"/>
                        <a:t>。</a:t>
                      </a:r>
                      <a:br>
                        <a:rPr lang="ja-JP" altLang="en-US" sz="1200" dirty="0"/>
                      </a:br>
                      <a:r>
                        <a:rPr lang="ja-JP" altLang="en-US" sz="1200" dirty="0"/>
                        <a:t>デフォルトは</a:t>
                      </a:r>
                      <a:r>
                        <a:rPr lang="en-US" altLang="ja-JP" sz="1200" dirty="0"/>
                        <a:t>'../</a:t>
                      </a:r>
                      <a:r>
                        <a:rPr lang="en-US" altLang="ja-JP" sz="1200" dirty="0" err="1"/>
                        <a:t>retrain_graph</a:t>
                      </a:r>
                      <a:r>
                        <a:rPr lang="en-US" altLang="ja-JP" sz="1200" dirty="0"/>
                        <a:t>/</a:t>
                      </a:r>
                      <a:r>
                        <a:rPr lang="en-US" altLang="ja-JP" sz="1200" dirty="0" err="1"/>
                        <a:t>imagenet</a:t>
                      </a:r>
                      <a:r>
                        <a:rPr lang="en-US" altLang="ja-JP" sz="1200" dirty="0"/>
                        <a:t>'</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bottleneck_dir</a:t>
                      </a:r>
                      <a:r>
                        <a:rPr lang="en-US" altLang="ja-JP" sz="1200" dirty="0"/>
                        <a:t>: </a:t>
                      </a:r>
                      <a:r>
                        <a:rPr lang="ja-JP" altLang="en-US" sz="1200" dirty="0"/>
                        <a:t>。デフォルトは</a:t>
                      </a:r>
                      <a:r>
                        <a:rPr lang="en-US" altLang="ja-JP" sz="1200" dirty="0"/>
                        <a:t>'../</a:t>
                      </a:r>
                      <a:r>
                        <a:rPr lang="en-US" altLang="ja-JP" sz="1200" dirty="0" err="1"/>
                        <a:t>retrain_graph</a:t>
                      </a:r>
                      <a:r>
                        <a:rPr lang="en-US" altLang="ja-JP" sz="1200" dirty="0"/>
                        <a:t>/bottleneck'</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final_tensor_name</a:t>
                      </a:r>
                      <a:r>
                        <a:rPr lang="en-US" altLang="ja-JP" sz="1200" dirty="0"/>
                        <a:t>: </a:t>
                      </a:r>
                      <a:r>
                        <a:rPr lang="ja-JP" altLang="en-US" sz="1200" dirty="0"/>
                        <a:t>新しい作ったグラフの新しい</a:t>
                      </a:r>
                      <a:r>
                        <a:rPr lang="en-US" altLang="ja-JP" sz="1200" dirty="0"/>
                        <a:t>Classification layer</a:t>
                      </a:r>
                      <a:br>
                        <a:rPr lang="en-US" altLang="ja-JP" sz="1200" dirty="0"/>
                      </a:br>
                      <a:r>
                        <a:rPr lang="ja-JP" altLang="en-US" sz="1200" dirty="0"/>
                        <a:t>の名前です。デフォルトは</a:t>
                      </a:r>
                      <a:r>
                        <a:rPr lang="en-US" altLang="ja-JP" sz="1200" dirty="0"/>
                        <a:t>'</a:t>
                      </a:r>
                      <a:r>
                        <a:rPr lang="en-US" altLang="ja-JP" sz="1200" dirty="0" err="1"/>
                        <a:t>final_result</a:t>
                      </a:r>
                      <a:r>
                        <a:rPr lang="en-US" altLang="ja-JP" sz="1200" dirty="0"/>
                        <a:t>'</a:t>
                      </a:r>
                      <a:r>
                        <a:rPr lang="ja-JP" altLang="en-US" sz="1200" dirty="0"/>
                        <a:t>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flip_left_right</a:t>
                      </a:r>
                      <a:r>
                        <a:rPr lang="en-US" altLang="ja-JP" sz="1200" dirty="0"/>
                        <a:t>: </a:t>
                      </a:r>
                      <a:r>
                        <a:rPr lang="ja-JP" altLang="en-US" sz="1200" dirty="0"/>
                        <a:t>トレーニングデータを半分が無作為に</a:t>
                      </a:r>
                      <a:br>
                        <a:rPr lang="ja-JP" altLang="en-US" sz="1200" dirty="0"/>
                      </a:br>
                      <a:r>
                        <a:rPr lang="ja-JP" altLang="en-US" sz="1200" dirty="0"/>
                        <a:t>ミラーイメージさせるかどうか選択です。デフォルトは </a:t>
                      </a:r>
                      <a:r>
                        <a:rPr lang="en-US" altLang="ja-JP" sz="1200" dirty="0"/>
                        <a:t>0 </a:t>
                      </a:r>
                      <a:r>
                        <a:rPr lang="ja-JP" altLang="en-US" sz="1200" dirty="0"/>
                        <a:t>です</a:t>
                      </a:r>
                      <a:br>
                        <a:rPr lang="ja-JP" altLang="en-US" sz="1200" dirty="0"/>
                      </a:br>
                      <a:r>
                        <a:rPr lang="en-US" altLang="ja-JP" sz="1200" dirty="0"/>
                        <a:t>(</a:t>
                      </a:r>
                      <a:r>
                        <a:rPr lang="ja-JP" altLang="en-US" sz="1200" dirty="0"/>
                        <a:t>つまりしないことです</a:t>
                      </a:r>
                      <a:r>
                        <a:rPr lang="en-US" altLang="ja-JP" sz="1200" dirty="0"/>
                        <a:t>)</a:t>
                      </a:r>
                      <a:br>
                        <a:rPr lang="en-US" altLang="ja-JP"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random_scale</a:t>
                      </a:r>
                      <a:r>
                        <a:rPr lang="en-US" altLang="ja-JP" sz="1200" dirty="0"/>
                        <a:t>: </a:t>
                      </a:r>
                      <a:r>
                        <a:rPr lang="ja-JP" altLang="en-US" sz="1200" dirty="0"/>
                        <a:t>トレーニングデータの画像のサイズが何％無作為に</a:t>
                      </a:r>
                      <a:br>
                        <a:rPr lang="ja-JP" altLang="en-US" sz="1200" dirty="0"/>
                      </a:br>
                      <a:r>
                        <a:rPr lang="ja-JP" altLang="en-US" sz="1200" dirty="0"/>
                        <a:t>大きくする。デフォルトは０パーです。</a:t>
                      </a:r>
                      <a:br>
                        <a:rPr lang="ja-JP" altLang="en-US" sz="1200" dirty="0"/>
                      </a:br>
                      <a:r>
                        <a:rPr kumimoji="1" lang="en-US" altLang="ja-JP" sz="1200" b="1" kern="1200" dirty="0">
                          <a:solidFill>
                            <a:schemeClr val="lt1"/>
                          </a:solidFill>
                          <a:effectLst/>
                          <a:latin typeface="+mn-lt"/>
                          <a:ea typeface="+mn-ea"/>
                          <a:cs typeface="+mn-cs"/>
                        </a:rPr>
                        <a:t>+ </a:t>
                      </a:r>
                      <a:r>
                        <a:rPr lang="en-US" altLang="ja-JP" sz="1200" dirty="0"/>
                        <a:t>--</a:t>
                      </a:r>
                      <a:r>
                        <a:rPr lang="en-US" altLang="ja-JP" sz="1200" dirty="0" err="1"/>
                        <a:t>random_brightness</a:t>
                      </a:r>
                      <a:r>
                        <a:rPr lang="en-US" altLang="ja-JP" sz="1200" dirty="0"/>
                        <a:t>: </a:t>
                      </a:r>
                      <a:r>
                        <a:rPr lang="ja-JP" altLang="en-US" sz="1200" dirty="0"/>
                        <a:t>無作為に選んだトレーニングデータが画像の</a:t>
                      </a:r>
                      <a:br>
                        <a:rPr lang="ja-JP" altLang="en-US" sz="1200" dirty="0"/>
                      </a:br>
                      <a:r>
                        <a:rPr lang="ja-JP" altLang="en-US" sz="1200" dirty="0"/>
                        <a:t>明りさを変更する。デフォルトは０パーです。</a:t>
                      </a:r>
                      <a:endParaRPr kumimoji="1" lang="ja-JP" altLang="en-US" sz="1200" dirty="0"/>
                    </a:p>
                  </a:txBody>
                  <a:tcPr/>
                </a:tc>
                <a:extLst>
                  <a:ext uri="{0D108BD9-81ED-4DB2-BD59-A6C34878D82A}">
                    <a16:rowId xmlns:a16="http://schemas.microsoft.com/office/drawing/2014/main" val="120985541"/>
                  </a:ext>
                </a:extLst>
              </a:tr>
            </a:tbl>
          </a:graphicData>
        </a:graphic>
      </p:graphicFrame>
    </p:spTree>
    <p:extLst>
      <p:ext uri="{BB962C8B-B14F-4D97-AF65-F5344CB8AC3E}">
        <p14:creationId xmlns:p14="http://schemas.microsoft.com/office/powerpoint/2010/main" val="1741543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-Training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40"/>
            <a:ext cx="10515600" cy="1044103"/>
          </a:xfrm>
        </p:spPr>
        <p:txBody>
          <a:bodyPr>
            <a:normAutofit/>
          </a:bodyPr>
          <a:lstStyle/>
          <a:p>
            <a:pPr marL="0" indent="0">
              <a:buNone/>
            </a:pPr>
            <a:r>
              <a:rPr lang="en-US" altLang="ja-JP" b="1" dirty="0"/>
              <a:t>Training, example run</a:t>
            </a:r>
            <a:endParaRPr lang="en-US" altLang="ja-JP" dirty="0"/>
          </a:p>
          <a:p>
            <a:pPr marL="0" indent="0">
              <a:buNone/>
            </a:pPr>
            <a:endParaRPr lang="en-US" altLang="ja-JP" dirty="0"/>
          </a:p>
          <a:p>
            <a:pPr marL="0" indent="0">
              <a:buNone/>
            </a:pPr>
            <a:endParaRPr lang="en-US" altLang="ja-JP" dirty="0"/>
          </a:p>
        </p:txBody>
      </p:sp>
      <p:graphicFrame>
        <p:nvGraphicFramePr>
          <p:cNvPr id="5" name="Table 4">
            <a:extLst>
              <a:ext uri="{FF2B5EF4-FFF2-40B4-BE49-F238E27FC236}">
                <a16:creationId xmlns:a16="http://schemas.microsoft.com/office/drawing/2014/main" id="{6FD10E0F-E99F-48DC-B424-B6765197F27B}"/>
              </a:ext>
            </a:extLst>
          </p:cNvPr>
          <p:cNvGraphicFramePr>
            <a:graphicFrameLocks noGrp="1"/>
          </p:cNvGraphicFramePr>
          <p:nvPr>
            <p:extLst>
              <p:ext uri="{D42A27DB-BD31-4B8C-83A1-F6EECF244321}">
                <p14:modId xmlns:p14="http://schemas.microsoft.com/office/powerpoint/2010/main" val="3513782754"/>
              </p:ext>
            </p:extLst>
          </p:nvPr>
        </p:nvGraphicFramePr>
        <p:xfrm>
          <a:off x="1133298" y="2690083"/>
          <a:ext cx="10220502" cy="914400"/>
        </p:xfrm>
        <a:graphic>
          <a:graphicData uri="http://schemas.openxmlformats.org/drawingml/2006/table">
            <a:tbl>
              <a:tblPr firstRow="1" bandRow="1">
                <a:tableStyleId>{5C22544A-7EE6-4342-B048-85BDC9FD1C3A}</a:tableStyleId>
              </a:tblPr>
              <a:tblGrid>
                <a:gridCol w="10220502">
                  <a:extLst>
                    <a:ext uri="{9D8B030D-6E8A-4147-A177-3AD203B41FA5}">
                      <a16:colId xmlns:a16="http://schemas.microsoft.com/office/drawing/2014/main" val="4229400217"/>
                    </a:ext>
                  </a:extLst>
                </a:gridCol>
              </a:tblGrid>
              <a:tr h="370840">
                <a:tc>
                  <a:txBody>
                    <a:bodyPr/>
                    <a:lstStyle/>
                    <a:p>
                      <a:r>
                        <a:rPr kumimoji="1" lang="en-US" altLang="ja-JP" dirty="0"/>
                        <a:t>python model_retrain.py </a:t>
                      </a:r>
                      <a:r>
                        <a:rPr lang="en-US" altLang="ja-JP" sz="1800" dirty="0"/>
                        <a:t>-</a:t>
                      </a:r>
                      <a:r>
                        <a:rPr lang="en-US" altLang="ja-JP" sz="1800" dirty="0" err="1"/>
                        <a:t>image_dir</a:t>
                      </a:r>
                      <a:r>
                        <a:rPr lang="en-US" altLang="ja-JP" sz="1800" dirty="0"/>
                        <a:t> data/animals --</a:t>
                      </a:r>
                      <a:r>
                        <a:rPr lang="en-US" altLang="ja-JP" sz="1800" dirty="0" err="1"/>
                        <a:t>output_graph</a:t>
                      </a:r>
                      <a:r>
                        <a:rPr lang="en-US" altLang="ja-JP" sz="1800" dirty="0"/>
                        <a:t> models/retrain --</a:t>
                      </a:r>
                      <a:r>
                        <a:rPr lang="en-US" altLang="ja-JP" sz="1800" dirty="0" err="1"/>
                        <a:t>output_labels</a:t>
                      </a:r>
                      <a:r>
                        <a:rPr lang="en-US" altLang="ja-JP" sz="1800" dirty="0"/>
                        <a:t> models/retrain --</a:t>
                      </a:r>
                      <a:r>
                        <a:rPr lang="en-US" altLang="ja-JP" sz="1800" dirty="0" err="1"/>
                        <a:t>summaries_dis</a:t>
                      </a:r>
                      <a:r>
                        <a:rPr lang="en-US" altLang="ja-JP" sz="1800" dirty="0"/>
                        <a:t> models/retrain/summary --</a:t>
                      </a:r>
                      <a:r>
                        <a:rPr lang="en-US" altLang="ja-JP" sz="1800" dirty="0" err="1"/>
                        <a:t>how_many_training_steps</a:t>
                      </a:r>
                      <a:r>
                        <a:rPr lang="en-US" altLang="ja-JP" sz="1800" dirty="0"/>
                        <a:t> 4000 --</a:t>
                      </a:r>
                      <a:r>
                        <a:rPr lang="en-US" altLang="ja-JP" sz="1800" dirty="0" err="1"/>
                        <a:t>print_misclassified_test_images</a:t>
                      </a:r>
                      <a:endParaRPr kumimoji="1" lang="ja-JP" altLang="en-US" dirty="0"/>
                    </a:p>
                  </a:txBody>
                  <a:tcPr/>
                </a:tc>
                <a:extLst>
                  <a:ext uri="{0D108BD9-81ED-4DB2-BD59-A6C34878D82A}">
                    <a16:rowId xmlns:a16="http://schemas.microsoft.com/office/drawing/2014/main" val="2069490017"/>
                  </a:ext>
                </a:extLst>
              </a:tr>
            </a:tbl>
          </a:graphicData>
        </a:graphic>
      </p:graphicFrame>
    </p:spTree>
    <p:extLst>
      <p:ext uri="{BB962C8B-B14F-4D97-AF65-F5344CB8AC3E}">
        <p14:creationId xmlns:p14="http://schemas.microsoft.com/office/powerpoint/2010/main" val="25373226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-Classifying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39"/>
            <a:ext cx="10515600" cy="4773039"/>
          </a:xfrm>
        </p:spPr>
        <p:txBody>
          <a:bodyPr>
            <a:normAutofit/>
          </a:bodyPr>
          <a:lstStyle/>
          <a:p>
            <a:pPr marL="0" indent="0">
              <a:buNone/>
            </a:pPr>
            <a:r>
              <a:rPr lang="en-US" altLang="ja-JP" dirty="0"/>
              <a:t>Once the training is complete the model is output at by default at; (See parameters section for more details on changing it)</a:t>
            </a:r>
          </a:p>
          <a:p>
            <a:pPr marL="0" indent="0">
              <a:buNone/>
            </a:pPr>
            <a:endParaRPr lang="en-US" altLang="ja-JP" dirty="0"/>
          </a:p>
          <a:p>
            <a:pPr marL="0" indent="0">
              <a:buNone/>
            </a:pPr>
            <a:r>
              <a:rPr lang="en-US" altLang="ja-JP" dirty="0"/>
              <a:t>- </a:t>
            </a:r>
            <a:r>
              <a:rPr lang="en-US" altLang="ja-JP" dirty="0" err="1"/>
              <a:t>retrain_graph</a:t>
            </a:r>
            <a:r>
              <a:rPr lang="en-US" altLang="ja-JP" dirty="0"/>
              <a:t>/</a:t>
            </a:r>
            <a:r>
              <a:rPr lang="en-US" altLang="ja-JP" dirty="0" err="1"/>
              <a:t>output_graph.pb</a:t>
            </a:r>
            <a:r>
              <a:rPr lang="en-US" altLang="ja-JP" dirty="0"/>
              <a:t>'</a:t>
            </a:r>
          </a:p>
          <a:p>
            <a:pPr marL="0" indent="0">
              <a:buNone/>
            </a:pPr>
            <a:r>
              <a:rPr lang="en-US" altLang="ja-JP" dirty="0"/>
              <a:t>- </a:t>
            </a:r>
            <a:r>
              <a:rPr lang="en-US" altLang="ja-JP" dirty="0" err="1"/>
              <a:t>retrain_graph</a:t>
            </a:r>
            <a:r>
              <a:rPr lang="en-US" altLang="ja-JP" dirty="0"/>
              <a:t>/output_labels.txt'</a:t>
            </a:r>
          </a:p>
          <a:p>
            <a:pPr marL="0" indent="0">
              <a:buNone/>
            </a:pPr>
            <a:endParaRPr lang="en-US" altLang="ja-JP" dirty="0"/>
          </a:p>
          <a:p>
            <a:pPr marL="0" indent="0">
              <a:buNone/>
            </a:pPr>
            <a:r>
              <a:rPr lang="en-US" altLang="ja-JP" dirty="0"/>
              <a:t>We can now use this new model to classify images.</a:t>
            </a:r>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0643365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-Classifying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838200" y="1549939"/>
            <a:ext cx="10515600" cy="4773039"/>
          </a:xfrm>
        </p:spPr>
        <p:txBody>
          <a:bodyPr>
            <a:normAutofit/>
          </a:bodyPr>
          <a:lstStyle/>
          <a:p>
            <a:pPr marL="0" indent="0">
              <a:buNone/>
            </a:pPr>
            <a:endParaRPr lang="en-US" altLang="ja-JP" dirty="0"/>
          </a:p>
          <a:p>
            <a:pPr marL="0" indent="0">
              <a:buNone/>
            </a:pPr>
            <a:r>
              <a:rPr lang="en-US" altLang="ja-JP" dirty="0"/>
              <a:t>The code in the repo called "classify_retrain.py"</a:t>
            </a:r>
          </a:p>
          <a:p>
            <a:pPr marL="0" indent="0">
              <a:buNone/>
            </a:pPr>
            <a:r>
              <a:rPr lang="en-US" altLang="ja-JP" dirty="0"/>
              <a:t>It can be executed like so, in a command window.</a:t>
            </a:r>
          </a:p>
          <a:p>
            <a:pPr marL="0" indent="0">
              <a:buNone/>
            </a:pPr>
            <a:r>
              <a:rPr lang="en-US" altLang="ja-JP" sz="1200" dirty="0"/>
              <a:t>&gt;python classify_retrain.py </a:t>
            </a:r>
            <a:r>
              <a:rPr lang="en-US" altLang="ja-JP" sz="1200" dirty="0" err="1"/>
              <a:t>classify_us</a:t>
            </a:r>
            <a:r>
              <a:rPr lang="en-US" altLang="ja-JP" sz="1200" dirty="0"/>
              <a:t>/bird2.jpg -</a:t>
            </a:r>
            <a:r>
              <a:rPr lang="en-US" altLang="ja-JP" sz="1200" dirty="0" err="1"/>
              <a:t>model_path</a:t>
            </a:r>
            <a:r>
              <a:rPr lang="en-US" altLang="ja-JP" sz="1200" dirty="0"/>
              <a:t>       </a:t>
            </a:r>
            <a:r>
              <a:rPr lang="en-US" altLang="ja-JP" sz="1200" dirty="0" err="1"/>
              <a:t>retrain_graph</a:t>
            </a:r>
            <a:r>
              <a:rPr lang="en-US" altLang="ja-JP" sz="1200" dirty="0"/>
              <a:t>/</a:t>
            </a:r>
            <a:r>
              <a:rPr lang="en-US" altLang="ja-JP" sz="1200" dirty="0" err="1"/>
              <a:t>output_graph.pb</a:t>
            </a:r>
            <a:r>
              <a:rPr lang="en-US" altLang="ja-JP" sz="1200" dirty="0"/>
              <a:t> -</a:t>
            </a:r>
            <a:r>
              <a:rPr lang="en-US" altLang="ja-JP" sz="1200" dirty="0" err="1"/>
              <a:t>labels_path</a:t>
            </a:r>
            <a:r>
              <a:rPr lang="en-US" altLang="ja-JP" sz="1200" dirty="0"/>
              <a:t> </a:t>
            </a:r>
            <a:r>
              <a:rPr lang="en-US" altLang="ja-JP" sz="1200" dirty="0" err="1"/>
              <a:t>retrain_graph</a:t>
            </a:r>
            <a:r>
              <a:rPr lang="en-US" altLang="ja-JP" sz="1200" dirty="0"/>
              <a:t>/output_labels.txt</a:t>
            </a:r>
          </a:p>
          <a:p>
            <a:pPr marL="0" indent="0">
              <a:buNone/>
            </a:pPr>
            <a:endParaRPr lang="en-US" altLang="ja-JP" dirty="0"/>
          </a:p>
          <a:p>
            <a:pPr marL="0" indent="0">
              <a:buNone/>
            </a:pPr>
            <a:r>
              <a:rPr lang="en-US" altLang="ja-JP" dirty="0"/>
              <a:t>The results show the top predicted class, and percentage of confidence.</a:t>
            </a:r>
          </a:p>
        </p:txBody>
      </p:sp>
      <p:pic>
        <p:nvPicPr>
          <p:cNvPr id="4" name="Picture 3">
            <a:extLst>
              <a:ext uri="{FF2B5EF4-FFF2-40B4-BE49-F238E27FC236}">
                <a16:creationId xmlns:a16="http://schemas.microsoft.com/office/drawing/2014/main" id="{7372D3AF-3F33-4EAB-B981-5CA61E0D3AC7}"/>
              </a:ext>
            </a:extLst>
          </p:cNvPr>
          <p:cNvPicPr>
            <a:picLocks noChangeAspect="1"/>
          </p:cNvPicPr>
          <p:nvPr/>
        </p:nvPicPr>
        <p:blipFill>
          <a:blip r:embed="rId3"/>
          <a:stretch>
            <a:fillRect/>
          </a:stretch>
        </p:blipFill>
        <p:spPr>
          <a:xfrm>
            <a:off x="1085850" y="4711665"/>
            <a:ext cx="10267950" cy="1988544"/>
          </a:xfrm>
          <a:prstGeom prst="rect">
            <a:avLst/>
          </a:prstGeom>
        </p:spPr>
      </p:pic>
    </p:spTree>
    <p:extLst>
      <p:ext uri="{BB962C8B-B14F-4D97-AF65-F5344CB8AC3E}">
        <p14:creationId xmlns:p14="http://schemas.microsoft.com/office/powerpoint/2010/main" val="24293612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-Classifying</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369651" y="1549939"/>
            <a:ext cx="11433243" cy="4773039"/>
          </a:xfrm>
        </p:spPr>
        <p:txBody>
          <a:bodyPr>
            <a:normAutofit fontScale="55000" lnSpcReduction="20000"/>
          </a:bodyPr>
          <a:lstStyle/>
          <a:p>
            <a:pPr marL="0" indent="0">
              <a:buNone/>
            </a:pPr>
            <a:r>
              <a:rPr lang="en-US" altLang="ja-JP" dirty="0"/>
              <a:t>The results are very good, using random images from google.</a:t>
            </a:r>
          </a:p>
          <a:p>
            <a:pPr marL="0" indent="0">
              <a:buNone/>
            </a:pPr>
            <a:endParaRPr lang="en-US" altLang="ja-JP" dirty="0"/>
          </a:p>
          <a:p>
            <a:pPr marL="0" indent="0">
              <a:buNone/>
            </a:pPr>
            <a:r>
              <a:rPr lang="en-US" altLang="ja-JP" dirty="0"/>
              <a:t>But lets try a cat.</a:t>
            </a:r>
          </a:p>
          <a:p>
            <a:pPr marL="0" indent="0">
              <a:buNone/>
            </a:pPr>
            <a:endParaRPr lang="en-US" altLang="ja-JP" dirty="0"/>
          </a:p>
          <a:p>
            <a:pPr marL="0" indent="0">
              <a:buNone/>
            </a:pPr>
            <a:r>
              <a:rPr lang="en-US" altLang="ja-JP" dirty="0"/>
              <a:t>And the results are</a:t>
            </a:r>
          </a:p>
          <a:p>
            <a:pPr marL="0" indent="0">
              <a:buNone/>
            </a:pPr>
            <a:r>
              <a:rPr lang="en-US" altLang="ja-JP" dirty="0"/>
              <a:t>```</a:t>
            </a:r>
          </a:p>
          <a:p>
            <a:pPr marL="0" indent="0">
              <a:buNone/>
            </a:pPr>
            <a:r>
              <a:rPr lang="en-US" altLang="ja-JP" dirty="0"/>
              <a:t>Image Classification Probabilities</a:t>
            </a:r>
          </a:p>
          <a:p>
            <a:pPr marL="0" indent="0">
              <a:buNone/>
            </a:pPr>
            <a:r>
              <a:rPr lang="en-US" altLang="ja-JP" dirty="0"/>
              <a:t>bird (score = 0.95378)</a:t>
            </a:r>
          </a:p>
          <a:p>
            <a:pPr marL="0" indent="0">
              <a:buNone/>
            </a:pPr>
            <a:r>
              <a:rPr lang="en-US" altLang="ja-JP" dirty="0"/>
              <a:t>fish (score = 0.02915)</a:t>
            </a:r>
          </a:p>
          <a:p>
            <a:pPr marL="0" indent="0">
              <a:buNone/>
            </a:pPr>
            <a:r>
              <a:rPr lang="en-US" altLang="ja-JP" dirty="0"/>
              <a:t>dog (score = 0.01706)</a:t>
            </a:r>
          </a:p>
          <a:p>
            <a:pPr marL="0" indent="0">
              <a:buNone/>
            </a:pPr>
            <a:r>
              <a:rPr lang="en-US" altLang="ja-JP" dirty="0"/>
              <a:t>horse (score = 0.00001)</a:t>
            </a:r>
          </a:p>
          <a:p>
            <a:pPr marL="0" indent="0">
              <a:buNone/>
            </a:pPr>
            <a:endParaRPr lang="en-US" altLang="ja-JP" dirty="0"/>
          </a:p>
          <a:p>
            <a:pPr marL="0" indent="0">
              <a:buNone/>
            </a:pPr>
            <a:r>
              <a:rPr lang="en-US" altLang="ja-JP" dirty="0"/>
              <a:t>bird</a:t>
            </a:r>
          </a:p>
          <a:p>
            <a:pPr marL="0" indent="0">
              <a:buNone/>
            </a:pPr>
            <a:r>
              <a:rPr lang="en-US" altLang="ja-JP" dirty="0"/>
              <a:t>```</a:t>
            </a:r>
          </a:p>
          <a:p>
            <a:pPr marL="0" indent="0">
              <a:buNone/>
            </a:pPr>
            <a:endParaRPr lang="en-US" altLang="ja-JP" dirty="0"/>
          </a:p>
          <a:p>
            <a:pPr marL="0" indent="0">
              <a:buNone/>
            </a:pPr>
            <a:r>
              <a:rPr lang="en-US" altLang="ja-JP" dirty="0"/>
              <a:t>The resulting class was bird! I thought it would go with dog to be honest... The point is, the model cannot predict cat because we never taught it what a cat is.</a:t>
            </a:r>
          </a:p>
        </p:txBody>
      </p:sp>
      <p:pic>
        <p:nvPicPr>
          <p:cNvPr id="7" name="Picture 6">
            <a:extLst>
              <a:ext uri="{FF2B5EF4-FFF2-40B4-BE49-F238E27FC236}">
                <a16:creationId xmlns:a16="http://schemas.microsoft.com/office/drawing/2014/main" id="{B62BCFA1-BB9B-45C7-8029-B8555CC26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063" y="2274423"/>
            <a:ext cx="3918106" cy="2608976"/>
          </a:xfrm>
          <a:prstGeom prst="rect">
            <a:avLst/>
          </a:prstGeom>
        </p:spPr>
      </p:pic>
    </p:spTree>
    <p:extLst>
      <p:ext uri="{BB962C8B-B14F-4D97-AF65-F5344CB8AC3E}">
        <p14:creationId xmlns:p14="http://schemas.microsoft.com/office/powerpoint/2010/main" val="13821399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B287-D0F4-4FC4-BA37-DA62C1E634B7}"/>
              </a:ext>
            </a:extLst>
          </p:cNvPr>
          <p:cNvSpPr>
            <a:spLocks noGrp="1"/>
          </p:cNvSpPr>
          <p:nvPr>
            <p:ph type="title"/>
          </p:nvPr>
        </p:nvSpPr>
        <p:spPr/>
        <p:txBody>
          <a:bodyPr/>
          <a:lstStyle/>
          <a:p>
            <a:r>
              <a:rPr lang="en-US" altLang="ja-JP" sz="3200" dirty="0"/>
              <a:t>CNN with Transfer Learning –Summary</a:t>
            </a:r>
            <a:endParaRPr kumimoji="1" lang="ja-JP" altLang="en-US" sz="3200" dirty="0"/>
          </a:p>
        </p:txBody>
      </p:sp>
      <p:sp>
        <p:nvSpPr>
          <p:cNvPr id="3" name="Content Placeholder 2">
            <a:extLst>
              <a:ext uri="{FF2B5EF4-FFF2-40B4-BE49-F238E27FC236}">
                <a16:creationId xmlns:a16="http://schemas.microsoft.com/office/drawing/2014/main" id="{84FB60A9-1206-4BE7-AD8C-049FA171F564}"/>
              </a:ext>
            </a:extLst>
          </p:cNvPr>
          <p:cNvSpPr>
            <a:spLocks noGrp="1"/>
          </p:cNvSpPr>
          <p:nvPr>
            <p:ph idx="1"/>
          </p:nvPr>
        </p:nvSpPr>
        <p:spPr>
          <a:xfrm>
            <a:off x="369651" y="1549939"/>
            <a:ext cx="11433243" cy="4773039"/>
          </a:xfrm>
        </p:spPr>
        <p:txBody>
          <a:bodyPr>
            <a:normAutofit/>
          </a:bodyPr>
          <a:lstStyle/>
          <a:p>
            <a:pPr marL="0" indent="0">
              <a:buNone/>
            </a:pPr>
            <a:r>
              <a:rPr lang="en-US" altLang="ja-JP" dirty="0"/>
              <a:t>Summary</a:t>
            </a:r>
          </a:p>
          <a:p>
            <a:pPr marL="0" indent="0">
              <a:buNone/>
            </a:pPr>
            <a:endParaRPr lang="en-US" altLang="ja-JP" dirty="0"/>
          </a:p>
          <a:p>
            <a:r>
              <a:rPr lang="en-US" altLang="ja-JP" dirty="0"/>
              <a:t>Using the re-train method, or "Transfer Learning", we can make powerful classifiers with limited data.</a:t>
            </a:r>
          </a:p>
          <a:p>
            <a:endParaRPr lang="en-US" altLang="ja-JP" dirty="0"/>
          </a:p>
          <a:p>
            <a:r>
              <a:rPr lang="en-US" altLang="ja-JP" dirty="0"/>
              <a:t>The model can only classify according to the training data.</a:t>
            </a:r>
          </a:p>
          <a:p>
            <a:endParaRPr lang="en-US" altLang="ja-JP" dirty="0"/>
          </a:p>
          <a:p>
            <a:r>
              <a:rPr lang="en-US" altLang="ja-JP" dirty="0"/>
              <a:t>The better the data, the better the results will be.</a:t>
            </a:r>
          </a:p>
        </p:txBody>
      </p:sp>
    </p:spTree>
    <p:extLst>
      <p:ext uri="{BB962C8B-B14F-4D97-AF65-F5344CB8AC3E}">
        <p14:creationId xmlns:p14="http://schemas.microsoft.com/office/powerpoint/2010/main" val="254635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0A4F-5611-4B07-95D1-DEBE4B10ACD6}"/>
              </a:ext>
            </a:extLst>
          </p:cNvPr>
          <p:cNvSpPr>
            <a:spLocks noGrp="1"/>
          </p:cNvSpPr>
          <p:nvPr>
            <p:ph type="title"/>
          </p:nvPr>
        </p:nvSpPr>
        <p:spPr/>
        <p:txBody>
          <a:bodyPr/>
          <a:lstStyle/>
          <a:p>
            <a:r>
              <a:rPr kumimoji="1" lang="en-US" altLang="ja-JP" dirty="0"/>
              <a:t>Environment Setup - CUDA</a:t>
            </a:r>
            <a:endParaRPr kumimoji="1" lang="ja-JP" altLang="en-US" dirty="0"/>
          </a:p>
        </p:txBody>
      </p:sp>
      <p:sp>
        <p:nvSpPr>
          <p:cNvPr id="3" name="Content Placeholder 2">
            <a:extLst>
              <a:ext uri="{FF2B5EF4-FFF2-40B4-BE49-F238E27FC236}">
                <a16:creationId xmlns:a16="http://schemas.microsoft.com/office/drawing/2014/main" id="{8F9F114D-268A-4220-BE8C-355B7B6E4FDD}"/>
              </a:ext>
            </a:extLst>
          </p:cNvPr>
          <p:cNvSpPr>
            <a:spLocks noGrp="1"/>
          </p:cNvSpPr>
          <p:nvPr>
            <p:ph idx="1"/>
          </p:nvPr>
        </p:nvSpPr>
        <p:spPr/>
        <p:txBody>
          <a:bodyPr>
            <a:normAutofit/>
          </a:bodyPr>
          <a:lstStyle/>
          <a:p>
            <a:pPr marL="0" indent="0">
              <a:buNone/>
            </a:pPr>
            <a:r>
              <a:rPr lang="en-US" altLang="ja-JP" dirty="0"/>
              <a:t>CUDA lets us use the GPU to do processing.  It’s faster.</a:t>
            </a:r>
          </a:p>
          <a:p>
            <a:pPr marL="0" indent="0">
              <a:buNone/>
            </a:pPr>
            <a:r>
              <a:rPr lang="en-US" altLang="ja-JP" dirty="0" err="1"/>
              <a:t>Cuda</a:t>
            </a:r>
            <a:r>
              <a:rPr lang="en-US" altLang="ja-JP" dirty="0"/>
              <a:t> is only available if you own a Nvidia GPU with </a:t>
            </a:r>
            <a:r>
              <a:rPr lang="en-US" altLang="ja-JP" dirty="0" err="1"/>
              <a:t>Cuda</a:t>
            </a:r>
            <a:r>
              <a:rPr lang="en-US" altLang="ja-JP" dirty="0"/>
              <a:t> support. </a:t>
            </a:r>
          </a:p>
          <a:p>
            <a:pPr marL="0" indent="0">
              <a:buNone/>
            </a:pPr>
            <a:r>
              <a:rPr lang="en-US" altLang="ja-JP" dirty="0"/>
              <a:t>1. Open a run window;</a:t>
            </a:r>
          </a:p>
          <a:p>
            <a:pPr marL="0" indent="0">
              <a:buNone/>
            </a:pPr>
            <a:r>
              <a:rPr lang="en-US" altLang="ja-JP" dirty="0"/>
              <a:t>	“control /name </a:t>
            </a:r>
            <a:r>
              <a:rPr lang="en-US" altLang="ja-JP" dirty="0" err="1"/>
              <a:t>Microsoft.DeviceManager</a:t>
            </a:r>
            <a:r>
              <a:rPr lang="en-US" altLang="ja-JP" dirty="0"/>
              <a:t>”</a:t>
            </a:r>
          </a:p>
          <a:p>
            <a:pPr marL="0" indent="0">
              <a:buNone/>
            </a:pPr>
            <a:r>
              <a:rPr lang="en-US" altLang="ja-JP" dirty="0"/>
              <a:t>2. Visit </a:t>
            </a:r>
            <a:r>
              <a:rPr lang="en-US" altLang="ja-JP" dirty="0">
                <a:hlinkClick r:id="rId3"/>
              </a:rPr>
              <a:t>http://developer.nvidia.com/cuda-gpus</a:t>
            </a:r>
            <a:r>
              <a:rPr lang="en-US" altLang="ja-JP" dirty="0"/>
              <a:t> and find your card.</a:t>
            </a:r>
          </a:p>
          <a:p>
            <a:pPr marL="0" indent="0">
              <a:buNone/>
            </a:pPr>
            <a:endParaRPr lang="en-US" altLang="ja-JP" dirty="0"/>
          </a:p>
        </p:txBody>
      </p:sp>
    </p:spTree>
    <p:extLst>
      <p:ext uri="{BB962C8B-B14F-4D97-AF65-F5344CB8AC3E}">
        <p14:creationId xmlns:p14="http://schemas.microsoft.com/office/powerpoint/2010/main" val="4178154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2897</TotalTime>
  <Words>13566</Words>
  <Application>Microsoft Office PowerPoint</Application>
  <PresentationFormat>Widescreen</PresentationFormat>
  <Paragraphs>1438</Paragraphs>
  <Slides>89</Slides>
  <Notes>89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ＭＳ ゴシック</vt:lpstr>
      <vt:lpstr>ＭＳ 明朝</vt:lpstr>
      <vt:lpstr>游ゴシック</vt:lpstr>
      <vt:lpstr>游ゴシック Light</vt:lpstr>
      <vt:lpstr>Arial</vt:lpstr>
      <vt:lpstr>Century</vt:lpstr>
      <vt:lpstr>Times New Roman</vt:lpstr>
      <vt:lpstr>Office Theme</vt:lpstr>
      <vt:lpstr>AI Seminar</vt:lpstr>
      <vt:lpstr>End goals</vt:lpstr>
      <vt:lpstr>Environment Setup - python</vt:lpstr>
      <vt:lpstr>Environment Setup - python</vt:lpstr>
      <vt:lpstr>Environment Setup – Other DLLs</vt:lpstr>
      <vt:lpstr>Environment Setup – Py Libs</vt:lpstr>
      <vt:lpstr>Face Recognition CNN. -DATA </vt:lpstr>
      <vt:lpstr>Environment Setup – Py Libs</vt:lpstr>
      <vt:lpstr>Environment Setup - CUDA</vt:lpstr>
      <vt:lpstr>Environment Setup – CUDA (2)</vt:lpstr>
      <vt:lpstr>Environment Setup - Tensorflow</vt:lpstr>
      <vt:lpstr>Face Recognition CNN. Training</vt:lpstr>
      <vt:lpstr>Data</vt:lpstr>
      <vt:lpstr>Obtaining Data</vt:lpstr>
      <vt:lpstr>Data – Cleaning and Labeling</vt:lpstr>
      <vt:lpstr>Training.</vt:lpstr>
      <vt:lpstr>Neural Network</vt:lpstr>
      <vt:lpstr>Neural Network</vt:lpstr>
      <vt:lpstr>Neural Network </vt:lpstr>
      <vt:lpstr>Neural Network</vt:lpstr>
      <vt:lpstr>Neural Network</vt:lpstr>
      <vt:lpstr>Neural Network</vt:lpstr>
      <vt:lpstr>Neural Network – Training Process</vt:lpstr>
      <vt:lpstr>Neural Network – Training Process</vt:lpstr>
      <vt:lpstr>Neural Network – Training Process</vt:lpstr>
      <vt:lpstr>Training.</vt:lpstr>
      <vt:lpstr>Convoluted Neural Network</vt:lpstr>
      <vt:lpstr>Convoluted Neural Network</vt:lpstr>
      <vt:lpstr>Convoluted Neural Network</vt:lpstr>
      <vt:lpstr>Convoluted Neural Network</vt:lpstr>
      <vt:lpstr>Convoluted Neural Network</vt:lpstr>
      <vt:lpstr>Convoluted Neural Network</vt:lpstr>
      <vt:lpstr>Convoluted Neural Network</vt:lpstr>
      <vt:lpstr>Convoluted Neural Network</vt:lpstr>
      <vt:lpstr>Convoluted Neural Networks - summary</vt:lpstr>
      <vt:lpstr>Training – Implementation with Tensorflow</vt:lpstr>
      <vt:lpstr>Validating a Model - Tensorboard</vt:lpstr>
      <vt:lpstr>Validating a Model - Tensorboard</vt:lpstr>
      <vt:lpstr>Introduction - Summary</vt:lpstr>
      <vt:lpstr>Project 1</vt:lpstr>
      <vt:lpstr>Demo Project A. Face Recognition CNN</vt:lpstr>
      <vt:lpstr>Face Recognition CNN. - DATA</vt:lpstr>
      <vt:lpstr>Face Recognition CNN. -DATA</vt:lpstr>
      <vt:lpstr>Face Recognition CNN. -Data</vt:lpstr>
      <vt:lpstr>Face Recognition CNN. -Data</vt:lpstr>
      <vt:lpstr>Generate the Data</vt:lpstr>
      <vt:lpstr>Face Recognition CNN -Data</vt:lpstr>
      <vt:lpstr>Face Recognition CNN -Data</vt:lpstr>
      <vt:lpstr>Face Recognition CNN -Data</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Face Recognition CNN. Training</vt:lpstr>
      <vt:lpstr>Tensorboard</vt:lpstr>
      <vt:lpstr>Face Recognition CNN. Classifying</vt:lpstr>
      <vt:lpstr>Face Recognition CNN. Classifying</vt:lpstr>
      <vt:lpstr>Face Recognition CNN. Classifying</vt:lpstr>
      <vt:lpstr>Face Recognition CNN. Classifying</vt:lpstr>
      <vt:lpstr>Face Recognition CNN. Classifying</vt:lpstr>
      <vt:lpstr>Face Recognition CNN. Classifying</vt:lpstr>
      <vt:lpstr>Face Recognition CNN. Classifying</vt:lpstr>
      <vt:lpstr>Project 2</vt:lpstr>
      <vt:lpstr>Demo Project 2. Simple CNN with Transfer Learning.</vt:lpstr>
      <vt:lpstr>CNN with Transfer Learning -Data</vt:lpstr>
      <vt:lpstr>CNN with Transfer Learning -Data</vt:lpstr>
      <vt:lpstr>CNN with Transfer Learning -Data</vt:lpstr>
      <vt:lpstr>CNN with Transfer Learning -Data</vt:lpstr>
      <vt:lpstr>CNN with Transfer Learning -Data</vt:lpstr>
      <vt:lpstr>CNN with Transfer Learning -Data</vt:lpstr>
      <vt:lpstr>CNN with Transfer Learning -Training</vt:lpstr>
      <vt:lpstr>CNN with Transfer Learning -Training</vt:lpstr>
      <vt:lpstr>CNN with Transfer Learning -Training</vt:lpstr>
      <vt:lpstr>CNN with Transfer Learning -Training</vt:lpstr>
      <vt:lpstr>CNN with Transfer Learning -Training</vt:lpstr>
      <vt:lpstr>CNN with Transfer Learning -Training</vt:lpstr>
      <vt:lpstr>CNN with Transfer Learning -Classifying</vt:lpstr>
      <vt:lpstr>CNN with Transfer Learning -Classifying</vt:lpstr>
      <vt:lpstr>CNN with Transfer Learning -Classifying</vt:lpstr>
      <vt:lpstr>CNN with Transfer Learning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Seminar</dc:title>
  <dc:creator>Luke Jackson</dc:creator>
  <cp:lastModifiedBy>Luke Jackson</cp:lastModifiedBy>
  <cp:revision>162</cp:revision>
  <dcterms:created xsi:type="dcterms:W3CDTF">2017-10-19T23:47:24Z</dcterms:created>
  <dcterms:modified xsi:type="dcterms:W3CDTF">2017-12-20T07:41:59Z</dcterms:modified>
</cp:coreProperties>
</file>