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ButpDL9EAXtltZOoFiVLvuf7e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4432F1-062B-45EF-B1C8-C934DC8E7660}">
  <a:tblStyle styleId="{A84432F1-062B-45EF-B1C8-C934DC8E76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Joey</a:t>
            </a:r>
            <a:endParaRPr/>
          </a:p>
        </p:txBody>
      </p:sp>
      <p:sp>
        <p:nvSpPr>
          <p:cNvPr id="148" name="Google Shape;1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b76696296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Joey</a:t>
            </a:r>
            <a:endParaRPr/>
          </a:p>
        </p:txBody>
      </p:sp>
      <p:sp>
        <p:nvSpPr>
          <p:cNvPr id="155" name="Google Shape;155;g1b766962968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Joey</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7669629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Joey</a:t>
            </a:r>
            <a:endParaRPr/>
          </a:p>
        </p:txBody>
      </p:sp>
      <p:sp>
        <p:nvSpPr>
          <p:cNvPr id="170" name="Google Shape;170;g1b76696296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Joey</a:t>
            </a:r>
            <a:endParaRPr/>
          </a:p>
        </p:txBody>
      </p:sp>
      <p:sp>
        <p:nvSpPr>
          <p:cNvPr id="177" name="Google Shape;1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7669629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Joey</a:t>
            </a:r>
            <a:endParaRPr/>
          </a:p>
        </p:txBody>
      </p:sp>
      <p:sp>
        <p:nvSpPr>
          <p:cNvPr id="185" name="Google Shape;185;g1b76696296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76696296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Joey</a:t>
            </a:r>
            <a:endParaRPr/>
          </a:p>
        </p:txBody>
      </p:sp>
      <p:sp>
        <p:nvSpPr>
          <p:cNvPr id="192" name="Google Shape;192;g1b766962968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Ozge</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Mehrnoush</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0c8e23e5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0c8e23e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Mehrnoush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7669629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Mehrnoush</a:t>
            </a:r>
            <a:endParaRPr/>
          </a:p>
        </p:txBody>
      </p:sp>
      <p:sp>
        <p:nvSpPr>
          <p:cNvPr id="108" name="Google Shape;108;g1b766962968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7669629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Natalie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vectorize the words in </a:t>
            </a:r>
            <a:r>
              <a:rPr lang="en-US"/>
              <a:t>the</a:t>
            </a:r>
            <a:r>
              <a:rPr lang="en-US"/>
              <a:t> tweets, we used Word2vec. Word2vec uses a neural net trained on a large body of text. In this case we trained it on our dataset of tweets and then could use that to vectorize new inputs. The paper that we read for homework 5 used word2vec, </a:t>
            </a:r>
            <a:r>
              <a:rPr lang="en-US"/>
              <a:t>which</a:t>
            </a:r>
            <a:r>
              <a:rPr lang="en-US"/>
              <a:t> is why we started with it. The </a:t>
            </a:r>
            <a:r>
              <a:rPr lang="en-US"/>
              <a:t>models on our website all used it. Like the name suggests, in turns words into vectors based on their association to each other.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also experimented a bit with another vectorizing based on importance of words, which used TF-IDF, or text frequency-inverse document frequency, which assigns a value to the word based on how frequently it appears in the body of text. For the models that we trained with TF-IDF, they were more accurate with it than with Word2vec, which you’ll see later.</a:t>
            </a:r>
            <a:endParaRPr/>
          </a:p>
        </p:txBody>
      </p:sp>
      <p:sp>
        <p:nvSpPr>
          <p:cNvPr id="114" name="Google Shape;114;g1b76696296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76696296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Natalie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One of the methods we used was Naive Bayes. This is one of the examples we tried with both vectorizing methods. As shown, the </a:t>
            </a:r>
            <a:r>
              <a:rPr lang="en-US"/>
              <a:t>accuracy with Word2vec was pretty bad, only slightly better than randomly guessing. On the other hand, using TF-IDF, was pretty good bringing it all the way up to 80%.</a:t>
            </a:r>
            <a:endParaRPr/>
          </a:p>
        </p:txBody>
      </p:sp>
      <p:sp>
        <p:nvSpPr>
          <p:cNvPr id="121" name="Google Shape;121;g1b766962968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76696296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Ozge</a:t>
            </a:r>
            <a:endParaRPr/>
          </a:p>
          <a:p>
            <a:pPr indent="0" lvl="0" marL="0" rtl="0" algn="l">
              <a:spcBef>
                <a:spcPts val="0"/>
              </a:spcBef>
              <a:spcAft>
                <a:spcPts val="0"/>
              </a:spcAft>
              <a:buNone/>
            </a:pPr>
            <a:r>
              <a:rPr lang="en-US"/>
              <a:t>In the literature, SVM has been used for sentiment analysis. As we all know, SVM works by finding the best line that can divide a set of points into two classes.The line is chosen in a way that maximizes the distance between the points closest to the line, </a:t>
            </a:r>
            <a:r>
              <a:rPr lang="en-US"/>
              <a:t>they are known as support vectors. We’ve trained 2 linearSVM models with different vectorizing methods, and the one with TF-IDF(</a:t>
            </a:r>
            <a:r>
              <a:rPr lang="en-US">
                <a:solidFill>
                  <a:srgbClr val="292929"/>
                </a:solidFill>
                <a:highlight>
                  <a:srgbClr val="FFFFFF"/>
                </a:highlight>
              </a:rPr>
              <a:t>Term frequency — Inverse document frequency) </a:t>
            </a:r>
            <a:r>
              <a:rPr lang="en-US"/>
              <a:t> performs best. Accuracy is 82%.</a:t>
            </a:r>
            <a:endParaRPr/>
          </a:p>
          <a:p>
            <a:pPr indent="0" lvl="0" marL="0" rtl="0" algn="l">
              <a:spcBef>
                <a:spcPts val="0"/>
              </a:spcBef>
              <a:spcAft>
                <a:spcPts val="0"/>
              </a:spcAft>
              <a:buNone/>
            </a:pPr>
            <a:r>
              <a:rPr lang="en-US"/>
              <a:t>Then we were curious about what does the line might look like? </a:t>
            </a:r>
            <a:endParaRPr/>
          </a:p>
          <a:p>
            <a:pPr indent="0" lvl="0" marL="0" rtl="0" algn="l">
              <a:spcBef>
                <a:spcPts val="0"/>
              </a:spcBef>
              <a:spcAft>
                <a:spcPts val="0"/>
              </a:spcAft>
              <a:buNone/>
            </a:pPr>
            <a:r>
              <a:t/>
            </a:r>
            <a:endParaRPr/>
          </a:p>
        </p:txBody>
      </p:sp>
      <p:sp>
        <p:nvSpPr>
          <p:cNvPr id="129" name="Google Shape;129;g1b76696296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82cf4ec7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Ozge - </a:t>
            </a:r>
            <a:r>
              <a:rPr lang="en-US">
                <a:solidFill>
                  <a:schemeClr val="dk1"/>
                </a:solidFill>
              </a:rPr>
              <a:t>Well, it is not possible to visualize 60 features in 2 dimension. Therefore, we’ve used PCA to reduce dataset dimensionality for just to visualize and tried different SVM models. First one is LinearSVC, it is fast when you have millions of training data. This is what we have used. Second one is non-linear SVM model with penalization parameter 1. And when we make it more complex, increase C, it looks like this.</a:t>
            </a:r>
            <a:endParaRPr/>
          </a:p>
        </p:txBody>
      </p:sp>
      <p:sp>
        <p:nvSpPr>
          <p:cNvPr id="136" name="Google Shape;136;g1b82cf4ec7f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sentizard.s3.amazonaws.com/Sentizard_Websit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001475" y="685805"/>
            <a:ext cx="9666600" cy="34155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i="1" lang="en-US"/>
            </a:br>
            <a:br>
              <a:rPr b="1" i="1" lang="en-US"/>
            </a:br>
            <a:r>
              <a:rPr b="1" i="1" lang="en-US"/>
              <a:t>Team SENTIZARD</a:t>
            </a:r>
            <a:br>
              <a:rPr b="1" i="1" lang="en-US"/>
            </a:br>
            <a:r>
              <a:rPr b="1" i="1" lang="en-US"/>
              <a:t>Sentiment Analysis Tool </a:t>
            </a:r>
            <a:endParaRPr b="1" i="1"/>
          </a:p>
          <a:p>
            <a:pPr indent="0" lvl="0" marL="0" rtl="0" algn="ctr">
              <a:lnSpc>
                <a:spcPct val="90000"/>
              </a:lnSpc>
              <a:spcBef>
                <a:spcPts val="0"/>
              </a:spcBef>
              <a:spcAft>
                <a:spcPts val="0"/>
              </a:spcAft>
              <a:buClr>
                <a:schemeClr val="dk1"/>
              </a:buClr>
              <a:buSzPct val="156069"/>
              <a:buFont typeface="Calibri"/>
              <a:buNone/>
            </a:pPr>
            <a:r>
              <a:rPr b="1" i="1" lang="en-US" sz="3844"/>
              <a:t>Term P</a:t>
            </a:r>
            <a:r>
              <a:rPr b="1" i="1" lang="en-US" sz="3844"/>
              <a:t>roject for CS-509 Fall 2022</a:t>
            </a:r>
            <a:br>
              <a:rPr b="1" i="1" lang="en-US" sz="5444"/>
            </a:br>
            <a:endParaRPr b="1" i="1" sz="5444"/>
          </a:p>
        </p:txBody>
      </p:sp>
      <p:sp>
        <p:nvSpPr>
          <p:cNvPr id="85" name="Google Shape;85;p1"/>
          <p:cNvSpPr txBox="1"/>
          <p:nvPr>
            <p:ph idx="1" type="subTitle"/>
          </p:nvPr>
        </p:nvSpPr>
        <p:spPr>
          <a:xfrm>
            <a:off x="740321" y="4101288"/>
            <a:ext cx="101889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None/>
            </a:pPr>
            <a:r>
              <a:rPr b="1" i="1" lang="en-US" sz="2000"/>
              <a:t>Ozge Aygul </a:t>
            </a:r>
            <a:r>
              <a:rPr b="1" i="1" lang="en-US"/>
              <a:t>, </a:t>
            </a:r>
            <a:r>
              <a:rPr b="1" i="1" lang="en-US" sz="2000"/>
              <a:t>Luke Foley </a:t>
            </a:r>
            <a:r>
              <a:rPr b="1" i="1" lang="en-US"/>
              <a:t>, </a:t>
            </a:r>
            <a:r>
              <a:rPr b="1" i="1" lang="en-US" sz="2000"/>
              <a:t>Natalie McClain </a:t>
            </a:r>
            <a:r>
              <a:rPr b="1" i="1" lang="en-US"/>
              <a:t>, </a:t>
            </a:r>
            <a:r>
              <a:rPr b="1" i="1" lang="en-US" sz="2000"/>
              <a:t>Mehrnoush Alizade </a:t>
            </a:r>
            <a:r>
              <a:rPr b="1" i="1" lang="en-US"/>
              <a:t>, </a:t>
            </a:r>
            <a:r>
              <a:rPr b="1" i="1" lang="en-US" sz="2000"/>
              <a:t>Zhuoyun Zhong</a:t>
            </a:r>
            <a:endParaRPr/>
          </a:p>
          <a:p>
            <a:pPr indent="0" lvl="0" marL="0" rtl="0" algn="ctr">
              <a:lnSpc>
                <a:spcPct val="90000"/>
              </a:lnSpc>
              <a:spcBef>
                <a:spcPts val="1000"/>
              </a:spcBef>
              <a:spcAft>
                <a:spcPts val="0"/>
              </a:spcAft>
              <a:buClr>
                <a:schemeClr val="dk1"/>
              </a:buClr>
              <a:buSzPts val="2000"/>
              <a:buNone/>
            </a:pPr>
            <a:r>
              <a:rPr b="1" i="1" lang="en-US" sz="2000"/>
              <a:t> ( Dec 2022 )</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LSTM</a:t>
            </a:r>
            <a:r>
              <a:rPr lang="en-US"/>
              <a:t> </a:t>
            </a:r>
            <a:endParaRPr/>
          </a:p>
        </p:txBody>
      </p:sp>
      <p:pic>
        <p:nvPicPr>
          <p:cNvPr id="151" name="Google Shape;151;p4"/>
          <p:cNvPicPr preferRelativeResize="0"/>
          <p:nvPr/>
        </p:nvPicPr>
        <p:blipFill>
          <a:blip r:embed="rId3">
            <a:alphaModFix/>
          </a:blip>
          <a:stretch>
            <a:fillRect/>
          </a:stretch>
        </p:blipFill>
        <p:spPr>
          <a:xfrm>
            <a:off x="0" y="1520825"/>
            <a:ext cx="5525875" cy="4296500"/>
          </a:xfrm>
          <a:prstGeom prst="rect">
            <a:avLst/>
          </a:prstGeom>
          <a:noFill/>
          <a:ln>
            <a:noFill/>
          </a:ln>
        </p:spPr>
      </p:pic>
      <p:sp>
        <p:nvSpPr>
          <p:cNvPr id="152" name="Google Shape;152;p4"/>
          <p:cNvSpPr txBox="1"/>
          <p:nvPr/>
        </p:nvSpPr>
        <p:spPr>
          <a:xfrm>
            <a:off x="5525875" y="2115225"/>
            <a:ext cx="6666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______________________________________________________________</a:t>
            </a:r>
            <a:r>
              <a:rPr lang="en-US"/>
              <a:t>___</a:t>
            </a:r>
            <a:endParaRPr/>
          </a:p>
          <a:p>
            <a:pPr indent="0" lvl="0" marL="0" rtl="0" algn="l">
              <a:spcBef>
                <a:spcPts val="0"/>
              </a:spcBef>
              <a:spcAft>
                <a:spcPts val="0"/>
              </a:spcAft>
              <a:buNone/>
            </a:pPr>
            <a:r>
              <a:rPr lang="en-US"/>
              <a:t> Layer (type)                		Output Shape              	Param #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embedding (Embedding)      (None, 60, 100)           	10000000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dropout (Dropout)           	(None, 60, 100)           	0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lstm (LSTM)                		(None, 256)               	365568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dense (Dense)               	(None, 64)                	16448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dense_1 (Dense)             	(None, 1)                 	65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b766962968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LSTM</a:t>
            </a:r>
            <a:r>
              <a:rPr lang="en-US"/>
              <a:t> </a:t>
            </a:r>
            <a:endParaRPr/>
          </a:p>
        </p:txBody>
      </p:sp>
      <p:pic>
        <p:nvPicPr>
          <p:cNvPr id="158" name="Google Shape;158;g1b766962968_0_30"/>
          <p:cNvPicPr preferRelativeResize="0"/>
          <p:nvPr/>
        </p:nvPicPr>
        <p:blipFill>
          <a:blip r:embed="rId3">
            <a:alphaModFix/>
          </a:blip>
          <a:stretch>
            <a:fillRect/>
          </a:stretch>
        </p:blipFill>
        <p:spPr>
          <a:xfrm>
            <a:off x="0" y="1690825"/>
            <a:ext cx="6096000" cy="4572000"/>
          </a:xfrm>
          <a:prstGeom prst="rect">
            <a:avLst/>
          </a:prstGeom>
          <a:noFill/>
          <a:ln>
            <a:noFill/>
          </a:ln>
        </p:spPr>
      </p:pic>
      <p:pic>
        <p:nvPicPr>
          <p:cNvPr id="159" name="Google Shape;159;g1b766962968_0_30"/>
          <p:cNvPicPr preferRelativeResize="0"/>
          <p:nvPr/>
        </p:nvPicPr>
        <p:blipFill>
          <a:blip r:embed="rId4">
            <a:alphaModFix/>
          </a:blip>
          <a:stretch>
            <a:fillRect/>
          </a:stretch>
        </p:blipFill>
        <p:spPr>
          <a:xfrm>
            <a:off x="6560875" y="1545638"/>
            <a:ext cx="4862376" cy="4862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C-LSTM*</a:t>
            </a:r>
            <a:r>
              <a:rPr lang="en-US"/>
              <a:t> </a:t>
            </a:r>
            <a:endParaRPr/>
          </a:p>
        </p:txBody>
      </p:sp>
      <p:pic>
        <p:nvPicPr>
          <p:cNvPr id="165" name="Google Shape;165;p6"/>
          <p:cNvPicPr preferRelativeResize="0"/>
          <p:nvPr/>
        </p:nvPicPr>
        <p:blipFill>
          <a:blip r:embed="rId3">
            <a:alphaModFix/>
          </a:blip>
          <a:stretch>
            <a:fillRect/>
          </a:stretch>
        </p:blipFill>
        <p:spPr>
          <a:xfrm>
            <a:off x="0" y="2214100"/>
            <a:ext cx="5207250" cy="3219250"/>
          </a:xfrm>
          <a:prstGeom prst="rect">
            <a:avLst/>
          </a:prstGeom>
          <a:noFill/>
          <a:ln>
            <a:noFill/>
          </a:ln>
        </p:spPr>
      </p:pic>
      <p:sp>
        <p:nvSpPr>
          <p:cNvPr id="166" name="Google Shape;166;p6"/>
          <p:cNvSpPr txBox="1"/>
          <p:nvPr>
            <p:ph idx="1" type="body"/>
          </p:nvPr>
        </p:nvSpPr>
        <p:spPr>
          <a:xfrm>
            <a:off x="838200" y="6381200"/>
            <a:ext cx="10515600" cy="37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b="1" lang="en-US" sz="1800">
                <a:solidFill>
                  <a:srgbClr val="000000"/>
                </a:solidFill>
                <a:latin typeface="Times New Roman"/>
                <a:ea typeface="Times New Roman"/>
                <a:cs typeface="Times New Roman"/>
                <a:sym typeface="Times New Roman"/>
              </a:rPr>
              <a:t>*</a:t>
            </a:r>
            <a:r>
              <a:rPr lang="en-US" sz="1800">
                <a:solidFill>
                  <a:srgbClr val="000000"/>
                </a:solidFill>
                <a:latin typeface="Times New Roman"/>
                <a:ea typeface="Times New Roman"/>
                <a:cs typeface="Times New Roman"/>
                <a:sym typeface="Times New Roman"/>
              </a:rPr>
              <a:t>A C-LSTM Neural Network for Text Classification (https://arxiv.org/pdf/1511.08630.pdf)</a:t>
            </a:r>
            <a:endParaRPr/>
          </a:p>
        </p:txBody>
      </p:sp>
      <p:sp>
        <p:nvSpPr>
          <p:cNvPr id="167" name="Google Shape;167;p6"/>
          <p:cNvSpPr txBox="1"/>
          <p:nvPr/>
        </p:nvSpPr>
        <p:spPr>
          <a:xfrm>
            <a:off x="6364200" y="1244600"/>
            <a:ext cx="58278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__________________________________________________</a:t>
            </a:r>
            <a:r>
              <a:rPr lang="en-US">
                <a:solidFill>
                  <a:schemeClr val="dk1"/>
                </a:solidFill>
                <a:latin typeface="Calibri"/>
                <a:ea typeface="Calibri"/>
                <a:cs typeface="Calibri"/>
                <a:sym typeface="Calibri"/>
              </a:rPr>
              <a:t>____________</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Layer (type)                		Output Shape              	Param #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embedding (Embedding)      	(None, 60, 100)           	10000000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dropout (Dropout)           		(None, 60, 100)           	0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conv1d (Conv1D)                 	(None, 60, 64)       		19264</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conv1d_1 (Conv1D)              	(None, 60, 64)       		32064</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conv1d_2 (Conv1D)              	(None, 60, 64)       		44864</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concatenate (Concatenate)      	(None, 60, 192)      		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bidirectional (Bidirectional)  	(None, 256)          		328704</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dropout_1 (Dropout)            	(None, 256)          		0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dense (Dense)               		(None, 64)                	16448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dense_1 (Dense)             		(None, 1)                 		65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b766962968_0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C-LSTM</a:t>
            </a:r>
            <a:r>
              <a:rPr lang="en-US"/>
              <a:t> </a:t>
            </a:r>
            <a:endParaRPr/>
          </a:p>
        </p:txBody>
      </p:sp>
      <p:pic>
        <p:nvPicPr>
          <p:cNvPr id="173" name="Google Shape;173;g1b766962968_0_1"/>
          <p:cNvPicPr preferRelativeResize="0"/>
          <p:nvPr/>
        </p:nvPicPr>
        <p:blipFill>
          <a:blip r:embed="rId3">
            <a:alphaModFix/>
          </a:blip>
          <a:stretch>
            <a:fillRect/>
          </a:stretch>
        </p:blipFill>
        <p:spPr>
          <a:xfrm>
            <a:off x="0" y="1690825"/>
            <a:ext cx="6096000" cy="4572000"/>
          </a:xfrm>
          <a:prstGeom prst="rect">
            <a:avLst/>
          </a:prstGeom>
          <a:noFill/>
          <a:ln>
            <a:noFill/>
          </a:ln>
        </p:spPr>
      </p:pic>
      <p:pic>
        <p:nvPicPr>
          <p:cNvPr id="174" name="Google Shape;174;g1b766962968_0_1"/>
          <p:cNvPicPr preferRelativeResize="0"/>
          <p:nvPr/>
        </p:nvPicPr>
        <p:blipFill>
          <a:blip r:embed="rId4">
            <a:alphaModFix/>
          </a:blip>
          <a:stretch>
            <a:fillRect/>
          </a:stretch>
        </p:blipFill>
        <p:spPr>
          <a:xfrm>
            <a:off x="6491425" y="1545625"/>
            <a:ext cx="4862376" cy="4862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Bi-LSTM* </a:t>
            </a:r>
            <a:endParaRPr/>
          </a:p>
        </p:txBody>
      </p:sp>
      <p:pic>
        <p:nvPicPr>
          <p:cNvPr id="180" name="Google Shape;180;p5"/>
          <p:cNvPicPr preferRelativeResize="0"/>
          <p:nvPr/>
        </p:nvPicPr>
        <p:blipFill>
          <a:blip r:embed="rId3">
            <a:alphaModFix/>
          </a:blip>
          <a:stretch>
            <a:fillRect/>
          </a:stretch>
        </p:blipFill>
        <p:spPr>
          <a:xfrm>
            <a:off x="0" y="2307300"/>
            <a:ext cx="5980949" cy="2972000"/>
          </a:xfrm>
          <a:prstGeom prst="rect">
            <a:avLst/>
          </a:prstGeom>
          <a:noFill/>
          <a:ln>
            <a:noFill/>
          </a:ln>
        </p:spPr>
      </p:pic>
      <p:sp>
        <p:nvSpPr>
          <p:cNvPr id="181" name="Google Shape;181;p5"/>
          <p:cNvSpPr txBox="1"/>
          <p:nvPr>
            <p:ph idx="1" type="body"/>
          </p:nvPr>
        </p:nvSpPr>
        <p:spPr>
          <a:xfrm>
            <a:off x="838200" y="6381200"/>
            <a:ext cx="10970100" cy="37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1800">
                <a:solidFill>
                  <a:srgbClr val="000000"/>
                </a:solidFill>
                <a:latin typeface="Times New Roman"/>
                <a:ea typeface="Times New Roman"/>
                <a:cs typeface="Times New Roman"/>
                <a:sym typeface="Times New Roman"/>
              </a:rPr>
              <a:t>*</a:t>
            </a:r>
            <a:r>
              <a:rPr lang="en-US" sz="1800">
                <a:solidFill>
                  <a:srgbClr val="000000"/>
                </a:solidFill>
                <a:latin typeface="Times New Roman"/>
                <a:ea typeface="Times New Roman"/>
                <a:cs typeface="Times New Roman"/>
                <a:sym typeface="Times New Roman"/>
              </a:rPr>
              <a:t>Sentiment Analysis of Comment Texts Based on BiLSTM</a:t>
            </a:r>
            <a:r>
              <a:rPr lang="en-US" sz="1800">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https://ieeexplore.ieee.org/abstract/document/8684825</a:t>
            </a:r>
            <a:r>
              <a:rPr lang="en-US" sz="1800">
                <a:solidFill>
                  <a:srgbClr val="000000"/>
                </a:solidFill>
                <a:latin typeface="Times New Roman"/>
                <a:ea typeface="Times New Roman"/>
                <a:cs typeface="Times New Roman"/>
                <a:sym typeface="Times New Roman"/>
              </a:rPr>
              <a:t>)</a:t>
            </a:r>
            <a:endParaRPr sz="1800"/>
          </a:p>
        </p:txBody>
      </p:sp>
      <p:sp>
        <p:nvSpPr>
          <p:cNvPr id="182" name="Google Shape;182;p5"/>
          <p:cNvSpPr txBox="1"/>
          <p:nvPr/>
        </p:nvSpPr>
        <p:spPr>
          <a:xfrm>
            <a:off x="6188275" y="1438300"/>
            <a:ext cx="60678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____________________________________________________</a:t>
            </a:r>
            <a:endParaRPr/>
          </a:p>
          <a:p>
            <a:pPr indent="0" lvl="0" marL="0" rtl="0" algn="l">
              <a:spcBef>
                <a:spcPts val="0"/>
              </a:spcBef>
              <a:spcAft>
                <a:spcPts val="0"/>
              </a:spcAft>
              <a:buNone/>
            </a:pPr>
            <a:r>
              <a:rPr lang="en-US"/>
              <a:t> Layer (type)                		Output Shape              Param #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 embedding (Embedding)      (None, 60, 100)           10000000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bidirectional</a:t>
            </a:r>
            <a:r>
              <a:rPr lang="en-US"/>
              <a:t> </a:t>
            </a:r>
            <a:r>
              <a:rPr lang="en-US"/>
              <a:t>(Bidirectional)  	(None, 60, 512)          	731136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bidirectional_1 (Bidirectio  	(None, 60, 256)          	656384    </a:t>
            </a:r>
            <a:endParaRPr/>
          </a:p>
          <a:p>
            <a:pPr indent="0" lvl="0" marL="0" rtl="0" algn="l">
              <a:spcBef>
                <a:spcPts val="0"/>
              </a:spcBef>
              <a:spcAft>
                <a:spcPts val="0"/>
              </a:spcAft>
              <a:buNone/>
            </a:pPr>
            <a:r>
              <a:rPr lang="en-US"/>
              <a:t> nal)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conv1d (Conv1D)             	(None, 58, 128)           	98432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global_max_pooling1d 	(Globa  (None, 128)     0         </a:t>
            </a:r>
            <a:endParaRPr/>
          </a:p>
          <a:p>
            <a:pPr indent="0" lvl="0" marL="0" rtl="0" algn="l">
              <a:spcBef>
                <a:spcPts val="0"/>
              </a:spcBef>
              <a:spcAft>
                <a:spcPts val="0"/>
              </a:spcAft>
              <a:buNone/>
            </a:pPr>
            <a:r>
              <a:rPr lang="en-US"/>
              <a:t> lMaxPooling1D)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dense (Dense)               	(None, 64)                	8256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dense_1 (Dense)             	(None, 1)                	65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b766962968_0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Bi-LSTM </a:t>
            </a:r>
            <a:endParaRPr/>
          </a:p>
        </p:txBody>
      </p:sp>
      <p:pic>
        <p:nvPicPr>
          <p:cNvPr id="188" name="Google Shape;188;g1b766962968_0_22"/>
          <p:cNvPicPr preferRelativeResize="0"/>
          <p:nvPr/>
        </p:nvPicPr>
        <p:blipFill>
          <a:blip r:embed="rId3">
            <a:alphaModFix/>
          </a:blip>
          <a:stretch>
            <a:fillRect/>
          </a:stretch>
        </p:blipFill>
        <p:spPr>
          <a:xfrm>
            <a:off x="0" y="1690825"/>
            <a:ext cx="6096000" cy="4572000"/>
          </a:xfrm>
          <a:prstGeom prst="rect">
            <a:avLst/>
          </a:prstGeom>
          <a:noFill/>
          <a:ln>
            <a:noFill/>
          </a:ln>
        </p:spPr>
      </p:pic>
      <p:pic>
        <p:nvPicPr>
          <p:cNvPr id="189" name="Google Shape;189;g1b766962968_0_22"/>
          <p:cNvPicPr preferRelativeResize="0"/>
          <p:nvPr/>
        </p:nvPicPr>
        <p:blipFill>
          <a:blip r:embed="rId4">
            <a:alphaModFix/>
          </a:blip>
          <a:stretch>
            <a:fillRect/>
          </a:stretch>
        </p:blipFill>
        <p:spPr>
          <a:xfrm>
            <a:off x="6491425" y="1545625"/>
            <a:ext cx="4862376" cy="4862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b766962968_0_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Result Comparison</a:t>
            </a:r>
            <a:endParaRPr/>
          </a:p>
        </p:txBody>
      </p:sp>
      <p:graphicFrame>
        <p:nvGraphicFramePr>
          <p:cNvPr id="195" name="Google Shape;195;g1b766962968_0_40"/>
          <p:cNvGraphicFramePr/>
          <p:nvPr/>
        </p:nvGraphicFramePr>
        <p:xfrm>
          <a:off x="2195513" y="2321650"/>
          <a:ext cx="3000000" cy="3000000"/>
        </p:xfrm>
        <a:graphic>
          <a:graphicData uri="http://schemas.openxmlformats.org/drawingml/2006/table">
            <a:tbl>
              <a:tblPr>
                <a:noFill/>
                <a:tableStyleId>{A84432F1-062B-45EF-B1C8-C934DC8E7660}</a:tableStyleId>
              </a:tblPr>
              <a:tblGrid>
                <a:gridCol w="2600325"/>
                <a:gridCol w="2600325"/>
                <a:gridCol w="2600325"/>
              </a:tblGrid>
              <a:tr h="396200">
                <a:tc>
                  <a:txBody>
                    <a:bodyPr/>
                    <a:lstStyle/>
                    <a:p>
                      <a:pPr indent="0" lvl="0" marL="0" rtl="0" algn="ctr">
                        <a:spcBef>
                          <a:spcPts val="0"/>
                        </a:spcBef>
                        <a:spcAft>
                          <a:spcPts val="0"/>
                        </a:spcAft>
                        <a:buNone/>
                      </a:pPr>
                      <a:r>
                        <a:rPr b="1" lang="en-US"/>
                        <a:t>Vectorizing Method</a:t>
                      </a:r>
                      <a:endParaRPr b="1"/>
                    </a:p>
                  </a:txBody>
                  <a:tcPr marT="91425" marB="91425" marR="91425" marL="91425"/>
                </a:tc>
                <a:tc>
                  <a:txBody>
                    <a:bodyPr/>
                    <a:lstStyle/>
                    <a:p>
                      <a:pPr indent="0" lvl="0" marL="0" rtl="0" algn="ctr">
                        <a:spcBef>
                          <a:spcPts val="0"/>
                        </a:spcBef>
                        <a:spcAft>
                          <a:spcPts val="0"/>
                        </a:spcAft>
                        <a:buNone/>
                      </a:pPr>
                      <a:r>
                        <a:rPr b="1" lang="en-US"/>
                        <a:t>Model</a:t>
                      </a:r>
                      <a:endParaRPr b="1"/>
                    </a:p>
                  </a:txBody>
                  <a:tcPr marT="91425" marB="91425" marR="91425" marL="91425"/>
                </a:tc>
                <a:tc>
                  <a:txBody>
                    <a:bodyPr/>
                    <a:lstStyle/>
                    <a:p>
                      <a:pPr indent="0" lvl="0" marL="0" rtl="0" algn="ctr">
                        <a:spcBef>
                          <a:spcPts val="0"/>
                        </a:spcBef>
                        <a:spcAft>
                          <a:spcPts val="0"/>
                        </a:spcAft>
                        <a:buNone/>
                      </a:pPr>
                      <a:r>
                        <a:rPr b="1" lang="en-US"/>
                        <a:t>Accuracy</a:t>
                      </a:r>
                      <a:endParaRPr b="1"/>
                    </a:p>
                  </a:txBody>
                  <a:tcPr marT="91425" marB="91425" marR="91425" marL="91425"/>
                </a:tc>
              </a:tr>
              <a:tr h="396200">
                <a:tc>
                  <a:txBody>
                    <a:bodyPr/>
                    <a:lstStyle/>
                    <a:p>
                      <a:pPr indent="0" lvl="0" marL="0" rtl="0" algn="ctr">
                        <a:spcBef>
                          <a:spcPts val="0"/>
                        </a:spcBef>
                        <a:spcAft>
                          <a:spcPts val="0"/>
                        </a:spcAft>
                        <a:buNone/>
                      </a:pPr>
                      <a:r>
                        <a:rPr lang="en-US"/>
                        <a:t>TF-IDF</a:t>
                      </a:r>
                      <a:endParaRPr/>
                    </a:p>
                  </a:txBody>
                  <a:tcPr marT="91425" marB="91425" marR="91425" marL="91425"/>
                </a:tc>
                <a:tc>
                  <a:txBody>
                    <a:bodyPr/>
                    <a:lstStyle/>
                    <a:p>
                      <a:pPr indent="0" lvl="0" marL="0" rtl="0" algn="ctr">
                        <a:spcBef>
                          <a:spcPts val="0"/>
                        </a:spcBef>
                        <a:spcAft>
                          <a:spcPts val="0"/>
                        </a:spcAft>
                        <a:buNone/>
                      </a:pPr>
                      <a:r>
                        <a:rPr lang="en-US"/>
                        <a:t>Bernoulli </a:t>
                      </a:r>
                      <a:r>
                        <a:rPr lang="en-US"/>
                        <a:t>Naive Bayes</a:t>
                      </a:r>
                      <a:endParaRPr/>
                    </a:p>
                  </a:txBody>
                  <a:tcPr marT="91425" marB="91425" marR="91425" marL="91425"/>
                </a:tc>
                <a:tc>
                  <a:txBody>
                    <a:bodyPr/>
                    <a:lstStyle/>
                    <a:p>
                      <a:pPr indent="0" lvl="0" marL="0" rtl="0" algn="ctr">
                        <a:spcBef>
                          <a:spcPts val="0"/>
                        </a:spcBef>
                        <a:spcAft>
                          <a:spcPts val="0"/>
                        </a:spcAft>
                        <a:buNone/>
                      </a:pPr>
                      <a:r>
                        <a:rPr lang="en-US"/>
                        <a:t>0.80</a:t>
                      </a:r>
                      <a:endParaRPr/>
                    </a:p>
                  </a:txBody>
                  <a:tcPr marT="91425" marB="91425" marR="91425" marL="91425"/>
                </a:tc>
              </a:tr>
              <a:tr h="396200">
                <a:tc>
                  <a:txBody>
                    <a:bodyPr/>
                    <a:lstStyle/>
                    <a:p>
                      <a:pPr indent="0" lvl="0" marL="0" rtl="0" algn="ctr">
                        <a:spcBef>
                          <a:spcPts val="0"/>
                        </a:spcBef>
                        <a:spcAft>
                          <a:spcPts val="0"/>
                        </a:spcAft>
                        <a:buNone/>
                      </a:pPr>
                      <a:r>
                        <a:rPr lang="en-US"/>
                        <a:t>TF-IDF</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rPr>
                        <a:t>SVM</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0.82</a:t>
                      </a:r>
                      <a:endParaRPr/>
                    </a:p>
                  </a:txBody>
                  <a:tcPr marT="91425" marB="91425" marR="91425" marL="91425"/>
                </a:tc>
              </a:tr>
              <a:tr h="396200">
                <a:tc>
                  <a:txBody>
                    <a:bodyPr/>
                    <a:lstStyle/>
                    <a:p>
                      <a:pPr indent="0" lvl="0" marL="0" rtl="0" algn="ctr">
                        <a:spcBef>
                          <a:spcPts val="0"/>
                        </a:spcBef>
                        <a:spcAft>
                          <a:spcPts val="0"/>
                        </a:spcAft>
                        <a:buNone/>
                      </a:pPr>
                      <a:r>
                        <a:rPr lang="en-US"/>
                        <a:t>Word2Vec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rPr>
                        <a:t>Bernoulli Naive Bayes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0.54</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US"/>
                        <a:t>Word2Vec</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SVM</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0.69</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US">
                          <a:solidFill>
                            <a:schemeClr val="dk1"/>
                          </a:solidFill>
                        </a:rPr>
                        <a:t>Word2Vec</a:t>
                      </a:r>
                      <a:endParaRPr/>
                    </a:p>
                  </a:txBody>
                  <a:tcPr marT="91425" marB="91425" marR="91425" marL="91425"/>
                </a:tc>
                <a:tc>
                  <a:txBody>
                    <a:bodyPr/>
                    <a:lstStyle/>
                    <a:p>
                      <a:pPr indent="0" lvl="0" marL="0" rtl="0" algn="ctr">
                        <a:spcBef>
                          <a:spcPts val="0"/>
                        </a:spcBef>
                        <a:spcAft>
                          <a:spcPts val="0"/>
                        </a:spcAft>
                        <a:buNone/>
                      </a:pPr>
                      <a:r>
                        <a:rPr lang="en-US"/>
                        <a:t>LSTM</a:t>
                      </a:r>
                      <a:endParaRPr/>
                    </a:p>
                  </a:txBody>
                  <a:tcPr marT="91425" marB="91425" marR="91425" marL="91425"/>
                </a:tc>
                <a:tc>
                  <a:txBody>
                    <a:bodyPr/>
                    <a:lstStyle/>
                    <a:p>
                      <a:pPr indent="0" lvl="0" marL="0" rtl="0" algn="ctr">
                        <a:spcBef>
                          <a:spcPts val="0"/>
                        </a:spcBef>
                        <a:spcAft>
                          <a:spcPts val="0"/>
                        </a:spcAft>
                        <a:buNone/>
                      </a:pPr>
                      <a:r>
                        <a:rPr lang="en-US"/>
                        <a:t>0.828</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US">
                          <a:solidFill>
                            <a:schemeClr val="dk1"/>
                          </a:solidFill>
                        </a:rPr>
                        <a:t>Word2Vec</a:t>
                      </a:r>
                      <a:endParaRPr/>
                    </a:p>
                  </a:txBody>
                  <a:tcPr marT="91425" marB="91425" marR="91425" marL="91425"/>
                </a:tc>
                <a:tc>
                  <a:txBody>
                    <a:bodyPr/>
                    <a:lstStyle/>
                    <a:p>
                      <a:pPr indent="0" lvl="0" marL="0" rtl="0" algn="ctr">
                        <a:spcBef>
                          <a:spcPts val="0"/>
                        </a:spcBef>
                        <a:spcAft>
                          <a:spcPts val="0"/>
                        </a:spcAft>
                        <a:buNone/>
                      </a:pPr>
                      <a:r>
                        <a:rPr lang="en-US"/>
                        <a:t>C-LSTM</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0.836</a:t>
                      </a:r>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US">
                          <a:solidFill>
                            <a:schemeClr val="dk1"/>
                          </a:solidFill>
                        </a:rPr>
                        <a:t>Word2Vec</a:t>
                      </a:r>
                      <a:endParaRPr/>
                    </a:p>
                  </a:txBody>
                  <a:tcPr marT="91425" marB="91425" marR="91425" marL="91425"/>
                </a:tc>
                <a:tc>
                  <a:txBody>
                    <a:bodyPr/>
                    <a:lstStyle/>
                    <a:p>
                      <a:pPr indent="0" lvl="0" marL="0" rtl="0" algn="ctr">
                        <a:spcBef>
                          <a:spcPts val="0"/>
                        </a:spcBef>
                        <a:spcAft>
                          <a:spcPts val="0"/>
                        </a:spcAft>
                        <a:buNone/>
                      </a:pPr>
                      <a:r>
                        <a:rPr lang="en-US"/>
                        <a:t>Bi-LSTM</a:t>
                      </a:r>
                      <a:endParaRPr/>
                    </a:p>
                  </a:txBody>
                  <a:tcPr marT="91425" marB="91425" marR="91425" marL="91425"/>
                </a:tc>
                <a:tc>
                  <a:txBody>
                    <a:bodyPr/>
                    <a:lstStyle/>
                    <a:p>
                      <a:pPr indent="0" lvl="0" marL="0" rtl="0" algn="ctr">
                        <a:spcBef>
                          <a:spcPts val="0"/>
                        </a:spcBef>
                        <a:spcAft>
                          <a:spcPts val="0"/>
                        </a:spcAft>
                        <a:buNone/>
                      </a:pPr>
                      <a:r>
                        <a:rPr b="1" lang="en-US"/>
                        <a:t>0.846</a:t>
                      </a:r>
                      <a:endParaRPr b="1"/>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9600"/>
              <a:buNone/>
            </a:pPr>
            <a:r>
              <a:rPr b="1" i="1" lang="en-US" sz="9600"/>
              <a:t>Thank you </a:t>
            </a:r>
            <a:endParaRPr/>
          </a:p>
          <a:p>
            <a:pPr indent="0" lvl="0" marL="0" rtl="0" algn="ctr">
              <a:lnSpc>
                <a:spcPct val="90000"/>
              </a:lnSpc>
              <a:spcBef>
                <a:spcPts val="1000"/>
              </a:spcBef>
              <a:spcAft>
                <a:spcPts val="0"/>
              </a:spcAft>
              <a:buClr>
                <a:schemeClr val="dk1"/>
              </a:buClr>
              <a:buSzPts val="3600"/>
              <a:buNone/>
            </a:pPr>
            <a:r>
              <a:rPr lang="en-US" sz="3600"/>
              <a:t>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92100" lvl="0" marL="228600" rtl="0" algn="l">
              <a:lnSpc>
                <a:spcPct val="90000"/>
              </a:lnSpc>
              <a:spcBef>
                <a:spcPts val="1000"/>
              </a:spcBef>
              <a:spcAft>
                <a:spcPts val="0"/>
              </a:spcAft>
              <a:buClr>
                <a:srgbClr val="000000"/>
              </a:buClr>
              <a:buSzPts val="2800"/>
              <a:buFont typeface="Calibri"/>
              <a:buChar char="❖"/>
            </a:pPr>
            <a:r>
              <a:rPr lang="en-US" u="sng">
                <a:solidFill>
                  <a:schemeClr val="hlink"/>
                </a:solidFill>
                <a:hlinkClick r:id="rId3"/>
              </a:rPr>
              <a:t>Link to website</a:t>
            </a:r>
            <a:endParaRPr>
              <a:solidFill>
                <a:srgbClr val="000000"/>
              </a:solidFill>
            </a:endParaRPr>
          </a:p>
          <a:p>
            <a:pPr indent="-292100" lvl="0" marL="228600" rtl="0" algn="l">
              <a:lnSpc>
                <a:spcPct val="90000"/>
              </a:lnSpc>
              <a:spcBef>
                <a:spcPts val="1000"/>
              </a:spcBef>
              <a:spcAft>
                <a:spcPts val="0"/>
              </a:spcAft>
              <a:buClr>
                <a:srgbClr val="000000"/>
              </a:buClr>
              <a:buSzPts val="2800"/>
              <a:buFont typeface="Calibri"/>
              <a:buChar char="❖"/>
            </a:pPr>
            <a:r>
              <a:rPr lang="en-US">
                <a:solidFill>
                  <a:srgbClr val="000000"/>
                </a:solidFill>
              </a:rPr>
              <a:t>T</a:t>
            </a:r>
            <a:r>
              <a:rPr i="0" lang="en-US" u="none" strike="noStrike">
                <a:solidFill>
                  <a:srgbClr val="000000"/>
                </a:solidFill>
              </a:rPr>
              <a:t>he goal of our project</a:t>
            </a:r>
            <a:endParaRPr/>
          </a:p>
          <a:p>
            <a:pPr indent="-292100" lvl="1" marL="685800" rtl="0" algn="l">
              <a:lnSpc>
                <a:spcPct val="90000"/>
              </a:lnSpc>
              <a:spcBef>
                <a:spcPts val="0"/>
              </a:spcBef>
              <a:spcAft>
                <a:spcPts val="0"/>
              </a:spcAft>
              <a:buClr>
                <a:srgbClr val="000000"/>
              </a:buClr>
              <a:buSzPts val="2800"/>
              <a:buFont typeface="Calibri"/>
              <a:buChar char="•"/>
            </a:pPr>
            <a:r>
              <a:rPr lang="en-US">
                <a:solidFill>
                  <a:srgbClr val="000000"/>
                </a:solidFill>
              </a:rPr>
              <a:t>C</a:t>
            </a:r>
            <a:r>
              <a:rPr i="0" lang="en-US" u="none" strike="noStrike">
                <a:solidFill>
                  <a:srgbClr val="000000"/>
                </a:solidFill>
              </a:rPr>
              <a:t>reate a </a:t>
            </a:r>
            <a:r>
              <a:rPr b="1" i="0" lang="en-US" u="none" strike="noStrike">
                <a:solidFill>
                  <a:srgbClr val="000000"/>
                </a:solidFill>
              </a:rPr>
              <a:t>sentiment analysis program </a:t>
            </a:r>
            <a:r>
              <a:rPr i="0" lang="en-US" u="none" strike="noStrike">
                <a:solidFill>
                  <a:srgbClr val="000000"/>
                </a:solidFill>
              </a:rPr>
              <a:t>for users to analyze </a:t>
            </a:r>
            <a:r>
              <a:rPr lang="en-US">
                <a:solidFill>
                  <a:srgbClr val="000000"/>
                </a:solidFill>
              </a:rPr>
              <a:t>given sentence from the user</a:t>
            </a:r>
            <a:endParaRPr/>
          </a:p>
          <a:p>
            <a:pPr indent="-292100" lvl="0" marL="228600" rtl="0" algn="l">
              <a:lnSpc>
                <a:spcPct val="90000"/>
              </a:lnSpc>
              <a:spcBef>
                <a:spcPts val="1000"/>
              </a:spcBef>
              <a:spcAft>
                <a:spcPts val="0"/>
              </a:spcAft>
              <a:buClr>
                <a:srgbClr val="000000"/>
              </a:buClr>
              <a:buSzPts val="2800"/>
              <a:buFont typeface="Calibri"/>
              <a:buChar char="❖"/>
            </a:pPr>
            <a:r>
              <a:rPr lang="en-US">
                <a:solidFill>
                  <a:srgbClr val="000000"/>
                </a:solidFill>
              </a:rPr>
              <a:t> Some applications</a:t>
            </a:r>
            <a:endParaRPr>
              <a:solidFill>
                <a:srgbClr val="000000"/>
              </a:solidFill>
            </a:endParaRPr>
          </a:p>
          <a:p>
            <a:pPr indent="-292100" lvl="1" marL="685800" rtl="0" algn="l">
              <a:lnSpc>
                <a:spcPct val="90000"/>
              </a:lnSpc>
              <a:spcBef>
                <a:spcPts val="0"/>
              </a:spcBef>
              <a:spcAft>
                <a:spcPts val="0"/>
              </a:spcAft>
              <a:buClr>
                <a:srgbClr val="000000"/>
              </a:buClr>
              <a:buSzPts val="2800"/>
              <a:buFont typeface="Calibri"/>
              <a:buChar char="•"/>
            </a:pPr>
            <a:r>
              <a:rPr lang="en-US">
                <a:solidFill>
                  <a:srgbClr val="000000"/>
                </a:solidFill>
              </a:rPr>
              <a:t>S</a:t>
            </a:r>
            <a:r>
              <a:rPr i="0" lang="en-US" u="none" strike="noStrike">
                <a:solidFill>
                  <a:srgbClr val="000000"/>
                </a:solidFill>
              </a:rPr>
              <a:t>ocial scientists can use this service to analyze large demographics of people and find trends.</a:t>
            </a:r>
            <a:endParaRPr>
              <a:solidFill>
                <a:srgbClr val="000000"/>
              </a:solidFill>
            </a:endParaRPr>
          </a:p>
          <a:p>
            <a:pPr indent="-292100" lvl="1" marL="685800" rtl="0" algn="l">
              <a:lnSpc>
                <a:spcPct val="90000"/>
              </a:lnSpc>
              <a:spcBef>
                <a:spcPts val="0"/>
              </a:spcBef>
              <a:spcAft>
                <a:spcPts val="0"/>
              </a:spcAft>
              <a:buClr>
                <a:srgbClr val="000000"/>
              </a:buClr>
              <a:buSzPts val="2800"/>
              <a:buFont typeface="Calibri"/>
              <a:buChar char="•"/>
            </a:pPr>
            <a:r>
              <a:rPr i="0" lang="en-US" u="none" strike="noStrike">
                <a:solidFill>
                  <a:srgbClr val="000000"/>
                </a:solidFill>
              </a:rPr>
              <a:t>Political activists can use this service to find trends in speech between different groups</a:t>
            </a:r>
            <a:endParaRPr/>
          </a:p>
          <a:p>
            <a:pPr indent="-292100" lvl="1" marL="685800" rtl="0" algn="l">
              <a:lnSpc>
                <a:spcPct val="90000"/>
              </a:lnSpc>
              <a:spcBef>
                <a:spcPts val="0"/>
              </a:spcBef>
              <a:spcAft>
                <a:spcPts val="0"/>
              </a:spcAft>
              <a:buClr>
                <a:srgbClr val="000000"/>
              </a:buClr>
              <a:buSzPts val="2800"/>
              <a:buFont typeface="Calibri"/>
              <a:buChar char="•"/>
            </a:pPr>
            <a:r>
              <a:rPr lang="en-US">
                <a:solidFill>
                  <a:srgbClr val="000000"/>
                </a:solidFill>
              </a:rPr>
              <a:t>M</a:t>
            </a:r>
            <a:r>
              <a:rPr i="0" lang="en-US" u="none" strike="noStrike">
                <a:solidFill>
                  <a:srgbClr val="000000"/>
                </a:solidFill>
              </a:rPr>
              <a:t>arketing teams can use this to analyze the online reception of their products.</a:t>
            </a:r>
            <a:endParaRPr/>
          </a:p>
        </p:txBody>
      </p:sp>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Methods </a:t>
            </a:r>
            <a:endParaRPr/>
          </a:p>
        </p:txBody>
      </p:sp>
      <p:sp>
        <p:nvSpPr>
          <p:cNvPr id="97" name="Google Shape;97;p3"/>
          <p:cNvSpPr txBox="1"/>
          <p:nvPr>
            <p:ph idx="1" type="body"/>
          </p:nvPr>
        </p:nvSpPr>
        <p:spPr>
          <a:xfrm>
            <a:off x="838200" y="1825625"/>
            <a:ext cx="10515600" cy="4657200"/>
          </a:xfrm>
          <a:prstGeom prst="rect">
            <a:avLst/>
          </a:prstGeom>
          <a:noFill/>
          <a:ln>
            <a:noFill/>
          </a:ln>
        </p:spPr>
        <p:txBody>
          <a:bodyPr anchorCtr="0" anchor="t" bIns="45700" lIns="91425" spcFirstLastPara="1" rIns="91425" wrap="square" tIns="45700">
            <a:normAutofit fontScale="77500" lnSpcReduction="20000"/>
          </a:bodyPr>
          <a:lstStyle/>
          <a:p>
            <a:pPr indent="-257016" lvl="0" marL="228600" rtl="0" algn="l">
              <a:lnSpc>
                <a:spcPct val="115000"/>
              </a:lnSpc>
              <a:spcBef>
                <a:spcPts val="0"/>
              </a:spcBef>
              <a:spcAft>
                <a:spcPts val="0"/>
              </a:spcAft>
              <a:buSzPct val="100000"/>
              <a:buFont typeface="Calibri"/>
              <a:buChar char="❖"/>
            </a:pPr>
            <a:r>
              <a:rPr lang="en-US" sz="2900"/>
              <a:t>Classic Machine Learning</a:t>
            </a:r>
            <a:endParaRPr sz="2900"/>
          </a:p>
          <a:p>
            <a:pPr indent="-257016" lvl="1" marL="685800" rtl="0" algn="l">
              <a:lnSpc>
                <a:spcPct val="115000"/>
              </a:lnSpc>
              <a:spcBef>
                <a:spcPts val="0"/>
              </a:spcBef>
              <a:spcAft>
                <a:spcPts val="0"/>
              </a:spcAft>
              <a:buSzPct val="100000"/>
              <a:buFont typeface="Calibri"/>
              <a:buChar char="•"/>
            </a:pPr>
            <a:r>
              <a:rPr lang="en-US" sz="2900"/>
              <a:t>Logistic Regression</a:t>
            </a:r>
            <a:endParaRPr sz="2900"/>
          </a:p>
          <a:p>
            <a:pPr indent="-257016" lvl="1" marL="685800" rtl="0" algn="l">
              <a:lnSpc>
                <a:spcPct val="115000"/>
              </a:lnSpc>
              <a:spcBef>
                <a:spcPts val="0"/>
              </a:spcBef>
              <a:spcAft>
                <a:spcPts val="0"/>
              </a:spcAft>
              <a:buSzPct val="100000"/>
              <a:buChar char="•"/>
            </a:pPr>
            <a:r>
              <a:rPr lang="en-US" sz="2900"/>
              <a:t>Naive Bayes</a:t>
            </a:r>
            <a:endParaRPr sz="2900"/>
          </a:p>
          <a:p>
            <a:pPr indent="-257016" lvl="1" marL="685800" rtl="0" algn="l">
              <a:lnSpc>
                <a:spcPct val="115000"/>
              </a:lnSpc>
              <a:spcBef>
                <a:spcPts val="0"/>
              </a:spcBef>
              <a:spcAft>
                <a:spcPts val="0"/>
              </a:spcAft>
              <a:buSzPct val="100000"/>
              <a:buFont typeface="Calibri"/>
              <a:buChar char="•"/>
            </a:pPr>
            <a:r>
              <a:rPr lang="en-US" sz="2900"/>
              <a:t>SVM</a:t>
            </a:r>
            <a:endParaRPr sz="2900"/>
          </a:p>
          <a:p>
            <a:pPr indent="-257016" lvl="0" marL="228600" rtl="0" algn="l">
              <a:lnSpc>
                <a:spcPct val="115000"/>
              </a:lnSpc>
              <a:spcBef>
                <a:spcPts val="0"/>
              </a:spcBef>
              <a:spcAft>
                <a:spcPts val="0"/>
              </a:spcAft>
              <a:buSzPct val="100000"/>
              <a:buFont typeface="Calibri"/>
              <a:buChar char="❖"/>
            </a:pPr>
            <a:r>
              <a:rPr lang="en-US" sz="2900"/>
              <a:t>Neural Network</a:t>
            </a:r>
            <a:endParaRPr sz="2900"/>
          </a:p>
          <a:p>
            <a:pPr indent="-257016" lvl="1" marL="685800" rtl="0" algn="l">
              <a:lnSpc>
                <a:spcPct val="115000"/>
              </a:lnSpc>
              <a:spcBef>
                <a:spcPts val="0"/>
              </a:spcBef>
              <a:spcAft>
                <a:spcPts val="0"/>
              </a:spcAft>
              <a:buSzPct val="100000"/>
              <a:buFont typeface="Calibri"/>
              <a:buChar char="•"/>
            </a:pPr>
            <a:r>
              <a:rPr lang="en-US" sz="2900"/>
              <a:t>LSTM</a:t>
            </a:r>
            <a:endParaRPr sz="2900"/>
          </a:p>
          <a:p>
            <a:pPr indent="-257016" lvl="1" marL="685800" rtl="0" algn="l">
              <a:lnSpc>
                <a:spcPct val="115000"/>
              </a:lnSpc>
              <a:spcBef>
                <a:spcPts val="0"/>
              </a:spcBef>
              <a:spcAft>
                <a:spcPts val="0"/>
              </a:spcAft>
              <a:buSzPct val="100000"/>
              <a:buFont typeface="Calibri"/>
              <a:buChar char="•"/>
            </a:pPr>
            <a:r>
              <a:rPr lang="en-US" sz="2900"/>
              <a:t>C-LSTM</a:t>
            </a:r>
            <a:endParaRPr sz="2900"/>
          </a:p>
          <a:p>
            <a:pPr indent="-257016" lvl="1" marL="685800" rtl="0" algn="l">
              <a:lnSpc>
                <a:spcPct val="115000"/>
              </a:lnSpc>
              <a:spcBef>
                <a:spcPts val="0"/>
              </a:spcBef>
              <a:spcAft>
                <a:spcPts val="0"/>
              </a:spcAft>
              <a:buSzPct val="100000"/>
              <a:buFont typeface="Calibri"/>
              <a:buChar char="•"/>
            </a:pPr>
            <a:r>
              <a:rPr lang="en-US" sz="2900"/>
              <a:t>Bi-LSTM</a:t>
            </a:r>
            <a:endParaRPr sz="2900"/>
          </a:p>
          <a:p>
            <a:pPr indent="0" lvl="0" marL="0" rtl="0" algn="l">
              <a:lnSpc>
                <a:spcPct val="90000"/>
              </a:lnSpc>
              <a:spcBef>
                <a:spcPts val="1000"/>
              </a:spcBef>
              <a:spcAft>
                <a:spcPts val="0"/>
              </a:spcAft>
              <a:buNone/>
            </a:pPr>
            <a:r>
              <a:t/>
            </a:r>
            <a:endParaRPr sz="2900"/>
          </a:p>
          <a:p>
            <a:pPr indent="-257016" lvl="0" marL="228600" rtl="0" algn="l">
              <a:lnSpc>
                <a:spcPct val="90000"/>
              </a:lnSpc>
              <a:spcBef>
                <a:spcPts val="1000"/>
              </a:spcBef>
              <a:spcAft>
                <a:spcPts val="0"/>
              </a:spcAft>
              <a:buClr>
                <a:srgbClr val="000000"/>
              </a:buClr>
              <a:buSzPct val="100000"/>
              <a:buFont typeface="Times New Roman"/>
              <a:buChar char="❖"/>
            </a:pPr>
            <a:r>
              <a:rPr b="1" i="0" lang="en-US" sz="2900" u="none" strike="noStrike">
                <a:solidFill>
                  <a:srgbClr val="000000"/>
                </a:solidFill>
              </a:rPr>
              <a:t>The training dataset </a:t>
            </a:r>
            <a:r>
              <a:rPr i="0" lang="en-US" sz="2900" u="none" strike="noStrike">
                <a:solidFill>
                  <a:srgbClr val="000000"/>
                </a:solidFill>
              </a:rPr>
              <a:t>:  Sentiment140,</a:t>
            </a:r>
            <a:endParaRPr i="0" sz="2900" u="none" strike="noStrike">
              <a:solidFill>
                <a:srgbClr val="000000"/>
              </a:solidFill>
            </a:endParaRPr>
          </a:p>
          <a:p>
            <a:pPr indent="0" lvl="0" marL="228600" rtl="0" algn="l">
              <a:lnSpc>
                <a:spcPct val="90000"/>
              </a:lnSpc>
              <a:spcBef>
                <a:spcPts val="1000"/>
              </a:spcBef>
              <a:spcAft>
                <a:spcPts val="0"/>
              </a:spcAft>
              <a:buNone/>
            </a:pPr>
            <a:r>
              <a:rPr i="0" lang="en-US" sz="2900" u="none" strike="noStrike">
                <a:solidFill>
                  <a:srgbClr val="000000"/>
                </a:solidFill>
              </a:rPr>
              <a:t> provided on Kaggle, </a:t>
            </a:r>
            <a:r>
              <a:rPr lang="en-US" sz="2900">
                <a:solidFill>
                  <a:srgbClr val="000000"/>
                </a:solidFill>
              </a:rPr>
              <a:t>1,600,000 samples</a:t>
            </a:r>
            <a:endParaRPr sz="2900">
              <a:solidFill>
                <a:srgbClr val="000000"/>
              </a:solidFill>
            </a:endParaRPr>
          </a:p>
          <a:p>
            <a:pPr indent="0" lvl="0" marL="228600" rtl="0" algn="l">
              <a:lnSpc>
                <a:spcPct val="90000"/>
              </a:lnSpc>
              <a:spcBef>
                <a:spcPts val="1000"/>
              </a:spcBef>
              <a:spcAft>
                <a:spcPts val="0"/>
              </a:spcAft>
              <a:buNone/>
            </a:pPr>
            <a:r>
              <a:t/>
            </a:r>
            <a:endParaRPr sz="2900">
              <a:solidFill>
                <a:srgbClr val="000000"/>
              </a:solidFill>
            </a:endParaRPr>
          </a:p>
          <a:p>
            <a:pPr indent="0" lvl="0" marL="228600" rtl="0" algn="l">
              <a:lnSpc>
                <a:spcPct val="90000"/>
              </a:lnSpc>
              <a:spcBef>
                <a:spcPts val="1000"/>
              </a:spcBef>
              <a:spcAft>
                <a:spcPts val="0"/>
              </a:spcAft>
              <a:buNone/>
            </a:pPr>
            <a:r>
              <a:t/>
            </a:r>
            <a:endParaRPr sz="2900">
              <a:solidFill>
                <a:srgbClr val="000000"/>
              </a:solidFill>
            </a:endParaRPr>
          </a:p>
        </p:txBody>
      </p:sp>
      <p:pic>
        <p:nvPicPr>
          <p:cNvPr id="98" name="Google Shape;98;p3"/>
          <p:cNvPicPr preferRelativeResize="0"/>
          <p:nvPr/>
        </p:nvPicPr>
        <p:blipFill>
          <a:blip r:embed="rId3">
            <a:alphaModFix/>
          </a:blip>
          <a:stretch>
            <a:fillRect/>
          </a:stretch>
        </p:blipFill>
        <p:spPr>
          <a:xfrm>
            <a:off x="6464138" y="2036250"/>
            <a:ext cx="5251463" cy="3929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80c8e23e58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a:t>
            </a:r>
            <a:r>
              <a:rPr lang="en-US"/>
              <a:t>Description</a:t>
            </a:r>
            <a:r>
              <a:rPr lang="en-US"/>
              <a:t> </a:t>
            </a:r>
            <a:endParaRPr/>
          </a:p>
        </p:txBody>
      </p:sp>
      <p:sp>
        <p:nvSpPr>
          <p:cNvPr id="104" name="Google Shape;104;g180c8e23e58_0_1"/>
          <p:cNvSpPr txBox="1"/>
          <p:nvPr>
            <p:ph idx="1" type="body"/>
          </p:nvPr>
        </p:nvSpPr>
        <p:spPr>
          <a:xfrm>
            <a:off x="838213" y="158417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target : the polarity of tweets </a:t>
            </a:r>
            <a:endParaRPr/>
          </a:p>
          <a:p>
            <a:pPr indent="-342900" lvl="0" marL="457200" rtl="0" algn="l">
              <a:spcBef>
                <a:spcPts val="0"/>
              </a:spcBef>
              <a:spcAft>
                <a:spcPts val="0"/>
              </a:spcAft>
              <a:buSzPts val="1800"/>
              <a:buChar char="-"/>
            </a:pPr>
            <a:r>
              <a:rPr lang="en-US"/>
              <a:t>id , date , flag , user , text </a:t>
            </a:r>
            <a:endParaRPr/>
          </a:p>
          <a:p>
            <a:pPr indent="0" lvl="0" marL="0" rtl="0" algn="l">
              <a:spcBef>
                <a:spcPts val="1000"/>
              </a:spcBef>
              <a:spcAft>
                <a:spcPts val="0"/>
              </a:spcAft>
              <a:buNone/>
            </a:pPr>
            <a:r>
              <a:rPr lang="en-US"/>
              <a:t> </a:t>
            </a:r>
            <a:endParaRPr/>
          </a:p>
        </p:txBody>
      </p:sp>
      <p:pic>
        <p:nvPicPr>
          <p:cNvPr id="105" name="Google Shape;105;g180c8e23e58_0_1"/>
          <p:cNvPicPr preferRelativeResize="0"/>
          <p:nvPr/>
        </p:nvPicPr>
        <p:blipFill>
          <a:blip r:embed="rId3">
            <a:alphaModFix/>
          </a:blip>
          <a:stretch>
            <a:fillRect/>
          </a:stretch>
        </p:blipFill>
        <p:spPr>
          <a:xfrm>
            <a:off x="634363" y="2745875"/>
            <a:ext cx="10923277" cy="38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b766962968_0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Data Pre-processing</a:t>
            </a:r>
            <a:endParaRPr/>
          </a:p>
        </p:txBody>
      </p:sp>
      <p:sp>
        <p:nvSpPr>
          <p:cNvPr id="111" name="Google Shape;111;g1b766962968_0_7"/>
          <p:cNvSpPr txBox="1"/>
          <p:nvPr>
            <p:ph idx="1" type="body"/>
          </p:nvPr>
        </p:nvSpPr>
        <p:spPr>
          <a:xfrm>
            <a:off x="838200" y="1253400"/>
            <a:ext cx="10515600" cy="4351200"/>
          </a:xfrm>
          <a:prstGeom prst="rect">
            <a:avLst/>
          </a:prstGeom>
          <a:noFill/>
          <a:ln>
            <a:noFill/>
          </a:ln>
        </p:spPr>
        <p:txBody>
          <a:bodyPr anchorCtr="0" anchor="t" bIns="45700" lIns="91425" spcFirstLastPara="1" rIns="91425" wrap="square" tIns="45700">
            <a:normAutofit/>
          </a:bodyPr>
          <a:lstStyle/>
          <a:p>
            <a:pPr indent="-285750" lvl="0" marL="228600" rtl="0" algn="l">
              <a:lnSpc>
                <a:spcPct val="115000"/>
              </a:lnSpc>
              <a:spcBef>
                <a:spcPts val="0"/>
              </a:spcBef>
              <a:spcAft>
                <a:spcPts val="0"/>
              </a:spcAft>
              <a:buSzPts val="2700"/>
              <a:buFont typeface="Calibri"/>
              <a:buChar char="❖"/>
            </a:pPr>
            <a:r>
              <a:rPr lang="en-US" sz="2600"/>
              <a:t>Convert to lowercase</a:t>
            </a:r>
            <a:endParaRPr sz="2600"/>
          </a:p>
          <a:p>
            <a:pPr indent="-285750" lvl="0" marL="228600" rtl="0" algn="l">
              <a:lnSpc>
                <a:spcPct val="115000"/>
              </a:lnSpc>
              <a:spcBef>
                <a:spcPts val="0"/>
              </a:spcBef>
              <a:spcAft>
                <a:spcPts val="0"/>
              </a:spcAft>
              <a:buSzPts val="2700"/>
              <a:buFont typeface="Calibri"/>
              <a:buChar char="❖"/>
            </a:pPr>
            <a:r>
              <a:rPr lang="en-US" sz="2600"/>
              <a:t>Remove stop words , </a:t>
            </a:r>
            <a:r>
              <a:rPr lang="en-US" sz="2600"/>
              <a:t>Contractions</a:t>
            </a:r>
            <a:r>
              <a:rPr lang="en-US" sz="2600"/>
              <a:t> </a:t>
            </a:r>
            <a:endParaRPr sz="2600"/>
          </a:p>
          <a:p>
            <a:pPr indent="-285750" lvl="0" marL="228600" rtl="0" algn="l">
              <a:lnSpc>
                <a:spcPct val="115000"/>
              </a:lnSpc>
              <a:spcBef>
                <a:spcPts val="0"/>
              </a:spcBef>
              <a:spcAft>
                <a:spcPts val="0"/>
              </a:spcAft>
              <a:buSzPts val="2700"/>
              <a:buFont typeface="Calibri"/>
              <a:buChar char="❖"/>
            </a:pPr>
            <a:r>
              <a:rPr lang="en-US" sz="2600"/>
              <a:t>Replace all URLs with '&lt;url&gt;' , </a:t>
            </a:r>
            <a:r>
              <a:rPr lang="en-US" sz="2600"/>
              <a:t>all @USERNAME to '&lt;user&gt;'.</a:t>
            </a:r>
            <a:endParaRPr sz="2600"/>
          </a:p>
          <a:p>
            <a:pPr indent="-285750" lvl="0" marL="228600" rtl="0" algn="l">
              <a:lnSpc>
                <a:spcPct val="115000"/>
              </a:lnSpc>
              <a:spcBef>
                <a:spcPts val="0"/>
              </a:spcBef>
              <a:spcAft>
                <a:spcPts val="0"/>
              </a:spcAft>
              <a:buSzPts val="2700"/>
              <a:buFont typeface="Calibri"/>
              <a:buChar char="❖"/>
            </a:pPr>
            <a:r>
              <a:rPr lang="en-US" sz="2600"/>
              <a:t>Replace all @USERNAME to '&lt;user&gt;'.</a:t>
            </a:r>
            <a:endParaRPr sz="2600"/>
          </a:p>
          <a:p>
            <a:pPr indent="-285750" lvl="0" marL="228600" rtl="0" algn="l">
              <a:lnSpc>
                <a:spcPct val="115000"/>
              </a:lnSpc>
              <a:spcBef>
                <a:spcPts val="0"/>
              </a:spcBef>
              <a:spcAft>
                <a:spcPts val="0"/>
              </a:spcAft>
              <a:buSzPts val="2700"/>
              <a:buFont typeface="Calibri"/>
              <a:buChar char="❖"/>
            </a:pPr>
            <a:r>
              <a:rPr lang="en-US" sz="2600"/>
              <a:t>Replace 3 or more consecutive letters by 2 letter </a:t>
            </a:r>
            <a:endParaRPr sz="2600"/>
          </a:p>
          <a:p>
            <a:pPr indent="-285750" lvl="0" marL="228600" rtl="0" algn="l">
              <a:lnSpc>
                <a:spcPct val="115000"/>
              </a:lnSpc>
              <a:spcBef>
                <a:spcPts val="0"/>
              </a:spcBef>
              <a:spcAft>
                <a:spcPts val="0"/>
              </a:spcAft>
              <a:buSzPts val="2700"/>
              <a:buFont typeface="Calibri"/>
              <a:buChar char="❖"/>
            </a:pPr>
            <a:r>
              <a:rPr lang="en-US" sz="2600"/>
              <a:t>Replace all emojis , </a:t>
            </a:r>
            <a:endParaRPr sz="2600"/>
          </a:p>
          <a:p>
            <a:pPr indent="-285750" lvl="0" marL="228600" rtl="0" algn="l">
              <a:lnSpc>
                <a:spcPct val="115000"/>
              </a:lnSpc>
              <a:spcBef>
                <a:spcPts val="0"/>
              </a:spcBef>
              <a:spcAft>
                <a:spcPts val="0"/>
              </a:spcAft>
              <a:buSzPts val="2700"/>
              <a:buFont typeface="Calibri"/>
              <a:buChar char="❖"/>
            </a:pPr>
            <a:r>
              <a:rPr lang="en-US" sz="2600"/>
              <a:t>Removing Non-Alphabets and replace them with a space</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b766962968_0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Word Embedding</a:t>
            </a:r>
            <a:endParaRPr/>
          </a:p>
        </p:txBody>
      </p:sp>
      <p:pic>
        <p:nvPicPr>
          <p:cNvPr id="117" name="Google Shape;117;g1b766962968_0_12"/>
          <p:cNvPicPr preferRelativeResize="0"/>
          <p:nvPr/>
        </p:nvPicPr>
        <p:blipFill>
          <a:blip r:embed="rId3">
            <a:alphaModFix/>
          </a:blip>
          <a:stretch>
            <a:fillRect/>
          </a:stretch>
        </p:blipFill>
        <p:spPr>
          <a:xfrm>
            <a:off x="0" y="2527550"/>
            <a:ext cx="6179651" cy="2743012"/>
          </a:xfrm>
          <a:prstGeom prst="rect">
            <a:avLst/>
          </a:prstGeom>
          <a:noFill/>
          <a:ln>
            <a:noFill/>
          </a:ln>
        </p:spPr>
      </p:pic>
      <p:pic>
        <p:nvPicPr>
          <p:cNvPr id="118" name="Google Shape;118;g1b766962968_0_12"/>
          <p:cNvPicPr preferRelativeResize="0"/>
          <p:nvPr/>
        </p:nvPicPr>
        <p:blipFill>
          <a:blip r:embed="rId4">
            <a:alphaModFix/>
          </a:blip>
          <a:stretch>
            <a:fillRect/>
          </a:stretch>
        </p:blipFill>
        <p:spPr>
          <a:xfrm>
            <a:off x="6484450" y="2950175"/>
            <a:ext cx="5707551" cy="18977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b766962968_0_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Bernoulli Naive Bayes</a:t>
            </a:r>
            <a:endParaRPr/>
          </a:p>
        </p:txBody>
      </p:sp>
      <p:pic>
        <p:nvPicPr>
          <p:cNvPr id="124" name="Google Shape;124;g1b766962968_0_68"/>
          <p:cNvPicPr preferRelativeResize="0"/>
          <p:nvPr/>
        </p:nvPicPr>
        <p:blipFill>
          <a:blip r:embed="rId3">
            <a:alphaModFix/>
          </a:blip>
          <a:stretch>
            <a:fillRect/>
          </a:stretch>
        </p:blipFill>
        <p:spPr>
          <a:xfrm>
            <a:off x="7013375" y="2025700"/>
            <a:ext cx="5178624" cy="1819925"/>
          </a:xfrm>
          <a:prstGeom prst="rect">
            <a:avLst/>
          </a:prstGeom>
          <a:noFill/>
          <a:ln>
            <a:noFill/>
          </a:ln>
        </p:spPr>
      </p:pic>
      <p:pic>
        <p:nvPicPr>
          <p:cNvPr id="125" name="Google Shape;125;g1b766962968_0_68"/>
          <p:cNvPicPr preferRelativeResize="0"/>
          <p:nvPr/>
        </p:nvPicPr>
        <p:blipFill>
          <a:blip r:embed="rId4">
            <a:alphaModFix/>
          </a:blip>
          <a:stretch>
            <a:fillRect/>
          </a:stretch>
        </p:blipFill>
        <p:spPr>
          <a:xfrm>
            <a:off x="7610475" y="4560575"/>
            <a:ext cx="4581525" cy="552450"/>
          </a:xfrm>
          <a:prstGeom prst="rect">
            <a:avLst/>
          </a:prstGeom>
          <a:noFill/>
          <a:ln>
            <a:noFill/>
          </a:ln>
        </p:spPr>
      </p:pic>
      <p:graphicFrame>
        <p:nvGraphicFramePr>
          <p:cNvPr id="126" name="Google Shape;126;g1b766962968_0_68"/>
          <p:cNvGraphicFramePr/>
          <p:nvPr/>
        </p:nvGraphicFramePr>
        <p:xfrm>
          <a:off x="360438" y="3165900"/>
          <a:ext cx="3000000" cy="3000000"/>
        </p:xfrm>
        <a:graphic>
          <a:graphicData uri="http://schemas.openxmlformats.org/drawingml/2006/table">
            <a:tbl>
              <a:tblPr>
                <a:noFill/>
                <a:tableStyleId>{A84432F1-062B-45EF-B1C8-C934DC8E7660}</a:tableStyleId>
              </a:tblPr>
              <a:tblGrid>
                <a:gridCol w="2495400"/>
                <a:gridCol w="2495400"/>
                <a:gridCol w="2495400"/>
              </a:tblGrid>
              <a:tr h="396200">
                <a:tc>
                  <a:txBody>
                    <a:bodyPr/>
                    <a:lstStyle/>
                    <a:p>
                      <a:pPr indent="0" lvl="0" marL="0" rtl="0" algn="ctr">
                        <a:spcBef>
                          <a:spcPts val="0"/>
                        </a:spcBef>
                        <a:spcAft>
                          <a:spcPts val="0"/>
                        </a:spcAft>
                        <a:buNone/>
                      </a:pPr>
                      <a:r>
                        <a:rPr b="1" lang="en-US"/>
                        <a:t>Vectorizing Method</a:t>
                      </a:r>
                      <a:endParaRPr b="1"/>
                    </a:p>
                  </a:txBody>
                  <a:tcPr marT="91425" marB="91425" marR="91425" marL="91425"/>
                </a:tc>
                <a:tc>
                  <a:txBody>
                    <a:bodyPr/>
                    <a:lstStyle/>
                    <a:p>
                      <a:pPr indent="0" lvl="0" marL="0" rtl="0" algn="ctr">
                        <a:spcBef>
                          <a:spcPts val="0"/>
                        </a:spcBef>
                        <a:spcAft>
                          <a:spcPts val="0"/>
                        </a:spcAft>
                        <a:buNone/>
                      </a:pPr>
                      <a:r>
                        <a:rPr b="1" lang="en-US"/>
                        <a:t>Model</a:t>
                      </a:r>
                      <a:endParaRPr b="1"/>
                    </a:p>
                  </a:txBody>
                  <a:tcPr marT="91425" marB="91425" marR="91425" marL="91425"/>
                </a:tc>
                <a:tc>
                  <a:txBody>
                    <a:bodyPr/>
                    <a:lstStyle/>
                    <a:p>
                      <a:pPr indent="0" lvl="0" marL="0" rtl="0" algn="ctr">
                        <a:spcBef>
                          <a:spcPts val="0"/>
                        </a:spcBef>
                        <a:spcAft>
                          <a:spcPts val="0"/>
                        </a:spcAft>
                        <a:buNone/>
                      </a:pPr>
                      <a:r>
                        <a:rPr b="1" lang="en-US"/>
                        <a:t>Accuracy</a:t>
                      </a:r>
                      <a:endParaRPr b="1"/>
                    </a:p>
                  </a:txBody>
                  <a:tcPr marT="91425" marB="91425" marR="91425" marL="91425"/>
                </a:tc>
              </a:tr>
              <a:tr h="396200">
                <a:tc>
                  <a:txBody>
                    <a:bodyPr/>
                    <a:lstStyle/>
                    <a:p>
                      <a:pPr indent="0" lvl="0" marL="0" rtl="0" algn="ctr">
                        <a:spcBef>
                          <a:spcPts val="0"/>
                        </a:spcBef>
                        <a:spcAft>
                          <a:spcPts val="0"/>
                        </a:spcAft>
                        <a:buNone/>
                      </a:pPr>
                      <a:r>
                        <a:rPr lang="en-US"/>
                        <a:t>TF-IDF</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rPr>
                        <a:t>Bernoulli Naive Bayes</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0.80</a:t>
                      </a:r>
                      <a:endParaRPr/>
                    </a:p>
                  </a:txBody>
                  <a:tcPr marT="91425" marB="91425" marR="91425" marL="91425"/>
                </a:tc>
              </a:tr>
              <a:tr h="396200">
                <a:tc>
                  <a:txBody>
                    <a:bodyPr/>
                    <a:lstStyle/>
                    <a:p>
                      <a:pPr indent="0" lvl="0" marL="0" rtl="0" algn="ctr">
                        <a:spcBef>
                          <a:spcPts val="0"/>
                        </a:spcBef>
                        <a:spcAft>
                          <a:spcPts val="0"/>
                        </a:spcAft>
                        <a:buNone/>
                      </a:pPr>
                      <a:r>
                        <a:rPr lang="en-US"/>
                        <a:t>Word2Vec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rPr>
                        <a:t>Bernoulli Naive Bayes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0.54</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b766962968_0_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SVM</a:t>
            </a:r>
            <a:endParaRPr/>
          </a:p>
        </p:txBody>
      </p:sp>
      <p:graphicFrame>
        <p:nvGraphicFramePr>
          <p:cNvPr id="132" name="Google Shape;132;g1b766962968_0_35"/>
          <p:cNvGraphicFramePr/>
          <p:nvPr/>
        </p:nvGraphicFramePr>
        <p:xfrm>
          <a:off x="1942750" y="1834750"/>
          <a:ext cx="3000000" cy="3000000"/>
        </p:xfrm>
        <a:graphic>
          <a:graphicData uri="http://schemas.openxmlformats.org/drawingml/2006/table">
            <a:tbl>
              <a:tblPr>
                <a:noFill/>
                <a:tableStyleId>{A84432F1-062B-45EF-B1C8-C934DC8E7660}</a:tableStyleId>
              </a:tblPr>
              <a:tblGrid>
                <a:gridCol w="2600325"/>
                <a:gridCol w="2600325"/>
                <a:gridCol w="2600325"/>
              </a:tblGrid>
              <a:tr h="396200">
                <a:tc>
                  <a:txBody>
                    <a:bodyPr/>
                    <a:lstStyle/>
                    <a:p>
                      <a:pPr indent="0" lvl="0" marL="0" rtl="0" algn="ctr">
                        <a:spcBef>
                          <a:spcPts val="0"/>
                        </a:spcBef>
                        <a:spcAft>
                          <a:spcPts val="0"/>
                        </a:spcAft>
                        <a:buNone/>
                      </a:pPr>
                      <a:r>
                        <a:rPr b="1" lang="en-US"/>
                        <a:t>Vectorizing Method</a:t>
                      </a:r>
                      <a:endParaRPr b="1"/>
                    </a:p>
                  </a:txBody>
                  <a:tcPr marT="91425" marB="91425" marR="91425" marL="91425"/>
                </a:tc>
                <a:tc>
                  <a:txBody>
                    <a:bodyPr/>
                    <a:lstStyle/>
                    <a:p>
                      <a:pPr indent="0" lvl="0" marL="0" rtl="0" algn="ctr">
                        <a:spcBef>
                          <a:spcPts val="0"/>
                        </a:spcBef>
                        <a:spcAft>
                          <a:spcPts val="0"/>
                        </a:spcAft>
                        <a:buNone/>
                      </a:pPr>
                      <a:r>
                        <a:rPr b="1" lang="en-US"/>
                        <a:t>Model</a:t>
                      </a:r>
                      <a:endParaRPr b="1"/>
                    </a:p>
                  </a:txBody>
                  <a:tcPr marT="91425" marB="91425" marR="91425" marL="91425"/>
                </a:tc>
                <a:tc>
                  <a:txBody>
                    <a:bodyPr/>
                    <a:lstStyle/>
                    <a:p>
                      <a:pPr indent="0" lvl="0" marL="0" rtl="0" algn="ctr">
                        <a:spcBef>
                          <a:spcPts val="0"/>
                        </a:spcBef>
                        <a:spcAft>
                          <a:spcPts val="0"/>
                        </a:spcAft>
                        <a:buNone/>
                      </a:pPr>
                      <a:r>
                        <a:rPr b="1" lang="en-US"/>
                        <a:t>Accuracy</a:t>
                      </a:r>
                      <a:endParaRPr b="1"/>
                    </a:p>
                  </a:txBody>
                  <a:tcPr marT="91425" marB="91425" marR="91425" marL="91425"/>
                </a:tc>
              </a:tr>
              <a:tr h="396200">
                <a:tc>
                  <a:txBody>
                    <a:bodyPr/>
                    <a:lstStyle/>
                    <a:p>
                      <a:pPr indent="0" lvl="0" marL="0" rtl="0" algn="ctr">
                        <a:spcBef>
                          <a:spcPts val="0"/>
                        </a:spcBef>
                        <a:spcAft>
                          <a:spcPts val="0"/>
                        </a:spcAft>
                        <a:buNone/>
                      </a:pPr>
                      <a:r>
                        <a:rPr lang="en-US"/>
                        <a:t>TF-IDF</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rPr>
                        <a:t>SVM</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0.82</a:t>
                      </a:r>
                      <a:endParaRPr/>
                    </a:p>
                  </a:txBody>
                  <a:tcPr marT="91425" marB="91425" marR="91425" marL="91425"/>
                </a:tc>
              </a:tr>
              <a:tr h="396200">
                <a:tc>
                  <a:txBody>
                    <a:bodyPr/>
                    <a:lstStyle/>
                    <a:p>
                      <a:pPr indent="0" lvl="0" marL="0" rtl="0" algn="ctr">
                        <a:spcBef>
                          <a:spcPts val="0"/>
                        </a:spcBef>
                        <a:spcAft>
                          <a:spcPts val="0"/>
                        </a:spcAft>
                        <a:buNone/>
                      </a:pPr>
                      <a:r>
                        <a:rPr lang="en-US"/>
                        <a:t>Word2Vec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rPr>
                        <a:t>SVM</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0.69</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pic>
        <p:nvPicPr>
          <p:cNvPr id="133" name="Google Shape;133;g1b766962968_0_35"/>
          <p:cNvPicPr preferRelativeResize="0"/>
          <p:nvPr/>
        </p:nvPicPr>
        <p:blipFill>
          <a:blip r:embed="rId3">
            <a:alphaModFix/>
          </a:blip>
          <a:stretch>
            <a:fillRect/>
          </a:stretch>
        </p:blipFill>
        <p:spPr>
          <a:xfrm>
            <a:off x="3203050" y="3268925"/>
            <a:ext cx="5280375" cy="329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b82cf4ec7f_2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SVM</a:t>
            </a:r>
            <a:endParaRPr/>
          </a:p>
        </p:txBody>
      </p:sp>
      <p:pic>
        <p:nvPicPr>
          <p:cNvPr id="139" name="Google Shape;139;g1b82cf4ec7f_2_0"/>
          <p:cNvPicPr preferRelativeResize="0"/>
          <p:nvPr/>
        </p:nvPicPr>
        <p:blipFill>
          <a:blip r:embed="rId3">
            <a:alphaModFix/>
          </a:blip>
          <a:stretch>
            <a:fillRect/>
          </a:stretch>
        </p:blipFill>
        <p:spPr>
          <a:xfrm>
            <a:off x="8104898" y="2909650"/>
            <a:ext cx="3901500" cy="2431096"/>
          </a:xfrm>
          <a:prstGeom prst="rect">
            <a:avLst/>
          </a:prstGeom>
          <a:noFill/>
          <a:ln>
            <a:noFill/>
          </a:ln>
        </p:spPr>
      </p:pic>
      <p:pic>
        <p:nvPicPr>
          <p:cNvPr id="140" name="Google Shape;140;g1b82cf4ec7f_2_0"/>
          <p:cNvPicPr preferRelativeResize="0"/>
          <p:nvPr/>
        </p:nvPicPr>
        <p:blipFill>
          <a:blip r:embed="rId4">
            <a:alphaModFix/>
          </a:blip>
          <a:stretch>
            <a:fillRect/>
          </a:stretch>
        </p:blipFill>
        <p:spPr>
          <a:xfrm>
            <a:off x="4145175" y="2993662"/>
            <a:ext cx="3706975" cy="2309850"/>
          </a:xfrm>
          <a:prstGeom prst="rect">
            <a:avLst/>
          </a:prstGeom>
          <a:noFill/>
          <a:ln>
            <a:noFill/>
          </a:ln>
        </p:spPr>
      </p:pic>
      <p:sp>
        <p:nvSpPr>
          <p:cNvPr id="141" name="Google Shape;141;g1b82cf4ec7f_2_0"/>
          <p:cNvSpPr txBox="1"/>
          <p:nvPr>
            <p:ph idx="1" type="body"/>
          </p:nvPr>
        </p:nvSpPr>
        <p:spPr>
          <a:xfrm>
            <a:off x="563850" y="1421200"/>
            <a:ext cx="3901500" cy="769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PCA helps to visualize </a:t>
            </a:r>
            <a:endParaRPr/>
          </a:p>
        </p:txBody>
      </p:sp>
      <p:sp>
        <p:nvSpPr>
          <p:cNvPr id="142" name="Google Shape;142;g1b82cf4ec7f_2_0"/>
          <p:cNvSpPr txBox="1"/>
          <p:nvPr/>
        </p:nvSpPr>
        <p:spPr>
          <a:xfrm>
            <a:off x="838200" y="2563750"/>
            <a:ext cx="180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rgbClr val="212529"/>
                </a:solidFill>
                <a:highlight>
                  <a:srgbClr val="F8F8F8"/>
                </a:highlight>
                <a:latin typeface="Courier New"/>
                <a:ea typeface="Courier New"/>
                <a:cs typeface="Courier New"/>
                <a:sym typeface="Courier New"/>
              </a:rPr>
              <a:t>LinearSVC</a:t>
            </a:r>
            <a:endParaRPr/>
          </a:p>
        </p:txBody>
      </p:sp>
      <p:sp>
        <p:nvSpPr>
          <p:cNvPr id="143" name="Google Shape;143;g1b82cf4ec7f_2_0"/>
          <p:cNvSpPr txBox="1"/>
          <p:nvPr/>
        </p:nvSpPr>
        <p:spPr>
          <a:xfrm>
            <a:off x="4668325" y="25637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212529"/>
                </a:solidFill>
                <a:latin typeface="Courier New"/>
                <a:ea typeface="Courier New"/>
                <a:cs typeface="Courier New"/>
                <a:sym typeface="Courier New"/>
              </a:rPr>
              <a:t>sklearn.svm.</a:t>
            </a:r>
            <a:r>
              <a:rPr b="1" lang="en-US" sz="1200">
                <a:solidFill>
                  <a:srgbClr val="212529"/>
                </a:solidFill>
                <a:latin typeface="Courier New"/>
                <a:ea typeface="Courier New"/>
                <a:cs typeface="Courier New"/>
                <a:sym typeface="Courier New"/>
              </a:rPr>
              <a:t>SVC</a:t>
            </a:r>
            <a:r>
              <a:rPr lang="en-US" sz="1200">
                <a:solidFill>
                  <a:srgbClr val="212529"/>
                </a:solidFill>
                <a:latin typeface="Roboto"/>
                <a:ea typeface="Roboto"/>
                <a:cs typeface="Roboto"/>
                <a:sym typeface="Roboto"/>
              </a:rPr>
              <a:t>(</a:t>
            </a:r>
            <a:r>
              <a:rPr lang="en-US" sz="1200">
                <a:solidFill>
                  <a:srgbClr val="212529"/>
                </a:solidFill>
                <a:highlight>
                  <a:srgbClr val="F8F8F8"/>
                </a:highlight>
                <a:latin typeface="Roboto"/>
                <a:ea typeface="Roboto"/>
                <a:cs typeface="Roboto"/>
                <a:sym typeface="Roboto"/>
              </a:rPr>
              <a:t> </a:t>
            </a:r>
            <a:r>
              <a:rPr b="1" i="1" lang="en-US" sz="1200">
                <a:solidFill>
                  <a:srgbClr val="212529"/>
                </a:solidFill>
                <a:latin typeface="Roboto"/>
                <a:ea typeface="Roboto"/>
                <a:cs typeface="Roboto"/>
                <a:sym typeface="Roboto"/>
              </a:rPr>
              <a:t>C=1.0</a:t>
            </a:r>
            <a:r>
              <a:rPr lang="en-US" sz="1200">
                <a:solidFill>
                  <a:srgbClr val="212529"/>
                </a:solidFill>
                <a:highlight>
                  <a:srgbClr val="F8F8F8"/>
                </a:highlight>
                <a:latin typeface="Roboto"/>
                <a:ea typeface="Roboto"/>
                <a:cs typeface="Roboto"/>
                <a:sym typeface="Roboto"/>
              </a:rPr>
              <a:t>, </a:t>
            </a:r>
            <a:r>
              <a:rPr i="1" lang="en-US" sz="1200">
                <a:solidFill>
                  <a:srgbClr val="212529"/>
                </a:solidFill>
                <a:latin typeface="Roboto"/>
                <a:ea typeface="Roboto"/>
                <a:cs typeface="Roboto"/>
                <a:sym typeface="Roboto"/>
              </a:rPr>
              <a:t>kernel='rbf'</a:t>
            </a:r>
            <a:r>
              <a:rPr lang="en-US" sz="1200">
                <a:solidFill>
                  <a:srgbClr val="212529"/>
                </a:solidFill>
                <a:highlight>
                  <a:srgbClr val="F8F8F8"/>
                </a:highlight>
                <a:latin typeface="Roboto"/>
                <a:ea typeface="Roboto"/>
                <a:cs typeface="Roboto"/>
                <a:sym typeface="Roboto"/>
              </a:rPr>
              <a:t>)</a:t>
            </a:r>
            <a:endParaRPr/>
          </a:p>
        </p:txBody>
      </p:sp>
      <p:sp>
        <p:nvSpPr>
          <p:cNvPr id="144" name="Google Shape;144;g1b82cf4ec7f_2_0"/>
          <p:cNvSpPr txBox="1"/>
          <p:nvPr/>
        </p:nvSpPr>
        <p:spPr>
          <a:xfrm>
            <a:off x="8662550" y="24634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212529"/>
                </a:solidFill>
                <a:latin typeface="Courier New"/>
                <a:ea typeface="Courier New"/>
                <a:cs typeface="Courier New"/>
                <a:sym typeface="Courier New"/>
              </a:rPr>
              <a:t>sklearn.svm.</a:t>
            </a:r>
            <a:r>
              <a:rPr b="1" lang="en-US" sz="1200">
                <a:solidFill>
                  <a:srgbClr val="212529"/>
                </a:solidFill>
                <a:latin typeface="Courier New"/>
                <a:ea typeface="Courier New"/>
                <a:cs typeface="Courier New"/>
                <a:sym typeface="Courier New"/>
              </a:rPr>
              <a:t>SVC</a:t>
            </a:r>
            <a:r>
              <a:rPr lang="en-US" sz="1200">
                <a:solidFill>
                  <a:srgbClr val="212529"/>
                </a:solidFill>
                <a:latin typeface="Roboto"/>
                <a:ea typeface="Roboto"/>
                <a:cs typeface="Roboto"/>
                <a:sym typeface="Roboto"/>
              </a:rPr>
              <a:t>(</a:t>
            </a:r>
            <a:r>
              <a:rPr lang="en-US" sz="1200">
                <a:solidFill>
                  <a:srgbClr val="212529"/>
                </a:solidFill>
                <a:highlight>
                  <a:srgbClr val="F8F8F8"/>
                </a:highlight>
                <a:latin typeface="Roboto"/>
                <a:ea typeface="Roboto"/>
                <a:cs typeface="Roboto"/>
                <a:sym typeface="Roboto"/>
              </a:rPr>
              <a:t> </a:t>
            </a:r>
            <a:r>
              <a:rPr b="1" i="1" lang="en-US" sz="1200">
                <a:solidFill>
                  <a:srgbClr val="212529"/>
                </a:solidFill>
                <a:latin typeface="Roboto"/>
                <a:ea typeface="Roboto"/>
                <a:cs typeface="Roboto"/>
                <a:sym typeface="Roboto"/>
              </a:rPr>
              <a:t>C=10</a:t>
            </a:r>
            <a:r>
              <a:rPr i="1" lang="en-US" sz="1200">
                <a:solidFill>
                  <a:srgbClr val="212529"/>
                </a:solidFill>
                <a:latin typeface="Roboto"/>
                <a:ea typeface="Roboto"/>
                <a:cs typeface="Roboto"/>
                <a:sym typeface="Roboto"/>
              </a:rPr>
              <a:t>, kernel='rbf'</a:t>
            </a:r>
            <a:r>
              <a:rPr lang="en-US" sz="1200">
                <a:solidFill>
                  <a:srgbClr val="212529"/>
                </a:solidFill>
                <a:highlight>
                  <a:srgbClr val="F8F8F8"/>
                </a:highlight>
                <a:latin typeface="Roboto"/>
                <a:ea typeface="Roboto"/>
                <a:cs typeface="Roboto"/>
                <a:sym typeface="Roboto"/>
              </a:rPr>
              <a:t>)</a:t>
            </a:r>
            <a:endParaRPr/>
          </a:p>
        </p:txBody>
      </p:sp>
      <p:pic>
        <p:nvPicPr>
          <p:cNvPr id="145" name="Google Shape;145;g1b82cf4ec7f_2_0"/>
          <p:cNvPicPr preferRelativeResize="0"/>
          <p:nvPr/>
        </p:nvPicPr>
        <p:blipFill>
          <a:blip r:embed="rId5">
            <a:alphaModFix/>
          </a:blip>
          <a:stretch>
            <a:fillRect/>
          </a:stretch>
        </p:blipFill>
        <p:spPr>
          <a:xfrm>
            <a:off x="185450" y="2970263"/>
            <a:ext cx="3706975" cy="23098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2022-12-12T20:17:29Z</dcterms:created>
  <dc:creator>Alizade, Mehrnoush</dc:creator>
</cp:coreProperties>
</file>