
<file path=[Content_Types].xml><?xml version="1.0" encoding="utf-8"?>
<Types xmlns="http://schemas.openxmlformats.org/package/2006/content-types">
  <Default Extension="xml" ContentType="application/xml"/>
  <Default Extension="svg" ContentType="image/svg+xml"/>
  <Default Extension="jpeg" ContentType="image/jpeg"/>
  <Default Extension="tiff" ContentType="image/tif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1" r:id="rId1"/>
  </p:sldMasterIdLst>
  <p:sldIdLst>
    <p:sldId id="256" r:id="rId2"/>
  </p:sldIdLst>
  <p:sldSz cx="402336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26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509A"/>
    <a:srgbClr val="10478A"/>
    <a:srgbClr val="0E3E78"/>
    <a:srgbClr val="0B3261"/>
    <a:srgbClr val="E8402E"/>
    <a:srgbClr val="B13D3A"/>
    <a:srgbClr val="376092"/>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52" autoAdjust="0"/>
    <p:restoredTop sz="96272" autoAdjust="0"/>
  </p:normalViewPr>
  <p:slideViewPr>
    <p:cSldViewPr>
      <p:cViewPr>
        <p:scale>
          <a:sx n="33" d="100"/>
          <a:sy n="33" d="100"/>
        </p:scale>
        <p:origin x="1168" y="-984"/>
      </p:cViewPr>
      <p:guideLst>
        <p:guide orient="horz" pos="10368"/>
        <p:guide pos="12672"/>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29200" y="5387342"/>
            <a:ext cx="30175200" cy="11460480"/>
          </a:xfrm>
        </p:spPr>
        <p:txBody>
          <a:bodyPr anchor="b"/>
          <a:lstStyle>
            <a:lvl1pPr algn="ctr">
              <a:defRPr sz="19800"/>
            </a:lvl1pPr>
          </a:lstStyle>
          <a:p>
            <a:r>
              <a:rPr lang="en-US" smtClean="0"/>
              <a:t>Click to edit Master title style</a:t>
            </a:r>
            <a:endParaRPr lang="en-US"/>
          </a:p>
        </p:txBody>
      </p:sp>
      <p:sp>
        <p:nvSpPr>
          <p:cNvPr id="3" name="Subtitle 2"/>
          <p:cNvSpPr>
            <a:spLocks noGrp="1"/>
          </p:cNvSpPr>
          <p:nvPr>
            <p:ph type="subTitle" idx="1"/>
          </p:nvPr>
        </p:nvSpPr>
        <p:spPr>
          <a:xfrm>
            <a:off x="5029200" y="17289782"/>
            <a:ext cx="30175200" cy="7947658"/>
          </a:xfrm>
        </p:spPr>
        <p:txBody>
          <a:bodyPr/>
          <a:lstStyle>
            <a:lvl1pPr marL="0" indent="0" algn="ctr">
              <a:buNone/>
              <a:defRPr sz="7920"/>
            </a:lvl1pPr>
            <a:lvl2pPr marL="1508760" indent="0" algn="ctr">
              <a:buNone/>
              <a:defRPr sz="6600"/>
            </a:lvl2pPr>
            <a:lvl3pPr marL="3017520" indent="0" algn="ctr">
              <a:buNone/>
              <a:defRPr sz="5940"/>
            </a:lvl3pPr>
            <a:lvl4pPr marL="4526280" indent="0" algn="ctr">
              <a:buNone/>
              <a:defRPr sz="5280"/>
            </a:lvl4pPr>
            <a:lvl5pPr marL="6035040" indent="0" algn="ctr">
              <a:buNone/>
              <a:defRPr sz="5280"/>
            </a:lvl5pPr>
            <a:lvl6pPr marL="7543800" indent="0" algn="ctr">
              <a:buNone/>
              <a:defRPr sz="5280"/>
            </a:lvl6pPr>
            <a:lvl7pPr marL="9052560" indent="0" algn="ctr">
              <a:buNone/>
              <a:defRPr sz="5280"/>
            </a:lvl7pPr>
            <a:lvl8pPr marL="10561320" indent="0" algn="ctr">
              <a:buNone/>
              <a:defRPr sz="5280"/>
            </a:lvl8pPr>
            <a:lvl9pPr marL="12070080" indent="0" algn="ctr">
              <a:buNone/>
              <a:defRPr sz="528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107834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49594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0" y="1752600"/>
            <a:ext cx="8675370" cy="2789682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766060" y="1752600"/>
            <a:ext cx="25523190" cy="2789682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896879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7" name="Rectangle 16"/>
          <p:cNvSpPr/>
          <p:nvPr userDrawn="1"/>
        </p:nvSpPr>
        <p:spPr>
          <a:xfrm>
            <a:off x="0" y="0"/>
            <a:ext cx="40233600" cy="4724400"/>
          </a:xfrm>
          <a:prstGeom prst="rect">
            <a:avLst/>
          </a:prstGeom>
          <a:solidFill>
            <a:srgbClr val="12509A"/>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sz="6400" dirty="0"/>
          </a:p>
        </p:txBody>
      </p:sp>
    </p:spTree>
    <p:extLst>
      <p:ext uri="{BB962C8B-B14F-4D97-AF65-F5344CB8AC3E}">
        <p14:creationId xmlns:p14="http://schemas.microsoft.com/office/powerpoint/2010/main" val="666760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489746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5" y="8206745"/>
            <a:ext cx="34701480" cy="13693138"/>
          </a:xfrm>
        </p:spPr>
        <p:txBody>
          <a:bodyPr anchor="b"/>
          <a:lstStyle>
            <a:lvl1pPr>
              <a:defRPr sz="19800"/>
            </a:lvl1pPr>
          </a:lstStyle>
          <a:p>
            <a:r>
              <a:rPr lang="en-US" smtClean="0"/>
              <a:t>Click to edit Master title style</a:t>
            </a:r>
            <a:endParaRPr lang="en-US"/>
          </a:p>
        </p:txBody>
      </p:sp>
      <p:sp>
        <p:nvSpPr>
          <p:cNvPr id="3" name="Text Placeholder 2"/>
          <p:cNvSpPr>
            <a:spLocks noGrp="1"/>
          </p:cNvSpPr>
          <p:nvPr>
            <p:ph type="body" idx="1"/>
          </p:nvPr>
        </p:nvSpPr>
        <p:spPr>
          <a:xfrm>
            <a:off x="2745105" y="22029425"/>
            <a:ext cx="34701480" cy="7200898"/>
          </a:xfrm>
        </p:spPr>
        <p:txBody>
          <a:bodyPr/>
          <a:lstStyle>
            <a:lvl1pPr marL="0" indent="0">
              <a:buNone/>
              <a:defRPr sz="7920">
                <a:solidFill>
                  <a:schemeClr val="tx1">
                    <a:tint val="75000"/>
                  </a:schemeClr>
                </a:solidFill>
              </a:defRPr>
            </a:lvl1pPr>
            <a:lvl2pPr marL="1508760" indent="0">
              <a:buNone/>
              <a:defRPr sz="6600">
                <a:solidFill>
                  <a:schemeClr val="tx1">
                    <a:tint val="75000"/>
                  </a:schemeClr>
                </a:solidFill>
              </a:defRPr>
            </a:lvl2pPr>
            <a:lvl3pPr marL="3017520" indent="0">
              <a:buNone/>
              <a:defRPr sz="5940">
                <a:solidFill>
                  <a:schemeClr val="tx1">
                    <a:tint val="75000"/>
                  </a:schemeClr>
                </a:solidFill>
              </a:defRPr>
            </a:lvl3pPr>
            <a:lvl4pPr marL="4526280" indent="0">
              <a:buNone/>
              <a:defRPr sz="5280">
                <a:solidFill>
                  <a:schemeClr val="tx1">
                    <a:tint val="75000"/>
                  </a:schemeClr>
                </a:solidFill>
              </a:defRPr>
            </a:lvl4pPr>
            <a:lvl5pPr marL="6035040" indent="0">
              <a:buNone/>
              <a:defRPr sz="5280">
                <a:solidFill>
                  <a:schemeClr val="tx1">
                    <a:tint val="75000"/>
                  </a:schemeClr>
                </a:solidFill>
              </a:defRPr>
            </a:lvl5pPr>
            <a:lvl6pPr marL="7543800" indent="0">
              <a:buNone/>
              <a:defRPr sz="5280">
                <a:solidFill>
                  <a:schemeClr val="tx1">
                    <a:tint val="75000"/>
                  </a:schemeClr>
                </a:solidFill>
              </a:defRPr>
            </a:lvl6pPr>
            <a:lvl7pPr marL="9052560" indent="0">
              <a:buNone/>
              <a:defRPr sz="5280">
                <a:solidFill>
                  <a:schemeClr val="tx1">
                    <a:tint val="75000"/>
                  </a:schemeClr>
                </a:solidFill>
              </a:defRPr>
            </a:lvl7pPr>
            <a:lvl8pPr marL="10561320" indent="0">
              <a:buNone/>
              <a:defRPr sz="5280">
                <a:solidFill>
                  <a:schemeClr val="tx1">
                    <a:tint val="75000"/>
                  </a:schemeClr>
                </a:solidFill>
              </a:defRPr>
            </a:lvl8pPr>
            <a:lvl9pPr marL="12070080" indent="0">
              <a:buNone/>
              <a:defRPr sz="528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6427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66060" y="8763000"/>
            <a:ext cx="170992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0368260" y="8763000"/>
            <a:ext cx="17099280" cy="208864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38381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752603"/>
            <a:ext cx="34701480" cy="636270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2771302" y="8069582"/>
            <a:ext cx="17020697" cy="3954778"/>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smtClean="0"/>
              <a:t>Click to edit Master text styles</a:t>
            </a:r>
          </a:p>
        </p:txBody>
      </p:sp>
      <p:sp>
        <p:nvSpPr>
          <p:cNvPr id="4" name="Content Placeholder 3"/>
          <p:cNvSpPr>
            <a:spLocks noGrp="1"/>
          </p:cNvSpPr>
          <p:nvPr>
            <p:ph sz="half" idx="2"/>
          </p:nvPr>
        </p:nvSpPr>
        <p:spPr>
          <a:xfrm>
            <a:off x="2771302" y="12024360"/>
            <a:ext cx="17020697"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0368260" y="8069582"/>
            <a:ext cx="17104520" cy="3954778"/>
          </a:xfrm>
        </p:spPr>
        <p:txBody>
          <a:bodyPr anchor="b"/>
          <a:lstStyle>
            <a:lvl1pPr marL="0" indent="0">
              <a:buNone/>
              <a:defRPr sz="7920" b="1"/>
            </a:lvl1pPr>
            <a:lvl2pPr marL="1508760" indent="0">
              <a:buNone/>
              <a:defRPr sz="6600" b="1"/>
            </a:lvl2pPr>
            <a:lvl3pPr marL="3017520" indent="0">
              <a:buNone/>
              <a:defRPr sz="5940" b="1"/>
            </a:lvl3pPr>
            <a:lvl4pPr marL="4526280" indent="0">
              <a:buNone/>
              <a:defRPr sz="5280" b="1"/>
            </a:lvl4pPr>
            <a:lvl5pPr marL="6035040" indent="0">
              <a:buNone/>
              <a:defRPr sz="5280" b="1"/>
            </a:lvl5pPr>
            <a:lvl6pPr marL="7543800" indent="0">
              <a:buNone/>
              <a:defRPr sz="5280" b="1"/>
            </a:lvl6pPr>
            <a:lvl7pPr marL="9052560" indent="0">
              <a:buNone/>
              <a:defRPr sz="5280" b="1"/>
            </a:lvl7pPr>
            <a:lvl8pPr marL="10561320" indent="0">
              <a:buNone/>
              <a:defRPr sz="5280" b="1"/>
            </a:lvl8pPr>
            <a:lvl9pPr marL="12070080" indent="0">
              <a:buNone/>
              <a:defRPr sz="5280" b="1"/>
            </a:lvl9pPr>
          </a:lstStyle>
          <a:p>
            <a:pPr lvl="0"/>
            <a:r>
              <a:rPr lang="en-US" smtClean="0"/>
              <a:t>Click to edit Master text styles</a:t>
            </a:r>
          </a:p>
        </p:txBody>
      </p:sp>
      <p:sp>
        <p:nvSpPr>
          <p:cNvPr id="6" name="Content Placeholder 5"/>
          <p:cNvSpPr>
            <a:spLocks noGrp="1"/>
          </p:cNvSpPr>
          <p:nvPr>
            <p:ph sz="quarter" idx="4"/>
          </p:nvPr>
        </p:nvSpPr>
        <p:spPr>
          <a:xfrm>
            <a:off x="20368260" y="12024360"/>
            <a:ext cx="17104520" cy="176860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83038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44780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24506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194560"/>
            <a:ext cx="12976382" cy="7680960"/>
          </a:xfrm>
        </p:spPr>
        <p:txBody>
          <a:bodyPr anchor="b"/>
          <a:lstStyle>
            <a:lvl1pPr>
              <a:defRPr sz="10560"/>
            </a:lvl1pPr>
          </a:lstStyle>
          <a:p>
            <a:r>
              <a:rPr lang="en-US" smtClean="0"/>
              <a:t>Click to edit Master title style</a:t>
            </a:r>
            <a:endParaRPr lang="en-US"/>
          </a:p>
        </p:txBody>
      </p:sp>
      <p:sp>
        <p:nvSpPr>
          <p:cNvPr id="3" name="Content Placeholder 2"/>
          <p:cNvSpPr>
            <a:spLocks noGrp="1"/>
          </p:cNvSpPr>
          <p:nvPr>
            <p:ph idx="1"/>
          </p:nvPr>
        </p:nvSpPr>
        <p:spPr>
          <a:xfrm>
            <a:off x="17104520" y="4739642"/>
            <a:ext cx="20368260" cy="23393400"/>
          </a:xfrm>
        </p:spPr>
        <p:txBody>
          <a:bodyPr/>
          <a:lstStyle>
            <a:lvl1pPr>
              <a:defRPr sz="10560"/>
            </a:lvl1pPr>
            <a:lvl2pPr>
              <a:defRPr sz="9240"/>
            </a:lvl2pPr>
            <a:lvl3pPr>
              <a:defRPr sz="7920"/>
            </a:lvl3pPr>
            <a:lvl4pPr>
              <a:defRPr sz="6600"/>
            </a:lvl4pPr>
            <a:lvl5pPr>
              <a:defRPr sz="6600"/>
            </a:lvl5pPr>
            <a:lvl6pPr>
              <a:defRPr sz="6600"/>
            </a:lvl6pPr>
            <a:lvl7pPr>
              <a:defRPr sz="6600"/>
            </a:lvl7pPr>
            <a:lvl8pPr>
              <a:defRPr sz="6600"/>
            </a:lvl8pPr>
            <a:lvl9pPr>
              <a:defRPr sz="6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771302" y="9875520"/>
            <a:ext cx="12976382" cy="18295622"/>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3332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2" y="2194560"/>
            <a:ext cx="12976382" cy="7680960"/>
          </a:xfrm>
        </p:spPr>
        <p:txBody>
          <a:bodyPr anchor="b"/>
          <a:lstStyle>
            <a:lvl1pPr>
              <a:defRPr sz="10560"/>
            </a:lvl1pPr>
          </a:lstStyle>
          <a:p>
            <a:r>
              <a:rPr lang="en-US" smtClean="0"/>
              <a:t>Click to edit Master title style</a:t>
            </a:r>
            <a:endParaRPr lang="en-US"/>
          </a:p>
        </p:txBody>
      </p:sp>
      <p:sp>
        <p:nvSpPr>
          <p:cNvPr id="3" name="Picture Placeholder 2"/>
          <p:cNvSpPr>
            <a:spLocks noGrp="1"/>
          </p:cNvSpPr>
          <p:nvPr>
            <p:ph type="pic" idx="1"/>
          </p:nvPr>
        </p:nvSpPr>
        <p:spPr>
          <a:xfrm>
            <a:off x="17104520" y="4739642"/>
            <a:ext cx="20368260" cy="23393400"/>
          </a:xfrm>
        </p:spPr>
        <p:txBody>
          <a:bodyPr/>
          <a:lstStyle>
            <a:lvl1pPr marL="0" indent="0">
              <a:buNone/>
              <a:defRPr sz="10560"/>
            </a:lvl1pPr>
            <a:lvl2pPr marL="1508760" indent="0">
              <a:buNone/>
              <a:defRPr sz="9240"/>
            </a:lvl2pPr>
            <a:lvl3pPr marL="3017520" indent="0">
              <a:buNone/>
              <a:defRPr sz="7920"/>
            </a:lvl3pPr>
            <a:lvl4pPr marL="4526280" indent="0">
              <a:buNone/>
              <a:defRPr sz="6600"/>
            </a:lvl4pPr>
            <a:lvl5pPr marL="6035040" indent="0">
              <a:buNone/>
              <a:defRPr sz="6600"/>
            </a:lvl5pPr>
            <a:lvl6pPr marL="7543800" indent="0">
              <a:buNone/>
              <a:defRPr sz="6600"/>
            </a:lvl6pPr>
            <a:lvl7pPr marL="9052560" indent="0">
              <a:buNone/>
              <a:defRPr sz="6600"/>
            </a:lvl7pPr>
            <a:lvl8pPr marL="10561320" indent="0">
              <a:buNone/>
              <a:defRPr sz="6600"/>
            </a:lvl8pPr>
            <a:lvl9pPr marL="12070080" indent="0">
              <a:buNone/>
              <a:defRPr sz="6600"/>
            </a:lvl9pPr>
          </a:lstStyle>
          <a:p>
            <a:endParaRPr lang="en-US"/>
          </a:p>
        </p:txBody>
      </p:sp>
      <p:sp>
        <p:nvSpPr>
          <p:cNvPr id="4" name="Text Placeholder 3"/>
          <p:cNvSpPr>
            <a:spLocks noGrp="1"/>
          </p:cNvSpPr>
          <p:nvPr>
            <p:ph type="body" sz="half" idx="2"/>
          </p:nvPr>
        </p:nvSpPr>
        <p:spPr>
          <a:xfrm>
            <a:off x="2771302" y="9875520"/>
            <a:ext cx="12976382" cy="18295622"/>
          </a:xfrm>
        </p:spPr>
        <p:txBody>
          <a:bodyPr/>
          <a:lstStyle>
            <a:lvl1pPr marL="0" indent="0">
              <a:buNone/>
              <a:defRPr sz="528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10/10/19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570480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752603"/>
            <a:ext cx="34701480" cy="636270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766060" y="8763000"/>
            <a:ext cx="34701480" cy="208864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66060" y="30510482"/>
            <a:ext cx="9052560" cy="1752600"/>
          </a:xfrm>
          <a:prstGeom prst="rect">
            <a:avLst/>
          </a:prstGeom>
        </p:spPr>
        <p:txBody>
          <a:bodyPr vert="horz" lIns="91440" tIns="45720" rIns="91440" bIns="45720" rtlCol="0" anchor="ctr"/>
          <a:lstStyle>
            <a:lvl1pPr algn="l">
              <a:defRPr sz="3960">
                <a:solidFill>
                  <a:schemeClr val="tx1">
                    <a:tint val="75000"/>
                  </a:schemeClr>
                </a:solidFill>
              </a:defRPr>
            </a:lvl1pPr>
          </a:lstStyle>
          <a:p>
            <a:fld id="{985D6BDF-9D0E-4E2B-85B8-D8F4790360C9}" type="datetimeFigureOut">
              <a:rPr lang="en-US" smtClean="0"/>
              <a:t>10/10/19</a:t>
            </a:fld>
            <a:endParaRPr lang="en-US" dirty="0"/>
          </a:p>
        </p:txBody>
      </p:sp>
      <p:sp>
        <p:nvSpPr>
          <p:cNvPr id="5" name="Footer Placeholder 4"/>
          <p:cNvSpPr>
            <a:spLocks noGrp="1"/>
          </p:cNvSpPr>
          <p:nvPr>
            <p:ph type="ftr" sz="quarter" idx="3"/>
          </p:nvPr>
        </p:nvSpPr>
        <p:spPr>
          <a:xfrm>
            <a:off x="13327380" y="30510482"/>
            <a:ext cx="13578840" cy="1752600"/>
          </a:xfrm>
          <a:prstGeom prst="rect">
            <a:avLst/>
          </a:prstGeom>
        </p:spPr>
        <p:txBody>
          <a:bodyPr vert="horz" lIns="91440" tIns="45720" rIns="91440" bIns="45720" rtlCol="0" anchor="ctr"/>
          <a:lstStyle>
            <a:lvl1pPr algn="ctr">
              <a:defRPr sz="39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8414980" y="30510482"/>
            <a:ext cx="9052560" cy="1752600"/>
          </a:xfrm>
          <a:prstGeom prst="rect">
            <a:avLst/>
          </a:prstGeom>
        </p:spPr>
        <p:txBody>
          <a:bodyPr vert="horz" lIns="91440" tIns="45720" rIns="91440" bIns="45720" rtlCol="0" anchor="ctr"/>
          <a:lstStyle>
            <a:lvl1pPr algn="r">
              <a:defRPr sz="396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02750069"/>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3017520" rtl="0" eaLnBrk="1" latinLnBrk="0" hangingPunct="1">
        <a:lnSpc>
          <a:spcPct val="90000"/>
        </a:lnSpc>
        <a:spcBef>
          <a:spcPct val="0"/>
        </a:spcBef>
        <a:buNone/>
        <a:defRPr sz="14520" kern="1200">
          <a:solidFill>
            <a:schemeClr val="tx1"/>
          </a:solidFill>
          <a:latin typeface="+mj-lt"/>
          <a:ea typeface="+mj-ea"/>
          <a:cs typeface="+mj-cs"/>
        </a:defRPr>
      </a:lvl1pPr>
    </p:titleStyle>
    <p:bodyStyle>
      <a:lvl1pPr marL="754380" indent="-754380" algn="l" defTabSz="3017520" rtl="0" eaLnBrk="1" latinLnBrk="0" hangingPunct="1">
        <a:lnSpc>
          <a:spcPct val="90000"/>
        </a:lnSpc>
        <a:spcBef>
          <a:spcPts val="3300"/>
        </a:spcBef>
        <a:buFont typeface="Arial"/>
        <a:buChar char="•"/>
        <a:defRPr sz="9240" kern="1200">
          <a:solidFill>
            <a:schemeClr val="tx1"/>
          </a:solidFill>
          <a:latin typeface="+mn-lt"/>
          <a:ea typeface="+mn-ea"/>
          <a:cs typeface="+mn-cs"/>
        </a:defRPr>
      </a:lvl1pPr>
      <a:lvl2pPr marL="2263140" indent="-754380" algn="l" defTabSz="3017520" rtl="0" eaLnBrk="1" latinLnBrk="0" hangingPunct="1">
        <a:lnSpc>
          <a:spcPct val="90000"/>
        </a:lnSpc>
        <a:spcBef>
          <a:spcPts val="1650"/>
        </a:spcBef>
        <a:buFont typeface="Arial"/>
        <a:buChar char="•"/>
        <a:defRPr sz="7920" kern="1200">
          <a:solidFill>
            <a:schemeClr val="tx1"/>
          </a:solidFill>
          <a:latin typeface="+mn-lt"/>
          <a:ea typeface="+mn-ea"/>
          <a:cs typeface="+mn-cs"/>
        </a:defRPr>
      </a:lvl2pPr>
      <a:lvl3pPr marL="3771900" indent="-754380" algn="l" defTabSz="3017520" rtl="0" eaLnBrk="1" latinLnBrk="0" hangingPunct="1">
        <a:lnSpc>
          <a:spcPct val="90000"/>
        </a:lnSpc>
        <a:spcBef>
          <a:spcPts val="1650"/>
        </a:spcBef>
        <a:buFont typeface="Arial"/>
        <a:buChar char="•"/>
        <a:defRPr sz="6600" kern="1200">
          <a:solidFill>
            <a:schemeClr val="tx1"/>
          </a:solidFill>
          <a:latin typeface="+mn-lt"/>
          <a:ea typeface="+mn-ea"/>
          <a:cs typeface="+mn-cs"/>
        </a:defRPr>
      </a:lvl3pPr>
      <a:lvl4pPr marL="5280660" indent="-754380" algn="l" defTabSz="3017520" rtl="0" eaLnBrk="1" latinLnBrk="0" hangingPunct="1">
        <a:lnSpc>
          <a:spcPct val="90000"/>
        </a:lnSpc>
        <a:spcBef>
          <a:spcPts val="1650"/>
        </a:spcBef>
        <a:buFont typeface="Arial"/>
        <a:buChar char="•"/>
        <a:defRPr sz="5940" kern="1200">
          <a:solidFill>
            <a:schemeClr val="tx1"/>
          </a:solidFill>
          <a:latin typeface="+mn-lt"/>
          <a:ea typeface="+mn-ea"/>
          <a:cs typeface="+mn-cs"/>
        </a:defRPr>
      </a:lvl4pPr>
      <a:lvl5pPr marL="6789420" indent="-754380" algn="l" defTabSz="3017520" rtl="0" eaLnBrk="1" latinLnBrk="0" hangingPunct="1">
        <a:lnSpc>
          <a:spcPct val="90000"/>
        </a:lnSpc>
        <a:spcBef>
          <a:spcPts val="1650"/>
        </a:spcBef>
        <a:buFont typeface="Arial"/>
        <a:buChar char="•"/>
        <a:defRPr sz="5940" kern="1200">
          <a:solidFill>
            <a:schemeClr val="tx1"/>
          </a:solidFill>
          <a:latin typeface="+mn-lt"/>
          <a:ea typeface="+mn-ea"/>
          <a:cs typeface="+mn-cs"/>
        </a:defRPr>
      </a:lvl5pPr>
      <a:lvl6pPr marL="8298180" indent="-754380" algn="l" defTabSz="3017520" rtl="0" eaLnBrk="1" latinLnBrk="0" hangingPunct="1">
        <a:lnSpc>
          <a:spcPct val="90000"/>
        </a:lnSpc>
        <a:spcBef>
          <a:spcPts val="1650"/>
        </a:spcBef>
        <a:buFont typeface="Arial"/>
        <a:buChar char="•"/>
        <a:defRPr sz="5940" kern="1200">
          <a:solidFill>
            <a:schemeClr val="tx1"/>
          </a:solidFill>
          <a:latin typeface="+mn-lt"/>
          <a:ea typeface="+mn-ea"/>
          <a:cs typeface="+mn-cs"/>
        </a:defRPr>
      </a:lvl6pPr>
      <a:lvl7pPr marL="9806940" indent="-754380" algn="l" defTabSz="3017520" rtl="0" eaLnBrk="1" latinLnBrk="0" hangingPunct="1">
        <a:lnSpc>
          <a:spcPct val="90000"/>
        </a:lnSpc>
        <a:spcBef>
          <a:spcPts val="1650"/>
        </a:spcBef>
        <a:buFont typeface="Arial"/>
        <a:buChar char="•"/>
        <a:defRPr sz="5940" kern="1200">
          <a:solidFill>
            <a:schemeClr val="tx1"/>
          </a:solidFill>
          <a:latin typeface="+mn-lt"/>
          <a:ea typeface="+mn-ea"/>
          <a:cs typeface="+mn-cs"/>
        </a:defRPr>
      </a:lvl7pPr>
      <a:lvl8pPr marL="11315700" indent="-754380" algn="l" defTabSz="3017520" rtl="0" eaLnBrk="1" latinLnBrk="0" hangingPunct="1">
        <a:lnSpc>
          <a:spcPct val="90000"/>
        </a:lnSpc>
        <a:spcBef>
          <a:spcPts val="1650"/>
        </a:spcBef>
        <a:buFont typeface="Arial"/>
        <a:buChar char="•"/>
        <a:defRPr sz="5940" kern="1200">
          <a:solidFill>
            <a:schemeClr val="tx1"/>
          </a:solidFill>
          <a:latin typeface="+mn-lt"/>
          <a:ea typeface="+mn-ea"/>
          <a:cs typeface="+mn-cs"/>
        </a:defRPr>
      </a:lvl8pPr>
      <a:lvl9pPr marL="12824460" indent="-754380" algn="l" defTabSz="3017520" rtl="0" eaLnBrk="1" latinLnBrk="0" hangingPunct="1">
        <a:lnSpc>
          <a:spcPct val="90000"/>
        </a:lnSpc>
        <a:spcBef>
          <a:spcPts val="1650"/>
        </a:spcBef>
        <a:buFont typeface="Arial"/>
        <a:buChar char="•"/>
        <a:defRPr sz="5940" kern="1200">
          <a:solidFill>
            <a:schemeClr val="tx1"/>
          </a:solidFill>
          <a:latin typeface="+mn-lt"/>
          <a:ea typeface="+mn-ea"/>
          <a:cs typeface="+mn-cs"/>
        </a:defRPr>
      </a:lvl9pPr>
    </p:bodyStyle>
    <p:otherStyle>
      <a:defPPr>
        <a:defRPr lang="en-US"/>
      </a:defPPr>
      <a:lvl1pPr marL="0" algn="l" defTabSz="3017520" rtl="0" eaLnBrk="1" latinLnBrk="0" hangingPunct="1">
        <a:defRPr sz="5940" kern="1200">
          <a:solidFill>
            <a:schemeClr val="tx1"/>
          </a:solidFill>
          <a:latin typeface="+mn-lt"/>
          <a:ea typeface="+mn-ea"/>
          <a:cs typeface="+mn-cs"/>
        </a:defRPr>
      </a:lvl1pPr>
      <a:lvl2pPr marL="1508760" algn="l" defTabSz="3017520" rtl="0" eaLnBrk="1" latinLnBrk="0" hangingPunct="1">
        <a:defRPr sz="5940" kern="1200">
          <a:solidFill>
            <a:schemeClr val="tx1"/>
          </a:solidFill>
          <a:latin typeface="+mn-lt"/>
          <a:ea typeface="+mn-ea"/>
          <a:cs typeface="+mn-cs"/>
        </a:defRPr>
      </a:lvl2pPr>
      <a:lvl3pPr marL="3017520" algn="l" defTabSz="3017520" rtl="0" eaLnBrk="1" latinLnBrk="0" hangingPunct="1">
        <a:defRPr sz="5940" kern="1200">
          <a:solidFill>
            <a:schemeClr val="tx1"/>
          </a:solidFill>
          <a:latin typeface="+mn-lt"/>
          <a:ea typeface="+mn-ea"/>
          <a:cs typeface="+mn-cs"/>
        </a:defRPr>
      </a:lvl3pPr>
      <a:lvl4pPr marL="4526280" algn="l" defTabSz="3017520" rtl="0" eaLnBrk="1" latinLnBrk="0" hangingPunct="1">
        <a:defRPr sz="5940" kern="1200">
          <a:solidFill>
            <a:schemeClr val="tx1"/>
          </a:solidFill>
          <a:latin typeface="+mn-lt"/>
          <a:ea typeface="+mn-ea"/>
          <a:cs typeface="+mn-cs"/>
        </a:defRPr>
      </a:lvl4pPr>
      <a:lvl5pPr marL="6035040" algn="l" defTabSz="3017520" rtl="0" eaLnBrk="1" latinLnBrk="0" hangingPunct="1">
        <a:defRPr sz="5940" kern="1200">
          <a:solidFill>
            <a:schemeClr val="tx1"/>
          </a:solidFill>
          <a:latin typeface="+mn-lt"/>
          <a:ea typeface="+mn-ea"/>
          <a:cs typeface="+mn-cs"/>
        </a:defRPr>
      </a:lvl5pPr>
      <a:lvl6pPr marL="7543800" algn="l" defTabSz="3017520" rtl="0" eaLnBrk="1" latinLnBrk="0" hangingPunct="1">
        <a:defRPr sz="5940" kern="1200">
          <a:solidFill>
            <a:schemeClr val="tx1"/>
          </a:solidFill>
          <a:latin typeface="+mn-lt"/>
          <a:ea typeface="+mn-ea"/>
          <a:cs typeface="+mn-cs"/>
        </a:defRPr>
      </a:lvl6pPr>
      <a:lvl7pPr marL="9052560" algn="l" defTabSz="3017520" rtl="0" eaLnBrk="1" latinLnBrk="0" hangingPunct="1">
        <a:defRPr sz="5940" kern="1200">
          <a:solidFill>
            <a:schemeClr val="tx1"/>
          </a:solidFill>
          <a:latin typeface="+mn-lt"/>
          <a:ea typeface="+mn-ea"/>
          <a:cs typeface="+mn-cs"/>
        </a:defRPr>
      </a:lvl7pPr>
      <a:lvl8pPr marL="10561320" algn="l" defTabSz="3017520" rtl="0" eaLnBrk="1" latinLnBrk="0" hangingPunct="1">
        <a:defRPr sz="5940" kern="1200">
          <a:solidFill>
            <a:schemeClr val="tx1"/>
          </a:solidFill>
          <a:latin typeface="+mn-lt"/>
          <a:ea typeface="+mn-ea"/>
          <a:cs typeface="+mn-cs"/>
        </a:defRPr>
      </a:lvl8pPr>
      <a:lvl9pPr marL="12070080" algn="l" defTabSz="3017520" rtl="0" eaLnBrk="1" latinLnBrk="0" hangingPunct="1">
        <a:defRPr sz="59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gif"/><Relationship Id="rId12" Type="http://schemas.openxmlformats.org/officeDocument/2006/relationships/image" Target="../media/image9.png"/><Relationship Id="rId13" Type="http://schemas.openxmlformats.org/officeDocument/2006/relationships/image" Target="../media/image10.png"/><Relationship Id="rId14" Type="http://schemas.openxmlformats.org/officeDocument/2006/relationships/image" Target="../media/image11.tiff"/><Relationship Id="rId15" Type="http://schemas.openxmlformats.org/officeDocument/2006/relationships/image" Target="../media/image12.tiff"/><Relationship Id="rId1" Type="http://schemas.openxmlformats.org/officeDocument/2006/relationships/slideLayout" Target="../slideLayouts/slideLayout12.xml"/><Relationship Id="rId2" Type="http://schemas.openxmlformats.org/officeDocument/2006/relationships/image" Target="../media/image1.tiff"/><Relationship Id="rId3" Type="http://schemas.openxmlformats.org/officeDocument/2006/relationships/image" Target="../media/image2.tiff"/><Relationship Id="rId4" Type="http://schemas.openxmlformats.org/officeDocument/2006/relationships/image" Target="../media/image3.tiff"/><Relationship Id="rId5" Type="http://schemas.openxmlformats.org/officeDocument/2006/relationships/image" Target="../media/image4.png"/><Relationship Id="rId6" Type="http://schemas.openxmlformats.org/officeDocument/2006/relationships/image" Target="../media/image5.tiff"/><Relationship Id="rId7" Type="http://schemas.openxmlformats.org/officeDocument/2006/relationships/image" Target="../media/image6.tiff"/><Relationship Id="rId8" Type="http://schemas.openxmlformats.org/officeDocument/2006/relationships/image" Target="../media/image7.png"/><Relationship Id="rId9" Type="http://schemas.openxmlformats.org/officeDocument/2006/relationships/image" Target="../media/image4.svg"/><Relationship Id="rId10" Type="http://schemas.openxmlformats.org/officeDocument/2006/relationships/hyperlink" Target="https://mail.google.com/mail/u/0?ui=2&amp;ik=aaf79a57ac&amp;attid=0.1&amp;permmsgid=msg-f:1575032779355830115&amp;th=15dba3f7cb19b763&amp;view=att&amp;disp=safe&amp;realattid=f_j61goq5h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B3261"/>
        </a:solidFill>
        <a:effectLst/>
      </p:bgPr>
    </p:bg>
    <p:spTree>
      <p:nvGrpSpPr>
        <p:cNvPr id="1" name=""/>
        <p:cNvGrpSpPr/>
        <p:nvPr/>
      </p:nvGrpSpPr>
      <p:grpSpPr>
        <a:xfrm>
          <a:off x="0" y="0"/>
          <a:ext cx="0" cy="0"/>
          <a:chOff x="0" y="0"/>
          <a:chExt cx="0" cy="0"/>
        </a:xfrm>
      </p:grpSpPr>
      <p:sp>
        <p:nvSpPr>
          <p:cNvPr id="34" name="Rectangle 33"/>
          <p:cNvSpPr/>
          <p:nvPr/>
        </p:nvSpPr>
        <p:spPr>
          <a:xfrm>
            <a:off x="11068050" y="5135807"/>
            <a:ext cx="1805940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Segoe UI" panose="020B0502040204020203" pitchFamily="34" charset="0"/>
                <a:cs typeface="Segoe UI" panose="020B0502040204020203" pitchFamily="34" charset="0"/>
              </a:rPr>
              <a:t>Results</a:t>
            </a:r>
          </a:p>
        </p:txBody>
      </p:sp>
      <p:pic>
        <p:nvPicPr>
          <p:cNvPr id="11" name="Picture 10"/>
          <p:cNvPicPr>
            <a:picLocks noChangeAspect="1"/>
          </p:cNvPicPr>
          <p:nvPr/>
        </p:nvPicPr>
        <p:blipFill>
          <a:blip r:embed="rId2"/>
          <a:stretch>
            <a:fillRect/>
          </a:stretch>
        </p:blipFill>
        <p:spPr>
          <a:xfrm>
            <a:off x="12725400" y="6043077"/>
            <a:ext cx="4504382" cy="4484363"/>
          </a:xfrm>
          <a:prstGeom prst="rect">
            <a:avLst/>
          </a:prstGeom>
        </p:spPr>
      </p:pic>
      <p:pic>
        <p:nvPicPr>
          <p:cNvPr id="21" name="Picture 20"/>
          <p:cNvPicPr>
            <a:picLocks noChangeAspect="1"/>
          </p:cNvPicPr>
          <p:nvPr/>
        </p:nvPicPr>
        <p:blipFill>
          <a:blip r:embed="rId3"/>
          <a:stretch>
            <a:fillRect/>
          </a:stretch>
        </p:blipFill>
        <p:spPr>
          <a:xfrm>
            <a:off x="11692860" y="9232130"/>
            <a:ext cx="2540000" cy="3200400"/>
          </a:xfrm>
          <a:prstGeom prst="rect">
            <a:avLst/>
          </a:prstGeom>
        </p:spPr>
      </p:pic>
      <p:pic>
        <p:nvPicPr>
          <p:cNvPr id="13" name="Picture 12"/>
          <p:cNvPicPr>
            <a:picLocks noChangeAspect="1"/>
          </p:cNvPicPr>
          <p:nvPr/>
        </p:nvPicPr>
        <p:blipFill>
          <a:blip r:embed="rId4"/>
          <a:stretch>
            <a:fillRect/>
          </a:stretch>
        </p:blipFill>
        <p:spPr>
          <a:xfrm>
            <a:off x="12745453" y="11137219"/>
            <a:ext cx="4484329" cy="5650255"/>
          </a:xfrm>
          <a:prstGeom prst="rect">
            <a:avLst/>
          </a:prstGeom>
        </p:spPr>
      </p:pic>
      <p:pic>
        <p:nvPicPr>
          <p:cNvPr id="83" name="Picture 4" descr="william-shakespeare_small.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2561385" y="6353355"/>
            <a:ext cx="3908695" cy="4729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p:cNvPicPr>
            <a:picLocks noChangeAspect="1"/>
          </p:cNvPicPr>
          <p:nvPr/>
        </p:nvPicPr>
        <p:blipFill>
          <a:blip r:embed="rId6"/>
          <a:stretch>
            <a:fillRect/>
          </a:stretch>
        </p:blipFill>
        <p:spPr>
          <a:xfrm>
            <a:off x="24547725" y="9609698"/>
            <a:ext cx="3750883" cy="3750883"/>
          </a:xfrm>
          <a:prstGeom prst="rect">
            <a:avLst/>
          </a:prstGeom>
        </p:spPr>
      </p:pic>
      <p:pic>
        <p:nvPicPr>
          <p:cNvPr id="15" name="Picture 14"/>
          <p:cNvPicPr>
            <a:picLocks noChangeAspect="1"/>
          </p:cNvPicPr>
          <p:nvPr/>
        </p:nvPicPr>
        <p:blipFill>
          <a:blip r:embed="rId7"/>
          <a:stretch>
            <a:fillRect/>
          </a:stretch>
        </p:blipFill>
        <p:spPr>
          <a:xfrm>
            <a:off x="21659550" y="12230804"/>
            <a:ext cx="5416982" cy="4057508"/>
          </a:xfrm>
          <a:prstGeom prst="rect">
            <a:avLst/>
          </a:prstGeom>
        </p:spPr>
      </p:pic>
      <p:pic>
        <p:nvPicPr>
          <p:cNvPr id="57" name="Graphic 56">
            <a:extLst>
              <a:ext uri="{FF2B5EF4-FFF2-40B4-BE49-F238E27FC236}">
                <a16:creationId xmlns:a16="http://schemas.microsoft.com/office/drawing/2014/main" xmlns="" id="{26A42A27-2F67-4653-B56E-501E1B66390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358013" y="900476"/>
            <a:ext cx="8383829" cy="2100150"/>
          </a:xfrm>
          <a:prstGeom prst="rect">
            <a:avLst/>
          </a:prstGeom>
        </p:spPr>
      </p:pic>
      <p:sp>
        <p:nvSpPr>
          <p:cNvPr id="4" name="Text Box 122"/>
          <p:cNvSpPr txBox="1">
            <a:spLocks noChangeArrowheads="1"/>
          </p:cNvSpPr>
          <p:nvPr/>
        </p:nvSpPr>
        <p:spPr bwMode="auto">
          <a:xfrm>
            <a:off x="8991600" y="675576"/>
            <a:ext cx="22174200" cy="180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dirty="0" smtClean="0">
                <a:solidFill>
                  <a:schemeClr val="accent3">
                    <a:lumMod val="20000"/>
                    <a:lumOff val="80000"/>
                  </a:schemeClr>
                </a:solidFill>
                <a:latin typeface="Segoe UI" panose="020B0502040204020203" pitchFamily="34" charset="0"/>
                <a:cs typeface="Segoe UI" panose="020B0502040204020203" pitchFamily="34" charset="0"/>
              </a:rPr>
              <a:t>Is “Fake” a Writing Style?  Detecting </a:t>
            </a:r>
            <a:r>
              <a:rPr lang="en-US" sz="7200" smtClean="0">
                <a:solidFill>
                  <a:schemeClr val="accent3">
                    <a:lumMod val="20000"/>
                    <a:lumOff val="80000"/>
                  </a:schemeClr>
                </a:solidFill>
                <a:latin typeface="Segoe UI" panose="020B0502040204020203" pitchFamily="34" charset="0"/>
                <a:cs typeface="Segoe UI" panose="020B0502040204020203" pitchFamily="34" charset="0"/>
              </a:rPr>
              <a:t>Stylistic Alteration</a:t>
            </a:r>
            <a:endParaRPr lang="en-US" sz="7200" dirty="0">
              <a:solidFill>
                <a:schemeClr val="accent3">
                  <a:lumMod val="20000"/>
                  <a:lumOff val="80000"/>
                </a:schemeClr>
              </a:solidFill>
              <a:latin typeface="Segoe UI" panose="020B0502040204020203" pitchFamily="34" charset="0"/>
              <a:cs typeface="Segoe UI" panose="020B0502040204020203" pitchFamily="34" charset="0"/>
            </a:endParaRPr>
          </a:p>
        </p:txBody>
      </p:sp>
      <p:sp>
        <p:nvSpPr>
          <p:cNvPr id="5" name="Text Box 123"/>
          <p:cNvSpPr txBox="1">
            <a:spLocks noChangeArrowheads="1"/>
          </p:cNvSpPr>
          <p:nvPr/>
        </p:nvSpPr>
        <p:spPr bwMode="auto">
          <a:xfrm>
            <a:off x="0" y="2681014"/>
            <a:ext cx="40233600" cy="2286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000" dirty="0" smtClean="0">
                <a:solidFill>
                  <a:schemeClr val="accent3">
                    <a:lumMod val="20000"/>
                    <a:lumOff val="80000"/>
                  </a:schemeClr>
                </a:solidFill>
                <a:latin typeface="Segoe UI" panose="020B0502040204020203" pitchFamily="34" charset="0"/>
                <a:cs typeface="Segoe UI" panose="020B0502040204020203" pitchFamily="34" charset="0"/>
              </a:rPr>
              <a:t>Patrick </a:t>
            </a:r>
            <a:r>
              <a:rPr lang="en-US" sz="5000" dirty="0" err="1" smtClean="0">
                <a:solidFill>
                  <a:schemeClr val="accent3">
                    <a:lumMod val="20000"/>
                    <a:lumOff val="80000"/>
                  </a:schemeClr>
                </a:solidFill>
                <a:latin typeface="Segoe UI" panose="020B0502040204020203" pitchFamily="34" charset="0"/>
                <a:cs typeface="Segoe UI" panose="020B0502040204020203" pitchFamily="34" charset="0"/>
              </a:rPr>
              <a:t>Juola</a:t>
            </a:r>
            <a:r>
              <a:rPr lang="en-US" sz="5000" dirty="0" smtClean="0">
                <a:solidFill>
                  <a:schemeClr val="accent3">
                    <a:lumMod val="20000"/>
                    <a:lumOff val="80000"/>
                  </a:schemeClr>
                </a:solidFill>
                <a:latin typeface="Segoe UI" panose="020B0502040204020203" pitchFamily="34" charset="0"/>
                <a:cs typeface="Segoe UI" panose="020B0502040204020203" pitchFamily="34" charset="0"/>
              </a:rPr>
              <a:t>, Ph.D.  (Award #  1814602; </a:t>
            </a:r>
            <a:r>
              <a:rPr lang="en-US" sz="5000" dirty="0" err="1" smtClean="0">
                <a:solidFill>
                  <a:schemeClr val="accent3">
                    <a:lumMod val="20000"/>
                    <a:lumOff val="80000"/>
                  </a:schemeClr>
                </a:solidFill>
                <a:latin typeface="Segoe UI" panose="020B0502040204020203" pitchFamily="34" charset="0"/>
                <a:cs typeface="Segoe UI" panose="020B0502040204020203" pitchFamily="34" charset="0"/>
              </a:rPr>
              <a:t>SaTC</a:t>
            </a:r>
            <a:r>
              <a:rPr lang="en-US" sz="5000" dirty="0" smtClean="0">
                <a:solidFill>
                  <a:schemeClr val="accent3">
                    <a:lumMod val="20000"/>
                    <a:lumOff val="80000"/>
                  </a:schemeClr>
                </a:solidFill>
                <a:latin typeface="Segoe UI" panose="020B0502040204020203" pitchFamily="34" charset="0"/>
                <a:cs typeface="Segoe UI" panose="020B0502040204020203" pitchFamily="34" charset="0"/>
              </a:rPr>
              <a:t>: CORE: Small: Collaborative: Defending Against Authorship Attribution Attacks)</a:t>
            </a:r>
          </a:p>
          <a:p>
            <a:pPr algn="ctr" eaLnBrk="1" hangingPunct="1"/>
            <a:r>
              <a:rPr lang="en-US" sz="5000" dirty="0" smtClean="0">
                <a:solidFill>
                  <a:schemeClr val="accent3">
                    <a:lumMod val="20000"/>
                    <a:lumOff val="80000"/>
                  </a:schemeClr>
                </a:solidFill>
                <a:latin typeface="Segoe UI" panose="020B0502040204020203" pitchFamily="34" charset="0"/>
                <a:cs typeface="Segoe UI" panose="020B0502040204020203" pitchFamily="34" charset="0"/>
              </a:rPr>
              <a:t>Evaluating </a:t>
            </a:r>
            <a:r>
              <a:rPr lang="en-US" sz="5000" dirty="0">
                <a:solidFill>
                  <a:schemeClr val="accent3">
                    <a:lumMod val="20000"/>
                    <a:lumOff val="80000"/>
                  </a:schemeClr>
                </a:solidFill>
                <a:latin typeface="Segoe UI" panose="020B0502040204020203" pitchFamily="34" charset="0"/>
                <a:cs typeface="Segoe UI" panose="020B0502040204020203" pitchFamily="34" charset="0"/>
              </a:rPr>
              <a:t>Variations in Language Lab, Department of Mathematics and Computer Science, Duquesne University</a:t>
            </a:r>
          </a:p>
        </p:txBody>
      </p:sp>
      <p:sp>
        <p:nvSpPr>
          <p:cNvPr id="10" name="Text Box 189"/>
          <p:cNvSpPr txBox="1">
            <a:spLocks noChangeArrowheads="1"/>
          </p:cNvSpPr>
          <p:nvPr/>
        </p:nvSpPr>
        <p:spPr bwMode="auto">
          <a:xfrm>
            <a:off x="781050" y="5821610"/>
            <a:ext cx="9692640" cy="5016712"/>
          </a:xfrm>
          <a:prstGeom prst="rect">
            <a:avLst/>
          </a:prstGeom>
          <a:solidFill>
            <a:schemeClr val="bg1"/>
          </a:solidFill>
          <a:ln w="12700">
            <a:solidFill>
              <a:srgbClr val="12509A"/>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 </a:t>
            </a:r>
            <a:r>
              <a:rPr lang="en-US" sz="2800" dirty="0" smtClean="0">
                <a:latin typeface="Calibri" pitchFamily="34" charset="0"/>
              </a:rPr>
              <a:t>    Sometimes we need to know who wrote a document (like a ransom note).  But sometimes, the writer needs </a:t>
            </a:r>
            <a:r>
              <a:rPr lang="en-US" sz="2800" i="1" dirty="0" smtClean="0">
                <a:latin typeface="Calibri" pitchFamily="34" charset="0"/>
              </a:rPr>
              <a:t>not</a:t>
            </a:r>
            <a:r>
              <a:rPr lang="en-US" sz="2800" dirty="0" smtClean="0">
                <a:latin typeface="Calibri" pitchFamily="34" charset="0"/>
              </a:rPr>
              <a:t> to be known (like a whistle-blower).  “</a:t>
            </a:r>
            <a:r>
              <a:rPr lang="en-US" sz="2800" dirty="0" err="1" smtClean="0">
                <a:latin typeface="Calibri" pitchFamily="34" charset="0"/>
              </a:rPr>
              <a:t>Stylometry</a:t>
            </a:r>
            <a:r>
              <a:rPr lang="en-US" sz="2800" dirty="0" smtClean="0">
                <a:latin typeface="Calibri" pitchFamily="34" charset="0"/>
              </a:rPr>
              <a:t>,” the analysis of writing style, is a powerful tool for unmasking writers based on how they write.  Sometimes too powerful, as many criminals and forgers have discovered to their grief.</a:t>
            </a:r>
          </a:p>
          <a:p>
            <a:pPr eaLnBrk="1" hangingPunct="1"/>
            <a:r>
              <a:rPr lang="en-US" sz="2800" dirty="0" smtClean="0">
                <a:latin typeface="Calibri" pitchFamily="34" charset="0"/>
              </a:rPr>
              <a:t>     Are there ways to mask a person’s writing style?  How can whistleblowers mask their identities and protect themselves? In collaboration with Allen Riddell (U. Indiana), our two-year project is to develop tested and reliable methods to defend against </a:t>
            </a:r>
            <a:r>
              <a:rPr lang="en-US" sz="2800" dirty="0" err="1" smtClean="0">
                <a:latin typeface="Calibri" pitchFamily="34" charset="0"/>
              </a:rPr>
              <a:t>stylometric</a:t>
            </a:r>
            <a:r>
              <a:rPr lang="en-US" sz="2800" dirty="0" smtClean="0">
                <a:latin typeface="Calibri" pitchFamily="34" charset="0"/>
              </a:rPr>
              <a:t> analysis.</a:t>
            </a:r>
            <a:endParaRPr lang="en-US" sz="2800" dirty="0">
              <a:latin typeface="Calibri" pitchFamily="34" charset="0"/>
            </a:endParaRPr>
          </a:p>
        </p:txBody>
      </p:sp>
      <p:sp>
        <p:nvSpPr>
          <p:cNvPr id="32" name="Rectangle 31"/>
          <p:cNvSpPr/>
          <p:nvPr/>
        </p:nvSpPr>
        <p:spPr>
          <a:xfrm>
            <a:off x="781050" y="5183131"/>
            <a:ext cx="969264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latin typeface="Segoe UI" panose="020B0502040204020203" pitchFamily="34" charset="0"/>
                <a:cs typeface="Segoe UI" panose="020B0502040204020203" pitchFamily="34" charset="0"/>
              </a:rPr>
              <a:t>Background</a:t>
            </a:r>
            <a:endParaRPr lang="en-US" sz="4400" b="1" dirty="0">
              <a:solidFill>
                <a:schemeClr val="accent3">
                  <a:lumMod val="20000"/>
                  <a:lumOff val="80000"/>
                </a:schemeClr>
              </a:solidFill>
              <a:latin typeface="Segoe UI" panose="020B0502040204020203" pitchFamily="34" charset="0"/>
              <a:cs typeface="Segoe UI" panose="020B0502040204020203" pitchFamily="34" charset="0"/>
            </a:endParaRPr>
          </a:p>
        </p:txBody>
      </p:sp>
      <p:sp>
        <p:nvSpPr>
          <p:cNvPr id="35" name="Rectangle 34"/>
          <p:cNvSpPr/>
          <p:nvPr/>
        </p:nvSpPr>
        <p:spPr>
          <a:xfrm>
            <a:off x="29759910" y="5135807"/>
            <a:ext cx="969264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Segoe UI" panose="020B0502040204020203" pitchFamily="34" charset="0"/>
                <a:cs typeface="Segoe UI" panose="020B0502040204020203" pitchFamily="34" charset="0"/>
              </a:rPr>
              <a:t>Discussion</a:t>
            </a:r>
          </a:p>
        </p:txBody>
      </p:sp>
      <p:sp>
        <p:nvSpPr>
          <p:cNvPr id="30" name="Text Box 192">
            <a:extLst>
              <a:ext uri="{FF2B5EF4-FFF2-40B4-BE49-F238E27FC236}">
                <a16:creationId xmlns:a16="http://schemas.microsoft.com/office/drawing/2014/main" xmlns="" id="{5A76AB82-F0A1-4D6F-B36C-4209404B86BE}"/>
              </a:ext>
            </a:extLst>
          </p:cNvPr>
          <p:cNvSpPr txBox="1">
            <a:spLocks noChangeArrowheads="1"/>
          </p:cNvSpPr>
          <p:nvPr/>
        </p:nvSpPr>
        <p:spPr bwMode="auto">
          <a:xfrm>
            <a:off x="819150" y="16410070"/>
            <a:ext cx="9692640" cy="7602035"/>
          </a:xfrm>
          <a:prstGeom prst="rect">
            <a:avLst/>
          </a:prstGeom>
          <a:solidFill>
            <a:schemeClr val="bg1"/>
          </a:solidFill>
          <a:ln w="12700">
            <a:solidFill>
              <a:srgbClr val="12509A"/>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u="sng" dirty="0">
                <a:latin typeface="Calibri" pitchFamily="34" charset="0"/>
              </a:rPr>
              <a:t>Materials</a:t>
            </a:r>
          </a:p>
          <a:p>
            <a:pPr marL="457200" indent="-457200" eaLnBrk="1" hangingPunct="1">
              <a:buFont typeface="Arial" panose="020B0604020202020204" pitchFamily="34" charset="0"/>
              <a:buChar char="•"/>
            </a:pPr>
            <a:r>
              <a:rPr lang="en-US" sz="2800" dirty="0" smtClean="0">
                <a:latin typeface="Calibri" pitchFamily="34" charset="0"/>
              </a:rPr>
              <a:t>Java </a:t>
            </a:r>
            <a:r>
              <a:rPr lang="en-US" sz="2800" dirty="0">
                <a:latin typeface="Calibri" pitchFamily="34" charset="0"/>
              </a:rPr>
              <a:t>Graphical Authorship Attribution </a:t>
            </a:r>
            <a:r>
              <a:rPr lang="en-US" sz="2800" dirty="0" smtClean="0">
                <a:latin typeface="Calibri" pitchFamily="34" charset="0"/>
              </a:rPr>
              <a:t>Program (JGAAP)</a:t>
            </a:r>
          </a:p>
          <a:p>
            <a:pPr marL="457200" indent="-457200" eaLnBrk="1" hangingPunct="1">
              <a:buFont typeface="Arial" panose="020B0604020202020204" pitchFamily="34" charset="0"/>
              <a:buChar char="•"/>
            </a:pPr>
            <a:r>
              <a:rPr lang="en-US" sz="2800" dirty="0" smtClean="0">
                <a:latin typeface="Calibri" pitchFamily="34" charset="0"/>
              </a:rPr>
              <a:t>Genuine writing samples by William Faulkner and Ernest Hemingway</a:t>
            </a:r>
          </a:p>
          <a:p>
            <a:pPr marL="457200" indent="-457200" eaLnBrk="1" hangingPunct="1">
              <a:buFont typeface="Arial" panose="020B0604020202020204" pitchFamily="34" charset="0"/>
              <a:buChar char="•"/>
            </a:pPr>
            <a:r>
              <a:rPr lang="en-US" sz="2800" dirty="0" smtClean="0">
                <a:latin typeface="Calibri" pitchFamily="34" charset="0"/>
              </a:rPr>
              <a:t>Parody samples (Fake Faulkner, Imitation Hemingway winners)</a:t>
            </a:r>
          </a:p>
          <a:p>
            <a:pPr marL="457200" indent="-457200" eaLnBrk="1" hangingPunct="1">
              <a:buFont typeface="Arial" panose="020B0604020202020204" pitchFamily="34" charset="0"/>
              <a:buChar char="•"/>
            </a:pPr>
            <a:r>
              <a:rPr lang="en-US" sz="2800" dirty="0" smtClean="0">
                <a:latin typeface="Calibri" pitchFamily="34" charset="0"/>
              </a:rPr>
              <a:t>All samples ~500 words</a:t>
            </a:r>
            <a:endParaRPr lang="en-US" sz="2800" dirty="0">
              <a:latin typeface="Calibri" pitchFamily="34" charset="0"/>
            </a:endParaRPr>
          </a:p>
          <a:p>
            <a:pPr eaLnBrk="1" hangingPunct="1"/>
            <a:r>
              <a:rPr lang="en-US" sz="2800" u="sng" dirty="0">
                <a:latin typeface="Calibri" pitchFamily="34" charset="0"/>
              </a:rPr>
              <a:t>Methods</a:t>
            </a:r>
          </a:p>
          <a:p>
            <a:pPr marL="457200" indent="-457200" eaLnBrk="1" hangingPunct="1">
              <a:buFont typeface="Arial" panose="020B0604020202020204" pitchFamily="34" charset="0"/>
              <a:buChar char="•"/>
            </a:pPr>
            <a:r>
              <a:rPr lang="en-US" sz="2800" dirty="0" smtClean="0">
                <a:latin typeface="Calibri" pitchFamily="34" charset="0"/>
              </a:rPr>
              <a:t>Large-scale experiments (in process) with various settings</a:t>
            </a:r>
          </a:p>
          <a:p>
            <a:pPr eaLnBrk="1" hangingPunct="1"/>
            <a:r>
              <a:rPr lang="en-US" sz="2800" u="sng" dirty="0" smtClean="0">
                <a:latin typeface="Calibri" pitchFamily="34" charset="0"/>
              </a:rPr>
              <a:t>Experimental Questions</a:t>
            </a:r>
            <a:endParaRPr lang="en-US" sz="2800" u="sng" dirty="0">
              <a:latin typeface="Calibri" pitchFamily="34" charset="0"/>
            </a:endParaRPr>
          </a:p>
          <a:p>
            <a:pPr marL="457200" indent="-457200" eaLnBrk="1" hangingPunct="1">
              <a:buFont typeface="Arial" panose="020B0604020202020204" pitchFamily="34" charset="0"/>
              <a:buChar char="•"/>
            </a:pPr>
            <a:r>
              <a:rPr lang="en-US" sz="2800" dirty="0" smtClean="0">
                <a:latin typeface="Calibri" pitchFamily="34" charset="0"/>
              </a:rPr>
              <a:t>RH v </a:t>
            </a:r>
            <a:r>
              <a:rPr lang="en-US" sz="2800" dirty="0" smtClean="0">
                <a:latin typeface="Calibri" pitchFamily="34" charset="0"/>
              </a:rPr>
              <a:t>RF (actual authors)</a:t>
            </a:r>
            <a:endParaRPr lang="en-US" sz="2800" dirty="0" smtClean="0">
              <a:latin typeface="Calibri" pitchFamily="34" charset="0"/>
            </a:endParaRPr>
          </a:p>
          <a:p>
            <a:pPr marL="457200" indent="-457200" eaLnBrk="1" hangingPunct="1">
              <a:buFont typeface="Arial" panose="020B0604020202020204" pitchFamily="34" charset="0"/>
              <a:buChar char="•"/>
            </a:pPr>
            <a:r>
              <a:rPr lang="en-US" sz="2800" dirty="0" smtClean="0">
                <a:latin typeface="Calibri" pitchFamily="34" charset="0"/>
              </a:rPr>
              <a:t>RH v FH (Hemingway variants)</a:t>
            </a:r>
          </a:p>
          <a:p>
            <a:pPr marL="457200" indent="-457200" eaLnBrk="1" hangingPunct="1">
              <a:buFont typeface="Arial" panose="020B0604020202020204" pitchFamily="34" charset="0"/>
              <a:buChar char="•"/>
            </a:pPr>
            <a:r>
              <a:rPr lang="en-US" sz="2800" dirty="0" smtClean="0">
                <a:latin typeface="Calibri" pitchFamily="34" charset="0"/>
              </a:rPr>
              <a:t>RF v FF (Faulkner variants)</a:t>
            </a:r>
          </a:p>
          <a:p>
            <a:pPr marL="457200" indent="-457200" eaLnBrk="1" hangingPunct="1">
              <a:buFont typeface="Arial" panose="020B0604020202020204" pitchFamily="34" charset="0"/>
              <a:buChar char="•"/>
            </a:pPr>
            <a:r>
              <a:rPr lang="en-US" sz="2800" dirty="0" smtClean="0">
                <a:latin typeface="Calibri" pitchFamily="34" charset="0"/>
              </a:rPr>
              <a:t>(RF &amp; RH) v (FF &amp; FH</a:t>
            </a:r>
            <a:r>
              <a:rPr lang="en-US" sz="2800" smtClean="0">
                <a:latin typeface="Calibri" pitchFamily="34" charset="0"/>
              </a:rPr>
              <a:t>) </a:t>
            </a:r>
            <a:endParaRPr lang="en-US" sz="2800" dirty="0" smtClean="0">
              <a:latin typeface="Calibri" pitchFamily="34" charset="0"/>
            </a:endParaRPr>
          </a:p>
          <a:p>
            <a:pPr marL="457200" indent="-457200" eaLnBrk="1" hangingPunct="1">
              <a:buFont typeface="Arial" panose="020B0604020202020204" pitchFamily="34" charset="0"/>
              <a:buChar char="•"/>
            </a:pPr>
            <a:r>
              <a:rPr lang="en-US" sz="2800" dirty="0" smtClean="0">
                <a:latin typeface="Calibri" pitchFamily="34" charset="0"/>
              </a:rPr>
              <a:t>*F training, *H testing (planned)</a:t>
            </a:r>
          </a:p>
          <a:p>
            <a:pPr marL="457200" indent="-457200" eaLnBrk="1" hangingPunct="1">
              <a:buFont typeface="Arial" panose="020B0604020202020204" pitchFamily="34" charset="0"/>
              <a:buChar char="•"/>
            </a:pPr>
            <a:r>
              <a:rPr lang="en-US" sz="2800" dirty="0" smtClean="0">
                <a:latin typeface="Calibri" pitchFamily="34" charset="0"/>
              </a:rPr>
              <a:t>*H training, *F testing (planned)</a:t>
            </a:r>
          </a:p>
          <a:p>
            <a:pPr marL="457200" indent="-457200" eaLnBrk="1" hangingPunct="1">
              <a:buFont typeface="Arial" panose="020B0604020202020204" pitchFamily="34" charset="0"/>
              <a:buChar char="•"/>
            </a:pPr>
            <a:r>
              <a:rPr lang="en-US" sz="2800" dirty="0" smtClean="0">
                <a:latin typeface="Calibri" pitchFamily="34" charset="0"/>
              </a:rPr>
              <a:t>Classify B&amp;G corpus documents as real/fake (planned)</a:t>
            </a:r>
            <a:endParaRPr lang="en-US" sz="2800" dirty="0">
              <a:latin typeface="Calibri" pitchFamily="34" charset="0"/>
            </a:endParaRPr>
          </a:p>
        </p:txBody>
      </p:sp>
      <p:sp>
        <p:nvSpPr>
          <p:cNvPr id="31" name="Rectangle 30">
            <a:extLst>
              <a:ext uri="{FF2B5EF4-FFF2-40B4-BE49-F238E27FC236}">
                <a16:creationId xmlns:a16="http://schemas.microsoft.com/office/drawing/2014/main" xmlns="" id="{6ACBF6EF-B3A0-4678-BA60-48D1EFA61424}"/>
              </a:ext>
            </a:extLst>
          </p:cNvPr>
          <p:cNvSpPr/>
          <p:nvPr/>
        </p:nvSpPr>
        <p:spPr>
          <a:xfrm>
            <a:off x="781050" y="15745881"/>
            <a:ext cx="969264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Segoe UI" panose="020B0502040204020203" pitchFamily="34" charset="0"/>
                <a:cs typeface="Segoe UI" panose="020B0502040204020203" pitchFamily="34" charset="0"/>
              </a:rPr>
              <a:t>Materials and Methods</a:t>
            </a:r>
          </a:p>
        </p:txBody>
      </p:sp>
      <p:sp>
        <p:nvSpPr>
          <p:cNvPr id="54" name="Text Box 193">
            <a:extLst>
              <a:ext uri="{FF2B5EF4-FFF2-40B4-BE49-F238E27FC236}">
                <a16:creationId xmlns:a16="http://schemas.microsoft.com/office/drawing/2014/main" xmlns="" id="{8B07C119-54CA-43E5-B6D2-00FF079FE4AB}"/>
              </a:ext>
            </a:extLst>
          </p:cNvPr>
          <p:cNvSpPr txBox="1">
            <a:spLocks noChangeArrowheads="1"/>
          </p:cNvSpPr>
          <p:nvPr/>
        </p:nvSpPr>
        <p:spPr bwMode="auto">
          <a:xfrm>
            <a:off x="29756281" y="20086976"/>
            <a:ext cx="9692640" cy="7171147"/>
          </a:xfrm>
          <a:prstGeom prst="rect">
            <a:avLst/>
          </a:prstGeom>
          <a:solidFill>
            <a:schemeClr val="bg1"/>
          </a:solidFill>
          <a:ln w="12700">
            <a:solidFill>
              <a:srgbClr val="12509A"/>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indent="-457200" eaLnBrk="1" hangingPunct="1"/>
            <a:r>
              <a:rPr lang="en-US" sz="2800" dirty="0" err="1" smtClean="0">
                <a:latin typeface="+mn-lt"/>
              </a:rPr>
              <a:t>Berdik</a:t>
            </a:r>
            <a:r>
              <a:rPr lang="en-US" sz="2800" dirty="0" smtClean="0">
                <a:latin typeface="+mn-lt"/>
              </a:rPr>
              <a:t>, D. (2019). </a:t>
            </a:r>
            <a:r>
              <a:rPr lang="en-US" sz="2800" dirty="0">
                <a:latin typeface="+mn-lt"/>
              </a:rPr>
              <a:t>Using Authorship Attribution to Detect Consistencies in Obfuscation Attempts</a:t>
            </a:r>
            <a:r>
              <a:rPr lang="en-US" sz="2800" dirty="0" smtClean="0">
                <a:latin typeface="+mn-lt"/>
              </a:rPr>
              <a:t>.  </a:t>
            </a:r>
            <a:r>
              <a:rPr lang="en-US" sz="2800" i="1" dirty="0" smtClean="0">
                <a:latin typeface="+mn-lt"/>
              </a:rPr>
              <a:t>Proc</a:t>
            </a:r>
            <a:r>
              <a:rPr lang="en-US" sz="2800" i="1" dirty="0">
                <a:latin typeface="+mn-lt"/>
              </a:rPr>
              <a:t>. DHCS </a:t>
            </a:r>
            <a:r>
              <a:rPr lang="en-US" sz="2800" i="1" dirty="0" smtClean="0">
                <a:latin typeface="+mn-lt"/>
              </a:rPr>
              <a:t>2019</a:t>
            </a:r>
            <a:r>
              <a:rPr lang="en-US" sz="2800" dirty="0" smtClean="0">
                <a:latin typeface="+mn-lt"/>
              </a:rPr>
              <a:t>. </a:t>
            </a:r>
          </a:p>
          <a:p>
            <a:pPr lvl="1" indent="-457200" eaLnBrk="1" hangingPunct="1"/>
            <a:r>
              <a:rPr lang="en-US" sz="2800" dirty="0" smtClean="0">
                <a:latin typeface="+mn-lt"/>
              </a:rPr>
              <a:t>Brennan</a:t>
            </a:r>
            <a:r>
              <a:rPr lang="en-US" sz="2800" dirty="0">
                <a:latin typeface="+mn-lt"/>
              </a:rPr>
              <a:t>, M., </a:t>
            </a:r>
            <a:r>
              <a:rPr lang="en-US" sz="2800" dirty="0" err="1">
                <a:latin typeface="+mn-lt"/>
              </a:rPr>
              <a:t>Afroz</a:t>
            </a:r>
            <a:r>
              <a:rPr lang="en-US" sz="2800" dirty="0">
                <a:latin typeface="+mn-lt"/>
              </a:rPr>
              <a:t>, S., &amp; </a:t>
            </a:r>
            <a:r>
              <a:rPr lang="en-US" sz="2800" dirty="0" err="1">
                <a:latin typeface="+mn-lt"/>
              </a:rPr>
              <a:t>Greenstadt</a:t>
            </a:r>
            <a:r>
              <a:rPr lang="en-US" sz="2800" dirty="0">
                <a:latin typeface="+mn-lt"/>
              </a:rPr>
              <a:t>, R. (2012). Adversarial </a:t>
            </a:r>
            <a:r>
              <a:rPr lang="en-US" sz="2800" dirty="0" err="1">
                <a:latin typeface="+mn-lt"/>
              </a:rPr>
              <a:t>stylometry</a:t>
            </a:r>
            <a:r>
              <a:rPr lang="en-US" sz="2800" dirty="0">
                <a:latin typeface="+mn-lt"/>
              </a:rPr>
              <a:t>: Circumventing authorship recognition to preserve privacy and anonymity. </a:t>
            </a:r>
            <a:r>
              <a:rPr lang="en-US" sz="2800" i="1" dirty="0">
                <a:latin typeface="+mn-lt"/>
              </a:rPr>
              <a:t>ACM Transactions on Information and System Security (TISSEC)</a:t>
            </a:r>
            <a:r>
              <a:rPr lang="en-US" sz="2800" dirty="0">
                <a:latin typeface="+mn-lt"/>
              </a:rPr>
              <a:t>, </a:t>
            </a:r>
            <a:r>
              <a:rPr lang="en-US" sz="2800" i="1" dirty="0">
                <a:latin typeface="+mn-lt"/>
              </a:rPr>
              <a:t>15</a:t>
            </a:r>
            <a:r>
              <a:rPr lang="en-US" sz="2800" dirty="0">
                <a:latin typeface="+mn-lt"/>
              </a:rPr>
              <a:t>(3), 12</a:t>
            </a:r>
            <a:r>
              <a:rPr lang="en-US" sz="2800" dirty="0" smtClean="0">
                <a:latin typeface="+mn-lt"/>
              </a:rPr>
              <a:t>.</a:t>
            </a:r>
          </a:p>
          <a:p>
            <a:pPr lvl="1" indent="-457200" eaLnBrk="1" hangingPunct="1"/>
            <a:r>
              <a:rPr lang="en-US" sz="2800" dirty="0" err="1" smtClean="0">
                <a:latin typeface="+mn-lt"/>
              </a:rPr>
              <a:t>Devos</a:t>
            </a:r>
            <a:r>
              <a:rPr lang="en-US" sz="2800" dirty="0" smtClean="0">
                <a:latin typeface="+mn-lt"/>
              </a:rPr>
              <a:t>, L. (2019</a:t>
            </a:r>
            <a:r>
              <a:rPr lang="en-US" sz="2800" dirty="0">
                <a:latin typeface="+mn-lt"/>
              </a:rPr>
              <a:t>). Contrasting Natural and Imitative Writing Styles to Find Characteristics Indicative of Imitative </a:t>
            </a:r>
            <a:r>
              <a:rPr lang="en-US" sz="2800" dirty="0" smtClean="0">
                <a:latin typeface="+mn-lt"/>
              </a:rPr>
              <a:t>Writing.  Submitted to DH2020.  </a:t>
            </a:r>
          </a:p>
          <a:p>
            <a:pPr lvl="1" indent="-457200" eaLnBrk="1" hangingPunct="1"/>
            <a:r>
              <a:rPr lang="en-US" sz="2800" dirty="0" err="1" smtClean="0">
                <a:latin typeface="+mn-lt"/>
              </a:rPr>
              <a:t>Juola</a:t>
            </a:r>
            <a:r>
              <a:rPr lang="en-US" sz="2800" dirty="0">
                <a:latin typeface="+mn-lt"/>
              </a:rPr>
              <a:t>, </a:t>
            </a:r>
            <a:r>
              <a:rPr lang="en-US" sz="2800" dirty="0" smtClean="0">
                <a:latin typeface="+mn-lt"/>
              </a:rPr>
              <a:t>P. </a:t>
            </a:r>
            <a:r>
              <a:rPr lang="en-US" sz="2800" dirty="0">
                <a:latin typeface="+mn-lt"/>
              </a:rPr>
              <a:t>(2008). Authorship attribution. </a:t>
            </a:r>
            <a:r>
              <a:rPr lang="en-US" sz="2800" i="1" dirty="0">
                <a:latin typeface="+mn-lt"/>
              </a:rPr>
              <a:t>Foundations and Trends</a:t>
            </a:r>
            <a:r>
              <a:rPr lang="en-US" sz="2800" dirty="0">
                <a:latin typeface="+mn-lt"/>
              </a:rPr>
              <a:t>®</a:t>
            </a:r>
            <a:r>
              <a:rPr lang="en-US" sz="2800" i="1" dirty="0">
                <a:latin typeface="+mn-lt"/>
              </a:rPr>
              <a:t> in Information Retrieval</a:t>
            </a:r>
            <a:r>
              <a:rPr lang="en-US" sz="2800" dirty="0">
                <a:latin typeface="+mn-lt"/>
              </a:rPr>
              <a:t>, 1(3):233—334.</a:t>
            </a:r>
          </a:p>
          <a:p>
            <a:pPr lvl="1" indent="-457200" eaLnBrk="1" hangingPunct="1"/>
            <a:r>
              <a:rPr lang="en-US" sz="2800" dirty="0" err="1">
                <a:latin typeface="+mn-lt"/>
              </a:rPr>
              <a:t>Juola</a:t>
            </a:r>
            <a:r>
              <a:rPr lang="en-US" sz="2800" dirty="0">
                <a:latin typeface="+mn-lt"/>
              </a:rPr>
              <a:t>, P., &amp; </a:t>
            </a:r>
            <a:r>
              <a:rPr lang="en-US" sz="2800" dirty="0" err="1">
                <a:latin typeface="+mn-lt"/>
              </a:rPr>
              <a:t>Vescovi</a:t>
            </a:r>
            <a:r>
              <a:rPr lang="en-US" sz="2800" dirty="0">
                <a:latin typeface="+mn-lt"/>
              </a:rPr>
              <a:t>, D. (</a:t>
            </a:r>
            <a:r>
              <a:rPr lang="en-US" sz="2800" dirty="0" smtClean="0">
                <a:latin typeface="+mn-lt"/>
              </a:rPr>
              <a:t>2010). </a:t>
            </a:r>
            <a:r>
              <a:rPr lang="en-US" sz="2800" dirty="0">
                <a:latin typeface="+mn-lt"/>
              </a:rPr>
              <a:t>Empirical evaluation of authorship obfuscation using JGAAP. In </a:t>
            </a:r>
            <a:r>
              <a:rPr lang="en-US" sz="2800" i="1" dirty="0">
                <a:latin typeface="+mn-lt"/>
              </a:rPr>
              <a:t>Proceedings of the 3rd ACM workshop on Artificial Intelligence and Security</a:t>
            </a:r>
            <a:r>
              <a:rPr lang="en-US" sz="2800" dirty="0">
                <a:latin typeface="+mn-lt"/>
              </a:rPr>
              <a:t> (pp. 14-18). ACM</a:t>
            </a:r>
            <a:r>
              <a:rPr lang="en-US" sz="2800" dirty="0" smtClean="0">
                <a:latin typeface="+mn-lt"/>
              </a:rPr>
              <a:t>.</a:t>
            </a:r>
          </a:p>
          <a:p>
            <a:pPr lvl="1" indent="-457200" eaLnBrk="1" hangingPunct="1"/>
            <a:r>
              <a:rPr lang="en-US" sz="2800" dirty="0" err="1" smtClean="0">
                <a:latin typeface="+mn-lt"/>
              </a:rPr>
              <a:t>Umulisa</a:t>
            </a:r>
            <a:r>
              <a:rPr lang="en-US" sz="2800" dirty="0" smtClean="0">
                <a:latin typeface="+mn-lt"/>
              </a:rPr>
              <a:t>, C.I. (2019).  </a:t>
            </a:r>
            <a:r>
              <a:rPr lang="en-US" sz="2800" dirty="0" smtClean="0">
                <a:latin typeface="+mn-lt"/>
              </a:rPr>
              <a:t>Author Profiling.  </a:t>
            </a:r>
            <a:r>
              <a:rPr lang="en-US" sz="2800" i="1" dirty="0" smtClean="0">
                <a:latin typeface="+mn-lt"/>
              </a:rPr>
              <a:t>Proc. DHCS 2019</a:t>
            </a:r>
            <a:r>
              <a:rPr lang="en-US" sz="2800" dirty="0" smtClean="0">
                <a:latin typeface="+mn-lt"/>
              </a:rPr>
              <a:t>.</a:t>
            </a:r>
          </a:p>
        </p:txBody>
      </p:sp>
      <p:sp>
        <p:nvSpPr>
          <p:cNvPr id="55" name="Rectangle 54">
            <a:extLst>
              <a:ext uri="{FF2B5EF4-FFF2-40B4-BE49-F238E27FC236}">
                <a16:creationId xmlns:a16="http://schemas.microsoft.com/office/drawing/2014/main" xmlns="" id="{7A289C73-917B-4A61-8901-E6E4BAFC21A6}"/>
              </a:ext>
            </a:extLst>
          </p:cNvPr>
          <p:cNvSpPr/>
          <p:nvPr/>
        </p:nvSpPr>
        <p:spPr>
          <a:xfrm>
            <a:off x="29756281" y="19401176"/>
            <a:ext cx="969264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Segoe UI" panose="020B0502040204020203" pitchFamily="34" charset="0"/>
                <a:cs typeface="Segoe UI" panose="020B0502040204020203" pitchFamily="34" charset="0"/>
              </a:rPr>
              <a:t>References</a:t>
            </a:r>
          </a:p>
        </p:txBody>
      </p:sp>
      <p:sp>
        <p:nvSpPr>
          <p:cNvPr id="56" name="Text Box 193">
            <a:extLst>
              <a:ext uri="{FF2B5EF4-FFF2-40B4-BE49-F238E27FC236}">
                <a16:creationId xmlns:a16="http://schemas.microsoft.com/office/drawing/2014/main" xmlns="" id="{111C984C-2E94-4425-AD67-A87A9C5DA137}"/>
              </a:ext>
            </a:extLst>
          </p:cNvPr>
          <p:cNvSpPr txBox="1">
            <a:spLocks noChangeArrowheads="1"/>
          </p:cNvSpPr>
          <p:nvPr/>
        </p:nvSpPr>
        <p:spPr bwMode="auto">
          <a:xfrm>
            <a:off x="29772323" y="16378350"/>
            <a:ext cx="9692640" cy="2862276"/>
          </a:xfrm>
          <a:prstGeom prst="rect">
            <a:avLst/>
          </a:prstGeom>
          <a:solidFill>
            <a:schemeClr val="bg1"/>
          </a:solidFill>
          <a:ln w="12700">
            <a:solidFill>
              <a:srgbClr val="12509A"/>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1" indent="-457200" eaLnBrk="1" hangingPunct="1">
              <a:buFont typeface="Arial" panose="020B0604020202020204" pitchFamily="34" charset="0"/>
              <a:buChar char="•"/>
            </a:pPr>
            <a:r>
              <a:rPr lang="en-US" sz="2800" dirty="0" smtClean="0">
                <a:latin typeface="Calibri" pitchFamily="34" charset="0"/>
              </a:rPr>
              <a:t>Finish planned experiments</a:t>
            </a:r>
          </a:p>
          <a:p>
            <a:pPr lvl="1" indent="-457200" eaLnBrk="1" hangingPunct="1">
              <a:buFont typeface="Arial" panose="020B0604020202020204" pitchFamily="34" charset="0"/>
              <a:buChar char="•"/>
            </a:pPr>
            <a:r>
              <a:rPr lang="en-US" sz="2800" dirty="0" smtClean="0">
                <a:latin typeface="Calibri" pitchFamily="34" charset="0"/>
              </a:rPr>
              <a:t>More authors needed</a:t>
            </a:r>
            <a:endParaRPr lang="en-US" sz="2800" dirty="0">
              <a:latin typeface="Calibri" pitchFamily="34" charset="0"/>
            </a:endParaRPr>
          </a:p>
          <a:p>
            <a:pPr lvl="1" indent="-457200" eaLnBrk="1" hangingPunct="1">
              <a:buFont typeface="Arial" panose="020B0604020202020204" pitchFamily="34" charset="0"/>
              <a:buChar char="•"/>
            </a:pPr>
            <a:r>
              <a:rPr lang="en-US" sz="2800" dirty="0" smtClean="0">
                <a:latin typeface="Calibri" pitchFamily="34" charset="0"/>
              </a:rPr>
              <a:t>Larger scale experiments for better mechanism coverage</a:t>
            </a:r>
          </a:p>
          <a:p>
            <a:pPr lvl="1" indent="-457200" eaLnBrk="1" hangingPunct="1">
              <a:buFont typeface="Arial" panose="020B0604020202020204" pitchFamily="34" charset="0"/>
              <a:buChar char="•"/>
            </a:pPr>
            <a:r>
              <a:rPr lang="en-US" sz="2800" dirty="0" smtClean="0">
                <a:latin typeface="Calibri" pitchFamily="34" charset="0"/>
              </a:rPr>
              <a:t>Similar analyses of “</a:t>
            </a:r>
            <a:r>
              <a:rPr lang="en-US" sz="2800" dirty="0" err="1" smtClean="0">
                <a:latin typeface="Calibri" pitchFamily="34" charset="0"/>
              </a:rPr>
              <a:t>obfuscative</a:t>
            </a:r>
            <a:r>
              <a:rPr lang="en-US" sz="2800" dirty="0" smtClean="0">
                <a:latin typeface="Calibri" pitchFamily="34" charset="0"/>
              </a:rPr>
              <a:t>” writing (writing without a specific target style) using B&amp;G data</a:t>
            </a:r>
          </a:p>
          <a:p>
            <a:pPr lvl="1" indent="-457200" eaLnBrk="1" hangingPunct="1">
              <a:buFont typeface="Arial" panose="020B0604020202020204" pitchFamily="34" charset="0"/>
              <a:buChar char="•"/>
            </a:pPr>
            <a:r>
              <a:rPr lang="en-US" sz="2800" dirty="0" smtClean="0">
                <a:latin typeface="Calibri" pitchFamily="34" charset="0"/>
              </a:rPr>
              <a:t>Analysis of newly available Riddell data</a:t>
            </a:r>
          </a:p>
        </p:txBody>
      </p:sp>
      <p:sp>
        <p:nvSpPr>
          <p:cNvPr id="58" name="Rectangle 57">
            <a:extLst>
              <a:ext uri="{FF2B5EF4-FFF2-40B4-BE49-F238E27FC236}">
                <a16:creationId xmlns:a16="http://schemas.microsoft.com/office/drawing/2014/main" xmlns="" id="{BB376722-DC41-4526-ADCD-4B51A36DB291}"/>
              </a:ext>
            </a:extLst>
          </p:cNvPr>
          <p:cNvSpPr/>
          <p:nvPr/>
        </p:nvSpPr>
        <p:spPr>
          <a:xfrm>
            <a:off x="29797723" y="15771857"/>
            <a:ext cx="969264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latin typeface="Segoe UI" panose="020B0502040204020203" pitchFamily="34" charset="0"/>
                <a:cs typeface="Segoe UI" panose="020B0502040204020203" pitchFamily="34" charset="0"/>
              </a:rPr>
              <a:t>Future Work</a:t>
            </a:r>
          </a:p>
        </p:txBody>
      </p:sp>
      <p:sp>
        <p:nvSpPr>
          <p:cNvPr id="2" name="Rectangle 1"/>
          <p:cNvSpPr>
            <a:spLocks noChangeArrowheads="1"/>
          </p:cNvSpPr>
          <p:nvPr/>
        </p:nvSpPr>
        <p:spPr bwMode="auto">
          <a:xfrm>
            <a:off x="0" y="0"/>
            <a:ext cx="402336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hlinkClick r:id="rId10"/>
              </a:rPr>
              <a:t>Preview attachment EVLlab_icon.png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hlinkClick r:id="rId10"/>
              </a:rPr>
              <a:t>  </a:t>
            </a:r>
            <a:endParaRPr kumimoji="0" lang="en-US" altLang="en-US" sz="1900" b="0"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hlinkClick r:id="rId10"/>
              </a:rPr>
              <a:t> </a:t>
            </a:r>
            <a:endParaRPr kumimoji="0" lang="en-US" altLang="en-US" b="0" i="0" u="none" strike="noStrike" cap="none" normalizeH="0" baseline="0">
              <a:ln>
                <a:noFill/>
              </a:ln>
              <a:solidFill>
                <a:schemeClr val="tx1"/>
              </a:solidFill>
              <a:effectLst/>
              <a:latin typeface="Arial" charset="0"/>
              <a:hlinkClick r:id="rId1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charset="0"/>
                <a:hlinkClick r:id="rId10"/>
              </a:rPr>
              <a:t>  </a:t>
            </a:r>
            <a:endParaRPr kumimoji="0" lang="en-US" altLang="en-US" sz="900" b="0" i="0" u="none" strike="noStrike" cap="none" normalizeH="0" baseline="0">
              <a:ln>
                <a:noFill/>
              </a:ln>
              <a:solidFill>
                <a:schemeClr val="tx1"/>
              </a:solidFill>
              <a:effectLst/>
              <a:latin typeface="Arial" charset="0"/>
              <a:hlinkClick r:id="rId1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charset="0"/>
                <a:hlinkClick r:id="rId10"/>
              </a:rPr>
              <a:t>EVLlab_icon.png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charset="0"/>
                <a:hlinkClick r:id="rId10"/>
              </a:rPr>
              <a:t>12 KB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a:ln>
                <a:noFill/>
              </a:ln>
              <a:solidFill>
                <a:schemeClr val="tx1"/>
              </a:solidFill>
              <a:effectLst/>
              <a:latin typeface="Arial" charset="0"/>
            </a:endParaRPr>
          </a:p>
        </p:txBody>
      </p:sp>
      <p:sp>
        <p:nvSpPr>
          <p:cNvPr id="6" name="AutoShape 2" descr="https://mail.google.com/mail/u/0?ui=2&amp;ik=aaf79a57ac&amp;attid=0.1&amp;permmsgid=msg-f%3A1575032779355830115&amp;th=15dba3f7cb19b763&amp;view=fimg&amp;realattid=f_j61goq5h0&amp;disp=thd&amp;attbid=ANGjdJ9hqEAqci7jvFWb5nHyIf1MfcDf9E5ee6uozLcRmt8vepnZYWYpSsM_yub61YSZ4H5W_KTOt-39rhTeTxzN3XZftH_HfMAI6iFm4pRgWmfZwrvlgUT0ENrBoKk&amp;ats=2524608000000&amp;sz=w180-h120-df-p-nu">
            <a:hlinkClick r:id="rId10"/>
          </p:cNvPr>
          <p:cNvSpPr>
            <a:spLocks noChangeAspect="1" noChangeArrowheads="1"/>
          </p:cNvSpPr>
          <p:nvPr/>
        </p:nvSpPr>
        <p:spPr bwMode="auto">
          <a:xfrm>
            <a:off x="0"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https://ssl.gstatic.com/ui/v1/icons/mail/images/cleardot.gif"/>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sl.gstatic.com/docs/doclist/images/mediatype/icon_1_image_x16.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2682089" y="-57356"/>
            <a:ext cx="6035221" cy="4526416"/>
          </a:xfrm>
          <a:prstGeom prst="rect">
            <a:avLst/>
          </a:prstGeom>
        </p:spPr>
      </p:pic>
      <p:sp>
        <p:nvSpPr>
          <p:cNvPr id="77" name="Rectangle 76"/>
          <p:cNvSpPr/>
          <p:nvPr/>
        </p:nvSpPr>
        <p:spPr>
          <a:xfrm>
            <a:off x="819150" y="11025151"/>
            <a:ext cx="969264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latin typeface="Segoe UI" panose="020B0502040204020203" pitchFamily="34" charset="0"/>
                <a:cs typeface="Segoe UI" panose="020B0502040204020203" pitchFamily="34" charset="0"/>
              </a:rPr>
              <a:t>Related Work</a:t>
            </a:r>
            <a:endParaRPr lang="en-US" sz="4400" b="1" dirty="0">
              <a:solidFill>
                <a:schemeClr val="accent3">
                  <a:lumMod val="20000"/>
                  <a:lumOff val="80000"/>
                </a:schemeClr>
              </a:solidFill>
              <a:latin typeface="Segoe UI" panose="020B0502040204020203" pitchFamily="34" charset="0"/>
              <a:cs typeface="Segoe UI" panose="020B0502040204020203" pitchFamily="34" charset="0"/>
            </a:endParaRPr>
          </a:p>
        </p:txBody>
      </p:sp>
      <p:sp>
        <p:nvSpPr>
          <p:cNvPr id="78" name="Text Box 189"/>
          <p:cNvSpPr txBox="1">
            <a:spLocks noChangeArrowheads="1"/>
          </p:cNvSpPr>
          <p:nvPr/>
        </p:nvSpPr>
        <p:spPr bwMode="auto">
          <a:xfrm>
            <a:off x="785292" y="11762171"/>
            <a:ext cx="9692640" cy="3724050"/>
          </a:xfrm>
          <a:prstGeom prst="rect">
            <a:avLst/>
          </a:prstGeom>
          <a:solidFill>
            <a:schemeClr val="bg1"/>
          </a:solidFill>
          <a:ln w="12700">
            <a:solidFill>
              <a:srgbClr val="12509A"/>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 </a:t>
            </a:r>
            <a:r>
              <a:rPr lang="en-US" sz="2800" dirty="0" smtClean="0">
                <a:latin typeface="Calibri" pitchFamily="34" charset="0"/>
              </a:rPr>
              <a:t>    Brennan &amp; </a:t>
            </a:r>
            <a:r>
              <a:rPr lang="en-US" sz="2800" dirty="0" err="1" smtClean="0">
                <a:latin typeface="Calibri" pitchFamily="34" charset="0"/>
              </a:rPr>
              <a:t>Greenstadt</a:t>
            </a:r>
            <a:r>
              <a:rPr lang="en-US" sz="2800" dirty="0" smtClean="0">
                <a:latin typeface="Calibri" pitchFamily="34" charset="0"/>
              </a:rPr>
              <a:t> developed a corpus of AMT-written essays in “normal,” </a:t>
            </a:r>
            <a:r>
              <a:rPr lang="en-US" sz="2800" dirty="0" err="1" smtClean="0">
                <a:latin typeface="Calibri" pitchFamily="34" charset="0"/>
              </a:rPr>
              <a:t>obfuscative</a:t>
            </a:r>
            <a:r>
              <a:rPr lang="en-US" sz="2800" dirty="0" smtClean="0">
                <a:latin typeface="Calibri" pitchFamily="34" charset="0"/>
              </a:rPr>
              <a:t>, and imitative styles, and showed that it was very difficult for conventional </a:t>
            </a:r>
            <a:r>
              <a:rPr lang="en-US" sz="2800" dirty="0" err="1" smtClean="0">
                <a:latin typeface="Calibri" pitchFamily="34" charset="0"/>
              </a:rPr>
              <a:t>stylometric</a:t>
            </a:r>
            <a:r>
              <a:rPr lang="en-US" sz="2800" dirty="0" smtClean="0">
                <a:latin typeface="Calibri" pitchFamily="34" charset="0"/>
              </a:rPr>
              <a:t> techniques to identify the correct author.  </a:t>
            </a:r>
            <a:r>
              <a:rPr lang="en-US" sz="2800" dirty="0" err="1" smtClean="0">
                <a:latin typeface="Calibri" pitchFamily="34" charset="0"/>
              </a:rPr>
              <a:t>Juola</a:t>
            </a:r>
            <a:r>
              <a:rPr lang="en-US" sz="2800" dirty="0" smtClean="0">
                <a:latin typeface="Calibri" pitchFamily="34" charset="0"/>
              </a:rPr>
              <a:t> &amp; </a:t>
            </a:r>
            <a:r>
              <a:rPr lang="en-US" sz="2800" dirty="0" err="1" smtClean="0">
                <a:latin typeface="Calibri" pitchFamily="34" charset="0"/>
              </a:rPr>
              <a:t>Vescovi</a:t>
            </a:r>
            <a:r>
              <a:rPr lang="en-US" sz="2800" dirty="0" smtClean="0">
                <a:latin typeface="Calibri" pitchFamily="34" charset="0"/>
              </a:rPr>
              <a:t> did a larger scale analysis and confirmed the difficulty, but also showed that it was possible to detect the type of essay.  We extend this work here to show that it may be possible to detect “fake” as a consistent, detectable attribute of writing.</a:t>
            </a:r>
            <a:endParaRPr lang="en-US" sz="2800" dirty="0">
              <a:latin typeface="Calibri" pitchFamily="34" charset="0"/>
            </a:endParaRPr>
          </a:p>
        </p:txBody>
      </p:sp>
      <p:sp>
        <p:nvSpPr>
          <p:cNvPr id="80" name="Rectangle 79">
            <a:extLst>
              <a:ext uri="{FF2B5EF4-FFF2-40B4-BE49-F238E27FC236}">
                <a16:creationId xmlns:a16="http://schemas.microsoft.com/office/drawing/2014/main" xmlns="" id="{6ACBF6EF-B3A0-4678-BA60-48D1EFA61424}"/>
              </a:ext>
            </a:extLst>
          </p:cNvPr>
          <p:cNvSpPr/>
          <p:nvPr/>
        </p:nvSpPr>
        <p:spPr>
          <a:xfrm>
            <a:off x="781050" y="24277852"/>
            <a:ext cx="969264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latin typeface="Segoe UI" panose="020B0502040204020203" pitchFamily="34" charset="0"/>
                <a:cs typeface="Segoe UI" panose="020B0502040204020203" pitchFamily="34" charset="0"/>
              </a:rPr>
              <a:t>Preliminary Results</a:t>
            </a:r>
            <a:endParaRPr lang="en-US" sz="4400" b="1" dirty="0">
              <a:solidFill>
                <a:schemeClr val="accent3">
                  <a:lumMod val="20000"/>
                  <a:lumOff val="80000"/>
                </a:schemeClr>
              </a:solidFill>
              <a:latin typeface="Segoe UI" panose="020B0502040204020203" pitchFamily="34" charset="0"/>
              <a:cs typeface="Segoe UI" panose="020B0502040204020203" pitchFamily="34" charset="0"/>
            </a:endParaRPr>
          </a:p>
        </p:txBody>
      </p:sp>
      <p:sp>
        <p:nvSpPr>
          <p:cNvPr id="81" name="Text Box 189"/>
          <p:cNvSpPr txBox="1">
            <a:spLocks noChangeArrowheads="1"/>
          </p:cNvSpPr>
          <p:nvPr/>
        </p:nvSpPr>
        <p:spPr bwMode="auto">
          <a:xfrm>
            <a:off x="781050" y="25036316"/>
            <a:ext cx="9692640" cy="5878486"/>
          </a:xfrm>
          <a:prstGeom prst="rect">
            <a:avLst/>
          </a:prstGeom>
          <a:solidFill>
            <a:schemeClr val="bg1"/>
          </a:solidFill>
          <a:ln w="12700">
            <a:solidFill>
              <a:srgbClr val="12509A"/>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smtClean="0">
                <a:latin typeface="+mn-lt"/>
              </a:rPr>
              <a:t>     While </a:t>
            </a:r>
            <a:r>
              <a:rPr lang="en-US" sz="2800" dirty="0">
                <a:latin typeface="+mn-lt"/>
              </a:rPr>
              <a:t>word or punctuation-based analysis yielded only ~50% correctness, counting the occurrences of groups of 2 and 4 characters (character n-grams) while normalizing whitespace yielded more decisive results. </a:t>
            </a:r>
            <a:endParaRPr lang="en-US" sz="2800" dirty="0" smtClean="0">
              <a:latin typeface="+mn-lt"/>
            </a:endParaRPr>
          </a:p>
          <a:p>
            <a:pPr eaLnBrk="1" hangingPunct="1"/>
            <a:r>
              <a:rPr lang="en-US" sz="2800" dirty="0" smtClean="0">
                <a:latin typeface="+mn-lt"/>
              </a:rPr>
              <a:t>     (Real) Faulkner v. Hemingway, as expected, is easy.</a:t>
            </a:r>
            <a:endParaRPr lang="en-US" sz="2800" dirty="0">
              <a:latin typeface="+mn-lt"/>
            </a:endParaRPr>
          </a:p>
          <a:p>
            <a:pPr eaLnBrk="1" hangingPunct="1"/>
            <a:r>
              <a:rPr lang="en-US" sz="2800" dirty="0" smtClean="0">
                <a:latin typeface="+mn-lt"/>
              </a:rPr>
              <a:t>     For Faulkner variants, </a:t>
            </a:r>
            <a:r>
              <a:rPr lang="en-US" sz="2800" dirty="0">
                <a:latin typeface="+mn-lt"/>
              </a:rPr>
              <a:t>character 2-gram analysis yielded 47/48 correctly identified real texts and 13/15 correctly identified imitated texts. Character 4-grams yielded 48/48 and 11/15. For </a:t>
            </a:r>
            <a:r>
              <a:rPr lang="en-US" sz="2800" dirty="0" smtClean="0">
                <a:latin typeface="+mn-lt"/>
              </a:rPr>
              <a:t>Hemingway variants, </a:t>
            </a:r>
            <a:r>
              <a:rPr lang="en-US" sz="2800" dirty="0">
                <a:latin typeface="+mn-lt"/>
              </a:rPr>
              <a:t>character 2-grams yielded 33/41 and 10/15. Character 4-grams yielded 36/41 and 5/15. For all real texts vs all fake texts, character 2-grams yielded 74/89 and 17/30. Character 4-grams yielded 80/89 and 15/30, where 13 of the incorrectly identified texts were imitations of Hemingway.</a:t>
            </a:r>
          </a:p>
        </p:txBody>
      </p:sp>
      <p:sp>
        <p:nvSpPr>
          <p:cNvPr id="82" name="Text Box 189"/>
          <p:cNvSpPr txBox="1">
            <a:spLocks noChangeArrowheads="1"/>
          </p:cNvSpPr>
          <p:nvPr/>
        </p:nvSpPr>
        <p:spPr bwMode="auto">
          <a:xfrm>
            <a:off x="29772323" y="5990119"/>
            <a:ext cx="9692640" cy="7602035"/>
          </a:xfrm>
          <a:prstGeom prst="rect">
            <a:avLst/>
          </a:prstGeom>
          <a:solidFill>
            <a:schemeClr val="bg1"/>
          </a:solidFill>
          <a:ln w="12700">
            <a:solidFill>
              <a:srgbClr val="12509A"/>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mn-lt"/>
              </a:rPr>
              <a:t> </a:t>
            </a:r>
            <a:r>
              <a:rPr lang="en-US" sz="2800" dirty="0" smtClean="0">
                <a:latin typeface="+mn-lt"/>
              </a:rPr>
              <a:t>    </a:t>
            </a:r>
            <a:r>
              <a:rPr lang="en-US" sz="2800" dirty="0">
                <a:latin typeface="+mn-lt"/>
              </a:rPr>
              <a:t>The results show character n-gram analysis is a fair approach to discerning imitation in </a:t>
            </a:r>
            <a:r>
              <a:rPr lang="en-US" sz="2800" dirty="0" smtClean="0">
                <a:latin typeface="+mn-lt"/>
              </a:rPr>
              <a:t>writing (by contrast, word use and punctuation use does not seem to work), </a:t>
            </a:r>
            <a:r>
              <a:rPr lang="en-US" sz="2800" dirty="0">
                <a:latin typeface="+mn-lt"/>
              </a:rPr>
              <a:t>and identifies natural writing as imitative only 10-15% of the time. However, it is prone to identifying imitative writing as natural, especially in the case of longer character n-grams. </a:t>
            </a:r>
            <a:r>
              <a:rPr lang="en-US" sz="2800" dirty="0" smtClean="0">
                <a:latin typeface="+mn-lt"/>
              </a:rPr>
              <a:t> </a:t>
            </a:r>
          </a:p>
          <a:p>
            <a:pPr eaLnBrk="1" hangingPunct="1"/>
            <a:r>
              <a:rPr lang="en-US" sz="2800" dirty="0" smtClean="0">
                <a:latin typeface="+mn-lt"/>
              </a:rPr>
              <a:t>     Additionally</a:t>
            </a:r>
            <a:r>
              <a:rPr lang="en-US" sz="2800" dirty="0">
                <a:latin typeface="+mn-lt"/>
              </a:rPr>
              <a:t>, as Hemingway's imitators were incorrectly identified significantly more often both in the individual author experiments and the combined experiments, the nature of a writing style may significantly affect our ability to recognize imitation of it</a:t>
            </a:r>
            <a:r>
              <a:rPr lang="en-US" sz="2800" dirty="0" smtClean="0">
                <a:latin typeface="+mn-lt"/>
              </a:rPr>
              <a:t>.</a:t>
            </a:r>
          </a:p>
          <a:p>
            <a:pPr eaLnBrk="1" hangingPunct="1"/>
            <a:r>
              <a:rPr lang="en-US" sz="2800" dirty="0" smtClean="0">
                <a:latin typeface="+mn-lt"/>
              </a:rPr>
              <a:t>     Why does this matter?  If the authenticity of a work is open to question, a detectable “fake” style may be grounds for suspicion or further detailed inquiry.  It could even be taken as evidence of harmful intent, putting the author at risk.  This type of analysis may also be a useful first step in a general authorship attribution attack.</a:t>
            </a:r>
          </a:p>
        </p:txBody>
      </p:sp>
      <p:sp>
        <p:nvSpPr>
          <p:cNvPr id="16" name="AutoShape 6" descr="ored of the Rings: A Parody"/>
          <p:cNvSpPr>
            <a:spLocks noChangeAspect="1" noChangeArrowheads="1"/>
          </p:cNvSpPr>
          <p:nvPr/>
        </p:nvSpPr>
        <p:spPr bwMode="auto">
          <a:xfrm>
            <a:off x="0" y="0"/>
            <a:ext cx="1209675" cy="1752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p:cNvPicPr>
            <a:picLocks noChangeAspect="1"/>
          </p:cNvPicPr>
          <p:nvPr/>
        </p:nvPicPr>
        <p:blipFill>
          <a:blip r:embed="rId14"/>
          <a:stretch>
            <a:fillRect/>
          </a:stretch>
        </p:blipFill>
        <p:spPr>
          <a:xfrm>
            <a:off x="17417882" y="24839758"/>
            <a:ext cx="4863316" cy="7401860"/>
          </a:xfrm>
          <a:prstGeom prst="rect">
            <a:avLst/>
          </a:prstGeom>
        </p:spPr>
      </p:pic>
      <p:sp>
        <p:nvSpPr>
          <p:cNvPr id="84" name="Bent Arrow 83"/>
          <p:cNvSpPr/>
          <p:nvPr/>
        </p:nvSpPr>
        <p:spPr bwMode="auto">
          <a:xfrm>
            <a:off x="18725756" y="11479072"/>
            <a:ext cx="2247573" cy="5689700"/>
          </a:xfrm>
          <a:prstGeom prst="bentArrow">
            <a:avLst>
              <a:gd name="adj1" fmla="val 25000"/>
              <a:gd name="adj2" fmla="val 19069"/>
              <a:gd name="adj3" fmla="val 25000"/>
              <a:gd name="adj4" fmla="val 75000"/>
            </a:avLst>
          </a:prstGeom>
          <a:solidFill>
            <a:schemeClr val="bg1"/>
          </a:solidFill>
          <a:ln w="9525" cap="flat" cmpd="sng" algn="ctr">
            <a:solidFill>
              <a:srgbClr val="FFFFFF"/>
            </a:solidFill>
            <a:prstDash val="solid"/>
            <a:round/>
            <a:headEnd type="none" w="med" len="med"/>
            <a:tailEnd type="none" w="med" len="med"/>
          </a:ln>
          <a:effectLst/>
        </p:spPr>
        <p:txBody>
          <a:bodyPr/>
          <a:lstStyle/>
          <a:p>
            <a:pPr eaLnBrk="1" hangingPunct="1">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a:pPr>
            <a:endParaRPr lang="en-US">
              <a:cs typeface="+mn-cs"/>
            </a:endParaRPr>
          </a:p>
        </p:txBody>
      </p:sp>
      <p:pic>
        <p:nvPicPr>
          <p:cNvPr id="18" name="Picture 17"/>
          <p:cNvPicPr>
            <a:picLocks noChangeAspect="1"/>
          </p:cNvPicPr>
          <p:nvPr/>
        </p:nvPicPr>
        <p:blipFill>
          <a:blip r:embed="rId15"/>
          <a:stretch>
            <a:fillRect/>
          </a:stretch>
        </p:blipFill>
        <p:spPr>
          <a:xfrm>
            <a:off x="16269255" y="17673719"/>
            <a:ext cx="7160571" cy="5363516"/>
          </a:xfrm>
          <a:prstGeom prst="rect">
            <a:avLst/>
          </a:prstGeom>
        </p:spPr>
      </p:pic>
      <p:sp>
        <p:nvSpPr>
          <p:cNvPr id="19" name="Down Arrow 18"/>
          <p:cNvSpPr/>
          <p:nvPr/>
        </p:nvSpPr>
        <p:spPr>
          <a:xfrm rot="10800000">
            <a:off x="19011340" y="23263865"/>
            <a:ext cx="1676400" cy="1158777"/>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 Box 193">
            <a:extLst>
              <a:ext uri="{FF2B5EF4-FFF2-40B4-BE49-F238E27FC236}">
                <a16:creationId xmlns:a16="http://schemas.microsoft.com/office/drawing/2014/main" xmlns="" id="{111C984C-2E94-4425-AD67-A87A9C5DA137}"/>
              </a:ext>
            </a:extLst>
          </p:cNvPr>
          <p:cNvSpPr txBox="1">
            <a:spLocks noChangeArrowheads="1"/>
          </p:cNvSpPr>
          <p:nvPr/>
        </p:nvSpPr>
        <p:spPr bwMode="auto">
          <a:xfrm>
            <a:off x="29772323" y="14041693"/>
            <a:ext cx="9692640" cy="1569614"/>
          </a:xfrm>
          <a:prstGeom prst="rect">
            <a:avLst/>
          </a:prstGeom>
          <a:solidFill>
            <a:schemeClr val="bg1"/>
          </a:solidFill>
          <a:ln w="12700">
            <a:solidFill>
              <a:srgbClr val="12509A"/>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lvl="1" indent="-457200" defTabSz="914400" eaLnBrk="1" fontAlgn="auto" latinLnBrk="0" hangingPunct="1">
              <a:lnSpc>
                <a:spcPct val="100000"/>
              </a:lnSpc>
              <a:spcBef>
                <a:spcPts val="0"/>
              </a:spcBef>
              <a:spcAft>
                <a:spcPts val="0"/>
              </a:spcAft>
              <a:buClrTx/>
              <a:buSzTx/>
              <a:buFont typeface="Arial" panose="020B0604020202020204" pitchFamily="34" charset="0"/>
              <a:buNone/>
              <a:tabLst/>
              <a:defRPr/>
            </a:pPr>
            <a:r>
              <a:rPr lang="en-US" sz="2800" dirty="0">
                <a:latin typeface="Calibri" pitchFamily="34" charset="0"/>
              </a:rPr>
              <a:t> </a:t>
            </a:r>
            <a:r>
              <a:rPr lang="en-US" sz="2800" dirty="0" smtClean="0">
                <a:latin typeface="Calibri" pitchFamily="34" charset="0"/>
              </a:rPr>
              <a:t>    Ultimately, a good defense against authorship attribution attacks should be invisible.  This work is a preliminary Red Team analysis in preparation for fuller work with Riddell’s data.</a:t>
            </a:r>
            <a:endParaRPr lang="en-US" sz="2800" dirty="0">
              <a:latin typeface="Calibri" pitchFamily="34" charset="0"/>
            </a:endParaRPr>
          </a:p>
        </p:txBody>
      </p:sp>
      <p:sp>
        <p:nvSpPr>
          <p:cNvPr id="90" name="Rectangle 89">
            <a:extLst>
              <a:ext uri="{FF2B5EF4-FFF2-40B4-BE49-F238E27FC236}">
                <a16:creationId xmlns:a16="http://schemas.microsoft.com/office/drawing/2014/main" xmlns="" id="{BB376722-DC41-4526-ADCD-4B51A36DB291}"/>
              </a:ext>
            </a:extLst>
          </p:cNvPr>
          <p:cNvSpPr/>
          <p:nvPr/>
        </p:nvSpPr>
        <p:spPr>
          <a:xfrm>
            <a:off x="29772323" y="13360581"/>
            <a:ext cx="969264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latin typeface="Segoe UI" panose="020B0502040204020203" pitchFamily="34" charset="0"/>
                <a:cs typeface="Segoe UI" panose="020B0502040204020203" pitchFamily="34" charset="0"/>
              </a:rPr>
              <a:t>The Big Picture</a:t>
            </a:r>
            <a:endParaRPr lang="en-US" sz="4400" b="1" dirty="0">
              <a:solidFill>
                <a:schemeClr val="accent3">
                  <a:lumMod val="20000"/>
                  <a:lumOff val="80000"/>
                </a:schemeClr>
              </a:solidFill>
              <a:latin typeface="Segoe UI" panose="020B0502040204020203" pitchFamily="34" charset="0"/>
              <a:cs typeface="Segoe UI" panose="020B0502040204020203" pitchFamily="34" charset="0"/>
            </a:endParaRPr>
          </a:p>
        </p:txBody>
      </p:sp>
      <p:sp>
        <p:nvSpPr>
          <p:cNvPr id="91" name="Rectangle 90">
            <a:extLst>
              <a:ext uri="{FF2B5EF4-FFF2-40B4-BE49-F238E27FC236}">
                <a16:creationId xmlns:a16="http://schemas.microsoft.com/office/drawing/2014/main" xmlns="" id="{BB376722-DC41-4526-ADCD-4B51A36DB291}"/>
              </a:ext>
            </a:extLst>
          </p:cNvPr>
          <p:cNvSpPr/>
          <p:nvPr/>
        </p:nvSpPr>
        <p:spPr>
          <a:xfrm>
            <a:off x="29741041" y="27601023"/>
            <a:ext cx="9692640" cy="685800"/>
          </a:xfrm>
          <a:prstGeom prst="rect">
            <a:avLst/>
          </a:prstGeom>
          <a:solidFill>
            <a:srgbClr val="12509A"/>
          </a:solidFill>
          <a:ln w="12700">
            <a:solidFill>
              <a:srgbClr val="12509A"/>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smtClean="0">
                <a:solidFill>
                  <a:schemeClr val="accent3">
                    <a:lumMod val="20000"/>
                    <a:lumOff val="80000"/>
                  </a:schemeClr>
                </a:solidFill>
                <a:latin typeface="Segoe UI" panose="020B0502040204020203" pitchFamily="34" charset="0"/>
                <a:cs typeface="Segoe UI" panose="020B0502040204020203" pitchFamily="34" charset="0"/>
              </a:rPr>
              <a:t>Acknowledgements</a:t>
            </a:r>
            <a:endParaRPr lang="en-US" sz="4400" b="1" dirty="0">
              <a:solidFill>
                <a:schemeClr val="accent3">
                  <a:lumMod val="20000"/>
                  <a:lumOff val="80000"/>
                </a:schemeClr>
              </a:solidFill>
              <a:latin typeface="Segoe UI" panose="020B0502040204020203" pitchFamily="34" charset="0"/>
              <a:cs typeface="Segoe UI" panose="020B0502040204020203" pitchFamily="34" charset="0"/>
            </a:endParaRPr>
          </a:p>
        </p:txBody>
      </p:sp>
      <p:sp>
        <p:nvSpPr>
          <p:cNvPr id="96" name="Text Box 193">
            <a:extLst>
              <a:ext uri="{FF2B5EF4-FFF2-40B4-BE49-F238E27FC236}">
                <a16:creationId xmlns:a16="http://schemas.microsoft.com/office/drawing/2014/main" xmlns="" id="{8B07C119-54CA-43E5-B6D2-00FF079FE4AB}"/>
              </a:ext>
            </a:extLst>
          </p:cNvPr>
          <p:cNvSpPr txBox="1">
            <a:spLocks noChangeArrowheads="1"/>
          </p:cNvSpPr>
          <p:nvPr/>
        </p:nvSpPr>
        <p:spPr bwMode="auto">
          <a:xfrm>
            <a:off x="29741041" y="28280947"/>
            <a:ext cx="9692640" cy="3724050"/>
          </a:xfrm>
          <a:prstGeom prst="rect">
            <a:avLst/>
          </a:prstGeom>
          <a:solidFill>
            <a:schemeClr val="bg1"/>
          </a:solidFill>
          <a:ln w="12700">
            <a:solidFill>
              <a:srgbClr val="12509A"/>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indent="-457200" eaLnBrk="1" hangingPunct="1"/>
            <a:r>
              <a:rPr lang="en-US" sz="2800" dirty="0" smtClean="0">
                <a:latin typeface="+mn-lt"/>
              </a:rPr>
              <a:t>     This </a:t>
            </a:r>
            <a:r>
              <a:rPr lang="en-US" sz="2800" dirty="0">
                <a:latin typeface="+mn-lt"/>
              </a:rPr>
              <a:t>material is based upon work supported by the </a:t>
            </a:r>
            <a:r>
              <a:rPr lang="en-US" sz="2800" dirty="0" smtClean="0">
                <a:latin typeface="+mn-lt"/>
              </a:rPr>
              <a:t>National Science </a:t>
            </a:r>
            <a:r>
              <a:rPr lang="en-US" sz="2800" dirty="0">
                <a:latin typeface="+mn-lt"/>
              </a:rPr>
              <a:t>Foundation under Grant No</a:t>
            </a:r>
            <a:r>
              <a:rPr lang="en-US" sz="2800" dirty="0" smtClean="0">
                <a:latin typeface="+mn-lt"/>
              </a:rPr>
              <a:t>.</a:t>
            </a:r>
            <a:r>
              <a:rPr lang="en-US" sz="2800" dirty="0">
                <a:solidFill>
                  <a:schemeClr val="accent3">
                    <a:lumMod val="20000"/>
                    <a:lumOff val="80000"/>
                  </a:schemeClr>
                </a:solidFill>
                <a:latin typeface="+mn-lt"/>
                <a:cs typeface="Segoe UI" panose="020B0502040204020203" pitchFamily="34" charset="0"/>
              </a:rPr>
              <a:t> </a:t>
            </a:r>
            <a:r>
              <a:rPr lang="en-US" sz="2800" dirty="0" smtClean="0">
                <a:latin typeface="+mn-lt"/>
                <a:cs typeface="Segoe UI" panose="020B0502040204020203" pitchFamily="34" charset="0"/>
              </a:rPr>
              <a:t>1814602. </a:t>
            </a:r>
            <a:r>
              <a:rPr lang="en-US" sz="2800" dirty="0">
                <a:latin typeface="+mn-lt"/>
              </a:rPr>
              <a:t>Any opinions, findings, and conclusions or recommendations expressed in this material are those of the author(s) and do not necessarily reflect the views of the National Science Foundation</a:t>
            </a:r>
            <a:r>
              <a:rPr lang="en-US" sz="2800" dirty="0" smtClean="0">
                <a:latin typeface="+mn-lt"/>
              </a:rPr>
              <a:t>.</a:t>
            </a:r>
          </a:p>
          <a:p>
            <a:pPr indent="-457200" eaLnBrk="1" hangingPunct="1"/>
            <a:r>
              <a:rPr lang="en-US" sz="2800" dirty="0" smtClean="0">
                <a:latin typeface="+mn-lt"/>
              </a:rPr>
              <a:t>     In addition, the author would like to acknowledge the Duquesne undergraduates (</a:t>
            </a:r>
            <a:r>
              <a:rPr lang="en-US" sz="2800" dirty="0" err="1" smtClean="0">
                <a:latin typeface="+mn-lt"/>
              </a:rPr>
              <a:t>Berdik</a:t>
            </a:r>
            <a:r>
              <a:rPr lang="en-US" sz="2800" dirty="0" smtClean="0">
                <a:latin typeface="+mn-lt"/>
              </a:rPr>
              <a:t>, </a:t>
            </a:r>
            <a:r>
              <a:rPr lang="en-US" sz="2800" dirty="0" err="1" smtClean="0">
                <a:latin typeface="+mn-lt"/>
              </a:rPr>
              <a:t>Devos</a:t>
            </a:r>
            <a:r>
              <a:rPr lang="en-US" sz="2800" dirty="0" smtClean="0">
                <a:latin typeface="+mn-lt"/>
              </a:rPr>
              <a:t>, and </a:t>
            </a:r>
            <a:r>
              <a:rPr lang="en-US" sz="2800" dirty="0" err="1" smtClean="0">
                <a:latin typeface="+mn-lt"/>
              </a:rPr>
              <a:t>Umulisa</a:t>
            </a:r>
            <a:r>
              <a:rPr lang="en-US" sz="2800" dirty="0" smtClean="0">
                <a:latin typeface="+mn-lt"/>
              </a:rPr>
              <a:t>) whose work is here incorporated.  The errors mine, the credit theirs.  </a:t>
            </a:r>
          </a:p>
        </p:txBody>
      </p:sp>
      <p:sp>
        <p:nvSpPr>
          <p:cNvPr id="22" name="Rectangle 21"/>
          <p:cNvSpPr/>
          <p:nvPr/>
        </p:nvSpPr>
        <p:spPr>
          <a:xfrm rot="19199409">
            <a:off x="16941543" y="19068600"/>
            <a:ext cx="5626412" cy="2400657"/>
          </a:xfrm>
          <a:prstGeom prst="rect">
            <a:avLst/>
          </a:prstGeom>
          <a:noFill/>
        </p:spPr>
        <p:txBody>
          <a:bodyPr wrap="square" lIns="91440" tIns="45720" rIns="91440" bIns="45720">
            <a:spAutoFit/>
          </a:bodyPr>
          <a:lstStyle/>
          <a:p>
            <a:pPr algn="ctr"/>
            <a:r>
              <a:rPr lang="en-US" sz="15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JGAAP</a:t>
            </a:r>
            <a:endParaRPr lang="en-US" sz="15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25125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dissolve">
                                      <p:cBhvr>
                                        <p:cTn id="7"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896</Words>
  <Application>Microsoft Macintosh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Calibri Light</vt:lpstr>
      <vt:lpstr>Segoe UI</vt:lpstr>
      <vt:lpstr>Arial</vt:lpstr>
      <vt:lpstr>Office Theme</vt:lpstr>
      <vt:lpstr>PowerPoint Presentation</vt:lpstr>
    </vt:vector>
  </TitlesOfParts>
  <Company/>
  <LinksUpToDate>false</LinksUpToDate>
  <SharedDoc>false</SharedDoc>
  <HyperlinksChanged>false</HyperlinksChanged>
  <AppVersion>15.0024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2019-03-24T17:52:29Z</dcterms:created>
  <dcterms:modified xsi:type="dcterms:W3CDTF">2019-10-10T13:36:25Z</dcterms:modified>
  <cp:contentStatus/>
</cp:coreProperties>
</file>