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67" r:id="rId5"/>
    <p:sldId id="314" r:id="rId6"/>
    <p:sldId id="269" r:id="rId7"/>
    <p:sldId id="305" r:id="rId8"/>
    <p:sldId id="279" r:id="rId9"/>
    <p:sldId id="315" r:id="rId10"/>
    <p:sldId id="282" r:id="rId11"/>
    <p:sldId id="306" r:id="rId12"/>
    <p:sldId id="307" r:id="rId13"/>
    <p:sldId id="308" r:id="rId14"/>
    <p:sldId id="316" r:id="rId15"/>
    <p:sldId id="284" r:id="rId16"/>
    <p:sldId id="318" r:id="rId17"/>
    <p:sldId id="320" r:id="rId18"/>
    <p:sldId id="312" r:id="rId19"/>
    <p:sldId id="301" r:id="rId20"/>
    <p:sldId id="285" r:id="rId21"/>
    <p:sldId id="302" r:id="rId22"/>
    <p:sldId id="303" r:id="rId23"/>
    <p:sldId id="321" r:id="rId24"/>
    <p:sldId id="322" r:id="rId25"/>
    <p:sldId id="323" r:id="rId26"/>
    <p:sldId id="289" r:id="rId27"/>
    <p:sldId id="259" r:id="rId28"/>
    <p:sldId id="262" r:id="rId29"/>
  </p:sldIdLst>
  <p:sldSz cx="12192000" cy="6858000"/>
  <p:notesSz cx="6400800" cy="8686800"/>
  <p:custDataLst>
    <p:tags r:id="rId34"/>
  </p:custDataLst>
  <p:defaultTextStyle>
    <a:defPPr>
      <a:defRPr lang="de-CH"/>
    </a:defPPr>
    <a:lvl1pPr algn="l" rtl="0" fontAlgn="base">
      <a:spcBef>
        <a:spcPct val="0"/>
      </a:spcBef>
      <a:spcAft>
        <a:spcPct val="0"/>
      </a:spcAft>
      <a:defRPr sz="1700" kern="1200">
        <a:solidFill>
          <a:schemeClr val="tx1"/>
        </a:solidFill>
        <a:latin typeface="Arial" panose="020B0604020202020204" pitchFamily="34" charset="0"/>
        <a:ea typeface="MS PGothic" panose="020B0600070205080204" charset="-128"/>
        <a:cs typeface="Arial" panose="020B0604020202020204" pitchFamily="34" charset="0"/>
      </a:defRPr>
    </a:lvl1pPr>
    <a:lvl2pPr marL="457200" algn="l" rtl="0" fontAlgn="base">
      <a:spcBef>
        <a:spcPct val="0"/>
      </a:spcBef>
      <a:spcAft>
        <a:spcPct val="0"/>
      </a:spcAft>
      <a:defRPr sz="1700" kern="1200">
        <a:solidFill>
          <a:schemeClr val="tx1"/>
        </a:solidFill>
        <a:latin typeface="Arial" panose="020B0604020202020204" pitchFamily="34" charset="0"/>
        <a:ea typeface="MS PGothic" panose="020B0600070205080204" charset="-128"/>
        <a:cs typeface="Arial" panose="020B0604020202020204" pitchFamily="34" charset="0"/>
      </a:defRPr>
    </a:lvl2pPr>
    <a:lvl3pPr marL="914400" algn="l" rtl="0" fontAlgn="base">
      <a:spcBef>
        <a:spcPct val="0"/>
      </a:spcBef>
      <a:spcAft>
        <a:spcPct val="0"/>
      </a:spcAft>
      <a:defRPr sz="1700" kern="1200">
        <a:solidFill>
          <a:schemeClr val="tx1"/>
        </a:solidFill>
        <a:latin typeface="Arial" panose="020B0604020202020204" pitchFamily="34" charset="0"/>
        <a:ea typeface="MS PGothic" panose="020B0600070205080204" charset="-128"/>
        <a:cs typeface="Arial" panose="020B0604020202020204" pitchFamily="34" charset="0"/>
      </a:defRPr>
    </a:lvl3pPr>
    <a:lvl4pPr marL="1371600" algn="l" rtl="0" fontAlgn="base">
      <a:spcBef>
        <a:spcPct val="0"/>
      </a:spcBef>
      <a:spcAft>
        <a:spcPct val="0"/>
      </a:spcAft>
      <a:defRPr sz="1700" kern="1200">
        <a:solidFill>
          <a:schemeClr val="tx1"/>
        </a:solidFill>
        <a:latin typeface="Arial" panose="020B0604020202020204" pitchFamily="34" charset="0"/>
        <a:ea typeface="MS PGothic" panose="020B0600070205080204" charset="-128"/>
        <a:cs typeface="Arial" panose="020B0604020202020204" pitchFamily="34" charset="0"/>
      </a:defRPr>
    </a:lvl4pPr>
    <a:lvl5pPr marL="1828800" algn="l" rtl="0" fontAlgn="base">
      <a:spcBef>
        <a:spcPct val="0"/>
      </a:spcBef>
      <a:spcAft>
        <a:spcPct val="0"/>
      </a:spcAft>
      <a:defRPr sz="1700" kern="1200">
        <a:solidFill>
          <a:schemeClr val="tx1"/>
        </a:solidFill>
        <a:latin typeface="Arial" panose="020B0604020202020204" pitchFamily="34" charset="0"/>
        <a:ea typeface="MS PGothic" panose="020B0600070205080204" charset="-128"/>
        <a:cs typeface="Arial" panose="020B0604020202020204" pitchFamily="34" charset="0"/>
      </a:defRPr>
    </a:lvl5pPr>
    <a:lvl6pPr marL="2286000" algn="l" defTabSz="457200" rtl="0" eaLnBrk="1" latinLnBrk="0" hangingPunct="1">
      <a:defRPr sz="1700" kern="1200">
        <a:solidFill>
          <a:schemeClr val="tx1"/>
        </a:solidFill>
        <a:latin typeface="Arial" panose="020B0604020202020204" pitchFamily="34" charset="0"/>
        <a:ea typeface="MS PGothic" panose="020B0600070205080204" charset="-128"/>
        <a:cs typeface="Arial" panose="020B0604020202020204" pitchFamily="34" charset="0"/>
      </a:defRPr>
    </a:lvl6pPr>
    <a:lvl7pPr marL="2743200" algn="l" defTabSz="457200" rtl="0" eaLnBrk="1" latinLnBrk="0" hangingPunct="1">
      <a:defRPr sz="1700" kern="1200">
        <a:solidFill>
          <a:schemeClr val="tx1"/>
        </a:solidFill>
        <a:latin typeface="Arial" panose="020B0604020202020204" pitchFamily="34" charset="0"/>
        <a:ea typeface="MS PGothic" panose="020B0600070205080204" charset="-128"/>
        <a:cs typeface="Arial" panose="020B0604020202020204" pitchFamily="34" charset="0"/>
      </a:defRPr>
    </a:lvl7pPr>
    <a:lvl8pPr marL="3200400" algn="l" defTabSz="457200" rtl="0" eaLnBrk="1" latinLnBrk="0" hangingPunct="1">
      <a:defRPr sz="1700" kern="1200">
        <a:solidFill>
          <a:schemeClr val="tx1"/>
        </a:solidFill>
        <a:latin typeface="Arial" panose="020B0604020202020204" pitchFamily="34" charset="0"/>
        <a:ea typeface="MS PGothic" panose="020B0600070205080204" charset="-128"/>
        <a:cs typeface="Arial" panose="020B0604020202020204" pitchFamily="34" charset="0"/>
      </a:defRPr>
    </a:lvl8pPr>
    <a:lvl9pPr marL="3657600" algn="l" defTabSz="457200" rtl="0" eaLnBrk="1" latinLnBrk="0" hangingPunct="1">
      <a:defRPr sz="1700" kern="1200">
        <a:solidFill>
          <a:schemeClr val="tx1"/>
        </a:solidFill>
        <a:latin typeface="Arial" panose="020B0604020202020204" pitchFamily="34" charset="0"/>
        <a:ea typeface="MS PGothic" panose="020B0600070205080204" charset="-128"/>
        <a:cs typeface="Arial" panose="020B0604020202020204" pitchFamily="34" charset="0"/>
      </a:defRPr>
    </a:lvl9pPr>
  </p:defaultTextStyle>
  <p:extLst>
    <p:ext uri="{EFAFB233-063F-42B5-8137-9DF3F51BA10A}">
      <p15:sldGuideLst xmlns:p15="http://schemas.microsoft.com/office/powerpoint/2012/main">
        <p15:guide id="1" orient="horz" pos="708" userDrawn="1">
          <p15:clr>
            <a:srgbClr val="A4A3A4"/>
          </p15:clr>
        </p15:guide>
        <p15:guide id="2" orient="horz" pos="1362" userDrawn="1">
          <p15:clr>
            <a:srgbClr val="A4A3A4"/>
          </p15:clr>
        </p15:guide>
        <p15:guide id="3" orient="horz" pos="3914" userDrawn="1">
          <p15:clr>
            <a:srgbClr val="A4A3A4"/>
          </p15:clr>
        </p15:guide>
        <p15:guide id="6" pos="3858" userDrawn="1">
          <p15:clr>
            <a:srgbClr val="A4A3A4"/>
          </p15:clr>
        </p15:guide>
        <p15:guide id="7" pos="4029" userDrawn="1">
          <p15:clr>
            <a:srgbClr val="A4A3A4"/>
          </p15:clr>
        </p15:guide>
        <p15:guide id="8" pos="4872" userDrawn="1">
          <p15:clr>
            <a:srgbClr val="A4A3A4"/>
          </p15:clr>
        </p15:guide>
        <p15:guide id="9" pos="5111" userDrawn="1">
          <p15:clr>
            <a:srgbClr val="A4A3A4"/>
          </p15:clr>
        </p15:guide>
        <p15:guide id="10" pos="7106" userDrawn="1">
          <p15:clr>
            <a:srgbClr val="A4A3A4"/>
          </p15:clr>
        </p15:guide>
        <p15:guide id="11" pos="2742" userDrawn="1">
          <p15:clr>
            <a:srgbClr val="A4A3A4"/>
          </p15:clr>
        </p15:guide>
        <p15:guide id="12" pos="2612"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94991614" name="Arthas"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660"/>
  </p:normalViewPr>
  <p:slideViewPr>
    <p:cSldViewPr snapToObjects="1" showGuides="1">
      <p:cViewPr>
        <p:scale>
          <a:sx n="83" d="100"/>
          <a:sy n="83" d="100"/>
        </p:scale>
        <p:origin x="624" y="-144"/>
      </p:cViewPr>
      <p:guideLst>
        <p:guide orient="horz" pos="708"/>
        <p:guide orient="horz" pos="1362"/>
        <p:guide orient="horz" pos="3914"/>
        <p:guide pos="3858"/>
        <p:guide pos="4029"/>
        <p:guide pos="4872"/>
        <p:guide pos="5111"/>
        <p:guide pos="7106"/>
        <p:guide pos="2742"/>
        <p:guide pos="2612"/>
        <p:guide pos="574"/>
        <p:guide orient="horz" pos="799"/>
        <p:guide orient="horz" pos="411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58.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p:spPr>
        <p:txBody>
          <a:bodyPr vert="horz" wrap="square" lIns="86211" tIns="43106" rIns="86211" bIns="43106" numCol="1" anchor="t" anchorCtr="0" compatLnSpc="1"/>
          <a:lstStyle>
            <a:lvl1pPr defTabSz="862330">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p:spPr>
        <p:txBody>
          <a:bodyPr vert="horz" wrap="square" lIns="86211" tIns="43106" rIns="86211" bIns="43106" numCol="1" anchor="t" anchorCtr="0" compatLnSpc="1"/>
          <a:lstStyle>
            <a:lvl1pPr algn="r" defTabSz="862330">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ln>
          <a:effec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p:spPr>
        <p:txBody>
          <a:bodyPr vert="horz" wrap="square" lIns="86211" tIns="43106" rIns="86211" bIns="43106" numCol="1" anchor="t" anchorCtr="0" compatLnSpc="1"/>
          <a:lstStyle/>
          <a:p>
            <a:pPr lvl="0"/>
            <a:r>
              <a:rPr lang="de-CH"/>
              <a:t>Textmasterformate durch Klicken bearbeiten</a:t>
            </a:r>
            <a:endParaRPr lang="de-CH"/>
          </a:p>
          <a:p>
            <a:pPr lvl="1"/>
            <a:r>
              <a:rPr lang="de-CH"/>
              <a:t>Zweite Ebene</a:t>
            </a:r>
            <a:endParaRPr lang="de-CH"/>
          </a:p>
          <a:p>
            <a:pPr lvl="2"/>
            <a:r>
              <a:rPr lang="de-CH"/>
              <a:t>Dritte Ebene</a:t>
            </a:r>
            <a:endParaRPr lang="de-CH"/>
          </a:p>
          <a:p>
            <a:pPr lvl="3"/>
            <a:r>
              <a:rPr lang="de-CH"/>
              <a:t>Vierte Ebene</a:t>
            </a:r>
            <a:endParaRPr lang="de-CH"/>
          </a:p>
          <a:p>
            <a:pPr lvl="4"/>
            <a:r>
              <a:rPr lang="de-CH"/>
              <a:t>Fünfte Ebene</a:t>
            </a:r>
            <a:endParaRPr lang="de-CH"/>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p:spPr>
        <p:txBody>
          <a:bodyPr vert="horz" wrap="square" lIns="86211" tIns="43106" rIns="86211" bIns="43106" numCol="1" anchor="b" anchorCtr="0" compatLnSpc="1"/>
          <a:lstStyle>
            <a:lvl1pPr defTabSz="862330">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p:spPr>
        <p:txBody>
          <a:bodyPr vert="horz" wrap="square" lIns="86211" tIns="43106" rIns="86211" bIns="43106" numCol="1" anchor="b" anchorCtr="0" compatLnSpc="1"/>
          <a:lstStyle>
            <a:lvl1pPr algn="r" defTabSz="862330">
              <a:defRPr sz="1100"/>
            </a:lvl1pPr>
          </a:lstStyle>
          <a:p>
            <a:fld id="{54E7F490-E965-9B42-AE49-DA4BC6E663B1}" type="slidenum">
              <a:rPr lang="de-CH"/>
            </a:fld>
            <a:endParaRPr lang="de-CH"/>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S PGothic" panose="020B0600070205080204" charset="-128"/>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Good afternoon, everyone. I am pleased to present the final defense of my Master's thesis, which focuses on designing a novel topology inference attack on Decentralized Federated Learning Networks.</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Cosine Similarity measures the angular distance between the parameter vectors of two models. It essentially tells us how aligned or similar the two models are in terms of their direction. As shown in the formula, it compares the dot product of the vectors, normalized by their magnitudes. Higher cosine similarity indicates that the models are more similar in terms of their parameter directions.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Euclidean Distance measures the straight-line distance between the two model vectors in multi-dimensional space. This metric reflects the numerical difference between the parameter values of the two models. As shown, it sums the squared differences between corresponding elements in the vectors and takes the square root. A lower Euclidean distance indicates more similarity between the models.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Both metrics provide valuable insight into model similarity, with Cosine Similarity focusing on angular relationships and Euclidean Distance on absolute differences.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has five parts: </a:t>
            </a:r>
            <a:endParaRPr lang="en-US" b="0" i="0" dirty="0">
              <a:solidFill>
                <a:srgbClr val="374151"/>
              </a:solidFill>
              <a:effectLst/>
              <a:latin typeface="Söhne"/>
            </a:endParaRPr>
          </a:p>
          <a:p>
            <a:r>
              <a:rPr lang="en-US" b="0" i="0" dirty="0">
                <a:solidFill>
                  <a:srgbClr val="374151"/>
                </a:solidFill>
                <a:effectLst/>
                <a:latin typeface="Söhne"/>
              </a:rPr>
              <a:t>an introduction with background information and methodology, </a:t>
            </a:r>
            <a:endParaRPr lang="en-US" b="0" i="0" dirty="0">
              <a:solidFill>
                <a:srgbClr val="374151"/>
              </a:solidFill>
              <a:effectLst/>
              <a:latin typeface="Söhne"/>
            </a:endParaRPr>
          </a:p>
          <a:p>
            <a:r>
              <a:rPr lang="en-US" b="0" i="0" dirty="0">
                <a:solidFill>
                  <a:srgbClr val="374151"/>
                </a:solidFill>
                <a:effectLst/>
                <a:latin typeface="Söhne"/>
              </a:rPr>
              <a:t>followed by 3 sections discussing data processing, model training, and evaluation, </a:t>
            </a:r>
            <a:endParaRPr lang="en-US" b="0" i="0" dirty="0">
              <a:solidFill>
                <a:srgbClr val="374151"/>
              </a:solidFill>
              <a:effectLst/>
              <a:latin typeface="Söhne"/>
            </a:endParaRPr>
          </a:p>
          <a:p>
            <a:r>
              <a:rPr lang="en-US" b="0" i="0" dirty="0">
                <a:solidFill>
                  <a:srgbClr val="374151"/>
                </a:solidFill>
                <a:effectLst/>
                <a:latin typeface="Söhne"/>
              </a:rPr>
              <a:t>and concluding with a summary.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the first attack scenario, we assume that the attacker has full knowledge of all the nodes in the network, but only partial information regarding the edges. </a:t>
            </a:r>
            <a:endParaRPr lang="en-US" b="0" i="0" dirty="0">
              <a:solidFill>
                <a:srgbClr val="374151"/>
              </a:solidFill>
              <a:effectLst/>
              <a:latin typeface="Söhne"/>
            </a:endParaRPr>
          </a:p>
          <a:p>
            <a:pPr algn="l"/>
            <a:r>
              <a:rPr lang="en-US" b="0" i="0" dirty="0">
                <a:solidFill>
                  <a:srgbClr val="374151"/>
                </a:solidFill>
                <a:effectLst/>
                <a:latin typeface="Söhne"/>
              </a:rPr>
              <a:t>This means the attacker knows which nodes are present and has access to some connections between them but not all.</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this case, the attacker aims to infer the missing edges by using a machine learning approach. Specifically, the attacker can treat this as a supervised learning task.</a:t>
            </a:r>
            <a:endParaRPr lang="en-US" b="0" i="0" dirty="0">
              <a:solidFill>
                <a:srgbClr val="374151"/>
              </a:solidFill>
              <a:effectLst/>
              <a:latin typeface="Söhne"/>
            </a:endParaRPr>
          </a:p>
          <a:p>
            <a:pPr algn="l"/>
            <a:r>
              <a:rPr lang="en-US" b="0" i="0" dirty="0">
                <a:solidFill>
                  <a:srgbClr val="374151"/>
                </a:solidFill>
                <a:effectLst/>
                <a:latin typeface="Söhne"/>
              </a:rPr>
              <a:t>The known node information, denoted as X</a:t>
            </a:r>
            <a:r>
              <a:rPr lang="en-US" b="0" i="0" dirty="0">
                <a:solidFill>
                  <a:srgbClr val="374151"/>
                </a:solidFill>
                <a:effectLst/>
                <a:latin typeface="Söhne"/>
              </a:rPr>
              <a:t>known, and the known edge information can be used to train a machine learning model, M.</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Once the model  M is trained using the known portion of the graph, the next step is to predict the missing edges. The attacker applies the trained model to the missing node data,</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diagram on the left illustrates this concept: nodes N0 to N 4 belong to the training group, where both node and edge information is fully known. Nodes N 5to </a:t>
            </a:r>
            <a:endParaRPr lang="en-US" b="0" i="0" dirty="0">
              <a:solidFill>
                <a:srgbClr val="374151"/>
              </a:solidFill>
              <a:effectLst/>
              <a:latin typeface="Söhne"/>
            </a:endParaRPr>
          </a:p>
          <a:p>
            <a:pPr algn="l"/>
            <a:r>
              <a:rPr lang="en-US" b="0" i="0" dirty="0">
                <a:solidFill>
                  <a:srgbClr val="374151"/>
                </a:solidFill>
                <a:effectLst/>
                <a:latin typeface="Söhne"/>
              </a:rPr>
              <a:t>N 7 , on the other hand, are part of the test group, where the goal is to predict their missing connections. </a:t>
            </a:r>
            <a:endParaRPr lang="en-US" b="0" i="0" dirty="0">
              <a:solidFill>
                <a:srgbClr val="374151"/>
              </a:solidFill>
              <a:effectLst/>
              <a:latin typeface="Söhne"/>
            </a:endParaRPr>
          </a:p>
          <a:p>
            <a:pPr algn="l"/>
            <a:r>
              <a:rPr lang="en-US" b="0" i="0" dirty="0">
                <a:solidFill>
                  <a:srgbClr val="374151"/>
                </a:solidFill>
                <a:effectLst/>
                <a:latin typeface="Söhne"/>
              </a:rPr>
              <a:t>By leveraging the known information, the attacker can attempt to reconstruct the overall topology of the network. </a:t>
            </a:r>
            <a:endParaRPr lang="en-US" b="0" i="0" dirty="0">
              <a:solidFill>
                <a:srgbClr val="374151"/>
              </a:solidFill>
              <a:effectLst/>
              <a:latin typeface="Söhne"/>
            </a:endParaRPr>
          </a:p>
          <a:p>
            <a:pPr algn="l"/>
            <a:r>
              <a:rPr lang="en-US" b="0" i="0" dirty="0">
                <a:solidFill>
                  <a:srgbClr val="374151"/>
                </a:solidFill>
                <a:effectLst/>
                <a:latin typeface="Söhne"/>
              </a:rPr>
              <a:t>This method allows the attacker to gain insights into the missing parts of the network, even when only partial edge information is initially available.</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the second attack scenario, the assumption is that the attacker has complete knowledge of the nodes in the network,</a:t>
            </a:r>
            <a:endParaRPr lang="en-US" b="0" i="0" dirty="0">
              <a:solidFill>
                <a:srgbClr val="374151"/>
              </a:solidFill>
              <a:effectLst/>
              <a:latin typeface="Söhne"/>
            </a:endParaRPr>
          </a:p>
          <a:p>
            <a:pPr algn="l"/>
            <a:r>
              <a:rPr lang="en-US" b="0" i="0" dirty="0">
                <a:solidFill>
                  <a:srgbClr val="374151"/>
                </a:solidFill>
                <a:effectLst/>
                <a:latin typeface="Söhne"/>
              </a:rPr>
              <a:t> but no information about the edges. This is a more challenging scenario since the attacker doesn't know the connections between nodes</a:t>
            </a:r>
            <a:endParaRPr lang="en-US" b="0" i="0" dirty="0">
              <a:solidFill>
                <a:srgbClr val="374151"/>
              </a:solidFill>
              <a:effectLst/>
              <a:latin typeface="Söhne"/>
            </a:endParaRPr>
          </a:p>
          <a:p>
            <a:pPr algn="l"/>
            <a:r>
              <a:rPr lang="en-US" b="0" i="0" dirty="0">
                <a:solidFill>
                  <a:srgbClr val="374151"/>
                </a:solidFill>
                <a:effectLst/>
                <a:latin typeface="Söhne"/>
              </a:rPr>
              <a:t> and must deduce them solely based on the node information.</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To address this, the attacker uses an unsupervised clustering approach. By analyzing the node metrics, Xi​</a:t>
            </a:r>
            <a:endParaRPr lang="en-US" b="0" i="0" dirty="0">
              <a:solidFill>
                <a:srgbClr val="374151"/>
              </a:solidFill>
              <a:effectLst/>
              <a:latin typeface="Söhne"/>
            </a:endParaRPr>
          </a:p>
          <a:p>
            <a:pPr algn="l"/>
            <a:r>
              <a:rPr lang="en-US" b="0" i="0" dirty="0">
                <a:solidFill>
                  <a:srgbClr val="374151"/>
                </a:solidFill>
                <a:effectLst/>
                <a:latin typeface="Söhne"/>
              </a:rPr>
              <a:t> , the attacker applies a clustering model 𝑀cluster​. The goal of the clustering model is to classify the nodes into two groups: the edge group and the non-edge group.</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function g(Xi) represents this classification. If the node belongs to the edge group, g(Xi) is equal to 1, meaning that there is likely an edge between this node and others in this group.</a:t>
            </a:r>
            <a:endParaRPr lang="en-US" b="0" i="0" dirty="0">
              <a:solidFill>
                <a:srgbClr val="374151"/>
              </a:solidFill>
              <a:effectLst/>
              <a:latin typeface="Söhne"/>
            </a:endParaRPr>
          </a:p>
          <a:p>
            <a:pPr algn="l"/>
            <a:r>
              <a:rPr lang="en-US" b="0" i="0" dirty="0">
                <a:solidFill>
                  <a:srgbClr val="374151"/>
                </a:solidFill>
                <a:effectLst/>
                <a:latin typeface="Söhne"/>
              </a:rPr>
              <a:t>If the node belongs to the non-edge group, g(Xi) is 0, indicating that the node is not directly connected.</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figure on the left illustrates how the nodes are separated into two distinct groups without any knowledge of the edges. </a:t>
            </a:r>
            <a:endParaRPr lang="en-US" b="0" i="0" dirty="0">
              <a:solidFill>
                <a:srgbClr val="374151"/>
              </a:solidFill>
              <a:effectLst/>
              <a:latin typeface="Söhne"/>
            </a:endParaRPr>
          </a:p>
          <a:p>
            <a:pPr algn="l"/>
            <a:r>
              <a:rPr lang="en-US" b="0" i="0" dirty="0">
                <a:solidFill>
                  <a:srgbClr val="374151"/>
                </a:solidFill>
                <a:effectLst/>
                <a:latin typeface="Söhne"/>
              </a:rPr>
              <a:t>By clustering the nodes into these two groups based on their features, the attacker can infer which nodes are more likely to be connected. </a:t>
            </a:r>
            <a:endParaRPr lang="en-US" b="0" i="0" dirty="0">
              <a:solidFill>
                <a:srgbClr val="374151"/>
              </a:solidFill>
              <a:effectLst/>
              <a:latin typeface="Söhne"/>
            </a:endParaRPr>
          </a:p>
          <a:p>
            <a:pPr algn="l"/>
            <a:r>
              <a:rPr lang="en-US" b="0" i="0" dirty="0">
                <a:solidFill>
                  <a:srgbClr val="374151"/>
                </a:solidFill>
                <a:effectLst/>
                <a:latin typeface="Söhne"/>
              </a:rPr>
              <a:t>This strategy enables the attacker to reconstruct parts of the network topology even without direct edge information, which can serve as a strong foundation for topology inference attacks.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has five parts: </a:t>
            </a:r>
            <a:endParaRPr lang="en-US" b="0" i="0" dirty="0">
              <a:solidFill>
                <a:srgbClr val="374151"/>
              </a:solidFill>
              <a:effectLst/>
              <a:latin typeface="Söhne"/>
            </a:endParaRPr>
          </a:p>
          <a:p>
            <a:r>
              <a:rPr lang="en-US" b="0" i="0" dirty="0">
                <a:solidFill>
                  <a:srgbClr val="374151"/>
                </a:solidFill>
                <a:effectLst/>
                <a:latin typeface="Söhne"/>
              </a:rPr>
              <a:t>an introduction with background information and methodology, </a:t>
            </a:r>
            <a:endParaRPr lang="en-US" b="0" i="0" dirty="0">
              <a:solidFill>
                <a:srgbClr val="374151"/>
              </a:solidFill>
              <a:effectLst/>
              <a:latin typeface="Söhne"/>
            </a:endParaRPr>
          </a:p>
          <a:p>
            <a:r>
              <a:rPr lang="en-US" b="0" i="0" dirty="0">
                <a:solidFill>
                  <a:srgbClr val="374151"/>
                </a:solidFill>
                <a:effectLst/>
                <a:latin typeface="Söhne"/>
              </a:rPr>
              <a:t>followed by 3 sections discussing data processing, model training, and evaluation, </a:t>
            </a:r>
            <a:endParaRPr lang="en-US" b="0" i="0" dirty="0">
              <a:solidFill>
                <a:srgbClr val="374151"/>
              </a:solidFill>
              <a:effectLst/>
              <a:latin typeface="Söhne"/>
            </a:endParaRPr>
          </a:p>
          <a:p>
            <a:r>
              <a:rPr lang="en-US" b="0" i="0" dirty="0">
                <a:solidFill>
                  <a:srgbClr val="374151"/>
                </a:solidFill>
                <a:effectLst/>
                <a:latin typeface="Söhne"/>
              </a:rPr>
              <a:t>and concluding with a summary.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this experiment, we focus on comparing the performance of different node metrics in the second attack scenario.</a:t>
            </a:r>
            <a:endParaRPr lang="en-US" b="0" i="0" dirty="0">
              <a:solidFill>
                <a:srgbClr val="374151"/>
              </a:solidFill>
              <a:effectLst/>
              <a:latin typeface="Söhne"/>
            </a:endParaRPr>
          </a:p>
          <a:p>
            <a:pPr algn="l"/>
            <a:r>
              <a:rPr lang="en-US" b="0" i="0" dirty="0">
                <a:solidFill>
                  <a:srgbClr val="374151"/>
                </a:solidFill>
                <a:effectLst/>
                <a:latin typeface="Söhne"/>
              </a:rPr>
              <a:t>The x-axis represents five different network topologies, and the y-axis represents the F1 score, which measures the attack’s effectiveness.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Looking at the results, we can see that Relative Loss consistently performs the best across all network topologies. </a:t>
            </a:r>
            <a:endParaRPr lang="en-US" b="0" i="0" dirty="0">
              <a:solidFill>
                <a:srgbClr val="374151"/>
              </a:solidFill>
              <a:effectLst/>
              <a:latin typeface="Söhne"/>
            </a:endParaRPr>
          </a:p>
          <a:p>
            <a:pPr algn="l"/>
            <a:r>
              <a:rPr lang="en-US" b="0" i="0" dirty="0">
                <a:solidFill>
                  <a:srgbClr val="374151"/>
                </a:solidFill>
                <a:effectLst/>
                <a:latin typeface="Söhne"/>
              </a:rPr>
              <a:t>It achieves an F1 score of 1.0 in most of the topologies and only slightly drops in the ER_0.7 case. </a:t>
            </a:r>
            <a:endParaRPr lang="en-US" b="0" i="0" dirty="0">
              <a:solidFill>
                <a:srgbClr val="374151"/>
              </a:solidFill>
              <a:effectLst/>
              <a:latin typeface="Söhne"/>
            </a:endParaRPr>
          </a:p>
          <a:p>
            <a:pPr algn="l"/>
            <a:r>
              <a:rPr lang="en-US" b="0" i="0" dirty="0">
                <a:solidFill>
                  <a:srgbClr val="374151"/>
                </a:solidFill>
                <a:effectLst/>
                <a:latin typeface="Söhne"/>
              </a:rPr>
              <a:t>This indicates that the loss metric, which captures the generalizability between node models, is highly effective for topology inference in DFL networks.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On the other hand, Cosine Similarity shows reasonable performance, achieving competitive F1 scores but lower than Relative Loss.</a:t>
            </a:r>
            <a:endParaRPr lang="en-US" b="0" i="0" dirty="0">
              <a:solidFill>
                <a:srgbClr val="374151"/>
              </a:solidFill>
              <a:effectLst/>
              <a:latin typeface="Söhne"/>
            </a:endParaRPr>
          </a:p>
          <a:p>
            <a:pPr algn="l"/>
            <a:r>
              <a:rPr lang="en-US" b="0" i="0" dirty="0">
                <a:solidFill>
                  <a:srgbClr val="374151"/>
                </a:solidFill>
                <a:effectLst/>
                <a:latin typeface="Söhne"/>
              </a:rPr>
              <a:t>Entropy demonstrates some instability, especially in the Star topology, where its F1 score drops significantly, indicating that this metric might not be as reliable in capturing node connectivity in certain network structures. </a:t>
            </a:r>
            <a:endParaRPr lang="en-US" b="0" i="0" dirty="0">
              <a:solidFill>
                <a:srgbClr val="374151"/>
              </a:solidFill>
              <a:effectLst/>
              <a:latin typeface="Söhne"/>
            </a:endParaRPr>
          </a:p>
          <a:p>
            <a:pPr algn="l"/>
            <a:r>
              <a:rPr lang="en-US" b="0" i="0" dirty="0">
                <a:solidFill>
                  <a:srgbClr val="374151"/>
                </a:solidFill>
                <a:effectLst/>
                <a:latin typeface="Söhne"/>
              </a:rPr>
              <a:t>Finally, Euclidean Similarity performs the weakest overall, particularly in the Star and Ring topologies, where the F1 scores are much lower compared to other metrics.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has five parts: </a:t>
            </a:r>
            <a:endParaRPr lang="en-US" b="0" i="0" dirty="0">
              <a:solidFill>
                <a:srgbClr val="374151"/>
              </a:solidFill>
              <a:effectLst/>
              <a:latin typeface="Söhne"/>
            </a:endParaRPr>
          </a:p>
          <a:p>
            <a:r>
              <a:rPr lang="en-US" b="0" i="0" dirty="0">
                <a:solidFill>
                  <a:srgbClr val="374151"/>
                </a:solidFill>
                <a:effectLst/>
                <a:latin typeface="Söhne"/>
              </a:rPr>
              <a:t>an introduction with background information and methodology, </a:t>
            </a:r>
            <a:endParaRPr lang="en-US" b="0" i="0" dirty="0">
              <a:solidFill>
                <a:srgbClr val="374151"/>
              </a:solidFill>
              <a:effectLst/>
              <a:latin typeface="Söhne"/>
            </a:endParaRPr>
          </a:p>
          <a:p>
            <a:r>
              <a:rPr lang="en-US" b="0" i="0" dirty="0">
                <a:solidFill>
                  <a:srgbClr val="374151"/>
                </a:solidFill>
                <a:effectLst/>
                <a:latin typeface="Söhne"/>
              </a:rPr>
              <a:t>followed by 3 sections discussing data processing, model training, and evaluation, </a:t>
            </a:r>
            <a:endParaRPr lang="en-US" b="0" i="0" dirty="0">
              <a:solidFill>
                <a:srgbClr val="374151"/>
              </a:solidFill>
              <a:effectLst/>
              <a:latin typeface="Söhne"/>
            </a:endParaRPr>
          </a:p>
          <a:p>
            <a:r>
              <a:rPr lang="en-US" b="0" i="0" dirty="0">
                <a:solidFill>
                  <a:srgbClr val="374151"/>
                </a:solidFill>
                <a:effectLst/>
                <a:latin typeface="Söhne"/>
              </a:rPr>
              <a:t>and concluding with a summary.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bar plot for the attack . </a:t>
            </a:r>
            <a:endParaRPr lang="en-US" b="0" i="0" dirty="0">
              <a:solidFill>
                <a:srgbClr val="374151"/>
              </a:solidFill>
              <a:effectLst/>
              <a:latin typeface="Söhne"/>
            </a:endParaRPr>
          </a:p>
          <a:p>
            <a:pPr algn="l"/>
            <a:r>
              <a:rPr lang="en-US" b="0" i="0" dirty="0">
                <a:solidFill>
                  <a:srgbClr val="374151"/>
                </a:solidFill>
                <a:effectLst/>
                <a:latin typeface="Söhne"/>
              </a:rPr>
              <a:t>Machine learning and deep learning have significantly advanced anomaly detection and malware classification models to meet this challenge. </a:t>
            </a:r>
            <a:endParaRPr lang="en-US" b="0" i="0" dirty="0">
              <a:solidFill>
                <a:srgbClr val="374151"/>
              </a:solidFill>
              <a:effectLst/>
              <a:latin typeface="Söhne"/>
            </a:endParaRPr>
          </a:p>
          <a:p>
            <a:pPr algn="l"/>
            <a:r>
              <a:rPr lang="en-US" b="0" i="0" dirty="0">
                <a:solidFill>
                  <a:srgbClr val="374151"/>
                </a:solidFill>
                <a:effectLst/>
                <a:latin typeface="Söhne"/>
              </a:rPr>
              <a:t>However, these models often struggle in scenarios /</a:t>
            </a:r>
            <a:r>
              <a:rPr lang="en-US" b="0" i="0" dirty="0" err="1">
                <a:solidFill>
                  <a:srgbClr val="374151"/>
                </a:solidFill>
                <a:effectLst/>
                <a:latin typeface="Söhne"/>
              </a:rPr>
              <a:t>səˈnɑːriəʊ</a:t>
            </a:r>
            <a:r>
              <a:rPr lang="en-US" b="0" i="0" dirty="0">
                <a:solidFill>
                  <a:srgbClr val="374151"/>
                </a:solidFill>
                <a:effectLst/>
                <a:latin typeface="Söhne"/>
              </a:rPr>
              <a:t>/ with limited data sharing due to privacy/ˈ</a:t>
            </a:r>
            <a:r>
              <a:rPr lang="en-US" b="0" i="0" dirty="0" err="1">
                <a:solidFill>
                  <a:srgbClr val="374151"/>
                </a:solidFill>
                <a:effectLst/>
                <a:latin typeface="Söhne"/>
              </a:rPr>
              <a:t>prɪvəsi</a:t>
            </a:r>
            <a:r>
              <a:rPr lang="en-US" b="0" i="0" dirty="0">
                <a:solidFill>
                  <a:srgbClr val="374151"/>
                </a:solidFill>
                <a:effectLst/>
                <a:latin typeface="Söhne"/>
              </a:rPr>
              <a:t>/  concerns.</a:t>
            </a:r>
            <a:endParaRPr lang="en-US" b="0" i="0" dirty="0">
              <a:solidFill>
                <a:srgbClr val="374151"/>
              </a:solidFill>
              <a:effectLst/>
              <a:latin typeface="Söhne"/>
            </a:endParaRPr>
          </a:p>
          <a:p>
            <a:pPr algn="l"/>
            <a:r>
              <a:rPr lang="en-US" b="0" i="0" dirty="0">
                <a:solidFill>
                  <a:srgbClr val="374151"/>
                </a:solidFill>
                <a:effectLst/>
                <a:latin typeface="Söhne"/>
              </a:rPr>
              <a:t>Federated Learning (FL) provides a promising solution by training models on local data and then aggregating them to create a global model, ensuring data privacy. </a:t>
            </a:r>
            <a:endParaRPr lang="en-US" b="0" i="0" dirty="0">
              <a:solidFill>
                <a:srgbClr val="374151"/>
              </a:solidFill>
              <a:effectLst/>
              <a:latin typeface="Söhne"/>
            </a:endParaRPr>
          </a:p>
          <a:p>
            <a:pPr algn="l"/>
            <a:r>
              <a:rPr lang="en-US" b="0" i="0" dirty="0">
                <a:solidFill>
                  <a:srgbClr val="374151"/>
                </a:solidFill>
                <a:effectLst/>
                <a:latin typeface="Söhne"/>
              </a:rPr>
              <a:t>However, centralized FL, relying on a central server for model aggregation, faces the risk of a single point of failure. </a:t>
            </a:r>
            <a:endParaRPr lang="en-US" b="0" i="0" dirty="0">
              <a:solidFill>
                <a:srgbClr val="374151"/>
              </a:solidFill>
              <a:effectLst/>
              <a:latin typeface="Söhne"/>
            </a:endParaRPr>
          </a:p>
          <a:p>
            <a:pPr algn="l"/>
            <a:r>
              <a:rPr lang="en-US" b="0" i="0" dirty="0">
                <a:solidFill>
                  <a:srgbClr val="374151"/>
                </a:solidFill>
                <a:effectLst/>
                <a:latin typeface="Söhne"/>
              </a:rPr>
              <a:t>This concern has made Decentralized Federated Learning (DFL), where each node acts both as the trainer and the aggregate, a more secure and robust/</a:t>
            </a:r>
            <a:r>
              <a:rPr lang="en-US" b="0" i="0" dirty="0" err="1">
                <a:solidFill>
                  <a:srgbClr val="374151"/>
                </a:solidFill>
                <a:effectLst/>
                <a:latin typeface="Söhne"/>
              </a:rPr>
              <a:t>rəʊˈbʌst</a:t>
            </a:r>
            <a:r>
              <a:rPr lang="en-US" b="0" i="0" dirty="0">
                <a:solidFill>
                  <a:srgbClr val="374151"/>
                </a:solidFill>
                <a:effectLst/>
                <a:latin typeface="Söhne"/>
              </a:rPr>
              <a:t>/  alternative /</a:t>
            </a:r>
            <a:r>
              <a:rPr lang="en-US" b="0" i="0" dirty="0" err="1">
                <a:solidFill>
                  <a:srgbClr val="374151"/>
                </a:solidFill>
                <a:effectLst/>
                <a:latin typeface="Söhne"/>
              </a:rPr>
              <a:t>ɔːlˈtɜːnətɪv</a:t>
            </a:r>
            <a:r>
              <a:rPr lang="en-US" b="0" i="0" dirty="0">
                <a:solidFill>
                  <a:srgbClr val="374151"/>
                </a:solidFill>
                <a:effectLst/>
                <a:latin typeface="Söhne"/>
              </a:rPr>
              <a:t>/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has five parts: </a:t>
            </a:r>
            <a:endParaRPr lang="en-US" b="0" i="0" dirty="0">
              <a:solidFill>
                <a:srgbClr val="374151"/>
              </a:solidFill>
              <a:effectLst/>
              <a:latin typeface="Söhne"/>
            </a:endParaRPr>
          </a:p>
          <a:p>
            <a:r>
              <a:rPr lang="en-US" b="0" i="0" dirty="0">
                <a:solidFill>
                  <a:srgbClr val="374151"/>
                </a:solidFill>
                <a:effectLst/>
                <a:latin typeface="Söhne"/>
              </a:rPr>
              <a:t>an introduction with background information and methodology, </a:t>
            </a:r>
            <a:endParaRPr lang="en-US" b="0" i="0" dirty="0">
              <a:solidFill>
                <a:srgbClr val="374151"/>
              </a:solidFill>
              <a:effectLst/>
              <a:latin typeface="Söhne"/>
            </a:endParaRPr>
          </a:p>
          <a:p>
            <a:r>
              <a:rPr lang="en-US" b="0" i="0" dirty="0">
                <a:solidFill>
                  <a:srgbClr val="374151"/>
                </a:solidFill>
                <a:effectLst/>
                <a:latin typeface="Söhne"/>
              </a:rPr>
              <a:t>followed by 3 sections discussing data processing, model training, and evaluation, </a:t>
            </a:r>
            <a:endParaRPr lang="en-US" b="0" i="0" dirty="0">
              <a:solidFill>
                <a:srgbClr val="374151"/>
              </a:solidFill>
              <a:effectLst/>
              <a:latin typeface="Söhne"/>
            </a:endParaRPr>
          </a:p>
          <a:p>
            <a:r>
              <a:rPr lang="en-US" b="0" i="0" dirty="0">
                <a:solidFill>
                  <a:srgbClr val="374151"/>
                </a:solidFill>
                <a:effectLst/>
                <a:latin typeface="Söhne"/>
              </a:rPr>
              <a:t>and concluding with a summary.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Nowadays, the growing number of Internet-connected devices poses a challenge in protecting them against cyber attacks. </a:t>
            </a:r>
            <a:endParaRPr lang="en-US" b="0" i="0" dirty="0">
              <a:solidFill>
                <a:srgbClr val="374151"/>
              </a:solidFill>
              <a:effectLst/>
              <a:latin typeface="Söhne"/>
            </a:endParaRPr>
          </a:p>
          <a:p>
            <a:pPr algn="l"/>
            <a:r>
              <a:rPr lang="en-US" b="0" i="0" dirty="0">
                <a:solidFill>
                  <a:srgbClr val="374151"/>
                </a:solidFill>
                <a:effectLst/>
                <a:latin typeface="Söhne"/>
              </a:rPr>
              <a:t>Machine learning and deep learning have significantly advanced anomaly detection and malware classification models to meet this challenge. </a:t>
            </a:r>
            <a:endParaRPr lang="en-US" b="0" i="0" dirty="0">
              <a:solidFill>
                <a:srgbClr val="374151"/>
              </a:solidFill>
              <a:effectLst/>
              <a:latin typeface="Söhne"/>
            </a:endParaRPr>
          </a:p>
          <a:p>
            <a:pPr algn="l"/>
            <a:r>
              <a:rPr lang="en-US" b="0" i="0" dirty="0">
                <a:solidFill>
                  <a:srgbClr val="374151"/>
                </a:solidFill>
                <a:effectLst/>
                <a:latin typeface="Söhne"/>
              </a:rPr>
              <a:t>However, these models often struggle in scenarios /</a:t>
            </a:r>
            <a:r>
              <a:rPr lang="en-US" b="0" i="0" dirty="0" err="1">
                <a:solidFill>
                  <a:srgbClr val="374151"/>
                </a:solidFill>
                <a:effectLst/>
                <a:latin typeface="Söhne"/>
              </a:rPr>
              <a:t>səˈnɑːriəʊ</a:t>
            </a:r>
            <a:r>
              <a:rPr lang="en-US" b="0" i="0" dirty="0">
                <a:solidFill>
                  <a:srgbClr val="374151"/>
                </a:solidFill>
                <a:effectLst/>
                <a:latin typeface="Söhne"/>
              </a:rPr>
              <a:t>/ with limited data sharing due to privacy/ˈ</a:t>
            </a:r>
            <a:r>
              <a:rPr lang="en-US" b="0" i="0" dirty="0" err="1">
                <a:solidFill>
                  <a:srgbClr val="374151"/>
                </a:solidFill>
                <a:effectLst/>
                <a:latin typeface="Söhne"/>
              </a:rPr>
              <a:t>prɪvəsi</a:t>
            </a:r>
            <a:r>
              <a:rPr lang="en-US" b="0" i="0" dirty="0">
                <a:solidFill>
                  <a:srgbClr val="374151"/>
                </a:solidFill>
                <a:effectLst/>
                <a:latin typeface="Söhne"/>
              </a:rPr>
              <a:t>/  concerns.</a:t>
            </a:r>
            <a:endParaRPr lang="en-US" b="0" i="0" dirty="0">
              <a:solidFill>
                <a:srgbClr val="374151"/>
              </a:solidFill>
              <a:effectLst/>
              <a:latin typeface="Söhne"/>
            </a:endParaRPr>
          </a:p>
          <a:p>
            <a:pPr algn="l"/>
            <a:r>
              <a:rPr lang="en-US" b="0" i="0" dirty="0">
                <a:solidFill>
                  <a:srgbClr val="374151"/>
                </a:solidFill>
                <a:effectLst/>
                <a:latin typeface="Söhne"/>
              </a:rPr>
              <a:t>Federated Learning (FL) provides a promising solution by training models on local data and then aggregating them to create a global model, ensuring data privacy. </a:t>
            </a:r>
            <a:endParaRPr lang="en-US" b="0" i="0" dirty="0">
              <a:solidFill>
                <a:srgbClr val="374151"/>
              </a:solidFill>
              <a:effectLst/>
              <a:latin typeface="Söhne"/>
            </a:endParaRPr>
          </a:p>
          <a:p>
            <a:pPr algn="l"/>
            <a:r>
              <a:rPr lang="en-US" b="0" i="0" dirty="0">
                <a:solidFill>
                  <a:srgbClr val="374151"/>
                </a:solidFill>
                <a:effectLst/>
                <a:latin typeface="Söhne"/>
              </a:rPr>
              <a:t>However, centralized FL, relying on a central server for model aggregation, faces the risk of a single point of failure. </a:t>
            </a:r>
            <a:endParaRPr lang="en-US" b="0" i="0" dirty="0">
              <a:solidFill>
                <a:srgbClr val="374151"/>
              </a:solidFill>
              <a:effectLst/>
              <a:latin typeface="Söhne"/>
            </a:endParaRPr>
          </a:p>
          <a:p>
            <a:pPr algn="l"/>
            <a:r>
              <a:rPr lang="en-US" b="0" i="0" dirty="0">
                <a:solidFill>
                  <a:srgbClr val="374151"/>
                </a:solidFill>
                <a:effectLst/>
                <a:latin typeface="Söhne"/>
              </a:rPr>
              <a:t>This concern has made Decentralized Federated Learning (DFL), where each node acts both as the trainer and the aggregate, a more secure and robust/</a:t>
            </a:r>
            <a:r>
              <a:rPr lang="en-US" b="0" i="0" dirty="0" err="1">
                <a:solidFill>
                  <a:srgbClr val="374151"/>
                </a:solidFill>
                <a:effectLst/>
                <a:latin typeface="Söhne"/>
              </a:rPr>
              <a:t>rəʊˈbʌst</a:t>
            </a:r>
            <a:r>
              <a:rPr lang="en-US" b="0" i="0" dirty="0">
                <a:solidFill>
                  <a:srgbClr val="374151"/>
                </a:solidFill>
                <a:effectLst/>
                <a:latin typeface="Söhne"/>
              </a:rPr>
              <a:t>/  alternative /</a:t>
            </a:r>
            <a:r>
              <a:rPr lang="en-US" b="0" i="0" dirty="0" err="1">
                <a:solidFill>
                  <a:srgbClr val="374151"/>
                </a:solidFill>
                <a:effectLst/>
                <a:latin typeface="Söhne"/>
              </a:rPr>
              <a:t>ɔːlˈtɜːnətɪv</a:t>
            </a:r>
            <a:r>
              <a:rPr lang="en-US" b="0" i="0" dirty="0">
                <a:solidFill>
                  <a:srgbClr val="374151"/>
                </a:solidFill>
                <a:effectLst/>
                <a:latin typeface="Söhne"/>
              </a:rPr>
              <a:t>/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Nowadays, the growing number of Internet-connected devices poses a challenge in protecting them against cyber attacks. </a:t>
            </a:r>
            <a:endParaRPr lang="en-US" b="0" i="0" dirty="0">
              <a:solidFill>
                <a:srgbClr val="374151"/>
              </a:solidFill>
              <a:effectLst/>
              <a:latin typeface="Söhne"/>
            </a:endParaRPr>
          </a:p>
          <a:p>
            <a:pPr algn="l"/>
            <a:r>
              <a:rPr lang="en-US" b="0" i="0" dirty="0">
                <a:solidFill>
                  <a:srgbClr val="374151"/>
                </a:solidFill>
                <a:effectLst/>
                <a:latin typeface="Söhne"/>
              </a:rPr>
              <a:t>Machine learning and deep learning have significantly advanced anomaly detection and malware classification models to meet this challenge. </a:t>
            </a:r>
            <a:endParaRPr lang="en-US" b="0" i="0" dirty="0">
              <a:solidFill>
                <a:srgbClr val="374151"/>
              </a:solidFill>
              <a:effectLst/>
              <a:latin typeface="Söhne"/>
            </a:endParaRPr>
          </a:p>
          <a:p>
            <a:pPr algn="l"/>
            <a:r>
              <a:rPr lang="en-US" b="0" i="0" dirty="0">
                <a:solidFill>
                  <a:srgbClr val="374151"/>
                </a:solidFill>
                <a:effectLst/>
                <a:latin typeface="Söhne"/>
              </a:rPr>
              <a:t>However, these models often struggle in scenarios /</a:t>
            </a:r>
            <a:r>
              <a:rPr lang="en-US" b="0" i="0" dirty="0" err="1">
                <a:solidFill>
                  <a:srgbClr val="374151"/>
                </a:solidFill>
                <a:effectLst/>
                <a:latin typeface="Söhne"/>
              </a:rPr>
              <a:t>səˈnɑːriəʊ</a:t>
            </a:r>
            <a:r>
              <a:rPr lang="en-US" b="0" i="0" dirty="0">
                <a:solidFill>
                  <a:srgbClr val="374151"/>
                </a:solidFill>
                <a:effectLst/>
                <a:latin typeface="Söhne"/>
              </a:rPr>
              <a:t>/ with limited data sharing due to privacy/ˈ</a:t>
            </a:r>
            <a:r>
              <a:rPr lang="en-US" b="0" i="0" dirty="0" err="1">
                <a:solidFill>
                  <a:srgbClr val="374151"/>
                </a:solidFill>
                <a:effectLst/>
                <a:latin typeface="Söhne"/>
              </a:rPr>
              <a:t>prɪvəsi</a:t>
            </a:r>
            <a:r>
              <a:rPr lang="en-US" b="0" i="0" dirty="0">
                <a:solidFill>
                  <a:srgbClr val="374151"/>
                </a:solidFill>
                <a:effectLst/>
                <a:latin typeface="Söhne"/>
              </a:rPr>
              <a:t>/  concerns.</a:t>
            </a:r>
            <a:endParaRPr lang="en-US" b="0" i="0" dirty="0">
              <a:solidFill>
                <a:srgbClr val="374151"/>
              </a:solidFill>
              <a:effectLst/>
              <a:latin typeface="Söhne"/>
            </a:endParaRPr>
          </a:p>
          <a:p>
            <a:pPr algn="l"/>
            <a:r>
              <a:rPr lang="en-US" b="0" i="0" dirty="0">
                <a:solidFill>
                  <a:srgbClr val="374151"/>
                </a:solidFill>
                <a:effectLst/>
                <a:latin typeface="Söhne"/>
              </a:rPr>
              <a:t>Federated Learning (FL) provides a promising solution by training models on local data and then aggregating them to create a global model, ensuring data privacy. </a:t>
            </a:r>
            <a:endParaRPr lang="en-US" b="0" i="0" dirty="0">
              <a:solidFill>
                <a:srgbClr val="374151"/>
              </a:solidFill>
              <a:effectLst/>
              <a:latin typeface="Söhne"/>
            </a:endParaRPr>
          </a:p>
          <a:p>
            <a:pPr algn="l"/>
            <a:r>
              <a:rPr lang="en-US" b="0" i="0" dirty="0">
                <a:solidFill>
                  <a:srgbClr val="374151"/>
                </a:solidFill>
                <a:effectLst/>
                <a:latin typeface="Söhne"/>
              </a:rPr>
              <a:t>However, centralized FL, relying on a central server for model aggregation, faces the risk of a single point of failure. </a:t>
            </a:r>
            <a:endParaRPr lang="en-US" b="0" i="0" dirty="0">
              <a:solidFill>
                <a:srgbClr val="374151"/>
              </a:solidFill>
              <a:effectLst/>
              <a:latin typeface="Söhne"/>
            </a:endParaRPr>
          </a:p>
          <a:p>
            <a:pPr algn="l"/>
            <a:r>
              <a:rPr lang="en-US" b="0" i="0" dirty="0">
                <a:solidFill>
                  <a:srgbClr val="374151"/>
                </a:solidFill>
                <a:effectLst/>
                <a:latin typeface="Söhne"/>
              </a:rPr>
              <a:t>This concern has made Decentralized Federated Learning (DFL), where each node acts both as the trainer and the aggregate, a more secure and robust/</a:t>
            </a:r>
            <a:r>
              <a:rPr lang="en-US" b="0" i="0" dirty="0" err="1">
                <a:solidFill>
                  <a:srgbClr val="374151"/>
                </a:solidFill>
                <a:effectLst/>
                <a:latin typeface="Söhne"/>
              </a:rPr>
              <a:t>rəʊˈbʌst</a:t>
            </a:r>
            <a:r>
              <a:rPr lang="en-US" b="0" i="0" dirty="0">
                <a:solidFill>
                  <a:srgbClr val="374151"/>
                </a:solidFill>
                <a:effectLst/>
                <a:latin typeface="Söhne"/>
              </a:rPr>
              <a:t>/  alternative /</a:t>
            </a:r>
            <a:r>
              <a:rPr lang="en-US" b="0" i="0" dirty="0" err="1">
                <a:solidFill>
                  <a:srgbClr val="374151"/>
                </a:solidFill>
                <a:effectLst/>
                <a:latin typeface="Söhne"/>
              </a:rPr>
              <a:t>ɔːlˈtɜːnətɪv</a:t>
            </a:r>
            <a:r>
              <a:rPr lang="en-US" b="0" i="0" dirty="0">
                <a:solidFill>
                  <a:srgbClr val="374151"/>
                </a:solidFill>
                <a:effectLst/>
                <a:latin typeface="Söhne"/>
              </a:rPr>
              <a:t>/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Nowadays, the growing number of Internet-connected devices poses a challenge in protecting them against cyber attacks. </a:t>
            </a:r>
            <a:endParaRPr lang="en-US" b="0" i="0" dirty="0">
              <a:solidFill>
                <a:srgbClr val="374151"/>
              </a:solidFill>
              <a:effectLst/>
              <a:latin typeface="Söhne"/>
            </a:endParaRPr>
          </a:p>
          <a:p>
            <a:pPr algn="l"/>
            <a:r>
              <a:rPr lang="en-US" b="0" i="0" dirty="0">
                <a:solidFill>
                  <a:srgbClr val="374151"/>
                </a:solidFill>
                <a:effectLst/>
                <a:latin typeface="Söhne"/>
              </a:rPr>
              <a:t>Machine learning and deep learning have significantly advanced anomaly detection and malware classification models to meet this challenge. </a:t>
            </a:r>
            <a:endParaRPr lang="en-US" b="0" i="0" dirty="0">
              <a:solidFill>
                <a:srgbClr val="374151"/>
              </a:solidFill>
              <a:effectLst/>
              <a:latin typeface="Söhne"/>
            </a:endParaRPr>
          </a:p>
          <a:p>
            <a:pPr algn="l"/>
            <a:r>
              <a:rPr lang="en-US" b="0" i="0" dirty="0">
                <a:solidFill>
                  <a:srgbClr val="374151"/>
                </a:solidFill>
                <a:effectLst/>
                <a:latin typeface="Söhne"/>
              </a:rPr>
              <a:t>However, these models often struggle in scenarios /</a:t>
            </a:r>
            <a:r>
              <a:rPr lang="en-US" b="0" i="0" dirty="0" err="1">
                <a:solidFill>
                  <a:srgbClr val="374151"/>
                </a:solidFill>
                <a:effectLst/>
                <a:latin typeface="Söhne"/>
              </a:rPr>
              <a:t>səˈnɑːriəʊ</a:t>
            </a:r>
            <a:r>
              <a:rPr lang="en-US" b="0" i="0" dirty="0">
                <a:solidFill>
                  <a:srgbClr val="374151"/>
                </a:solidFill>
                <a:effectLst/>
                <a:latin typeface="Söhne"/>
              </a:rPr>
              <a:t>/ with limited data sharing due to privacy/ˈ</a:t>
            </a:r>
            <a:r>
              <a:rPr lang="en-US" b="0" i="0" dirty="0" err="1">
                <a:solidFill>
                  <a:srgbClr val="374151"/>
                </a:solidFill>
                <a:effectLst/>
                <a:latin typeface="Söhne"/>
              </a:rPr>
              <a:t>prɪvəsi</a:t>
            </a:r>
            <a:r>
              <a:rPr lang="en-US" b="0" i="0" dirty="0">
                <a:solidFill>
                  <a:srgbClr val="374151"/>
                </a:solidFill>
                <a:effectLst/>
                <a:latin typeface="Söhne"/>
              </a:rPr>
              <a:t>/  concerns.</a:t>
            </a:r>
            <a:endParaRPr lang="en-US" b="0" i="0" dirty="0">
              <a:solidFill>
                <a:srgbClr val="374151"/>
              </a:solidFill>
              <a:effectLst/>
              <a:latin typeface="Söhne"/>
            </a:endParaRPr>
          </a:p>
          <a:p>
            <a:pPr algn="l"/>
            <a:r>
              <a:rPr lang="en-US" b="0" i="0" dirty="0">
                <a:solidFill>
                  <a:srgbClr val="374151"/>
                </a:solidFill>
                <a:effectLst/>
                <a:latin typeface="Söhne"/>
              </a:rPr>
              <a:t>Federated Learning (FL) provides a promising solution by training models on local data and then aggregating them to create a global model, ensuring data privacy. </a:t>
            </a:r>
            <a:endParaRPr lang="en-US" b="0" i="0" dirty="0">
              <a:solidFill>
                <a:srgbClr val="374151"/>
              </a:solidFill>
              <a:effectLst/>
              <a:latin typeface="Söhne"/>
            </a:endParaRPr>
          </a:p>
          <a:p>
            <a:pPr algn="l"/>
            <a:r>
              <a:rPr lang="en-US" b="0" i="0" dirty="0">
                <a:solidFill>
                  <a:srgbClr val="374151"/>
                </a:solidFill>
                <a:effectLst/>
                <a:latin typeface="Söhne"/>
              </a:rPr>
              <a:t>However, centralized FL, relying on a central server for model aggregation, faces the risk of a single point of failure. </a:t>
            </a:r>
            <a:endParaRPr lang="en-US" b="0" i="0" dirty="0">
              <a:solidFill>
                <a:srgbClr val="374151"/>
              </a:solidFill>
              <a:effectLst/>
              <a:latin typeface="Söhne"/>
            </a:endParaRPr>
          </a:p>
          <a:p>
            <a:pPr algn="l"/>
            <a:r>
              <a:rPr lang="en-US" b="0" i="0" dirty="0">
                <a:solidFill>
                  <a:srgbClr val="374151"/>
                </a:solidFill>
                <a:effectLst/>
                <a:latin typeface="Söhne"/>
              </a:rPr>
              <a:t>This concern has made Decentralized Federated Learning (DFL), where each node acts both as the trainer and the aggregate, a more secure and robust/</a:t>
            </a:r>
            <a:r>
              <a:rPr lang="en-US" b="0" i="0" dirty="0" err="1">
                <a:solidFill>
                  <a:srgbClr val="374151"/>
                </a:solidFill>
                <a:effectLst/>
                <a:latin typeface="Söhne"/>
              </a:rPr>
              <a:t>rəʊˈbʌst</a:t>
            </a:r>
            <a:r>
              <a:rPr lang="en-US" b="0" i="0" dirty="0">
                <a:solidFill>
                  <a:srgbClr val="374151"/>
                </a:solidFill>
                <a:effectLst/>
                <a:latin typeface="Söhne"/>
              </a:rPr>
              <a:t>/  alternative /</a:t>
            </a:r>
            <a:r>
              <a:rPr lang="en-US" b="0" i="0" dirty="0" err="1">
                <a:solidFill>
                  <a:srgbClr val="374151"/>
                </a:solidFill>
                <a:effectLst/>
                <a:latin typeface="Söhne"/>
              </a:rPr>
              <a:t>ɔːlˈtɜːnətɪv</a:t>
            </a:r>
            <a:r>
              <a:rPr lang="en-US" b="0" i="0" dirty="0">
                <a:solidFill>
                  <a:srgbClr val="374151"/>
                </a:solidFill>
                <a:effectLst/>
                <a:latin typeface="Söhne"/>
              </a:rPr>
              <a:t>/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has five parts: </a:t>
            </a:r>
            <a:endParaRPr lang="en-US" b="0" i="0" dirty="0">
              <a:solidFill>
                <a:srgbClr val="374151"/>
              </a:solidFill>
              <a:effectLst/>
              <a:latin typeface="Söhne"/>
            </a:endParaRPr>
          </a:p>
          <a:p>
            <a:r>
              <a:rPr lang="en-US" b="0" i="0" dirty="0">
                <a:solidFill>
                  <a:srgbClr val="374151"/>
                </a:solidFill>
                <a:effectLst/>
                <a:latin typeface="Söhne"/>
              </a:rPr>
              <a:t>an introduction with background information and methodology, </a:t>
            </a:r>
            <a:endParaRPr lang="en-US" b="0" i="0" dirty="0">
              <a:solidFill>
                <a:srgbClr val="374151"/>
              </a:solidFill>
              <a:effectLst/>
              <a:latin typeface="Söhne"/>
            </a:endParaRPr>
          </a:p>
          <a:p>
            <a:r>
              <a:rPr lang="en-US" b="0" i="0" dirty="0">
                <a:solidFill>
                  <a:srgbClr val="374151"/>
                </a:solidFill>
                <a:effectLst/>
                <a:latin typeface="Söhne"/>
              </a:rPr>
              <a:t>followed by 3 sections discussing data processing, model training, and evaluation, </a:t>
            </a:r>
            <a:endParaRPr lang="en-US" b="0" i="0" dirty="0">
              <a:solidFill>
                <a:srgbClr val="374151"/>
              </a:solidFill>
              <a:effectLst/>
              <a:latin typeface="Söhne"/>
            </a:endParaRPr>
          </a:p>
          <a:p>
            <a:r>
              <a:rPr lang="en-US" b="0" i="0" dirty="0">
                <a:solidFill>
                  <a:srgbClr val="374151"/>
                </a:solidFill>
                <a:effectLst/>
                <a:latin typeface="Söhne"/>
              </a:rPr>
              <a:t>and concluding with a summary.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74151"/>
                </a:solidFill>
                <a:effectLst/>
                <a:latin typeface="Söhne"/>
              </a:rPr>
              <a:t>As a new machine learning paradigm that protects the data privacy of participants, DFL has a flexible and customizable network topology compared to traditional CFL. This helps resolve original single points of failure problems, improves fault tolerance, and thus improves communication efficiency within the whole network. But at the same time, the topology structure is an important factor reflecting the characteristics of the DFL network. Exposing it to attackers may increase the vulnerability of the network. For example, attackers can hijack and connect more network nodes in a targeted manner. Therefore, studying topology reasoning attacks against DFL networks not only has a strong practical significance, but also can provide new ideas for network security defense.</a:t>
            </a:r>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0" i="0" dirty="0">
                <a:solidFill>
                  <a:srgbClr val="374151"/>
                </a:solidFill>
                <a:effectLst/>
                <a:latin typeface="Söhne"/>
              </a:rPr>
              <a:t>Topology Inference attack has not been studied before in the DFL field but during our investigation, it is well-known in other network fields. However, each of these networks has distinct characteristics that influence how topology inference is performed. For example, in computer networks, the structure often follows a hierarchical or ‘tree’ model. In social networks, the ‘small-world effect’ is prominent, where most nodes are closely connected. Meanwhile, gene regulatory networks are typically directed and weighted, representing biological interactions. </a:t>
            </a:r>
            <a:endParaRPr lang="zh-CN" altLang="en-US" b="0" i="0" dirty="0">
              <a:solidFill>
                <a:srgbClr val="374151"/>
              </a:solidFill>
              <a:effectLst/>
              <a:latin typeface="Söhne"/>
            </a:endParaRPr>
          </a:p>
          <a:p>
            <a:pPr algn="l"/>
            <a:r>
              <a:rPr lang="zh-CN" altLang="en-US" b="0" i="0" dirty="0">
                <a:solidFill>
                  <a:srgbClr val="374151"/>
                </a:solidFill>
                <a:effectLst/>
                <a:latin typeface="Söhne"/>
              </a:rPr>
              <a:t>Due to the significant differences between these network types and DFL networks, existing topology inference methods are not directly applicable. Therefore, it becomes essential to design a framework that is suitable for the unique characteristics of DFL networks</a:t>
            </a:r>
            <a:endParaRPr lang="zh-CN" alt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Based on the attacker’s knowledge level regarding the network, we propose these three main attack scenarios: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first scenario assumes that the attacker has full control over the node but only has partial knowledge of the edges. In this case, the attacker knows the </a:t>
            </a:r>
            <a:endParaRPr lang="en-US" b="0" i="0" dirty="0">
              <a:solidFill>
                <a:srgbClr val="374151"/>
              </a:solidFill>
              <a:effectLst/>
              <a:latin typeface="Söhne"/>
            </a:endParaRPr>
          </a:p>
          <a:p>
            <a:pPr algn="l"/>
            <a:r>
              <a:rPr lang="en-US" b="0" i="0" dirty="0">
                <a:solidFill>
                  <a:srgbClr val="374151"/>
                </a:solidFill>
                <a:effectLst/>
                <a:latin typeface="Söhne"/>
              </a:rPr>
              <a:t>entire set of node metrics X which reflect the important information of each node. and has information about some edge connections in the adjacency matrix Y.</a:t>
            </a:r>
            <a:endParaRPr lang="en-US" b="0" i="0" dirty="0">
              <a:solidFill>
                <a:srgbClr val="374151"/>
              </a:solidFill>
              <a:effectLst/>
              <a:latin typeface="Söhne"/>
            </a:endParaRPr>
          </a:p>
          <a:p>
            <a:pPr algn="l"/>
            <a:r>
              <a:rPr lang="en-US" b="0" i="0" dirty="0">
                <a:solidFill>
                  <a:srgbClr val="374151"/>
                </a:solidFill>
                <a:effectLst/>
                <a:latin typeface="Söhne"/>
              </a:rPr>
              <a:t>The objective is to predict the missing edges here.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Scenario 2 represents a situation where the attacker still has full control over the nodes but has no knowledge of the edges. Here, the only thing an attacker can utilize is the node metrics of all nodes, </a:t>
            </a:r>
            <a:endParaRPr lang="en-US" b="0" i="0" dirty="0">
              <a:solidFill>
                <a:srgbClr val="374151"/>
              </a:solidFill>
              <a:effectLst/>
              <a:latin typeface="Söhne"/>
            </a:endParaRPr>
          </a:p>
          <a:p>
            <a:pPr algn="l"/>
            <a:r>
              <a:rPr lang="en-US" b="0" i="0" dirty="0">
                <a:solidFill>
                  <a:srgbClr val="374151"/>
                </a:solidFill>
                <a:effectLst/>
                <a:latin typeface="Söhne"/>
              </a:rPr>
              <a:t>and the inference goal is to reconstruct the entire adjacency matrix. Compared to the first one, the level of knowledge assumed has become more rigorous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Scenario 3 introduces more complexity, where the attacker has partial control over the nodes and knows only partial edge information. The goal is to predict the missing edges in the network, but with</a:t>
            </a:r>
            <a:endParaRPr lang="en-US" b="0" i="0" dirty="0">
              <a:solidFill>
                <a:srgbClr val="374151"/>
              </a:solidFill>
              <a:effectLst/>
              <a:latin typeface="Söhne"/>
            </a:endParaRPr>
          </a:p>
          <a:p>
            <a:pPr algn="l"/>
            <a:r>
              <a:rPr lang="en-US" b="0" i="0" dirty="0">
                <a:solidFill>
                  <a:srgbClr val="374151"/>
                </a:solidFill>
                <a:effectLst/>
                <a:latin typeface="Söhne"/>
              </a:rPr>
              <a:t> reduced information of nodes, making it more challenging.</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Our presentation has five parts: </a:t>
            </a:r>
            <a:endParaRPr lang="en-US" b="0" i="0" dirty="0">
              <a:solidFill>
                <a:srgbClr val="374151"/>
              </a:solidFill>
              <a:effectLst/>
              <a:latin typeface="Söhne"/>
            </a:endParaRPr>
          </a:p>
          <a:p>
            <a:r>
              <a:rPr lang="en-US" b="0" i="0" dirty="0">
                <a:solidFill>
                  <a:srgbClr val="374151"/>
                </a:solidFill>
                <a:effectLst/>
                <a:latin typeface="Söhne"/>
              </a:rPr>
              <a:t>an introduction with background information and methodology, </a:t>
            </a:r>
            <a:endParaRPr lang="en-US" b="0" i="0" dirty="0">
              <a:solidFill>
                <a:srgbClr val="374151"/>
              </a:solidFill>
              <a:effectLst/>
              <a:latin typeface="Söhne"/>
            </a:endParaRPr>
          </a:p>
          <a:p>
            <a:r>
              <a:rPr lang="en-US" b="0" i="0" dirty="0">
                <a:solidFill>
                  <a:srgbClr val="374151"/>
                </a:solidFill>
                <a:effectLst/>
                <a:latin typeface="Söhne"/>
              </a:rPr>
              <a:t>followed by 3 sections discussing data processing, model training, and evaluation, </a:t>
            </a:r>
            <a:endParaRPr lang="en-US" b="0" i="0" dirty="0">
              <a:solidFill>
                <a:srgbClr val="374151"/>
              </a:solidFill>
              <a:effectLst/>
              <a:latin typeface="Söhne"/>
            </a:endParaRPr>
          </a:p>
          <a:p>
            <a:r>
              <a:rPr lang="en-US" b="0" i="0" dirty="0">
                <a:solidFill>
                  <a:srgbClr val="374151"/>
                </a:solidFill>
                <a:effectLst/>
                <a:latin typeface="Söhne"/>
              </a:rPr>
              <a:t>and concluding with a summary.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In either of the attack scenarios, defining valid node metrics is a crucial first step for successful topology inference in DFL networks.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first metric we focus on is Relative Loss. This metric calculates the difference in loss when a model trained on one node’s dataset is tested on the dataset of another node.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As you can see from the formula, it compares the loss function between two nodes’ models and datasets. </a:t>
            </a:r>
            <a:endParaRPr lang="en-US" b="0" i="0" dirty="0">
              <a:solidFill>
                <a:srgbClr val="374151"/>
              </a:solidFill>
              <a:effectLst/>
              <a:latin typeface="Söhne"/>
            </a:endParaRPr>
          </a:p>
          <a:p>
            <a:pPr algn="l"/>
            <a:r>
              <a:rPr lang="en-US" b="0" i="0" dirty="0">
                <a:solidFill>
                  <a:srgbClr val="374151"/>
                </a:solidFill>
                <a:effectLst/>
                <a:latin typeface="Söhne"/>
              </a:rPr>
              <a:t>A higher relative loss indicates poor generalization and suggests a higher level of overfitting, which in turn implies weaker model performance on other nodes’ data.</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Next, we have Relative Entropy, which measures the uncertainty or confidence in the model’s predictions when applied to another node’s dataset. </a:t>
            </a:r>
            <a:endParaRPr lang="en-US" b="0" i="0" dirty="0">
              <a:solidFill>
                <a:srgbClr val="374151"/>
              </a:solidFill>
              <a:effectLst/>
              <a:latin typeface="Söhne"/>
            </a:endParaRPr>
          </a:p>
          <a:p>
            <a:pPr algn="l"/>
            <a:r>
              <a:rPr lang="en-US" b="0" i="0" dirty="0">
                <a:solidFill>
                  <a:srgbClr val="374151"/>
                </a:solidFill>
                <a:effectLst/>
                <a:latin typeface="Söhne"/>
              </a:rPr>
              <a:t>This metric doesn’t measure accuracy directly but rather captures how confident the model is in its predictions.</a:t>
            </a:r>
            <a:endParaRPr lang="en-US" b="0" i="0" dirty="0">
              <a:solidFill>
                <a:srgbClr val="374151"/>
              </a:solidFill>
              <a:effectLst/>
              <a:latin typeface="Söhne"/>
            </a:endParaRPr>
          </a:p>
          <a:p>
            <a:pPr algn="l"/>
            <a:r>
              <a:rPr lang="en-US" b="0" i="0" dirty="0">
                <a:solidFill>
                  <a:srgbClr val="374151"/>
                </a:solidFill>
                <a:effectLst/>
                <a:latin typeface="Söhne"/>
              </a:rPr>
              <a:t>For example, a model might be highly confident about its predictions but still perform poorly on other nodes’ datasets. </a:t>
            </a:r>
            <a:endParaRPr lang="en-US" b="0" i="0" dirty="0">
              <a:solidFill>
                <a:srgbClr val="374151"/>
              </a:solidFill>
              <a:effectLst/>
              <a:latin typeface="Söhne"/>
            </a:endParaRPr>
          </a:p>
          <a:p>
            <a:pPr algn="l"/>
            <a:r>
              <a:rPr lang="en-US" b="0" i="0" dirty="0">
                <a:solidFill>
                  <a:srgbClr val="374151"/>
                </a:solidFill>
                <a:effectLst/>
                <a:latin typeface="Söhne"/>
              </a:rPr>
              <a:t>This is why a lower entropy indicates a more uncertain model. The entropy calculation, as shown, involves a summation over classes and the comparison of the predicted confidence values.</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These two metrics offer valuable insights: Relative Loss focuses on how well models generalize across nodes, while Relative Entropy offers a perspective on the uncertainty or confidence of those predictions. </a:t>
            </a:r>
            <a:endParaRPr lang="en-US" b="0" i="0" dirty="0">
              <a:solidFill>
                <a:srgbClr val="374151"/>
              </a:solidFill>
              <a:effectLst/>
              <a:latin typeface="Söhne"/>
            </a:endParaRPr>
          </a:p>
          <a:p>
            <a:pPr algn="l"/>
            <a:r>
              <a:rPr lang="en-US" b="0" i="0" dirty="0">
                <a:solidFill>
                  <a:srgbClr val="374151"/>
                </a:solidFill>
                <a:effectLst/>
                <a:latin typeface="Söhne"/>
              </a:rPr>
              <a:t>Together, they form the foundation for evaluating node similarities and differences, providing essential information for our topology inference attacks."</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54E7F490-E965-9B42-AE49-DA4BC6E663B1}" type="slidenum">
              <a:rPr lang="de-CH" smtClean="0"/>
            </a:fld>
            <a:endParaRPr lang="de-C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zh-CN" altLang="en-US" noProof="0"/>
              <a:t>单击此处编辑母版标题样式</a:t>
            </a:r>
            <a:endParaRPr lang="en-US" noProof="0" dirty="0"/>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zh-CN" altLang="en-US" noProof="0"/>
              <a:t>单击此处编辑母版副标题样式</a:t>
            </a:r>
            <a:endParaRPr lang="en-US" noProof="0" dirty="0"/>
          </a:p>
        </p:txBody>
      </p:sp>
      <p:sp>
        <p:nvSpPr>
          <p:cNvPr id="2" name="Datumsplatzhalter 1"/>
          <p:cNvSpPr>
            <a:spLocks noGrp="1"/>
          </p:cNvSpPr>
          <p:nvPr>
            <p:ph type="dt" sz="half" idx="10"/>
          </p:nvPr>
        </p:nvSpPr>
        <p:spPr/>
        <p:txBody>
          <a:bodyPr/>
          <a:lstStyle/>
          <a:p>
            <a:fld id="{C9CDB00D-2B0B-4FA2-A258-E1F4E7D9041F}" type="datetime1">
              <a:rPr lang="en-US" smtClean="0"/>
            </a:fld>
            <a:endParaRPr lang="en-US" dirty="0"/>
          </a:p>
        </p:txBody>
      </p:sp>
      <p:sp>
        <p:nvSpPr>
          <p:cNvPr id="6" name="Fußzeilenplatzhalter 5"/>
          <p:cNvSpPr>
            <a:spLocks noGrp="1"/>
          </p:cNvSpPr>
          <p:nvPr>
            <p:ph type="ftr" sz="quarter" idx="11"/>
          </p:nvPr>
        </p:nvSpPr>
        <p:spPr/>
        <p:txBody>
          <a:bodyPr/>
          <a:lstStyle/>
          <a:p>
            <a:r>
              <a:rPr lang="en-US"/>
              <a:t>Title of the presentation, Author</a:t>
            </a:r>
            <a:endParaRPr lang="en-US" dirty="0"/>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2400" b="0" i="0" u="none" strike="noStrike" cap="none" normalizeH="0" baseline="0" dirty="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zh-CN" altLang="en-US"/>
              <a:t>单击此处编辑母版标题样式</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en-US" dirty="0"/>
          </a:p>
        </p:txBody>
      </p:sp>
      <p:sp>
        <p:nvSpPr>
          <p:cNvPr id="3" name="Inhaltsplatzhalt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umsplatzhalter 6"/>
          <p:cNvSpPr>
            <a:spLocks noGrp="1"/>
          </p:cNvSpPr>
          <p:nvPr>
            <p:ph type="dt" sz="half" idx="10"/>
          </p:nvPr>
        </p:nvSpPr>
        <p:spPr/>
        <p:txBody>
          <a:bodyPr/>
          <a:lstStyle/>
          <a:p>
            <a:fld id="{908111BC-6152-4315-B33F-C80A8FBDF65E}" type="datetime1">
              <a:rPr lang="en-US" smtClean="0"/>
            </a:fld>
            <a:endParaRPr lang="en-US" dirty="0"/>
          </a:p>
        </p:txBody>
      </p:sp>
      <p:sp>
        <p:nvSpPr>
          <p:cNvPr id="8" name="Fußzeilenplatzhalter 7"/>
          <p:cNvSpPr>
            <a:spLocks noGrp="1"/>
          </p:cNvSpPr>
          <p:nvPr>
            <p:ph type="ftr" sz="quarter" idx="11"/>
          </p:nvPr>
        </p:nvSpPr>
        <p:spPr/>
        <p:txBody>
          <a:bodyPr/>
          <a:lstStyle/>
          <a:p>
            <a:r>
              <a:rPr lang="en-US"/>
              <a:t>Title of the presentation, Author</a:t>
            </a:r>
            <a:endParaRPr lang="en-US" dirty="0"/>
          </a:p>
        </p:txBody>
      </p:sp>
      <p:sp>
        <p:nvSpPr>
          <p:cNvPr id="9" name="Foliennummernplatzhalter 8"/>
          <p:cNvSpPr>
            <a:spLocks noGrp="1"/>
          </p:cNvSpPr>
          <p:nvPr>
            <p:ph type="sldNum" sz="quarter" idx="12"/>
          </p:nvPr>
        </p:nvSpPr>
        <p:spPr/>
        <p:txBody>
          <a:bodyPr/>
          <a:lstStyle/>
          <a:p>
            <a:r>
              <a:rPr lang="en-US"/>
              <a:t>Page </a:t>
            </a:r>
            <a:fld id="{9D46F3A4-F478-9440-BC8E-B732027F4C86}"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en-US" dirty="0"/>
          </a:p>
        </p:txBody>
      </p:sp>
      <p:sp>
        <p:nvSpPr>
          <p:cNvPr id="3" name="Inhaltsplatzhalter 2"/>
          <p:cNvSpPr>
            <a:spLocks noGrp="1"/>
          </p:cNvSpPr>
          <p:nvPr>
            <p:ph idx="1"/>
          </p:nvPr>
        </p:nvSpPr>
        <p:spPr>
          <a:xfrm>
            <a:off x="911225" y="2205039"/>
            <a:ext cx="5005388" cy="38877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Inhaltsplatzhalter 2"/>
          <p:cNvSpPr>
            <a:spLocks noGrp="1"/>
          </p:cNvSpPr>
          <p:nvPr>
            <p:ph idx="13"/>
          </p:nvPr>
        </p:nvSpPr>
        <p:spPr>
          <a:xfrm>
            <a:off x="6291040" y="2205039"/>
            <a:ext cx="5005388" cy="388778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umsplatzhalter 7"/>
          <p:cNvSpPr>
            <a:spLocks noGrp="1"/>
          </p:cNvSpPr>
          <p:nvPr>
            <p:ph type="dt" sz="half" idx="14"/>
          </p:nvPr>
        </p:nvSpPr>
        <p:spPr/>
        <p:txBody>
          <a:bodyPr/>
          <a:lstStyle/>
          <a:p>
            <a:fld id="{1506E3A2-04B2-4DD3-AAA1-A42AE5838B79}" type="datetime1">
              <a:rPr lang="en-US" smtClean="0"/>
            </a:fld>
            <a:endParaRPr lang="en-US" dirty="0"/>
          </a:p>
        </p:txBody>
      </p:sp>
      <p:sp>
        <p:nvSpPr>
          <p:cNvPr id="9" name="Fußzeilenplatzhalter 8"/>
          <p:cNvSpPr>
            <a:spLocks noGrp="1"/>
          </p:cNvSpPr>
          <p:nvPr>
            <p:ph type="ftr" sz="quarter" idx="15"/>
          </p:nvPr>
        </p:nvSpPr>
        <p:spPr/>
        <p:txBody>
          <a:bodyPr/>
          <a:lstStyle/>
          <a:p>
            <a:r>
              <a:rPr lang="en-US"/>
              <a:t>Title of the presentation, Author</a:t>
            </a:r>
            <a:endParaRPr lang="en-US" dirty="0"/>
          </a:p>
        </p:txBody>
      </p:sp>
      <p:sp>
        <p:nvSpPr>
          <p:cNvPr id="10" name="Foliennummernplatzhalter 9"/>
          <p:cNvSpPr>
            <a:spLocks noGrp="1"/>
          </p:cNvSpPr>
          <p:nvPr>
            <p:ph type="sldNum" sz="quarter" idx="16"/>
          </p:nvPr>
        </p:nvSpPr>
        <p:spPr/>
        <p:txBody>
          <a:bodyPr/>
          <a:lstStyle/>
          <a:p>
            <a:r>
              <a:rPr lang="en-US"/>
              <a:t>Page </a:t>
            </a:r>
            <a:fld id="{9D46F3A4-F478-9440-BC8E-B732027F4C86}"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zh-CN" altLang="en-US"/>
              <a:t>单击此处编辑母版标题样式</a:t>
            </a:r>
            <a:endParaRPr lang="en-US" dirty="0"/>
          </a:p>
        </p:txBody>
      </p:sp>
      <p:sp>
        <p:nvSpPr>
          <p:cNvPr id="6" name="Datumsplatzhalter 5"/>
          <p:cNvSpPr>
            <a:spLocks noGrp="1"/>
          </p:cNvSpPr>
          <p:nvPr>
            <p:ph type="dt" sz="half" idx="10"/>
          </p:nvPr>
        </p:nvSpPr>
        <p:spPr/>
        <p:txBody>
          <a:bodyPr/>
          <a:lstStyle/>
          <a:p>
            <a:fld id="{CB12A807-0C67-4BAF-BFE8-143988B7864A}" type="datetime1">
              <a:rPr lang="en-US" smtClean="0"/>
            </a:fld>
            <a:endParaRPr lang="en-US" dirty="0"/>
          </a:p>
        </p:txBody>
      </p:sp>
      <p:sp>
        <p:nvSpPr>
          <p:cNvPr id="7" name="Fußzeilenplatzhalter 6"/>
          <p:cNvSpPr>
            <a:spLocks noGrp="1"/>
          </p:cNvSpPr>
          <p:nvPr>
            <p:ph type="ftr" sz="quarter" idx="11"/>
          </p:nvPr>
        </p:nvSpPr>
        <p:spPr/>
        <p:txBody>
          <a:bodyPr/>
          <a:lstStyle/>
          <a:p>
            <a:r>
              <a:rPr lang="en-US"/>
              <a:t>Title of the presentation, Author</a:t>
            </a:r>
            <a:endParaRPr lang="en-US" dirty="0"/>
          </a:p>
        </p:txBody>
      </p:sp>
      <p:sp>
        <p:nvSpPr>
          <p:cNvPr id="8" name="Foliennummernplatzhalter 7"/>
          <p:cNvSpPr>
            <a:spLocks noGrp="1"/>
          </p:cNvSpPr>
          <p:nvPr>
            <p:ph type="sldNum" sz="quarter" idx="12"/>
          </p:nvPr>
        </p:nvSpPr>
        <p:spPr/>
        <p:txBody>
          <a:bodyPr/>
          <a:lstStyle/>
          <a:p>
            <a:r>
              <a:rPr lang="en-US"/>
              <a:t>Page </a:t>
            </a:r>
            <a:fld id="{9D46F3A4-F478-9440-BC8E-B732027F4C86}"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zh-CN" altLang="en-US"/>
              <a:t>单击图标添加图片</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91EF9531-9C51-4B7E-993F-41DB8F023600}" type="datetime1">
              <a:rPr lang="en-US" smtClean="0"/>
            </a:fld>
            <a:endParaRPr lang="en-US" dirty="0"/>
          </a:p>
        </p:txBody>
      </p:sp>
      <p:sp>
        <p:nvSpPr>
          <p:cNvPr id="6" name="Fußzeilenplatzhalter 5"/>
          <p:cNvSpPr>
            <a:spLocks noGrp="1"/>
          </p:cNvSpPr>
          <p:nvPr>
            <p:ph type="ftr" sz="quarter" idx="11"/>
          </p:nvPr>
        </p:nvSpPr>
        <p:spPr/>
        <p:txBody>
          <a:bodyPr/>
          <a:lstStyle/>
          <a:p>
            <a:r>
              <a:rPr lang="en-US"/>
              <a:t>Title of the presentation, Author</a:t>
            </a:r>
            <a:endParaRPr lang="en-US" dirty="0"/>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3" descr="uzh_logo_e_pos_grau_1mm"/>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93344" y="142875"/>
            <a:ext cx="2027238" cy="684213"/>
          </a:xfrm>
          <a:prstGeom prst="rect">
            <a:avLst/>
          </a:prstGeom>
          <a:noFill/>
        </p:spPr>
      </p:pic>
      <p:sp>
        <p:nvSpPr>
          <p:cNvPr id="1026" name="Rectangle 2"/>
          <p:cNvSpPr>
            <a:spLocks noGrp="1" noChangeArrowheads="1"/>
          </p:cNvSpPr>
          <p:nvPr>
            <p:ph type="title"/>
          </p:nvPr>
        </p:nvSpPr>
        <p:spPr bwMode="auto">
          <a:xfrm>
            <a:off x="911225" y="1268414"/>
            <a:ext cx="10369550" cy="792434"/>
          </a:xfrm>
          <a:prstGeom prst="rect">
            <a:avLst/>
          </a:prstGeom>
          <a:noFill/>
          <a:ln>
            <a:noFill/>
          </a:ln>
          <a:effectLst/>
        </p:spPr>
        <p:txBody>
          <a:bodyPr vert="horz" wrap="square" lIns="0" tIns="36000" rIns="0" bIns="0" numCol="1" anchor="t" anchorCtr="0" compatLnSpc="1"/>
          <a:lstStyle/>
          <a:p>
            <a:pPr lvl="0"/>
            <a:r>
              <a:rPr lang="en-US" dirty="0" err="1"/>
              <a:t>Mastertitelformat</a:t>
            </a:r>
            <a:r>
              <a:rPr lang="en-US" dirty="0"/>
              <a:t> </a:t>
            </a:r>
            <a:r>
              <a:rPr lang="en-US" dirty="0" err="1"/>
              <a:t>bearbeiten</a:t>
            </a:r>
            <a:endParaRPr lang="en-US" dirty="0"/>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p:spPr>
        <p:txBody>
          <a:bodyPr vert="horz" wrap="square" lIns="0" tIns="0" rIns="0" bIns="0" numCol="1" anchor="t" anchorCtr="0" compatLnSpc="1"/>
          <a:lstStyle/>
          <a:p>
            <a:pPr lvl="0"/>
            <a:r>
              <a:rPr lang="en-US" dirty="0" err="1"/>
              <a:t>Mastertextformat</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p:spPr>
        <p:txBody>
          <a:bodyPr vert="horz" wrap="square" lIns="0" tIns="0" rIns="0" bIns="0" numCol="1" anchor="t" anchorCtr="0" compatLnSpc="1"/>
          <a:lstStyle>
            <a:lvl1pPr>
              <a:defRPr sz="1000"/>
            </a:lvl1pPr>
          </a:lstStyle>
          <a:p>
            <a:fld id="{A456F339-3D89-431B-B52C-DECFFB55CC5F}" type="datetime1">
              <a:rPr lang="en-US" smtClean="0"/>
            </a:fld>
            <a:endParaRPr lang="en-US" dirty="0"/>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p:spPr>
        <p:txBody>
          <a:bodyPr vert="horz" wrap="square" lIns="0" tIns="0" rIns="0" bIns="0" numCol="1" anchor="t" anchorCtr="0" compatLnSpc="1"/>
          <a:lstStyle>
            <a:lvl1pPr>
              <a:defRPr sz="1000"/>
            </a:lvl1pPr>
          </a:lstStyle>
          <a:p>
            <a:r>
              <a:rPr lang="en-US"/>
              <a:t>Title of the presentation, Author</a:t>
            </a:r>
            <a:endParaRPr lang="en-US" dirty="0"/>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p:spPr>
        <p:txBody>
          <a:bodyPr vert="horz" wrap="square" lIns="0" tIns="0" rIns="0" bIns="0" numCol="1" anchor="t" anchorCtr="0" compatLnSpc="1"/>
          <a:lstStyle>
            <a:lvl1pPr algn="r">
              <a:defRPr sz="1000"/>
            </a:lvl1pPr>
          </a:lstStyle>
          <a:p>
            <a:r>
              <a:rPr lang="en-US" dirty="0"/>
              <a:t>Page </a:t>
            </a:r>
            <a:fld id="{9D46F3A4-F478-9440-BC8E-B732027F4C86}" type="slidenum">
              <a:rPr lang="en-US" smtClean="0"/>
            </a:fld>
            <a:endParaRPr lang="en-US" dirty="0"/>
          </a:p>
        </p:txBody>
      </p:sp>
      <p:sp>
        <p:nvSpPr>
          <p:cNvPr id="1034" name="Line 10"/>
          <p:cNvSpPr>
            <a:spLocks noChangeShapeType="1"/>
          </p:cNvSpPr>
          <p:nvPr/>
        </p:nvSpPr>
        <p:spPr bwMode="auto">
          <a:xfrm>
            <a:off x="0" y="1125538"/>
            <a:ext cx="12192000" cy="0"/>
          </a:xfrm>
          <a:prstGeom prst="line">
            <a:avLst/>
          </a:prstGeom>
          <a:noFill/>
          <a:ln w="15875">
            <a:solidFill>
              <a:srgbClr val="A3ADB7"/>
            </a:solidFill>
            <a:round/>
          </a:ln>
          <a:effectLst/>
        </p:spPr>
        <p:txBody>
          <a:bodyPr/>
          <a:lstStyle/>
          <a:p>
            <a:endParaRPr lang="en-US" sz="1700" dirty="0"/>
          </a:p>
        </p:txBody>
      </p:sp>
      <p:sp>
        <p:nvSpPr>
          <p:cNvPr id="11" name="Text Box 9"/>
          <p:cNvSpPr txBox="1">
            <a:spLocks noChangeArrowheads="1"/>
          </p:cNvSpPr>
          <p:nvPr userDrawn="1"/>
        </p:nvSpPr>
        <p:spPr bwMode="auto">
          <a:xfrm>
            <a:off x="911225" y="852488"/>
            <a:ext cx="7332663" cy="227012"/>
          </a:xfrm>
          <a:prstGeom prst="rect">
            <a:avLst/>
          </a:prstGeom>
          <a:noFill/>
          <a:ln>
            <a:noFill/>
          </a:ln>
          <a:effectLst/>
        </p:spPr>
        <p:txBody>
          <a:bodyPr lIns="0" tIns="36000" rIns="0" bIns="0"/>
          <a:lstStyle/>
          <a:p>
            <a:pPr>
              <a:spcBef>
                <a:spcPct val="50000"/>
              </a:spcBef>
            </a:pPr>
            <a:r>
              <a:rPr lang="en-US" sz="1400" b="1" dirty="0"/>
              <a:t>University Division/Office</a:t>
            </a:r>
            <a:endParaRPr lang="en-US" sz="1400" b="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2pPr>
      <a:lvl3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3pPr>
      <a:lvl4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4pPr>
      <a:lvl5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5pPr>
      <a:lvl6pPr marL="4572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6pPr>
      <a:lvl7pPr marL="9144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7pPr>
      <a:lvl8pPr marL="13716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8pPr>
      <a:lvl9pPr marL="18288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9pPr>
    </p:titleStyle>
    <p:bodyStyle>
      <a:lvl1pPr marL="342265" indent="-342265"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3895" indent="-342265"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2pPr>
      <a:lvl3pPr marL="1026160" indent="-342265"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3pPr>
      <a:lvl4pPr marL="1367790" indent="-342265"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4pPr>
      <a:lvl5pPr marL="1710055" indent="-342265"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5pPr>
      <a:lvl6pPr marL="1895475" indent="-36703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6pPr>
      <a:lvl7pPr marL="2352675" indent="-36703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7pPr>
      <a:lvl8pPr marL="2809875" indent="-36703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8pPr>
      <a:lvl9pPr marL="3267075" indent="-36703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8" Type="http://schemas.openxmlformats.org/officeDocument/2006/relationships/notesSlide" Target="../notesSlides/notesSlide12.xml"/><Relationship Id="rId27" Type="http://schemas.openxmlformats.org/officeDocument/2006/relationships/slideLayout" Target="../slideLayouts/slideLayout3.xml"/><Relationship Id="rId26" Type="http://schemas.openxmlformats.org/officeDocument/2006/relationships/tags" Target="../tags/tag104.xml"/><Relationship Id="rId25" Type="http://schemas.openxmlformats.org/officeDocument/2006/relationships/tags" Target="../tags/tag103.xml"/><Relationship Id="rId24" Type="http://schemas.openxmlformats.org/officeDocument/2006/relationships/tags" Target="../tags/tag102.xml"/><Relationship Id="rId23" Type="http://schemas.openxmlformats.org/officeDocument/2006/relationships/tags" Target="../tags/tag101.xml"/><Relationship Id="rId22" Type="http://schemas.openxmlformats.org/officeDocument/2006/relationships/tags" Target="../tags/tag100.xml"/><Relationship Id="rId21" Type="http://schemas.openxmlformats.org/officeDocument/2006/relationships/tags" Target="../tags/tag99.xml"/><Relationship Id="rId20" Type="http://schemas.openxmlformats.org/officeDocument/2006/relationships/tags" Target="../tags/tag98.xml"/><Relationship Id="rId2" Type="http://schemas.openxmlformats.org/officeDocument/2006/relationships/tags" Target="../tags/tag80.xml"/><Relationship Id="rId19" Type="http://schemas.openxmlformats.org/officeDocument/2006/relationships/tags" Target="../tags/tag97.xml"/><Relationship Id="rId18" Type="http://schemas.openxmlformats.org/officeDocument/2006/relationships/tags" Target="../tags/tag96.xml"/><Relationship Id="rId17" Type="http://schemas.openxmlformats.org/officeDocument/2006/relationships/tags" Target="../tags/tag95.xml"/><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7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8" Type="http://schemas.openxmlformats.org/officeDocument/2006/relationships/notesSlide" Target="../notesSlides/notesSlide15.xml"/><Relationship Id="rId27" Type="http://schemas.openxmlformats.org/officeDocument/2006/relationships/slideLayout" Target="../slideLayouts/slideLayout3.xml"/><Relationship Id="rId26" Type="http://schemas.openxmlformats.org/officeDocument/2006/relationships/tags" Target="../tags/tag130.xml"/><Relationship Id="rId25" Type="http://schemas.openxmlformats.org/officeDocument/2006/relationships/tags" Target="../tags/tag129.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tags" Target="../tags/tag106.xml"/><Relationship Id="rId19" Type="http://schemas.openxmlformats.org/officeDocument/2006/relationships/tags" Target="../tags/tag123.xml"/><Relationship Id="rId18" Type="http://schemas.openxmlformats.org/officeDocument/2006/relationships/tags" Target="../tags/tag122.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notesSlide" Target="../notesSlides/notesSlide2.xml"/><Relationship Id="rId27" Type="http://schemas.openxmlformats.org/officeDocument/2006/relationships/slideLayout" Target="../slideLayouts/slideLayout3.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8" Type="http://schemas.openxmlformats.org/officeDocument/2006/relationships/notesSlide" Target="../notesSlides/notesSlide21.xml"/><Relationship Id="rId27" Type="http://schemas.openxmlformats.org/officeDocument/2006/relationships/slideLayout" Target="../slideLayouts/slideLayout3.xml"/><Relationship Id="rId26" Type="http://schemas.openxmlformats.org/officeDocument/2006/relationships/tags" Target="../tags/tag156.xml"/><Relationship Id="rId25" Type="http://schemas.openxmlformats.org/officeDocument/2006/relationships/tags" Target="../tags/tag155.xml"/><Relationship Id="rId24" Type="http://schemas.openxmlformats.org/officeDocument/2006/relationships/tags" Target="../tags/tag154.xml"/><Relationship Id="rId23" Type="http://schemas.openxmlformats.org/officeDocument/2006/relationships/tags" Target="../tags/tag153.xml"/><Relationship Id="rId22" Type="http://schemas.openxmlformats.org/officeDocument/2006/relationships/tags" Target="../tags/tag152.xml"/><Relationship Id="rId21" Type="http://schemas.openxmlformats.org/officeDocument/2006/relationships/tags" Target="../tags/tag151.xml"/><Relationship Id="rId20" Type="http://schemas.openxmlformats.org/officeDocument/2006/relationships/tags" Target="../tags/tag150.xml"/><Relationship Id="rId2" Type="http://schemas.openxmlformats.org/officeDocument/2006/relationships/tags" Target="../tags/tag132.xml"/><Relationship Id="rId19" Type="http://schemas.openxmlformats.org/officeDocument/2006/relationships/tags" Target="../tags/tag149.xml"/><Relationship Id="rId18" Type="http://schemas.openxmlformats.org/officeDocument/2006/relationships/tags" Target="../tags/tag148.xml"/><Relationship Id="rId17" Type="http://schemas.openxmlformats.org/officeDocument/2006/relationships/tags" Target="../tags/tag147.xml"/><Relationship Id="rId16" Type="http://schemas.openxmlformats.org/officeDocument/2006/relationships/tags" Target="../tags/tag146.xml"/><Relationship Id="rId15" Type="http://schemas.openxmlformats.org/officeDocument/2006/relationships/tags" Target="../tags/tag145.xml"/><Relationship Id="rId14" Type="http://schemas.openxmlformats.org/officeDocument/2006/relationships/tags" Target="../tags/tag144.xml"/><Relationship Id="rId13" Type="http://schemas.openxmlformats.org/officeDocument/2006/relationships/tags" Target="../tags/tag143.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5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8" Type="http://schemas.openxmlformats.org/officeDocument/2006/relationships/notesSlide" Target="../notesSlides/notesSlide3.xml"/><Relationship Id="rId27" Type="http://schemas.openxmlformats.org/officeDocument/2006/relationships/slideLayout" Target="../slideLayouts/slideLayout3.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8" Type="http://schemas.openxmlformats.org/officeDocument/2006/relationships/notesSlide" Target="../notesSlides/notesSlide7.xml"/><Relationship Id="rId27" Type="http://schemas.openxmlformats.org/officeDocument/2006/relationships/slideLayout" Target="../slideLayouts/slideLayout3.xml"/><Relationship Id="rId26" Type="http://schemas.openxmlformats.org/officeDocument/2006/relationships/tags" Target="../tags/tag78.xml"/><Relationship Id="rId25" Type="http://schemas.openxmlformats.org/officeDocument/2006/relationships/tags" Target="../tags/tag77.xml"/><Relationship Id="rId24" Type="http://schemas.openxmlformats.org/officeDocument/2006/relationships/tags" Target="../tags/tag76.xml"/><Relationship Id="rId23" Type="http://schemas.openxmlformats.org/officeDocument/2006/relationships/tags" Target="../tags/tag75.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tags" Target="../tags/tag54.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1225" y="1989455"/>
            <a:ext cx="10369550" cy="2179320"/>
          </a:xfrm>
        </p:spPr>
        <p:txBody>
          <a:bodyPr/>
          <a:lstStyle/>
          <a:p>
            <a:r>
              <a:rPr lang="en-US"/>
              <a:t>Novel Topology Inference Attacks on DFL</a:t>
            </a:r>
            <a:br>
              <a:rPr lang="en-US"/>
            </a:br>
            <a:br>
              <a:rPr lang="en-US"/>
            </a:br>
            <a:r>
              <a:rPr lang="en-US" sz="2800" b="0" dirty="0">
                <a:sym typeface="+mn-ea"/>
              </a:rPr>
              <a:t>Master Thesis —— F</a:t>
            </a:r>
            <a:r>
              <a:rPr lang="en-US" sz="2800" b="0" dirty="0">
                <a:sym typeface="+mn-ea"/>
              </a:rPr>
              <a:t>inal-Presentation</a:t>
            </a:r>
            <a:endParaRPr lang="en-US" sz="2800" b="0" dirty="0">
              <a:sym typeface="+mn-ea"/>
            </a:endParaRPr>
          </a:p>
        </p:txBody>
      </p:sp>
      <p:sp>
        <p:nvSpPr>
          <p:cNvPr id="4" name="Rectangle 4"/>
          <p:cNvSpPr>
            <a:spLocks noGrp="1" noChangeArrowheads="1"/>
          </p:cNvSpPr>
          <p:nvPr>
            <p:ph type="dt" sz="half" idx="10"/>
          </p:nvPr>
        </p:nvSpPr>
        <p:spPr/>
        <p:txBody>
          <a:bodyPr/>
          <a:lstStyle/>
          <a:p>
            <a:fld id="{E1CB8E92-5CDB-4A76-B5E4-CA699B405A0A}" type="datetime1">
              <a:rPr lang="en-US" smtClean="0"/>
            </a:fld>
            <a:endParaRPr lang="en-US" dirty="0"/>
          </a:p>
        </p:txBody>
      </p:sp>
      <p:sp>
        <p:nvSpPr>
          <p:cNvPr id="12" name="Fußzeilenplatzhalter 11"/>
          <p:cNvSpPr>
            <a:spLocks noGrp="1"/>
          </p:cNvSpPr>
          <p:nvPr>
            <p:ph type="ftr" sz="quarter" idx="11"/>
          </p:nvPr>
        </p:nvSpPr>
        <p:spPr/>
        <p:txBody>
          <a:bodyPr/>
          <a:lstStyle/>
          <a:p>
            <a:r>
              <a:rPr lang="en-US">
                <a:sym typeface="+mn-ea"/>
              </a:rPr>
              <a:t>Novel Topology Inference Attacks on DFL</a:t>
            </a:r>
            <a:endParaRPr lang="en-US" dirty="0"/>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fld>
            <a:endParaRPr lang="en-US" dirty="0"/>
          </a:p>
        </p:txBody>
      </p:sp>
      <p:sp>
        <p:nvSpPr>
          <p:cNvPr id="6" name="Rectangle 3"/>
          <p:cNvSpPr>
            <a:spLocks noGrp="1" noChangeArrowheads="1"/>
          </p:cNvSpPr>
          <p:nvPr/>
        </p:nvSpPr>
        <p:spPr>
          <a:xfrm>
            <a:off x="911860" y="4004945"/>
            <a:ext cx="10369550" cy="1752600"/>
          </a:xfrm>
          <a:prstGeom prst="rect">
            <a:avLst/>
          </a:prstGeom>
          <a:noFill/>
          <a:ln>
            <a:noFill/>
          </a:ln>
          <a:effectLst/>
        </p:spPr>
        <p:txBody>
          <a:bodyPr vert="horz" wrap="square" lIns="0" tIns="0" rIns="0" bIns="0" numCol="1" anchor="t" anchorCtr="0" compatLnSpc="1"/>
          <a:lstStyle>
            <a:lvl1pPr marL="0" indent="0" algn="l" rtl="0" fontAlgn="base">
              <a:spcBef>
                <a:spcPct val="40000"/>
              </a:spcBef>
              <a:spcAft>
                <a:spcPct val="0"/>
              </a:spcAft>
              <a:buFont typeface="Arial" panose="020B0604020202020204" pitchFamily="34" charset="0"/>
              <a:buNone/>
              <a:defRPr sz="1700">
                <a:solidFill>
                  <a:schemeClr val="tx1"/>
                </a:solidFill>
                <a:latin typeface="+mn-lt"/>
                <a:ea typeface="+mn-ea"/>
                <a:cs typeface="+mn-cs"/>
              </a:defRPr>
            </a:lvl1pPr>
            <a:lvl2pPr marL="683895" indent="-342265"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2pPr>
            <a:lvl3pPr marL="1026160" indent="-342265"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3pPr>
            <a:lvl4pPr marL="1367790" indent="-342265"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4pPr>
            <a:lvl5pPr marL="1710055" indent="-342265"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5pPr>
            <a:lvl6pPr marL="1895475" indent="-367030"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6pPr>
            <a:lvl7pPr marL="2352675" indent="-367030"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7pPr>
            <a:lvl8pPr marL="2809875" indent="-367030"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8pPr>
            <a:lvl9pPr marL="3267075" indent="-367030" algn="l" rtl="0" fontAlgn="base">
              <a:spcBef>
                <a:spcPct val="40000"/>
              </a:spcBef>
              <a:spcAft>
                <a:spcPct val="0"/>
              </a:spcAft>
              <a:buFont typeface="Arial" panose="020B0604020202020204" pitchFamily="34" charset="0"/>
              <a:buChar char="–"/>
              <a:defRPr sz="1700">
                <a:solidFill>
                  <a:schemeClr val="tx1"/>
                </a:solidFill>
                <a:latin typeface="+mn-lt"/>
                <a:ea typeface="Arial" panose="020B0604020202020204" pitchFamily="34" charset="0"/>
                <a:cs typeface="+mn-cs"/>
              </a:defRPr>
            </a:lvl9pPr>
          </a:lstStyle>
          <a:p>
            <a:endParaRPr lang="en-US" dirty="0"/>
          </a:p>
          <a:p>
            <a:r>
              <a:rPr lang="en-US" b="1" dirty="0"/>
              <a:t>Presenter</a:t>
            </a:r>
            <a:r>
              <a:rPr lang="en-US" dirty="0"/>
              <a:t>: Yuanzhe Gao</a:t>
            </a:r>
            <a:endParaRPr lang="en-US" dirty="0"/>
          </a:p>
          <a:p>
            <a:r>
              <a:rPr lang="en-US" b="1" dirty="0"/>
              <a:t>Supervisor</a:t>
            </a:r>
            <a:r>
              <a:rPr lang="en-US" dirty="0"/>
              <a:t>: </a:t>
            </a:r>
            <a:r>
              <a:rPr lang="en-US" dirty="0">
                <a:sym typeface="+mn-ea"/>
              </a:rPr>
              <a:t>Chao Feng, Dr. Alberto Huertas </a:t>
            </a:r>
            <a:r>
              <a:rPr lang="en-US" dirty="0" err="1">
                <a:sym typeface="+mn-ea"/>
              </a:rPr>
              <a:t>Celdran</a:t>
            </a:r>
            <a:endParaRPr lang="en-US" dirty="0"/>
          </a:p>
        </p:txBody>
      </p:sp>
      <p:sp>
        <p:nvSpPr>
          <p:cNvPr id="7" name="矩形 6"/>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426085"/>
          </a:xfrm>
        </p:spPr>
        <p:txBody>
          <a:bodyPr/>
          <a:lstStyle/>
          <a:p>
            <a:pPr marL="342900" indent="-342900">
              <a:buFont typeface="Wingdings" panose="05000000000000000000" charset="0"/>
              <a:buChar char="Ø"/>
            </a:pPr>
            <a:r>
              <a:rPr lang="en-US" sz="2000" dirty="0">
                <a:solidFill>
                  <a:schemeClr val="tx1"/>
                </a:solidFill>
                <a:sym typeface="+mn-ea"/>
              </a:rPr>
              <a:t>Node Metrics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6" name="文本框 5"/>
          <p:cNvSpPr txBox="1"/>
          <p:nvPr/>
        </p:nvSpPr>
        <p:spPr>
          <a:xfrm>
            <a:off x="1055370" y="1784985"/>
            <a:ext cx="9668510" cy="922020"/>
          </a:xfrm>
          <a:prstGeom prst="rect">
            <a:avLst/>
          </a:prstGeom>
        </p:spPr>
        <p:txBody>
          <a:bodyPr wrap="square">
            <a:spAutoFit/>
            <a:extLst>
              <a:ext uri="{4A0BC546-FE56-4ADE-93B0-CB8AF2F6F144}">
                <wpsdc:textFrameExt xmlns:wpsdc="http://www.wps.cn/officeDocument/2022/drawingmlCustomData" type="text"/>
              </a:ext>
            </a:extLst>
          </a:bodyPr>
          <a:p>
            <a:pPr marL="457200" lvl="1" indent="-342265" latinLnBrk="0">
              <a:lnSpc>
                <a:spcPct val="150000"/>
              </a:lnSpc>
              <a:spcBef>
                <a:spcPts val="0"/>
              </a:spcBef>
              <a:buFont typeface="Arial" panose="020B0604020202020204" pitchFamily="34" charset="0"/>
              <a:buChar char="•"/>
            </a:pPr>
            <a:r>
              <a:rPr lang="en-US" altLang="zh-CN" sz="1800" b="1">
                <a:latin typeface="Times New Roman" panose="02020603050405020304" charset="0"/>
                <a:ea typeface="微软雅黑" panose="020B0503020204020204" charset="-122"/>
                <a:cs typeface="Times New Roman" panose="02020603050405020304" charset="0"/>
              </a:rPr>
              <a:t>Cosine Similarity: </a:t>
            </a:r>
            <a:r>
              <a:rPr lang="en-US" altLang="zh-CN" sz="1800">
                <a:latin typeface="Times New Roman" panose="02020603050405020304" charset="0"/>
                <a:ea typeface="微软雅黑" panose="020B0503020204020204" charset="-122"/>
                <a:cs typeface="Times New Roman" panose="02020603050405020304" charset="0"/>
              </a:rPr>
              <a:t>It</a:t>
            </a:r>
            <a:r>
              <a:rPr lang="en-US" altLang="zh-CN" sz="1800" b="1">
                <a:latin typeface="Times New Roman" panose="02020603050405020304" charset="0"/>
                <a:ea typeface="微软雅黑" panose="020B0503020204020204" charset="-122"/>
                <a:cs typeface="Times New Roman" panose="02020603050405020304" charset="0"/>
              </a:rPr>
              <a:t> </a:t>
            </a:r>
            <a:r>
              <a:rPr lang="en-US" altLang="zh-CN" sz="1800">
                <a:latin typeface="Times New Roman" panose="02020603050405020304" charset="0"/>
                <a:ea typeface="微软雅黑" panose="020B0503020204020204" charset="-122"/>
                <a:cs typeface="Times New Roman" panose="02020603050405020304" charset="0"/>
              </a:rPr>
              <a:t>measures the angular distance between the parameter vectors (weights) of two model.</a:t>
            </a:r>
            <a:endParaRPr lang="en-US" altLang="zh-CN" sz="1800">
              <a:latin typeface="Times New Roman" panose="02020603050405020304" charset="0"/>
              <a:ea typeface="微软雅黑" panose="020B0503020204020204" charset="-122"/>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7" name="矩形 6"/>
          <p:cNvSpPr/>
          <p:nvPr/>
        </p:nvSpPr>
        <p:spPr>
          <a:xfrm>
            <a:off x="9264650" y="3500755"/>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8" name="矩形 7"/>
          <p:cNvSpPr/>
          <p:nvPr/>
        </p:nvSpPr>
        <p:spPr>
          <a:xfrm>
            <a:off x="9336405" y="3140710"/>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pic>
        <p:nvPicPr>
          <p:cNvPr id="5" name="图片 4"/>
          <p:cNvPicPr>
            <a:picLocks noChangeAspect="1"/>
          </p:cNvPicPr>
          <p:nvPr/>
        </p:nvPicPr>
        <p:blipFill>
          <a:blip r:embed="rId1"/>
          <a:stretch>
            <a:fillRect/>
          </a:stretch>
        </p:blipFill>
        <p:spPr>
          <a:xfrm>
            <a:off x="2646680" y="2613660"/>
            <a:ext cx="7806055" cy="1126490"/>
          </a:xfrm>
          <a:prstGeom prst="rect">
            <a:avLst/>
          </a:prstGeom>
        </p:spPr>
      </p:pic>
      <p:sp>
        <p:nvSpPr>
          <p:cNvPr id="11" name="矩形 10"/>
          <p:cNvSpPr/>
          <p:nvPr/>
        </p:nvSpPr>
        <p:spPr>
          <a:xfrm>
            <a:off x="9624695" y="2797175"/>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2" name="文本框 11"/>
          <p:cNvSpPr txBox="1"/>
          <p:nvPr/>
        </p:nvSpPr>
        <p:spPr>
          <a:xfrm>
            <a:off x="1055370" y="3860800"/>
            <a:ext cx="9668510" cy="1337945"/>
          </a:xfrm>
          <a:prstGeom prst="rect">
            <a:avLst/>
          </a:prstGeom>
        </p:spPr>
        <p:txBody>
          <a:bodyPr wrap="square">
            <a:spAutoFit/>
            <a:extLst>
              <a:ext uri="{4A0BC546-FE56-4ADE-93B0-CB8AF2F6F144}">
                <wpsdc:textFrameExt xmlns:wpsdc="http://www.wps.cn/officeDocument/2022/drawingmlCustomData" type="text"/>
              </a:ext>
            </a:extLst>
          </a:bodyPr>
          <a:p>
            <a:pPr marL="457200" lvl="1" indent="-342265" latinLnBrk="0">
              <a:lnSpc>
                <a:spcPct val="150000"/>
              </a:lnSpc>
              <a:spcBef>
                <a:spcPts val="0"/>
              </a:spcBef>
              <a:buFont typeface="Arial" panose="020B0604020202020204" pitchFamily="34" charset="0"/>
              <a:buChar char="•"/>
            </a:pPr>
            <a:r>
              <a:rPr lang="en-US" altLang="zh-CN" sz="1800" b="1">
                <a:latin typeface="Times New Roman" panose="02020603050405020304" charset="0"/>
                <a:ea typeface="微软雅黑" panose="020B0503020204020204" charset="-122"/>
                <a:cs typeface="Times New Roman" panose="02020603050405020304" charset="0"/>
              </a:rPr>
              <a:t>Euclidean Similarity: </a:t>
            </a:r>
            <a:r>
              <a:rPr lang="en-US" altLang="zh-CN" sz="1800">
                <a:latin typeface="Times New Roman" panose="02020603050405020304" charset="0"/>
                <a:ea typeface="微软雅黑" panose="020B0503020204020204" charset="-122"/>
                <a:cs typeface="Times New Roman" panose="02020603050405020304" charset="0"/>
              </a:rPr>
              <a:t>It</a:t>
            </a:r>
            <a:r>
              <a:rPr lang="en-US" altLang="zh-CN" sz="1800" b="1">
                <a:latin typeface="Times New Roman" panose="02020603050405020304" charset="0"/>
                <a:ea typeface="微软雅黑" panose="020B0503020204020204" charset="-122"/>
                <a:cs typeface="Times New Roman" panose="02020603050405020304" charset="0"/>
              </a:rPr>
              <a:t> </a:t>
            </a:r>
            <a:r>
              <a:rPr lang="en-US" altLang="zh-CN" sz="1800">
                <a:latin typeface="Times New Roman" panose="02020603050405020304" charset="0"/>
                <a:ea typeface="微软雅黑" panose="020B0503020204020204" charset="-122"/>
                <a:cs typeface="Times New Roman" panose="02020603050405020304" charset="0"/>
              </a:rPr>
              <a:t>measures the straight-line distance between two vectors in multi-dimensional space, which reflects the numerical difference between the parameter vectors of the two model</a:t>
            </a:r>
            <a:endParaRPr lang="en-US" altLang="zh-CN" sz="1800">
              <a:latin typeface="Times New Roman" panose="02020603050405020304" charset="0"/>
              <a:ea typeface="微软雅黑" panose="020B0503020204020204" charset="-122"/>
              <a:cs typeface="Times New Roman" panose="02020603050405020304" charset="0"/>
            </a:endParaRPr>
          </a:p>
        </p:txBody>
      </p:sp>
      <p:pic>
        <p:nvPicPr>
          <p:cNvPr id="13" name="图片 12"/>
          <p:cNvPicPr>
            <a:picLocks noChangeAspect="1"/>
          </p:cNvPicPr>
          <p:nvPr/>
        </p:nvPicPr>
        <p:blipFill>
          <a:blip r:embed="rId2"/>
          <a:stretch>
            <a:fillRect/>
          </a:stretch>
        </p:blipFill>
        <p:spPr>
          <a:xfrm>
            <a:off x="2993390" y="4869180"/>
            <a:ext cx="7112635" cy="1372235"/>
          </a:xfrm>
          <a:prstGeom prst="rect">
            <a:avLst/>
          </a:prstGeom>
        </p:spPr>
      </p:pic>
      <p:sp>
        <p:nvSpPr>
          <p:cNvPr id="14" name="矩形 13"/>
          <p:cNvSpPr/>
          <p:nvPr/>
        </p:nvSpPr>
        <p:spPr>
          <a:xfrm>
            <a:off x="9336405" y="5156835"/>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426085"/>
          </a:xfrm>
        </p:spPr>
        <p:txBody>
          <a:bodyPr/>
          <a:lstStyle/>
          <a:p>
            <a:pPr marL="342900" indent="-342900">
              <a:buFont typeface="Wingdings" panose="05000000000000000000" charset="0"/>
              <a:buChar char="Ø"/>
            </a:pPr>
            <a:r>
              <a:rPr lang="en-US" sz="2000" dirty="0">
                <a:solidFill>
                  <a:schemeClr val="tx1"/>
                </a:solidFill>
                <a:sym typeface="+mn-ea"/>
              </a:rPr>
              <a:t>Node Metrics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7" name="矩形 6"/>
          <p:cNvSpPr/>
          <p:nvPr/>
        </p:nvSpPr>
        <p:spPr>
          <a:xfrm>
            <a:off x="9264650" y="3500755"/>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8" name="矩形 7"/>
          <p:cNvSpPr/>
          <p:nvPr/>
        </p:nvSpPr>
        <p:spPr>
          <a:xfrm>
            <a:off x="9336405" y="3140710"/>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1" name="矩形 10"/>
          <p:cNvSpPr/>
          <p:nvPr/>
        </p:nvSpPr>
        <p:spPr>
          <a:xfrm>
            <a:off x="9624695" y="2997200"/>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 name="矩形 3"/>
          <p:cNvSpPr/>
          <p:nvPr/>
        </p:nvSpPr>
        <p:spPr>
          <a:xfrm>
            <a:off x="8904605" y="3429000"/>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aphicFrame>
        <p:nvGraphicFramePr>
          <p:cNvPr id="12" name="表格 11"/>
          <p:cNvGraphicFramePr/>
          <p:nvPr/>
        </p:nvGraphicFramePr>
        <p:xfrm>
          <a:off x="1847215" y="2420620"/>
          <a:ext cx="8531225" cy="23622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640080">
                <a:tc>
                  <a:txBody>
                    <a:bodyPr/>
                    <a:p>
                      <a:pPr>
                        <a:buNone/>
                      </a:pPr>
                      <a:endParaRPr lang="zh-CN" altLang="en-US"/>
                    </a:p>
                  </a:txBody>
                  <a:tcPr/>
                </a:tc>
                <a:tc>
                  <a:txBody>
                    <a:bodyPr/>
                    <a:p>
                      <a:pPr>
                        <a:buNone/>
                      </a:pPr>
                      <a:r>
                        <a:rPr lang="en-US" altLang="zh-CN">
                          <a:latin typeface="Times New Roman" panose="02020603050405020304" charset="0"/>
                          <a:cs typeface="Times New Roman" panose="02020603050405020304" charset="0"/>
                        </a:rPr>
                        <a:t>     </a:t>
                      </a:r>
                      <a:r>
                        <a:rPr lang="en-US" altLang="zh-CN" sz="1600">
                          <a:latin typeface="Times New Roman" panose="02020603050405020304" charset="0"/>
                          <a:cs typeface="Times New Roman" panose="02020603050405020304" charset="0"/>
                        </a:rPr>
                        <a:t>  Relative </a:t>
                      </a:r>
                      <a:endParaRPr lang="en-US" altLang="zh-CN" sz="1600">
                        <a:latin typeface="Times New Roman" panose="02020603050405020304" charset="0"/>
                        <a:cs typeface="Times New Roman" panose="02020603050405020304" charset="0"/>
                      </a:endParaRPr>
                    </a:p>
                    <a:p>
                      <a:pPr>
                        <a:buNone/>
                      </a:pPr>
                      <a:r>
                        <a:rPr lang="en-US" altLang="zh-CN" sz="1600">
                          <a:latin typeface="Times New Roman" panose="02020603050405020304" charset="0"/>
                          <a:cs typeface="Times New Roman" panose="02020603050405020304" charset="0"/>
                        </a:rPr>
                        <a:t>           Loss</a:t>
                      </a:r>
                      <a:endParaRPr lang="en-US" altLang="zh-CN" sz="1600">
                        <a:latin typeface="Times New Roman" panose="02020603050405020304" charset="0"/>
                        <a:cs typeface="Times New Roman" panose="02020603050405020304" charset="0"/>
                      </a:endParaRPr>
                    </a:p>
                  </a:txBody>
                  <a:tcPr anchor="ctr" anchorCtr="0"/>
                </a:tc>
                <a:tc>
                  <a:txBody>
                    <a:bodyPr/>
                    <a:p>
                      <a:pPr>
                        <a:buNone/>
                      </a:pPr>
                      <a:r>
                        <a:rPr lang="en-US" altLang="zh-CN">
                          <a:latin typeface="Times New Roman" panose="02020603050405020304" charset="0"/>
                          <a:cs typeface="Times New Roman" panose="02020603050405020304" charset="0"/>
                        </a:rPr>
                        <a:t>     </a:t>
                      </a:r>
                      <a:r>
                        <a:rPr lang="en-US" altLang="zh-CN" sz="1600">
                          <a:latin typeface="Times New Roman" panose="02020603050405020304" charset="0"/>
                          <a:cs typeface="Times New Roman" panose="02020603050405020304" charset="0"/>
                        </a:rPr>
                        <a:t>  Relative </a:t>
                      </a:r>
                      <a:endParaRPr lang="en-US" altLang="zh-CN" sz="1600">
                        <a:latin typeface="Times New Roman" panose="02020603050405020304" charset="0"/>
                        <a:cs typeface="Times New Roman" panose="02020603050405020304" charset="0"/>
                      </a:endParaRPr>
                    </a:p>
                    <a:p>
                      <a:pPr>
                        <a:buNone/>
                      </a:pPr>
                      <a:r>
                        <a:rPr lang="en-US" altLang="zh-CN" sz="1600">
                          <a:latin typeface="Times New Roman" panose="02020603050405020304" charset="0"/>
                          <a:cs typeface="Times New Roman" panose="02020603050405020304" charset="0"/>
                        </a:rPr>
                        <a:t>        Entropy</a:t>
                      </a:r>
                      <a:r>
                        <a:rPr lang="en-US" altLang="zh-CN">
                          <a:latin typeface="Times New Roman" panose="02020603050405020304" charset="0"/>
                          <a:cs typeface="Times New Roman" panose="02020603050405020304" charset="0"/>
                        </a:rPr>
                        <a:t>         </a:t>
                      </a:r>
                      <a:endParaRPr lang="en-US" altLang="zh-CN">
                        <a:latin typeface="Times New Roman" panose="02020603050405020304" charset="0"/>
                        <a:cs typeface="Times New Roman" panose="02020603050405020304" charset="0"/>
                      </a:endParaRPr>
                    </a:p>
                  </a:txBody>
                  <a:tcPr anchor="ctr" anchorCtr="0"/>
                </a:tc>
                <a:tc>
                  <a:txBody>
                    <a:bodyPr/>
                    <a:p>
                      <a:pPr>
                        <a:buNone/>
                      </a:pPr>
                      <a:r>
                        <a:rPr lang="en-US" altLang="zh-CN">
                          <a:latin typeface="Times New Roman" panose="02020603050405020304" charset="0"/>
                          <a:cs typeface="Times New Roman" panose="02020603050405020304" charset="0"/>
                        </a:rPr>
                        <a:t>        </a:t>
                      </a:r>
                      <a:r>
                        <a:rPr lang="en-US" altLang="zh-CN" sz="1600">
                          <a:latin typeface="Times New Roman" panose="02020603050405020304" charset="0"/>
                          <a:cs typeface="Times New Roman" panose="02020603050405020304" charset="0"/>
                        </a:rPr>
                        <a:t>Cosine</a:t>
                      </a:r>
                      <a:endParaRPr lang="en-US" altLang="zh-CN" sz="1600">
                        <a:latin typeface="Times New Roman" panose="02020603050405020304" charset="0"/>
                        <a:cs typeface="Times New Roman" panose="02020603050405020304" charset="0"/>
                      </a:endParaRPr>
                    </a:p>
                    <a:p>
                      <a:pPr>
                        <a:buNone/>
                      </a:pPr>
                      <a:r>
                        <a:rPr lang="en-US" altLang="zh-CN" sz="1600">
                          <a:latin typeface="Times New Roman" panose="02020603050405020304" charset="0"/>
                          <a:cs typeface="Times New Roman" panose="02020603050405020304" charset="0"/>
                        </a:rPr>
                        <a:t>       Similarity</a:t>
                      </a:r>
                      <a:endParaRPr lang="en-US" altLang="zh-CN" sz="1600">
                        <a:latin typeface="Times New Roman" panose="02020603050405020304" charset="0"/>
                        <a:cs typeface="Times New Roman" panose="02020603050405020304" charset="0"/>
                      </a:endParaRPr>
                    </a:p>
                  </a:txBody>
                  <a:tcPr/>
                </a:tc>
                <a:tc>
                  <a:txBody>
                    <a:bodyPr/>
                    <a:p>
                      <a:pPr>
                        <a:buNone/>
                      </a:pPr>
                      <a:r>
                        <a:rPr lang="en-US" altLang="zh-CN">
                          <a:latin typeface="Times New Roman" panose="02020603050405020304" charset="0"/>
                          <a:cs typeface="Times New Roman" panose="02020603050405020304" charset="0"/>
                        </a:rPr>
                        <a:t>      </a:t>
                      </a:r>
                      <a:r>
                        <a:rPr lang="en-US" altLang="zh-CN" sz="1600">
                          <a:latin typeface="Times New Roman" panose="02020603050405020304" charset="0"/>
                          <a:cs typeface="Times New Roman" panose="02020603050405020304" charset="0"/>
                        </a:rPr>
                        <a:t>Euclidean</a:t>
                      </a:r>
                      <a:endParaRPr lang="en-US" altLang="zh-CN" sz="1600">
                        <a:latin typeface="Times New Roman" panose="02020603050405020304" charset="0"/>
                        <a:cs typeface="Times New Roman" panose="02020603050405020304" charset="0"/>
                      </a:endParaRPr>
                    </a:p>
                    <a:p>
                      <a:pPr>
                        <a:buNone/>
                      </a:pPr>
                      <a:r>
                        <a:rPr lang="en-US" altLang="zh-CN" sz="1600">
                          <a:latin typeface="Times New Roman" panose="02020603050405020304" charset="0"/>
                          <a:cs typeface="Times New Roman" panose="02020603050405020304" charset="0"/>
                        </a:rPr>
                        <a:t>       Similarity</a:t>
                      </a:r>
                      <a:endParaRPr lang="en-US" altLang="zh-CN" sz="1600">
                        <a:latin typeface="Times New Roman" panose="02020603050405020304" charset="0"/>
                        <a:cs typeface="Times New Roman" panose="02020603050405020304" charset="0"/>
                      </a:endParaRPr>
                    </a:p>
                  </a:txBody>
                  <a:tcPr/>
                </a:tc>
              </a:tr>
              <a:tr h="381000">
                <a:tc>
                  <a:txBody>
                    <a:bodyPr/>
                    <a:p>
                      <a:pPr>
                        <a:buNone/>
                      </a:pPr>
                      <a:r>
                        <a:rPr lang="en-US" altLang="zh-CN" sz="1600" b="1">
                          <a:latin typeface="Times New Roman" panose="02020603050405020304" charset="0"/>
                          <a:cs typeface="Times New Roman" panose="02020603050405020304" charset="0"/>
                        </a:rPr>
                        <a:t>   Sign of Effect</a:t>
                      </a:r>
                      <a:r>
                        <a:rPr lang="en-US" altLang="zh-CN" b="1">
                          <a:latin typeface="Times New Roman" panose="02020603050405020304" charset="0"/>
                          <a:cs typeface="Times New Roman" panose="02020603050405020304" charset="0"/>
                        </a:rPr>
                        <a:t> </a:t>
                      </a:r>
                      <a:endParaRPr lang="en-US" altLang="zh-CN" b="1">
                        <a:latin typeface="Times New Roman" panose="02020603050405020304" charset="0"/>
                        <a:cs typeface="Times New Roman" panose="02020603050405020304" charset="0"/>
                      </a:endParaRPr>
                    </a:p>
                  </a:txBody>
                  <a:tcPr anchor="ctr" anchorCtr="0"/>
                </a:tc>
                <a:tc>
                  <a:txBody>
                    <a:bodyPr/>
                    <a:p>
                      <a:pPr>
                        <a:buNone/>
                      </a:pPr>
                      <a:r>
                        <a:rPr lang="en-US" altLang="zh-CN" sz="1800"/>
                        <a:t>          </a:t>
                      </a:r>
                      <a:r>
                        <a:rPr lang="en-US" altLang="zh-CN" sz="1800" b="1">
                          <a:latin typeface="Times New Roman" panose="02020603050405020304" charset="0"/>
                          <a:cs typeface="Times New Roman" panose="02020603050405020304" charset="0"/>
                        </a:rPr>
                        <a:t>-</a:t>
                      </a:r>
                      <a:r>
                        <a:rPr lang="en-US" altLang="zh-CN" sz="1800"/>
                        <a:t> </a:t>
                      </a:r>
                      <a:endParaRPr lang="en-US" altLang="zh-CN" sz="1800"/>
                    </a:p>
                  </a:txBody>
                  <a:tcPr/>
                </a:tc>
                <a:tc>
                  <a:txBody>
                    <a:bodyPr/>
                    <a:p>
                      <a:pPr>
                        <a:buNone/>
                      </a:pPr>
                      <a:r>
                        <a:rPr lang="en-US" altLang="zh-CN" sz="1800">
                          <a:sym typeface="+mn-ea"/>
                        </a:rPr>
                        <a:t>            </a:t>
                      </a:r>
                      <a:r>
                        <a:rPr lang="en-US" altLang="zh-CN" sz="1800" b="1">
                          <a:latin typeface="Times New Roman" panose="02020603050405020304" charset="0"/>
                          <a:cs typeface="Times New Roman" panose="02020603050405020304" charset="0"/>
                          <a:sym typeface="+mn-ea"/>
                        </a:rPr>
                        <a:t>-</a:t>
                      </a:r>
                      <a:endParaRPr lang="en-US" altLang="zh-CN" sz="1800" b="1">
                        <a:latin typeface="Times New Roman" panose="02020603050405020304" charset="0"/>
                        <a:cs typeface="Times New Roman" panose="02020603050405020304" charset="0"/>
                        <a:sym typeface="+mn-ea"/>
                      </a:endParaRPr>
                    </a:p>
                  </a:txBody>
                  <a:tcPr/>
                </a:tc>
                <a:tc>
                  <a:txBody>
                    <a:bodyPr/>
                    <a:p>
                      <a:pPr>
                        <a:buNone/>
                      </a:pPr>
                      <a:r>
                        <a:rPr lang="en-US" altLang="zh-CN"/>
                        <a:t>          </a:t>
                      </a:r>
                      <a:r>
                        <a:rPr lang="en-US" altLang="zh-CN" b="1">
                          <a:latin typeface="Times New Roman" panose="02020603050405020304" charset="0"/>
                          <a:cs typeface="Times New Roman" panose="02020603050405020304" charset="0"/>
                        </a:rPr>
                        <a:t>+</a:t>
                      </a:r>
                      <a:endParaRPr lang="en-US" altLang="zh-CN" b="1">
                        <a:latin typeface="Times New Roman" panose="02020603050405020304" charset="0"/>
                        <a:cs typeface="Times New Roman" panose="02020603050405020304" charset="0"/>
                      </a:endParaRPr>
                    </a:p>
                  </a:txBody>
                  <a:tcPr/>
                </a:tc>
                <a:tc>
                  <a:txBody>
                    <a:bodyPr/>
                    <a:p>
                      <a:pPr>
                        <a:buNone/>
                      </a:pPr>
                      <a:r>
                        <a:rPr lang="en-US" altLang="zh-CN"/>
                        <a:t>          </a:t>
                      </a:r>
                      <a:r>
                        <a:rPr lang="en-US" altLang="zh-CN" b="1">
                          <a:latin typeface="Times New Roman" panose="02020603050405020304" charset="0"/>
                          <a:cs typeface="Times New Roman" panose="02020603050405020304" charset="0"/>
                        </a:rPr>
                        <a:t>+</a:t>
                      </a:r>
                      <a:endParaRPr lang="en-US" altLang="zh-CN" b="1">
                        <a:latin typeface="Times New Roman" panose="02020603050405020304" charset="0"/>
                        <a:cs typeface="Times New Roman" panose="02020603050405020304" charset="0"/>
                      </a:endParaRPr>
                    </a:p>
                  </a:txBody>
                  <a:tcPr/>
                </a:tc>
              </a:tr>
              <a:tr h="381000">
                <a:tc>
                  <a:txBody>
                    <a:bodyPr/>
                    <a:p>
                      <a:pPr>
                        <a:buNone/>
                      </a:pPr>
                      <a:endParaRPr lang="en-US" altLang="zh-CN" b="1">
                        <a:latin typeface="Times New Roman" panose="02020603050405020304" charset="0"/>
                        <a:cs typeface="Times New Roman" panose="02020603050405020304" charset="0"/>
                      </a:endParaRPr>
                    </a:p>
                  </a:txBody>
                  <a:tcPr anchor="ctr" anchorCtr="0"/>
                </a:tc>
                <a:tc gridSpan="2">
                  <a:txBody>
                    <a:bodyPr/>
                    <a:p>
                      <a:pPr algn="ctr">
                        <a:buNone/>
                      </a:pPr>
                      <a:r>
                        <a:rPr lang="en-US" altLang="zh-CN" sz="1600">
                          <a:solidFill>
                            <a:srgbClr val="FF0000"/>
                          </a:solidFill>
                          <a:latin typeface="Times New Roman" panose="02020603050405020304" charset="0"/>
                          <a:cs typeface="Times New Roman" panose="02020603050405020304" charset="0"/>
                        </a:rPr>
                        <a:t>The larger the two metrics ​​are, </a:t>
                      </a:r>
                      <a:endParaRPr lang="en-US" altLang="zh-CN" sz="1600">
                        <a:solidFill>
                          <a:srgbClr val="FF0000"/>
                        </a:solidFill>
                        <a:latin typeface="Times New Roman" panose="02020603050405020304" charset="0"/>
                        <a:cs typeface="Times New Roman" panose="02020603050405020304" charset="0"/>
                      </a:endParaRPr>
                    </a:p>
                    <a:p>
                      <a:pPr algn="ctr">
                        <a:buNone/>
                      </a:pPr>
                      <a:r>
                        <a:rPr lang="en-US" altLang="zh-CN" sz="1600">
                          <a:solidFill>
                            <a:srgbClr val="FF0000"/>
                          </a:solidFill>
                          <a:latin typeface="Times New Roman" panose="02020603050405020304" charset="0"/>
                          <a:cs typeface="Times New Roman" panose="02020603050405020304" charset="0"/>
                        </a:rPr>
                        <a:t>the ‘farther’ the two nodes are.</a:t>
                      </a:r>
                      <a:endParaRPr lang="en-US" altLang="zh-CN" sz="1600">
                        <a:solidFill>
                          <a:srgbClr val="FF0000"/>
                        </a:solidFill>
                        <a:latin typeface="Times New Roman" panose="02020603050405020304" charset="0"/>
                        <a:cs typeface="Times New Roman" panose="02020603050405020304" charset="0"/>
                      </a:endParaRPr>
                    </a:p>
                  </a:txBody>
                  <a:tcPr/>
                </a:tc>
                <a:tc hMerge="1">
                  <a:tcPr/>
                </a:tc>
                <a:tc gridSpan="2">
                  <a:txBody>
                    <a:bodyPr/>
                    <a:p>
                      <a:pPr algn="ctr">
                        <a:buNone/>
                      </a:pPr>
                      <a:r>
                        <a:rPr lang="en-US" altLang="zh-CN" sz="1600">
                          <a:solidFill>
                            <a:srgbClr val="FF0000"/>
                          </a:solidFill>
                          <a:latin typeface="Times New Roman" panose="02020603050405020304" charset="0"/>
                          <a:cs typeface="Times New Roman" panose="02020603050405020304" charset="0"/>
                          <a:sym typeface="+mn-ea"/>
                        </a:rPr>
                        <a:t>The larger the two metrics ​​are, </a:t>
                      </a:r>
                      <a:endParaRPr lang="en-US" altLang="zh-CN" sz="1600">
                        <a:solidFill>
                          <a:srgbClr val="FF0000"/>
                        </a:solidFill>
                        <a:latin typeface="Times New Roman" panose="02020603050405020304" charset="0"/>
                        <a:cs typeface="Times New Roman" panose="02020603050405020304" charset="0"/>
                      </a:endParaRPr>
                    </a:p>
                    <a:p>
                      <a:pPr algn="ctr">
                        <a:buNone/>
                      </a:pPr>
                      <a:r>
                        <a:rPr lang="en-US" altLang="zh-CN" sz="1600">
                          <a:solidFill>
                            <a:srgbClr val="FF0000"/>
                          </a:solidFill>
                          <a:latin typeface="Times New Roman" panose="02020603050405020304" charset="0"/>
                          <a:cs typeface="Times New Roman" panose="02020603050405020304" charset="0"/>
                          <a:sym typeface="+mn-ea"/>
                        </a:rPr>
                        <a:t>the ‘closer’ the two nodes are.</a:t>
                      </a:r>
                      <a:endParaRPr lang="en-US" altLang="zh-CN" sz="1600" b="1">
                        <a:solidFill>
                          <a:srgbClr val="FF0000"/>
                        </a:solidFill>
                        <a:latin typeface="Times New Roman" panose="02020603050405020304" charset="0"/>
                        <a:cs typeface="Times New Roman" panose="02020603050405020304" charset="0"/>
                        <a:sym typeface="+mn-ea"/>
                      </a:endParaRPr>
                    </a:p>
                  </a:txBody>
                  <a:tcPr/>
                </a:tc>
                <a:tc hMerge="1">
                  <a:tcPr/>
                </a:tc>
              </a:tr>
              <a:tr h="381000">
                <a:tc>
                  <a:txBody>
                    <a:bodyPr/>
                    <a:p>
                      <a:pPr>
                        <a:buNone/>
                      </a:pPr>
                      <a:r>
                        <a:rPr lang="en-US" altLang="zh-CN" b="1">
                          <a:latin typeface="Times New Roman" panose="02020603050405020304" charset="0"/>
                          <a:cs typeface="Times New Roman" panose="02020603050405020304" charset="0"/>
                        </a:rPr>
                        <a:t>  </a:t>
                      </a:r>
                      <a:r>
                        <a:rPr lang="en-US" altLang="zh-CN" sz="1600" b="1">
                          <a:latin typeface="Times New Roman" panose="02020603050405020304" charset="0"/>
                          <a:cs typeface="Times New Roman" panose="02020603050405020304" charset="0"/>
                        </a:rPr>
                        <a:t>Characteristic</a:t>
                      </a:r>
                      <a:endParaRPr lang="en-US" altLang="zh-CN" sz="1600" b="1">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rPr>
                        <a:t>     Asymmetric</a:t>
                      </a:r>
                      <a:endParaRPr lang="en-US" altLang="zh-CN" sz="1600">
                        <a:latin typeface="Times New Roman" panose="02020603050405020304" charset="0"/>
                        <a:cs typeface="Times New Roman" panose="02020603050405020304" charset="0"/>
                      </a:endParaRPr>
                    </a:p>
                  </a:txBody>
                  <a:tcPr/>
                </a:tc>
                <a:tc>
                  <a:txBody>
                    <a:bodyPr/>
                    <a:p>
                      <a:pPr>
                        <a:buNone/>
                      </a:pPr>
                      <a:r>
                        <a:rPr lang="en-US" altLang="zh-CN" sz="1600">
                          <a:latin typeface="Times New Roman" panose="02020603050405020304" charset="0"/>
                          <a:cs typeface="Times New Roman" panose="02020603050405020304" charset="0"/>
                          <a:sym typeface="+mn-ea"/>
                        </a:rPr>
                        <a:t>      Asymmetric</a:t>
                      </a:r>
                      <a:endParaRPr lang="en-US" altLang="zh-CN" sz="1600">
                        <a:latin typeface="Times New Roman" panose="02020603050405020304" charset="0"/>
                        <a:cs typeface="Times New Roman" panose="02020603050405020304" charset="0"/>
                        <a:sym typeface="+mn-ea"/>
                      </a:endParaRPr>
                    </a:p>
                  </a:txBody>
                  <a:tcPr/>
                </a:tc>
                <a:tc>
                  <a:txBody>
                    <a:bodyPr/>
                    <a:p>
                      <a:pPr>
                        <a:buNone/>
                      </a:pPr>
                      <a:r>
                        <a:rPr lang="en-US" altLang="zh-CN" sz="1600">
                          <a:latin typeface="Times New Roman" panose="02020603050405020304" charset="0"/>
                          <a:cs typeface="Times New Roman" panose="02020603050405020304" charset="0"/>
                          <a:sym typeface="+mn-ea"/>
                        </a:rPr>
                        <a:t>      Symmetric</a:t>
                      </a:r>
                      <a:endParaRPr lang="en-US" altLang="zh-CN" sz="1600">
                        <a:latin typeface="Times New Roman" panose="02020603050405020304" charset="0"/>
                        <a:cs typeface="Times New Roman" panose="02020603050405020304" charset="0"/>
                        <a:sym typeface="+mn-ea"/>
                      </a:endParaRPr>
                    </a:p>
                  </a:txBody>
                  <a:tcPr/>
                </a:tc>
                <a:tc>
                  <a:txBody>
                    <a:bodyPr/>
                    <a:p>
                      <a:pPr>
                        <a:buNone/>
                      </a:pPr>
                      <a:r>
                        <a:rPr lang="en-US" altLang="zh-CN" sz="1600">
                          <a:latin typeface="Times New Roman" panose="02020603050405020304" charset="0"/>
                          <a:cs typeface="Times New Roman" panose="02020603050405020304" charset="0"/>
                          <a:sym typeface="+mn-ea"/>
                        </a:rPr>
                        <a:t>      Symmetric</a:t>
                      </a:r>
                      <a:endParaRPr lang="en-US" altLang="zh-CN" sz="1600">
                        <a:latin typeface="Times New Roman" panose="02020603050405020304" charset="0"/>
                        <a:cs typeface="Times New Roman" panose="02020603050405020304" charset="0"/>
                        <a:sym typeface="+mn-ea"/>
                      </a:endParaRPr>
                    </a:p>
                  </a:txBody>
                  <a:tcPr/>
                </a:tc>
              </a:tr>
              <a:tr h="381000">
                <a:tc>
                  <a:txBody>
                    <a:bodyPr/>
                    <a:p>
                      <a:pPr>
                        <a:buNone/>
                      </a:pPr>
                      <a:endParaRPr lang="en-US" altLang="zh-CN" sz="1600" b="1">
                        <a:latin typeface="Times New Roman" panose="02020603050405020304" charset="0"/>
                        <a:cs typeface="Times New Roman" panose="02020603050405020304" charset="0"/>
                      </a:endParaRPr>
                    </a:p>
                  </a:txBody>
                  <a:tcPr/>
                </a:tc>
                <a:tc gridSpan="2">
                  <a:txBody>
                    <a:bodyPr/>
                    <a:p>
                      <a:pPr>
                        <a:buNone/>
                      </a:pPr>
                      <a:r>
                        <a:rPr lang="en-US" altLang="zh-CN" sz="1600">
                          <a:latin typeface="Times New Roman" panose="02020603050405020304" charset="0"/>
                          <a:cs typeface="Times New Roman" panose="02020603050405020304" charset="0"/>
                        </a:rPr>
                        <a:t>                 </a:t>
                      </a:r>
                      <a:r>
                        <a:rPr lang="en-US" altLang="zh-CN" sz="1600" b="0">
                          <a:solidFill>
                            <a:srgbClr val="C00000"/>
                          </a:solidFill>
                          <a:latin typeface="Times New Roman" panose="02020603050405020304" charset="0"/>
                          <a:cs typeface="Times New Roman" panose="02020603050405020304" charset="0"/>
                        </a:rPr>
                        <a:t>Metric</a:t>
                      </a:r>
                      <a:r>
                        <a:rPr lang="en-US" altLang="zh-CN" sz="1600" b="0" baseline="-25000">
                          <a:solidFill>
                            <a:srgbClr val="C00000"/>
                          </a:solidFill>
                          <a:latin typeface="Times New Roman" panose="02020603050405020304" charset="0"/>
                          <a:cs typeface="Times New Roman" panose="02020603050405020304" charset="0"/>
                        </a:rPr>
                        <a:t>ij</a:t>
                      </a:r>
                      <a:r>
                        <a:rPr lang="en-US" altLang="zh-CN" sz="1600" b="0">
                          <a:solidFill>
                            <a:srgbClr val="C00000"/>
                          </a:solidFill>
                          <a:latin typeface="Times New Roman" panose="02020603050405020304" charset="0"/>
                          <a:cs typeface="Times New Roman" panose="02020603050405020304" charset="0"/>
                        </a:rPr>
                        <a:t>  ≠  Metric</a:t>
                      </a:r>
                      <a:r>
                        <a:rPr lang="en-US" altLang="zh-CN" sz="1600" b="0" baseline="-25000">
                          <a:solidFill>
                            <a:srgbClr val="C00000"/>
                          </a:solidFill>
                          <a:latin typeface="Times New Roman" panose="02020603050405020304" charset="0"/>
                          <a:cs typeface="Times New Roman" panose="02020603050405020304" charset="0"/>
                        </a:rPr>
                        <a:t>ji</a:t>
                      </a:r>
                      <a:endParaRPr lang="en-US" altLang="zh-CN" sz="1600" b="0" baseline="-25000">
                        <a:solidFill>
                          <a:srgbClr val="C00000"/>
                        </a:solidFill>
                        <a:latin typeface="Times New Roman" panose="02020603050405020304" charset="0"/>
                        <a:cs typeface="Times New Roman" panose="02020603050405020304" charset="0"/>
                      </a:endParaRPr>
                    </a:p>
                  </a:txBody>
                  <a:tcPr/>
                </a:tc>
                <a:tc hMerge="1">
                  <a:tcPr/>
                </a:tc>
                <a:tc gridSpan="2">
                  <a:txBody>
                    <a:bodyPr/>
                    <a:p>
                      <a:pPr>
                        <a:buNone/>
                      </a:pPr>
                      <a:r>
                        <a:rPr lang="en-US" altLang="zh-CN" sz="1600">
                          <a:solidFill>
                            <a:srgbClr val="C00000"/>
                          </a:solidFill>
                          <a:latin typeface="Times New Roman" panose="02020603050405020304" charset="0"/>
                          <a:cs typeface="Times New Roman" panose="02020603050405020304" charset="0"/>
                          <a:sym typeface="+mn-ea"/>
                        </a:rPr>
                        <a:t>                Metric</a:t>
                      </a:r>
                      <a:r>
                        <a:rPr lang="en-US" altLang="zh-CN" sz="1600" baseline="-25000">
                          <a:solidFill>
                            <a:srgbClr val="C00000"/>
                          </a:solidFill>
                          <a:latin typeface="Times New Roman" panose="02020603050405020304" charset="0"/>
                          <a:cs typeface="Times New Roman" panose="02020603050405020304" charset="0"/>
                          <a:sym typeface="+mn-ea"/>
                        </a:rPr>
                        <a:t>ij</a:t>
                      </a:r>
                      <a:r>
                        <a:rPr lang="en-US" altLang="zh-CN" sz="1600">
                          <a:solidFill>
                            <a:srgbClr val="C00000"/>
                          </a:solidFill>
                          <a:latin typeface="Times New Roman" panose="02020603050405020304" charset="0"/>
                          <a:cs typeface="Times New Roman" panose="02020603050405020304" charset="0"/>
                          <a:sym typeface="+mn-ea"/>
                        </a:rPr>
                        <a:t>  </a:t>
                      </a:r>
                      <a:r>
                        <a:rPr lang="en-US" altLang="zh-CN" sz="1600">
                          <a:solidFill>
                            <a:srgbClr val="C00000"/>
                          </a:solidFill>
                          <a:latin typeface="微软雅黑" panose="020B0503020204020204" charset="-122"/>
                          <a:ea typeface="微软雅黑" panose="020B0503020204020204" charset="-122"/>
                          <a:cs typeface="Times New Roman" panose="02020603050405020304" charset="0"/>
                          <a:sym typeface="+mn-ea"/>
                        </a:rPr>
                        <a:t>=</a:t>
                      </a:r>
                      <a:r>
                        <a:rPr lang="en-US" altLang="zh-CN" sz="1600">
                          <a:solidFill>
                            <a:srgbClr val="C00000"/>
                          </a:solidFill>
                          <a:latin typeface="Times New Roman" panose="02020603050405020304" charset="0"/>
                          <a:cs typeface="Times New Roman" panose="02020603050405020304" charset="0"/>
                          <a:sym typeface="+mn-ea"/>
                        </a:rPr>
                        <a:t>  Metric</a:t>
                      </a:r>
                      <a:r>
                        <a:rPr lang="en-US" altLang="zh-CN" sz="1600" baseline="-25000">
                          <a:solidFill>
                            <a:srgbClr val="C00000"/>
                          </a:solidFill>
                          <a:latin typeface="Times New Roman" panose="02020603050405020304" charset="0"/>
                          <a:cs typeface="Times New Roman" panose="02020603050405020304" charset="0"/>
                          <a:sym typeface="+mn-ea"/>
                        </a:rPr>
                        <a:t>ji</a:t>
                      </a:r>
                      <a:endParaRPr lang="en-US" altLang="zh-CN" sz="1600">
                        <a:latin typeface="Times New Roman" panose="02020603050405020304" charset="0"/>
                        <a:cs typeface="Times New Roman" panose="02020603050405020304" charset="0"/>
                        <a:sym typeface="+mn-ea"/>
                      </a:endParaRPr>
                    </a:p>
                  </a:txBody>
                  <a:tcPr/>
                </a:tc>
                <a:tc hMerge="1">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a:xfrm>
            <a:off x="2683018" y="1712512"/>
            <a:ext cx="6734741" cy="731520"/>
            <a:chOff x="3131840" y="1491630"/>
            <a:chExt cx="5256584" cy="576064"/>
          </a:xfrm>
        </p:grpSpPr>
        <p:sp>
          <p:nvSpPr>
            <p:cNvPr id="5" name="Rectangle 1"/>
            <p:cNvSpPr/>
            <p:nvPr>
              <p:custDataLst>
                <p:tags r:id="rId2"/>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ight Triangle 4"/>
            <p:cNvSpPr/>
            <p:nvPr>
              <p:custDataLst>
                <p:tags r:id="rId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2" name="TextBox 25"/>
          <p:cNvSpPr txBox="1"/>
          <p:nvPr>
            <p:custDataLst>
              <p:tags r:id="rId4"/>
            </p:custDataLst>
          </p:nvPr>
        </p:nvSpPr>
        <p:spPr>
          <a:xfrm>
            <a:off x="2682993" y="1712652"/>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7" name="TextBox 29"/>
          <p:cNvSpPr txBox="1"/>
          <p:nvPr>
            <p:custDataLst>
              <p:tags r:id="rId5"/>
            </p:custDataLst>
          </p:nvPr>
        </p:nvSpPr>
        <p:spPr>
          <a:xfrm>
            <a:off x="3583612" y="1878949"/>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Recap</a:t>
            </a:r>
            <a:endParaRPr lang="en-US" altLang="ko-KR" sz="2000" b="1" dirty="0">
              <a:solidFill>
                <a:schemeClr val="tx1"/>
              </a:solidFill>
              <a:cs typeface="Arial" panose="020B0604020202020204" pitchFamily="34" charset="0"/>
            </a:endParaRPr>
          </a:p>
        </p:txBody>
      </p:sp>
      <p:grpSp>
        <p:nvGrpSpPr>
          <p:cNvPr id="14" name="Group 13"/>
          <p:cNvGrpSpPr/>
          <p:nvPr>
            <p:custDataLst>
              <p:tags r:id="rId6"/>
            </p:custDataLst>
          </p:nvPr>
        </p:nvGrpSpPr>
        <p:grpSpPr>
          <a:xfrm>
            <a:off x="2668348" y="2595422"/>
            <a:ext cx="6742038" cy="731604"/>
            <a:chOff x="2668348" y="2850013"/>
            <a:chExt cx="6742038" cy="731604"/>
          </a:xfrm>
        </p:grpSpPr>
        <p:sp>
          <p:nvSpPr>
            <p:cNvPr id="9" name="Rectangle 17"/>
            <p:cNvSpPr/>
            <p:nvPr>
              <p:custDataLst>
                <p:tags r:id="rId7"/>
              </p:custDataLst>
            </p:nvPr>
          </p:nvSpPr>
          <p:spPr>
            <a:xfrm>
              <a:off x="2675671" y="2850014"/>
              <a:ext cx="6734715" cy="7316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ight Triangle 18"/>
            <p:cNvSpPr/>
            <p:nvPr>
              <p:custDataLst>
                <p:tags r:id="rId8"/>
              </p:custDataLst>
            </p:nvPr>
          </p:nvSpPr>
          <p:spPr>
            <a:xfrm rot="5400000">
              <a:off x="2774760" y="2758245"/>
              <a:ext cx="731603" cy="91514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26"/>
            <p:cNvSpPr txBox="1"/>
            <p:nvPr>
              <p:custDataLst>
                <p:tags r:id="rId9"/>
              </p:custDataLst>
            </p:nvPr>
          </p:nvSpPr>
          <p:spPr>
            <a:xfrm>
              <a:off x="2668348" y="2850013"/>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40" name="TextBox 36"/>
            <p:cNvSpPr txBox="1"/>
            <p:nvPr>
              <p:custDataLst>
                <p:tags r:id="rId10"/>
              </p:custDataLst>
            </p:nvPr>
          </p:nvSpPr>
          <p:spPr>
            <a:xfrm>
              <a:off x="3598257" y="3016491"/>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Definition of Node Metrics</a:t>
              </a:r>
              <a:endParaRPr lang="en-US" altLang="ko-KR" sz="2000" b="1" dirty="0">
                <a:solidFill>
                  <a:schemeClr val="accent2">
                    <a:lumMod val="40000"/>
                    <a:lumOff val="60000"/>
                  </a:schemeClr>
                </a:solidFill>
                <a:cs typeface="Arial" panose="020B0604020202020204" pitchFamily="34" charset="0"/>
              </a:endParaRPr>
            </a:p>
          </p:txBody>
        </p:sp>
      </p:grpSp>
      <p:grpSp>
        <p:nvGrpSpPr>
          <p:cNvPr id="15" name="Group 14"/>
          <p:cNvGrpSpPr/>
          <p:nvPr>
            <p:custDataLst>
              <p:tags r:id="rId11"/>
            </p:custDataLst>
          </p:nvPr>
        </p:nvGrpSpPr>
        <p:grpSpPr>
          <a:xfrm>
            <a:off x="2661027" y="3493501"/>
            <a:ext cx="6749359" cy="731520"/>
            <a:chOff x="2653704" y="3988187"/>
            <a:chExt cx="6749359" cy="731520"/>
          </a:xfrm>
        </p:grpSpPr>
        <p:grpSp>
          <p:nvGrpSpPr>
            <p:cNvPr id="12" name="Group 11"/>
            <p:cNvGrpSpPr/>
            <p:nvPr/>
          </p:nvGrpSpPr>
          <p:grpSpPr>
            <a:xfrm>
              <a:off x="2653704" y="3988187"/>
              <a:ext cx="6749359" cy="731520"/>
              <a:chOff x="2653704" y="3988187"/>
              <a:chExt cx="6749359" cy="922580"/>
            </a:xfrm>
          </p:grpSpPr>
          <p:grpSp>
            <p:nvGrpSpPr>
              <p:cNvPr id="26" name="Group 19"/>
              <p:cNvGrpSpPr/>
              <p:nvPr/>
            </p:nvGrpSpPr>
            <p:grpSpPr>
              <a:xfrm>
                <a:off x="2668348" y="3988187"/>
                <a:ext cx="6734715" cy="922580"/>
                <a:chOff x="3131840" y="1491630"/>
                <a:chExt cx="5256584" cy="576000"/>
              </a:xfrm>
            </p:grpSpPr>
            <p:sp>
              <p:nvSpPr>
                <p:cNvPr id="27" name="Rectangle 20"/>
                <p:cNvSpPr/>
                <p:nvPr>
                  <p:custDataLst>
                    <p:tags r:id="rId12"/>
                  </p:custDataLst>
                </p:nvPr>
              </p:nvSpPr>
              <p:spPr>
                <a:xfrm>
                  <a:off x="3131840" y="1491630"/>
                  <a:ext cx="5256584" cy="576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8" name="Right Triangle 21"/>
                <p:cNvSpPr/>
                <p:nvPr>
                  <p:custDataLst>
                    <p:tags r:id="rId1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4" name="TextBox 27"/>
              <p:cNvSpPr txBox="1"/>
              <p:nvPr>
                <p:custDataLst>
                  <p:tags r:id="rId14"/>
                </p:custDataLst>
              </p:nvPr>
            </p:nvSpPr>
            <p:spPr>
              <a:xfrm>
                <a:off x="2653704" y="398818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grpSp>
        <p:sp>
          <p:nvSpPr>
            <p:cNvPr id="43" name="TextBox 39"/>
            <p:cNvSpPr txBox="1"/>
            <p:nvPr>
              <p:custDataLst>
                <p:tags r:id="rId15"/>
              </p:custDataLst>
            </p:nvPr>
          </p:nvSpPr>
          <p:spPr>
            <a:xfrm>
              <a:off x="3605579" y="4154624"/>
              <a:ext cx="5627449" cy="398780"/>
            </a:xfrm>
            <a:prstGeom prst="rect">
              <a:avLst/>
            </a:prstGeom>
            <a:noFill/>
          </p:spPr>
          <p:txBody>
            <a:bodyPr wrap="square" rtlCol="0">
              <a:spAutoFit/>
            </a:bodyPr>
            <a:lstStyle/>
            <a:p>
              <a:pPr algn="l">
                <a:buClrTx/>
                <a:buSzTx/>
                <a:buFontTx/>
              </a:pPr>
              <a:r>
                <a:rPr lang="en-US" altLang="ko-KR" sz="2000" b="1" dirty="0">
                  <a:cs typeface="Arial" panose="020B0604020202020204" pitchFamily="34" charset="0"/>
                </a:rPr>
                <a:t>Attack Strategy</a:t>
              </a:r>
              <a:endParaRPr lang="en-US" altLang="ko-KR" sz="2000" b="1" dirty="0">
                <a:cs typeface="Arial" panose="020B0604020202020204" pitchFamily="34" charset="0"/>
              </a:endParaRPr>
            </a:p>
          </p:txBody>
        </p:sp>
      </p:grpSp>
      <p:grpSp>
        <p:nvGrpSpPr>
          <p:cNvPr id="16" name="Group 15"/>
          <p:cNvGrpSpPr/>
          <p:nvPr>
            <p:custDataLst>
              <p:tags r:id="rId16"/>
            </p:custDataLst>
          </p:nvPr>
        </p:nvGrpSpPr>
        <p:grpSpPr>
          <a:xfrm>
            <a:off x="2661027" y="4391496"/>
            <a:ext cx="6756579" cy="731520"/>
            <a:chOff x="2639060" y="5126011"/>
            <a:chExt cx="6756579" cy="731520"/>
          </a:xfrm>
        </p:grpSpPr>
        <p:grpSp>
          <p:nvGrpSpPr>
            <p:cNvPr id="29" name="Group 22"/>
            <p:cNvGrpSpPr/>
            <p:nvPr/>
          </p:nvGrpSpPr>
          <p:grpSpPr>
            <a:xfrm>
              <a:off x="2660898" y="5126011"/>
              <a:ext cx="6734741" cy="731520"/>
              <a:chOff x="3131840" y="1491630"/>
              <a:chExt cx="5256584" cy="576064"/>
            </a:xfrm>
          </p:grpSpPr>
          <p:sp>
            <p:nvSpPr>
              <p:cNvPr id="30" name="Rectangle 23"/>
              <p:cNvSpPr/>
              <p:nvPr>
                <p:custDataLst>
                  <p:tags r:id="rId17"/>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1" name="Right Triangle 24"/>
              <p:cNvSpPr/>
              <p:nvPr>
                <p:custDataLst>
                  <p:tags r:id="rId18"/>
                </p:custDataLst>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5" name="TextBox 28"/>
            <p:cNvSpPr txBox="1"/>
            <p:nvPr>
              <p:custDataLst>
                <p:tags r:id="rId19"/>
              </p:custDataLst>
            </p:nvPr>
          </p:nvSpPr>
          <p:spPr>
            <a:xfrm>
              <a:off x="2639060" y="5126361"/>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46" name="TextBox 42"/>
            <p:cNvSpPr txBox="1"/>
            <p:nvPr>
              <p:custDataLst>
                <p:tags r:id="rId20"/>
              </p:custDataLst>
            </p:nvPr>
          </p:nvSpPr>
          <p:spPr>
            <a:xfrm>
              <a:off x="3605579" y="5292448"/>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Evaluation</a:t>
              </a:r>
              <a:endParaRPr lang="en-US" altLang="ko-KR" sz="2000" b="1" dirty="0">
                <a:solidFill>
                  <a:schemeClr val="tx1">
                    <a:lumMod val="75000"/>
                    <a:lumOff val="25000"/>
                  </a:schemeClr>
                </a:solidFill>
                <a:cs typeface="Arial" panose="020B0604020202020204" pitchFamily="34" charset="0"/>
              </a:endParaRPr>
            </a:p>
          </p:txBody>
        </p:sp>
      </p:grpSp>
      <p:sp>
        <p:nvSpPr>
          <p:cNvPr id="50" name="Rectangle 2"/>
          <p:cNvSpPr>
            <a:spLocks noGrp="1" noChangeArrowheads="1"/>
          </p:cNvSpPr>
          <p:nvPr>
            <p:ph type="title"/>
            <p:custDataLst>
              <p:tags r:id="rId21"/>
            </p:custDataLst>
          </p:nvPr>
        </p:nvSpPr>
        <p:spPr>
          <a:xfrm>
            <a:off x="911225" y="1268730"/>
            <a:ext cx="1554480" cy="443865"/>
          </a:xfrm>
        </p:spPr>
        <p:txBody>
          <a:bodyPr/>
          <a:lstStyle/>
          <a:p>
            <a:r>
              <a:rPr lang="en-US" dirty="0"/>
              <a:t>Contents </a:t>
            </a:r>
            <a:endParaRPr lang="en-US" dirty="0"/>
          </a:p>
        </p:txBody>
      </p:sp>
      <p:sp>
        <p:nvSpPr>
          <p:cNvPr id="52" name="灯片编号占位符 51"/>
          <p:cNvSpPr>
            <a:spLocks noGrp="1"/>
          </p:cNvSpPr>
          <p:nvPr>
            <p:ph type="sldNum" sz="quarter" idx="12"/>
          </p:nvPr>
        </p:nvSpPr>
        <p:spPr/>
        <p:txBody>
          <a:bodyPr/>
          <a:lstStyle/>
          <a:p>
            <a:r>
              <a:rPr lang="en-US"/>
              <a:t>Page </a:t>
            </a:r>
            <a:fld id="{9D46F3A4-F478-9440-BC8E-B732027F4C86}" type="slidenum">
              <a:rPr lang="en-US" smtClean="0"/>
            </a:fld>
            <a:endParaRPr lang="en-US"/>
          </a:p>
        </p:txBody>
      </p:sp>
      <p:grpSp>
        <p:nvGrpSpPr>
          <p:cNvPr id="11" name="Group 10"/>
          <p:cNvGrpSpPr/>
          <p:nvPr>
            <p:custDataLst>
              <p:tags r:id="rId22"/>
            </p:custDataLst>
          </p:nvPr>
        </p:nvGrpSpPr>
        <p:grpSpPr>
          <a:xfrm>
            <a:off x="2661027" y="5291914"/>
            <a:ext cx="6742916" cy="731520"/>
            <a:chOff x="2630859" y="6312757"/>
            <a:chExt cx="6742916" cy="926813"/>
          </a:xfrm>
        </p:grpSpPr>
        <p:sp>
          <p:nvSpPr>
            <p:cNvPr id="2" name="Rectangle 20"/>
            <p:cNvSpPr/>
            <p:nvPr>
              <p:custDataLst>
                <p:tags r:id="rId23"/>
              </p:custDataLst>
            </p:nvPr>
          </p:nvSpPr>
          <p:spPr>
            <a:xfrm>
              <a:off x="2639060" y="6316990"/>
              <a:ext cx="6734715" cy="9225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3" name="Right Triangle 21"/>
            <p:cNvSpPr/>
            <p:nvPr>
              <p:custDataLst>
                <p:tags r:id="rId24"/>
              </p:custDataLst>
            </p:nvPr>
          </p:nvSpPr>
          <p:spPr>
            <a:xfrm rot="5400000">
              <a:off x="2639459" y="6314933"/>
              <a:ext cx="922478" cy="922461"/>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27"/>
            <p:cNvSpPr txBox="1"/>
            <p:nvPr>
              <p:custDataLst>
                <p:tags r:id="rId25"/>
              </p:custDataLst>
            </p:nvPr>
          </p:nvSpPr>
          <p:spPr>
            <a:xfrm>
              <a:off x="2630859" y="631275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10" name="TextBox 42"/>
            <p:cNvSpPr txBox="1"/>
            <p:nvPr>
              <p:custDataLst>
                <p:tags r:id="rId26"/>
              </p:custDataLst>
            </p:nvPr>
          </p:nvSpPr>
          <p:spPr>
            <a:xfrm>
              <a:off x="3590810" y="6578957"/>
              <a:ext cx="5627449" cy="505242"/>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Summary and Conclusion</a:t>
              </a:r>
              <a:endParaRPr lang="en-US" altLang="ko-KR" sz="2000" b="1" dirty="0">
                <a:solidFill>
                  <a:schemeClr val="tx1">
                    <a:lumMod val="75000"/>
                    <a:lumOff val="25000"/>
                  </a:schemeClr>
                </a:solidFill>
                <a:cs typeface="Arial" panose="020B0604020202020204" pitchFamily="34" charset="0"/>
              </a:endParaRPr>
            </a:p>
          </p:txBody>
        </p:sp>
      </p:grpSp>
      <p:sp>
        <p:nvSpPr>
          <p:cNvPr id="8" name="矩形 7"/>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Attack Strategy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27760" y="1628775"/>
            <a:ext cx="9272905" cy="92202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For attack scenario 1, it is assumed that the attacker has </a:t>
            </a:r>
            <a:r>
              <a:rPr lang="en-US" sz="1800" u="sng" dirty="0">
                <a:solidFill>
                  <a:srgbClr val="FF0000"/>
                </a:solidFill>
                <a:latin typeface="Times New Roman" panose="02020603050405020304" charset="0"/>
                <a:cs typeface="Times New Roman" panose="02020603050405020304" charset="0"/>
              </a:rPr>
              <a:t>full knowledge of nodes</a:t>
            </a:r>
            <a:r>
              <a:rPr lang="en-US" sz="1800" dirty="0">
                <a:latin typeface="Times New Roman" panose="02020603050405020304" charset="0"/>
                <a:cs typeface="Times New Roman" panose="02020603050405020304" charset="0"/>
              </a:rPr>
              <a:t> in the network and </a:t>
            </a:r>
            <a:r>
              <a:rPr lang="en-US" sz="1800" u="sng" dirty="0">
                <a:solidFill>
                  <a:srgbClr val="FF0000"/>
                </a:solidFill>
                <a:latin typeface="Times New Roman" panose="02020603050405020304" charset="0"/>
                <a:cs typeface="Times New Roman" panose="02020603050405020304" charset="0"/>
              </a:rPr>
              <a:t>partial information of edges</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nvGrpSpPr>
          <p:cNvPr id="40" name="组合 39"/>
          <p:cNvGrpSpPr/>
          <p:nvPr/>
        </p:nvGrpSpPr>
        <p:grpSpPr>
          <a:xfrm>
            <a:off x="1800225" y="2795905"/>
            <a:ext cx="3130550" cy="2697480"/>
            <a:chOff x="1888" y="4152"/>
            <a:chExt cx="4930" cy="4248"/>
          </a:xfrm>
        </p:grpSpPr>
        <p:grpSp>
          <p:nvGrpSpPr>
            <p:cNvPr id="36" name="组合 35"/>
            <p:cNvGrpSpPr/>
            <p:nvPr/>
          </p:nvGrpSpPr>
          <p:grpSpPr>
            <a:xfrm>
              <a:off x="1888" y="4492"/>
              <a:ext cx="4930" cy="3908"/>
              <a:chOff x="1625" y="5286"/>
              <a:chExt cx="4930" cy="3908"/>
            </a:xfrm>
          </p:grpSpPr>
          <p:grpSp>
            <p:nvGrpSpPr>
              <p:cNvPr id="151" name="组合 150"/>
              <p:cNvGrpSpPr/>
              <p:nvPr/>
            </p:nvGrpSpPr>
            <p:grpSpPr>
              <a:xfrm>
                <a:off x="1625" y="5286"/>
                <a:ext cx="3456" cy="3908"/>
                <a:chOff x="884" y="7162"/>
                <a:chExt cx="3456" cy="3908"/>
              </a:xfrm>
            </p:grpSpPr>
            <p:sp>
              <p:nvSpPr>
                <p:cNvPr id="105" name="文本框 104"/>
                <p:cNvSpPr txBox="1"/>
                <p:nvPr/>
              </p:nvSpPr>
              <p:spPr>
                <a:xfrm>
                  <a:off x="884" y="10587"/>
                  <a:ext cx="634"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0</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6" name="文本框 105"/>
                <p:cNvSpPr txBox="1"/>
                <p:nvPr/>
              </p:nvSpPr>
              <p:spPr>
                <a:xfrm>
                  <a:off x="1182" y="8750"/>
                  <a:ext cx="716" cy="483"/>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rPr>
                    <a:t>1</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endParaRPr>
                </a:p>
              </p:txBody>
            </p:sp>
            <p:sp>
              <p:nvSpPr>
                <p:cNvPr id="107" name="文本框 106"/>
                <p:cNvSpPr txBox="1"/>
                <p:nvPr/>
              </p:nvSpPr>
              <p:spPr>
                <a:xfrm>
                  <a:off x="2055" y="7162"/>
                  <a:ext cx="61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2</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8" name="文本框 107"/>
                <p:cNvSpPr txBox="1"/>
                <p:nvPr/>
              </p:nvSpPr>
              <p:spPr>
                <a:xfrm>
                  <a:off x="3642" y="7246"/>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3</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9" name="文本框 108"/>
                <p:cNvSpPr txBox="1"/>
                <p:nvPr/>
              </p:nvSpPr>
              <p:spPr>
                <a:xfrm>
                  <a:off x="2385" y="9770"/>
                  <a:ext cx="680"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4</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sp>
            <p:nvSpPr>
              <p:cNvPr id="14" name="椭圆 13"/>
              <p:cNvSpPr/>
              <p:nvPr/>
            </p:nvSpPr>
            <p:spPr>
              <a:xfrm rot="21060000">
                <a:off x="2476" y="7008"/>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7" name="椭圆 16"/>
              <p:cNvSpPr/>
              <p:nvPr/>
            </p:nvSpPr>
            <p:spPr>
              <a:xfrm rot="21060000">
                <a:off x="3270" y="5761"/>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8" name="椭圆 17"/>
              <p:cNvSpPr/>
              <p:nvPr/>
            </p:nvSpPr>
            <p:spPr>
              <a:xfrm rot="21060000">
                <a:off x="3497" y="7689"/>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9" name="椭圆 18"/>
              <p:cNvSpPr/>
              <p:nvPr/>
            </p:nvSpPr>
            <p:spPr>
              <a:xfrm rot="21060000">
                <a:off x="4517" y="5874"/>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20" name="椭圆 19"/>
              <p:cNvSpPr/>
              <p:nvPr/>
            </p:nvSpPr>
            <p:spPr>
              <a:xfrm rot="21060000">
                <a:off x="4755" y="7008"/>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1" name="椭圆 20"/>
              <p:cNvSpPr/>
              <p:nvPr/>
            </p:nvSpPr>
            <p:spPr>
              <a:xfrm rot="21060000">
                <a:off x="5310" y="7802"/>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2" name="椭圆 21"/>
              <p:cNvSpPr/>
              <p:nvPr/>
            </p:nvSpPr>
            <p:spPr>
              <a:xfrm rot="21060000">
                <a:off x="5878" y="6328"/>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3" name="椭圆 22"/>
              <p:cNvSpPr/>
              <p:nvPr/>
            </p:nvSpPr>
            <p:spPr>
              <a:xfrm rot="21060000">
                <a:off x="2136" y="8709"/>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cxnSp>
            <p:nvCxnSpPr>
              <p:cNvPr id="38" name="直接连接符 37"/>
              <p:cNvCxnSpPr>
                <a:stCxn id="23" idx="0"/>
                <a:endCxn id="14" idx="3"/>
              </p:cNvCxnSpPr>
              <p:nvPr/>
            </p:nvCxnSpPr>
            <p:spPr>
              <a:xfrm flipV="1">
                <a:off x="2259" y="7257"/>
                <a:ext cx="276" cy="1454"/>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24" name="直接连接符 23"/>
              <p:cNvCxnSpPr>
                <a:stCxn id="14" idx="7"/>
                <a:endCxn id="17" idx="3"/>
              </p:cNvCxnSpPr>
              <p:nvPr/>
            </p:nvCxnSpPr>
            <p:spPr>
              <a:xfrm flipV="1">
                <a:off x="2706" y="6010"/>
                <a:ext cx="623" cy="1023"/>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25" name="直接连接符 24"/>
              <p:cNvCxnSpPr>
                <a:stCxn id="17" idx="6"/>
                <a:endCxn id="19" idx="2"/>
              </p:cNvCxnSpPr>
              <p:nvPr/>
            </p:nvCxnSpPr>
            <p:spPr>
              <a:xfrm>
                <a:off x="3557" y="5876"/>
                <a:ext cx="962" cy="158"/>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27" name="直接连接符 26"/>
              <p:cNvCxnSpPr>
                <a:stCxn id="14" idx="6"/>
                <a:endCxn id="19" idx="3"/>
              </p:cNvCxnSpPr>
              <p:nvPr/>
            </p:nvCxnSpPr>
            <p:spPr>
              <a:xfrm flipV="1">
                <a:off x="2763" y="6123"/>
                <a:ext cx="1813" cy="1000"/>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28" name="直接连接符 27"/>
              <p:cNvCxnSpPr>
                <a:stCxn id="18" idx="0"/>
              </p:cNvCxnSpPr>
              <p:nvPr/>
            </p:nvCxnSpPr>
            <p:spPr>
              <a:xfrm flipV="1">
                <a:off x="3620" y="6123"/>
                <a:ext cx="956" cy="1568"/>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30" name="直接连接符 29"/>
              <p:cNvCxnSpPr>
                <a:stCxn id="19" idx="5"/>
                <a:endCxn id="22" idx="2"/>
              </p:cNvCxnSpPr>
              <p:nvPr/>
            </p:nvCxnSpPr>
            <p:spPr>
              <a:xfrm>
                <a:off x="4778" y="6091"/>
                <a:ext cx="1102" cy="397"/>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31" name="直接连接符 30"/>
              <p:cNvCxnSpPr>
                <a:stCxn id="20" idx="6"/>
                <a:endCxn id="22" idx="3"/>
              </p:cNvCxnSpPr>
              <p:nvPr/>
            </p:nvCxnSpPr>
            <p:spPr>
              <a:xfrm flipV="1">
                <a:off x="5042" y="6578"/>
                <a:ext cx="895" cy="545"/>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32" name="直接连接符 31"/>
              <p:cNvCxnSpPr>
                <a:stCxn id="21" idx="7"/>
                <a:endCxn id="22" idx="4"/>
              </p:cNvCxnSpPr>
              <p:nvPr/>
            </p:nvCxnSpPr>
            <p:spPr>
              <a:xfrm flipV="1">
                <a:off x="5540" y="6602"/>
                <a:ext cx="504" cy="1226"/>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sp>
            <p:nvSpPr>
              <p:cNvPr id="33" name="文本框 32"/>
              <p:cNvSpPr txBox="1"/>
              <p:nvPr/>
            </p:nvSpPr>
            <p:spPr>
              <a:xfrm>
                <a:off x="5857" y="5824"/>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5</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34" name="文本框 33"/>
              <p:cNvSpPr txBox="1"/>
              <p:nvPr/>
            </p:nvSpPr>
            <p:spPr>
              <a:xfrm>
                <a:off x="4497" y="7257"/>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6</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35" name="文本框 34"/>
              <p:cNvSpPr txBox="1"/>
              <p:nvPr/>
            </p:nvSpPr>
            <p:spPr>
              <a:xfrm>
                <a:off x="5540" y="7828"/>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7</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cxnSp>
          <p:nvCxnSpPr>
            <p:cNvPr id="37" name="直接连接符 36"/>
            <p:cNvCxnSpPr/>
            <p:nvPr/>
          </p:nvCxnSpPr>
          <p:spPr>
            <a:xfrm flipH="1">
              <a:off x="4077" y="4152"/>
              <a:ext cx="1986" cy="3594"/>
            </a:xfrm>
            <a:prstGeom prst="line">
              <a:avLst/>
            </a:prstGeom>
            <a:solidFill>
              <a:schemeClr val="accent1"/>
            </a:solidFill>
            <a:ln w="28575" cap="flat" cmpd="sng" algn="ctr">
              <a:solidFill>
                <a:schemeClr val="tx1"/>
              </a:solidFill>
              <a:prstDash val="sysDash"/>
              <a:round/>
              <a:headEnd type="none" w="med" len="med"/>
              <a:tailEnd type="none" w="med" len="med"/>
            </a:ln>
          </p:spPr>
        </p:cxnSp>
      </p:grpSp>
      <p:sp>
        <p:nvSpPr>
          <p:cNvPr id="41" name="文本框 40"/>
          <p:cNvSpPr txBox="1"/>
          <p:nvPr/>
        </p:nvSpPr>
        <p:spPr>
          <a:xfrm>
            <a:off x="2135505" y="5589185"/>
            <a:ext cx="4064000" cy="337185"/>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b="1">
                <a:latin typeface="Times New Roman" panose="02020603050405020304" charset="0"/>
                <a:ea typeface="微软雅黑" panose="020B0503020204020204" charset="-122"/>
                <a:cs typeface="Times New Roman" panose="02020603050405020304" charset="0"/>
              </a:rPr>
              <a:t>Train Group </a:t>
            </a:r>
            <a:r>
              <a:rPr lang="en-US" altLang="zh-CN" sz="1600" b="1">
                <a:latin typeface="Times New Roman" panose="02020603050405020304" charset="0"/>
                <a:ea typeface="微软雅黑" panose="020B0503020204020204" charset="-122"/>
                <a:cs typeface="Times New Roman" panose="02020603050405020304" charset="0"/>
              </a:rPr>
              <a:t>/  Test Group</a:t>
            </a:r>
            <a:endParaRPr lang="en-US" altLang="zh-CN" sz="1600" b="1">
              <a:latin typeface="Times New Roman" panose="02020603050405020304" charset="0"/>
              <a:ea typeface="微软雅黑" panose="020B0503020204020204" charset="-122"/>
              <a:cs typeface="Times New Roman" panose="02020603050405020304" charset="0"/>
            </a:endParaRPr>
          </a:p>
        </p:txBody>
      </p:sp>
      <p:sp>
        <p:nvSpPr>
          <p:cNvPr id="42" name="右箭头 41"/>
          <p:cNvSpPr/>
          <p:nvPr/>
        </p:nvSpPr>
        <p:spPr>
          <a:xfrm>
            <a:off x="5340985" y="3832225"/>
            <a:ext cx="898525" cy="215900"/>
          </a:xfrm>
          <a:prstGeom prst="rightArrow">
            <a:avLst/>
          </a:prstGeom>
          <a:solidFill>
            <a:schemeClr val="tx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3" name="文本框 42"/>
          <p:cNvSpPr txBox="1"/>
          <p:nvPr/>
        </p:nvSpPr>
        <p:spPr>
          <a:xfrm>
            <a:off x="6672580" y="348543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en-US" altLang="zh-CN" sz="1800" i="1">
                <a:latin typeface="Times New Roman" panose="02020603050405020304" charset="0"/>
                <a:ea typeface="微软雅黑" panose="020B0503020204020204" charset="-122"/>
                <a:cs typeface="Times New Roman" panose="02020603050405020304" charset="0"/>
              </a:rPr>
              <a:t>M </a:t>
            </a:r>
            <a:r>
              <a:rPr lang="en-US" altLang="zh-CN" sz="1800">
                <a:latin typeface="Times New Roman" panose="02020603050405020304" charset="0"/>
                <a:ea typeface="微软雅黑" panose="020B0503020204020204" charset="-122"/>
                <a:cs typeface="Times New Roman" panose="02020603050405020304" charset="0"/>
              </a:rPr>
              <a:t>= Train(X</a:t>
            </a:r>
            <a:r>
              <a:rPr lang="en-US" altLang="zh-CN" sz="1800" baseline="-25000">
                <a:latin typeface="Times New Roman" panose="02020603050405020304" charset="0"/>
                <a:ea typeface="微软雅黑" panose="020B0503020204020204" charset="-122"/>
                <a:cs typeface="Times New Roman" panose="02020603050405020304" charset="0"/>
              </a:rPr>
              <a:t>known</a:t>
            </a:r>
            <a:r>
              <a:rPr lang="en-US" altLang="zh-CN" sz="1800">
                <a:latin typeface="Times New Roman" panose="02020603050405020304" charset="0"/>
                <a:ea typeface="微软雅黑" panose="020B0503020204020204" charset="-122"/>
                <a:cs typeface="Times New Roman" panose="02020603050405020304" charset="0"/>
              </a:rPr>
              <a:t>, Y</a:t>
            </a:r>
            <a:r>
              <a:rPr lang="en-US" altLang="zh-CN" sz="1800" baseline="-25000">
                <a:latin typeface="Times New Roman" panose="02020603050405020304" charset="0"/>
                <a:ea typeface="微软雅黑" panose="020B0503020204020204" charset="-122"/>
                <a:cs typeface="Times New Roman" panose="02020603050405020304" charset="0"/>
              </a:rPr>
              <a:t>known</a:t>
            </a:r>
            <a:r>
              <a:rPr lang="en-US" altLang="zh-CN" sz="1800">
                <a:latin typeface="Times New Roman" panose="02020603050405020304" charset="0"/>
                <a:ea typeface="微软雅黑" panose="020B0503020204020204" charset="-122"/>
                <a:cs typeface="Times New Roman" panose="02020603050405020304" charset="0"/>
              </a:rPr>
              <a:t>)</a:t>
            </a:r>
            <a:r>
              <a:rPr lang="en-US" altLang="zh-CN" sz="1800">
                <a:latin typeface="Arial" panose="020B0604020202020204" pitchFamily="34" charset="0"/>
                <a:ea typeface="微软雅黑" panose="020B0503020204020204" charset="-122"/>
              </a:rPr>
              <a:t> </a:t>
            </a:r>
            <a:endParaRPr lang="en-US" altLang="zh-CN" sz="1800">
              <a:latin typeface="Arial" panose="020B0604020202020204" pitchFamily="34" charset="0"/>
              <a:ea typeface="微软雅黑" panose="020B0503020204020204" charset="-122"/>
            </a:endParaRPr>
          </a:p>
        </p:txBody>
      </p:sp>
      <mc:AlternateContent xmlns:mc="http://schemas.openxmlformats.org/markup-compatibility/2006">
        <mc:Choice xmlns:a14="http://schemas.microsoft.com/office/drawing/2010/main" Requires="a14">
          <p:sp>
            <p:nvSpPr>
              <p:cNvPr id="44" name="文本框 43"/>
              <p:cNvSpPr txBox="1"/>
              <p:nvPr/>
            </p:nvSpPr>
            <p:spPr>
              <a:xfrm>
                <a:off x="6672580" y="4098205"/>
                <a:ext cx="4064000" cy="432435"/>
              </a:xfrm>
              <a:prstGeom prst="rect">
                <a:avLst/>
              </a:prstGeom>
            </p:spPr>
            <p:txBody>
              <a:bodyPr>
                <a:spAutoFit/>
                <a:extLst>
                  <a:ext uri="{4A0BC546-FE56-4ADE-93B0-CB8AF2F6F144}">
                    <wpsdc:textFrameExt xmlns:wpsdc="http://www.wps.cn/officeDocument/2022/drawingmlCustomData" type="text"/>
                  </a:ext>
                </a:extLst>
              </a:bodyPr>
              <a:p>
                <a:pPr algn="l"/>
                <a14:m>
                  <m:oMath xmlns:m="http://schemas.openxmlformats.org/officeDocument/2006/math">
                    <m:acc>
                      <m:accPr>
                        <m:ctrlPr>
                          <a:rPr lang="en-US" altLang="zh-CN" sz="1800" i="1">
                            <a:latin typeface="Cambria Math" panose="02040503050406030204" charset="0"/>
                            <a:ea typeface="微软雅黑" panose="020B0503020204020204" charset="-122"/>
                            <a:cs typeface="Cambria Math" panose="02040503050406030204" charset="0"/>
                          </a:rPr>
                        </m:ctrlPr>
                      </m:accPr>
                      <m:e>
                        <m:sSub>
                          <m:sSubPr>
                            <m:ctrlPr>
                              <a:rPr lang="en-US" altLang="zh-CN" sz="1800" i="1">
                                <a:latin typeface="Cambria Math" panose="02040503050406030204" charset="0"/>
                                <a:ea typeface="微软雅黑" panose="020B0503020204020204" charset="-122"/>
                                <a:cs typeface="Cambria Math" panose="02040503050406030204" charset="0"/>
                              </a:rPr>
                            </m:ctrlPr>
                          </m:sSubPr>
                          <m:e>
                            <m:r>
                              <a:rPr lang="en-US" altLang="zh-CN" sz="1800" i="1">
                                <a:latin typeface="Cambria Math" panose="02040503050406030204" charset="0"/>
                                <a:ea typeface="微软雅黑" panose="020B0503020204020204" charset="-122"/>
                                <a:cs typeface="Cambria Math" panose="02040503050406030204" charset="0"/>
                              </a:rPr>
                              <m:t>𝑌</m:t>
                            </m:r>
                          </m:e>
                          <m:sub>
                            <m:r>
                              <a:rPr lang="en-US" altLang="zh-CN" sz="1800" i="1">
                                <a:latin typeface="Cambria Math" panose="02040503050406030204" charset="0"/>
                                <a:ea typeface="微软雅黑" panose="020B0503020204020204" charset="-122"/>
                                <a:cs typeface="Cambria Math" panose="02040503050406030204" charset="0"/>
                              </a:rPr>
                              <m:t>𝑚𝑖𝑠𝑠𝑖𝑛𝑔</m:t>
                            </m:r>
                          </m:sub>
                        </m:sSub>
                      </m:e>
                    </m:acc>
                  </m:oMath>
                </a14:m>
                <a:r>
                  <a:rPr lang="en-US" altLang="zh-CN" sz="1800">
                    <a:latin typeface="Times New Roman" panose="02020603050405020304" charset="0"/>
                    <a:ea typeface="微软雅黑" panose="020B0503020204020204" charset="-122"/>
                    <a:cs typeface="Times New Roman" panose="02020603050405020304" charset="0"/>
                  </a:rPr>
                  <a:t> = </a:t>
                </a:r>
                <a:r>
                  <a:rPr lang="en-US" altLang="zh-CN" sz="1800" i="1">
                    <a:latin typeface="Times New Roman" panose="02020603050405020304" charset="0"/>
                    <a:ea typeface="微软雅黑" panose="020B0503020204020204" charset="-122"/>
                    <a:cs typeface="Times New Roman" panose="02020603050405020304" charset="0"/>
                  </a:rPr>
                  <a:t>M </a:t>
                </a:r>
                <a:r>
                  <a:rPr lang="en-US" altLang="zh-CN" sz="1800">
                    <a:latin typeface="Times New Roman" panose="02020603050405020304" charset="0"/>
                    <a:ea typeface="微软雅黑" panose="020B0503020204020204" charset="-122"/>
                    <a:cs typeface="Times New Roman" panose="02020603050405020304" charset="0"/>
                  </a:rPr>
                  <a:t>(X</a:t>
                </a:r>
                <a:r>
                  <a:rPr lang="en-US" altLang="zh-CN" sz="1800" baseline="-25000">
                    <a:latin typeface="Times New Roman" panose="02020603050405020304" charset="0"/>
                    <a:ea typeface="微软雅黑" panose="020B0503020204020204" charset="-122"/>
                    <a:cs typeface="Times New Roman" panose="02020603050405020304" charset="0"/>
                  </a:rPr>
                  <a:t>missing</a:t>
                </a:r>
                <a:r>
                  <a:rPr lang="en-US" altLang="zh-CN" sz="1800">
                    <a:latin typeface="Times New Roman" panose="02020603050405020304" charset="0"/>
                    <a:ea typeface="微软雅黑" panose="020B0503020204020204" charset="-122"/>
                    <a:cs typeface="Times New Roman" panose="02020603050405020304" charset="0"/>
                  </a:rPr>
                  <a:t>)</a:t>
                </a:r>
                <a:r>
                  <a:rPr lang="en-US" altLang="zh-CN" sz="1800">
                    <a:latin typeface="Arial" panose="020B0604020202020204" pitchFamily="34" charset="0"/>
                    <a:ea typeface="微软雅黑" panose="020B0503020204020204" charset="-122"/>
                  </a:rPr>
                  <a:t> </a:t>
                </a:r>
                <a:endParaRPr lang="en-US" altLang="zh-CN" sz="1800">
                  <a:latin typeface="Arial" panose="020B0604020202020204" pitchFamily="34" charset="0"/>
                  <a:ea typeface="微软雅黑" panose="020B0503020204020204" charset="-122"/>
                </a:endParaRPr>
              </a:p>
            </p:txBody>
          </p:sp>
        </mc:Choice>
        <mc:Fallback>
          <p:sp>
            <p:nvSpPr>
              <p:cNvPr id="44" name="文本框 43"/>
              <p:cNvSpPr txBox="1">
                <a:spLocks noRot="1" noChangeAspect="1" noMove="1" noResize="1" noEditPoints="1" noAdjustHandles="1" noChangeArrowheads="1" noChangeShapeType="1" noTextEdit="1"/>
              </p:cNvSpPr>
              <p:nvPr/>
            </p:nvSpPr>
            <p:spPr>
              <a:xfrm>
                <a:off x="6672580" y="4098205"/>
                <a:ext cx="4064000" cy="432435"/>
              </a:xfrm>
              <a:prstGeom prst="rect">
                <a:avLst/>
              </a:prstGeom>
              <a:blipFill rotWithShape="1">
                <a:blip r:embed="rId1"/>
                <a:stretch>
                  <a:fillRect t="-127" b="127"/>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Attack Strategy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27760" y="1628775"/>
            <a:ext cx="9272905" cy="92202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For attack scenario 2, it is assumed that the attacker has </a:t>
            </a:r>
            <a:r>
              <a:rPr lang="en-US" sz="1800" u="sng" dirty="0">
                <a:solidFill>
                  <a:srgbClr val="FF0000"/>
                </a:solidFill>
                <a:latin typeface="Times New Roman" panose="02020603050405020304" charset="0"/>
                <a:cs typeface="Times New Roman" panose="02020603050405020304" charset="0"/>
              </a:rPr>
              <a:t>full knowledge of nodes</a:t>
            </a:r>
            <a:r>
              <a:rPr lang="en-US" sz="1800" dirty="0">
                <a:latin typeface="Times New Roman" panose="02020603050405020304" charset="0"/>
                <a:cs typeface="Times New Roman" panose="02020603050405020304" charset="0"/>
              </a:rPr>
              <a:t> in the network but </a:t>
            </a:r>
            <a:r>
              <a:rPr lang="en-US" sz="1800" u="sng" dirty="0">
                <a:solidFill>
                  <a:srgbClr val="FF0000"/>
                </a:solidFill>
                <a:latin typeface="Times New Roman" panose="02020603050405020304" charset="0"/>
                <a:cs typeface="Times New Roman" panose="02020603050405020304" charset="0"/>
              </a:rPr>
              <a:t>no information of edges</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nvGrpSpPr>
          <p:cNvPr id="36" name="组合 35"/>
          <p:cNvGrpSpPr/>
          <p:nvPr/>
        </p:nvGrpSpPr>
        <p:grpSpPr>
          <a:xfrm rot="0">
            <a:off x="1535430" y="3018790"/>
            <a:ext cx="3130550" cy="2481580"/>
            <a:chOff x="1625" y="5286"/>
            <a:chExt cx="4930" cy="3908"/>
          </a:xfrm>
        </p:grpSpPr>
        <p:grpSp>
          <p:nvGrpSpPr>
            <p:cNvPr id="151" name="组合 150"/>
            <p:cNvGrpSpPr/>
            <p:nvPr/>
          </p:nvGrpSpPr>
          <p:grpSpPr>
            <a:xfrm>
              <a:off x="1625" y="5286"/>
              <a:ext cx="3456" cy="3908"/>
              <a:chOff x="884" y="7162"/>
              <a:chExt cx="3456" cy="3908"/>
            </a:xfrm>
          </p:grpSpPr>
          <p:sp>
            <p:nvSpPr>
              <p:cNvPr id="105" name="文本框 104"/>
              <p:cNvSpPr txBox="1"/>
              <p:nvPr/>
            </p:nvSpPr>
            <p:spPr>
              <a:xfrm>
                <a:off x="884" y="10587"/>
                <a:ext cx="634"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0</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6" name="文本框 105"/>
              <p:cNvSpPr txBox="1"/>
              <p:nvPr/>
            </p:nvSpPr>
            <p:spPr>
              <a:xfrm>
                <a:off x="1182" y="8750"/>
                <a:ext cx="716" cy="483"/>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rPr>
                  <a:t>1</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endParaRPr>
              </a:p>
            </p:txBody>
          </p:sp>
          <p:sp>
            <p:nvSpPr>
              <p:cNvPr id="107" name="文本框 106"/>
              <p:cNvSpPr txBox="1"/>
              <p:nvPr/>
            </p:nvSpPr>
            <p:spPr>
              <a:xfrm>
                <a:off x="2055" y="7162"/>
                <a:ext cx="61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2</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8" name="文本框 107"/>
              <p:cNvSpPr txBox="1"/>
              <p:nvPr/>
            </p:nvSpPr>
            <p:spPr>
              <a:xfrm>
                <a:off x="3642" y="7246"/>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3</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9" name="文本框 108"/>
              <p:cNvSpPr txBox="1"/>
              <p:nvPr/>
            </p:nvSpPr>
            <p:spPr>
              <a:xfrm>
                <a:off x="2385" y="9770"/>
                <a:ext cx="680"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4</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sp>
          <p:nvSpPr>
            <p:cNvPr id="14" name="椭圆 13"/>
            <p:cNvSpPr/>
            <p:nvPr/>
          </p:nvSpPr>
          <p:spPr>
            <a:xfrm rot="21060000">
              <a:off x="2476" y="7008"/>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7" name="椭圆 16"/>
            <p:cNvSpPr/>
            <p:nvPr/>
          </p:nvSpPr>
          <p:spPr>
            <a:xfrm rot="21060000">
              <a:off x="3270" y="5761"/>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8" name="椭圆 17"/>
            <p:cNvSpPr/>
            <p:nvPr/>
          </p:nvSpPr>
          <p:spPr>
            <a:xfrm rot="21060000">
              <a:off x="3497" y="7689"/>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9" name="椭圆 18"/>
            <p:cNvSpPr/>
            <p:nvPr/>
          </p:nvSpPr>
          <p:spPr>
            <a:xfrm rot="21060000">
              <a:off x="4517" y="5874"/>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20" name="椭圆 19"/>
            <p:cNvSpPr/>
            <p:nvPr/>
          </p:nvSpPr>
          <p:spPr>
            <a:xfrm rot="21060000">
              <a:off x="4755" y="7008"/>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1" name="椭圆 20"/>
            <p:cNvSpPr/>
            <p:nvPr/>
          </p:nvSpPr>
          <p:spPr>
            <a:xfrm rot="21060000">
              <a:off x="5310" y="7802"/>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2" name="椭圆 21"/>
            <p:cNvSpPr/>
            <p:nvPr/>
          </p:nvSpPr>
          <p:spPr>
            <a:xfrm rot="21060000">
              <a:off x="5878" y="6328"/>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3" name="椭圆 22"/>
            <p:cNvSpPr/>
            <p:nvPr/>
          </p:nvSpPr>
          <p:spPr>
            <a:xfrm rot="21060000">
              <a:off x="2136" y="8709"/>
              <a:ext cx="289" cy="275"/>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cxnSp>
          <p:nvCxnSpPr>
            <p:cNvPr id="38" name="直接连接符 37"/>
            <p:cNvCxnSpPr>
              <a:stCxn id="23" idx="0"/>
              <a:endCxn id="14" idx="3"/>
            </p:cNvCxnSpPr>
            <p:nvPr/>
          </p:nvCxnSpPr>
          <p:spPr>
            <a:xfrm flipV="1">
              <a:off x="2259" y="7257"/>
              <a:ext cx="276" cy="1454"/>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24" name="直接连接符 23"/>
            <p:cNvCxnSpPr>
              <a:stCxn id="14" idx="7"/>
              <a:endCxn id="17" idx="3"/>
            </p:cNvCxnSpPr>
            <p:nvPr/>
          </p:nvCxnSpPr>
          <p:spPr>
            <a:xfrm flipV="1">
              <a:off x="2706" y="6010"/>
              <a:ext cx="623" cy="1023"/>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25" name="直接连接符 24"/>
            <p:cNvCxnSpPr>
              <a:stCxn id="17" idx="6"/>
              <a:endCxn id="19" idx="2"/>
            </p:cNvCxnSpPr>
            <p:nvPr/>
          </p:nvCxnSpPr>
          <p:spPr>
            <a:xfrm>
              <a:off x="3557" y="5876"/>
              <a:ext cx="962" cy="158"/>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27" name="直接连接符 26"/>
            <p:cNvCxnSpPr>
              <a:stCxn id="14" idx="6"/>
              <a:endCxn id="19" idx="3"/>
            </p:cNvCxnSpPr>
            <p:nvPr/>
          </p:nvCxnSpPr>
          <p:spPr>
            <a:xfrm flipV="1">
              <a:off x="2763" y="6123"/>
              <a:ext cx="1813" cy="1000"/>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28" name="直接连接符 27"/>
            <p:cNvCxnSpPr>
              <a:stCxn id="18" idx="0"/>
            </p:cNvCxnSpPr>
            <p:nvPr/>
          </p:nvCxnSpPr>
          <p:spPr>
            <a:xfrm flipV="1">
              <a:off x="3620" y="6123"/>
              <a:ext cx="956" cy="1568"/>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30" name="直接连接符 29"/>
            <p:cNvCxnSpPr>
              <a:stCxn id="19" idx="5"/>
              <a:endCxn id="22" idx="2"/>
            </p:cNvCxnSpPr>
            <p:nvPr/>
          </p:nvCxnSpPr>
          <p:spPr>
            <a:xfrm>
              <a:off x="4778" y="6091"/>
              <a:ext cx="1102" cy="397"/>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31" name="直接连接符 30"/>
            <p:cNvCxnSpPr>
              <a:stCxn id="20" idx="6"/>
              <a:endCxn id="22" idx="3"/>
            </p:cNvCxnSpPr>
            <p:nvPr/>
          </p:nvCxnSpPr>
          <p:spPr>
            <a:xfrm flipV="1">
              <a:off x="5042" y="6578"/>
              <a:ext cx="895" cy="545"/>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32" name="直接连接符 31"/>
            <p:cNvCxnSpPr>
              <a:stCxn id="21" idx="7"/>
              <a:endCxn id="22" idx="4"/>
            </p:cNvCxnSpPr>
            <p:nvPr/>
          </p:nvCxnSpPr>
          <p:spPr>
            <a:xfrm flipV="1">
              <a:off x="5540" y="6602"/>
              <a:ext cx="504" cy="1226"/>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sp>
          <p:nvSpPr>
            <p:cNvPr id="33" name="文本框 32"/>
            <p:cNvSpPr txBox="1"/>
            <p:nvPr/>
          </p:nvSpPr>
          <p:spPr>
            <a:xfrm>
              <a:off x="5857" y="5824"/>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5</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34" name="文本框 33"/>
            <p:cNvSpPr txBox="1"/>
            <p:nvPr/>
          </p:nvSpPr>
          <p:spPr>
            <a:xfrm>
              <a:off x="4497" y="7257"/>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6</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35" name="文本框 34"/>
            <p:cNvSpPr txBox="1"/>
            <p:nvPr/>
          </p:nvSpPr>
          <p:spPr>
            <a:xfrm>
              <a:off x="5540" y="7828"/>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7</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sp>
        <p:nvSpPr>
          <p:cNvPr id="42" name="右箭头 41"/>
          <p:cNvSpPr/>
          <p:nvPr/>
        </p:nvSpPr>
        <p:spPr>
          <a:xfrm>
            <a:off x="4907280" y="3782060"/>
            <a:ext cx="898525" cy="215900"/>
          </a:xfrm>
          <a:prstGeom prst="rightArrow">
            <a:avLst/>
          </a:prstGeom>
          <a:solidFill>
            <a:schemeClr val="tx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3" name="文本框 42"/>
          <p:cNvSpPr txBox="1"/>
          <p:nvPr/>
        </p:nvSpPr>
        <p:spPr>
          <a:xfrm>
            <a:off x="6239510" y="2780580"/>
            <a:ext cx="4064000" cy="368300"/>
          </a:xfrm>
          <a:prstGeom prst="rect">
            <a:avLst/>
          </a:prstGeom>
        </p:spPr>
        <p:txBody>
          <a:bodyPr>
            <a:spAutoFit/>
            <a:extLst>
              <a:ext uri="{4A0BC546-FE56-4ADE-93B0-CB8AF2F6F144}">
                <wpsdc:textFrameExt xmlns:wpsdc="http://www.wps.cn/officeDocument/2022/drawingmlCustomData" type="text"/>
              </a:ext>
            </a:extLst>
          </a:bodyPr>
          <a:p>
            <a:pPr algn="l"/>
            <a:r>
              <a:rPr lang="en-US" altLang="zh-CN" sz="1800" i="1">
                <a:latin typeface="Times New Roman" panose="02020603050405020304" charset="0"/>
                <a:ea typeface="微软雅黑" panose="020B0503020204020204" charset="-122"/>
                <a:cs typeface="Times New Roman" panose="02020603050405020304" charset="0"/>
              </a:rPr>
              <a:t>g(</a:t>
            </a:r>
            <a:r>
              <a:rPr lang="en-US" altLang="zh-CN" sz="1800">
                <a:latin typeface="Times New Roman" panose="02020603050405020304" charset="0"/>
                <a:ea typeface="微软雅黑" panose="020B0503020204020204" charset="-122"/>
                <a:cs typeface="Times New Roman" panose="02020603050405020304" charset="0"/>
              </a:rPr>
              <a:t>X</a:t>
            </a:r>
            <a:r>
              <a:rPr lang="en-US" altLang="zh-CN" sz="1800" baseline="-25000">
                <a:latin typeface="Times New Roman" panose="02020603050405020304" charset="0"/>
                <a:ea typeface="微软雅黑" panose="020B0503020204020204" charset="-122"/>
                <a:cs typeface="Times New Roman" panose="02020603050405020304" charset="0"/>
              </a:rPr>
              <a:t>i</a:t>
            </a:r>
            <a:r>
              <a:rPr lang="en-US" altLang="zh-CN" sz="1800" i="1">
                <a:latin typeface="Times New Roman" panose="02020603050405020304" charset="0"/>
                <a:ea typeface="微软雅黑" panose="020B0503020204020204" charset="-122"/>
                <a:cs typeface="Times New Roman" panose="02020603050405020304" charset="0"/>
              </a:rPr>
              <a:t>)</a:t>
            </a:r>
            <a:r>
              <a:rPr lang="en-US" altLang="zh-CN" sz="1800">
                <a:latin typeface="Times New Roman" panose="02020603050405020304" charset="0"/>
                <a:ea typeface="微软雅黑" panose="020B0503020204020204" charset="-122"/>
                <a:cs typeface="Times New Roman" panose="02020603050405020304" charset="0"/>
              </a:rPr>
              <a:t> = </a:t>
            </a:r>
            <a:r>
              <a:rPr lang="en-US" altLang="zh-CN" sz="1800" i="1">
                <a:latin typeface="Times New Roman" panose="02020603050405020304" charset="0"/>
                <a:ea typeface="微软雅黑" panose="020B0503020204020204" charset="-122"/>
                <a:cs typeface="Times New Roman" panose="02020603050405020304" charset="0"/>
              </a:rPr>
              <a:t>M</a:t>
            </a:r>
            <a:r>
              <a:rPr lang="en-US" altLang="zh-CN" sz="1800" baseline="-25000">
                <a:latin typeface="Times New Roman" panose="02020603050405020304" charset="0"/>
                <a:ea typeface="微软雅黑" panose="020B0503020204020204" charset="-122"/>
                <a:cs typeface="Times New Roman" panose="02020603050405020304" charset="0"/>
              </a:rPr>
              <a:t>cluster</a:t>
            </a:r>
            <a:r>
              <a:rPr lang="en-US" altLang="zh-CN" sz="1800">
                <a:latin typeface="Times New Roman" panose="02020603050405020304" charset="0"/>
                <a:ea typeface="微软雅黑" panose="020B0503020204020204" charset="-122"/>
                <a:cs typeface="Times New Roman" panose="02020603050405020304" charset="0"/>
              </a:rPr>
              <a:t>(X</a:t>
            </a:r>
            <a:r>
              <a:rPr lang="en-US" altLang="zh-CN" sz="1800" baseline="-25000">
                <a:latin typeface="Times New Roman" panose="02020603050405020304" charset="0"/>
                <a:ea typeface="微软雅黑" panose="020B0503020204020204" charset="-122"/>
                <a:cs typeface="Times New Roman" panose="02020603050405020304" charset="0"/>
              </a:rPr>
              <a:t>i</a:t>
            </a:r>
            <a:r>
              <a:rPr lang="en-US" altLang="zh-CN" sz="1800">
                <a:latin typeface="Times New Roman" panose="02020603050405020304" charset="0"/>
                <a:ea typeface="微软雅黑" panose="020B0503020204020204" charset="-122"/>
                <a:cs typeface="Times New Roman" panose="02020603050405020304" charset="0"/>
              </a:rPr>
              <a:t>)</a:t>
            </a:r>
            <a:r>
              <a:rPr lang="en-US" altLang="zh-CN" sz="1800">
                <a:latin typeface="Arial" panose="020B0604020202020204" pitchFamily="34" charset="0"/>
                <a:ea typeface="微软雅黑" panose="020B0503020204020204" charset="-122"/>
              </a:rPr>
              <a:t> </a:t>
            </a:r>
            <a:endParaRPr lang="en-US" altLang="zh-CN" sz="1800">
              <a:latin typeface="Arial" panose="020B0604020202020204" pitchFamily="34" charset="0"/>
              <a:ea typeface="微软雅黑" panose="020B0503020204020204" charset="-122"/>
            </a:endParaRPr>
          </a:p>
        </p:txBody>
      </p:sp>
      <p:grpSp>
        <p:nvGrpSpPr>
          <p:cNvPr id="8" name="组合 7"/>
          <p:cNvGrpSpPr/>
          <p:nvPr/>
        </p:nvGrpSpPr>
        <p:grpSpPr>
          <a:xfrm>
            <a:off x="6271260" y="3212465"/>
            <a:ext cx="5276215" cy="1213485"/>
            <a:chOff x="9876" y="4956"/>
            <a:chExt cx="8309" cy="1911"/>
          </a:xfrm>
        </p:grpSpPr>
        <p:sp>
          <p:nvSpPr>
            <p:cNvPr id="4" name="文本框 3"/>
            <p:cNvSpPr txBox="1"/>
            <p:nvPr/>
          </p:nvSpPr>
          <p:spPr>
            <a:xfrm>
              <a:off x="9876" y="5626"/>
              <a:ext cx="1541" cy="580"/>
            </a:xfrm>
            <a:prstGeom prst="rect">
              <a:avLst/>
            </a:prstGeom>
            <a:noFill/>
          </p:spPr>
          <p:txBody>
            <a:bodyPr wrap="square" rtlCol="0" anchor="t">
              <a:spAutoFit/>
            </a:bodyPr>
            <a:p>
              <a:r>
                <a:rPr lang="en-US" altLang="zh-CN" sz="1800" i="1">
                  <a:latin typeface="Times New Roman" panose="02020603050405020304" charset="0"/>
                  <a:ea typeface="微软雅黑" panose="020B0503020204020204" charset="-122"/>
                  <a:cs typeface="Times New Roman" panose="02020603050405020304" charset="0"/>
                  <a:sym typeface="+mn-ea"/>
                </a:rPr>
                <a:t>g(</a:t>
              </a:r>
              <a:r>
                <a:rPr lang="en-US" altLang="zh-CN" sz="1800">
                  <a:latin typeface="Times New Roman" panose="02020603050405020304" charset="0"/>
                  <a:ea typeface="微软雅黑" panose="020B0503020204020204" charset="-122"/>
                  <a:cs typeface="Times New Roman" panose="02020603050405020304" charset="0"/>
                  <a:sym typeface="+mn-ea"/>
                </a:rPr>
                <a:t>X</a:t>
              </a:r>
              <a:r>
                <a:rPr lang="en-US" altLang="zh-CN" sz="1800" baseline="-25000">
                  <a:latin typeface="Times New Roman" panose="02020603050405020304" charset="0"/>
                  <a:ea typeface="微软雅黑" panose="020B0503020204020204" charset="-122"/>
                  <a:cs typeface="Times New Roman" panose="02020603050405020304" charset="0"/>
                  <a:sym typeface="+mn-ea"/>
                </a:rPr>
                <a:t>i</a:t>
              </a:r>
              <a:r>
                <a:rPr lang="en-US" altLang="zh-CN" sz="1800" i="1">
                  <a:latin typeface="Times New Roman" panose="02020603050405020304" charset="0"/>
                  <a:ea typeface="微软雅黑" panose="020B0503020204020204" charset="-122"/>
                  <a:cs typeface="Times New Roman" panose="02020603050405020304" charset="0"/>
                  <a:sym typeface="+mn-ea"/>
                </a:rPr>
                <a:t>) </a:t>
              </a:r>
              <a:r>
                <a:rPr lang="en-US" altLang="zh-CN" sz="1800">
                  <a:latin typeface="Times New Roman" panose="02020603050405020304" charset="0"/>
                  <a:ea typeface="微软雅黑" panose="020B0503020204020204" charset="-122"/>
                  <a:cs typeface="Times New Roman" panose="02020603050405020304" charset="0"/>
                  <a:sym typeface="+mn-ea"/>
                </a:rPr>
                <a:t>=</a:t>
              </a:r>
              <a:endParaRPr lang="en-US" altLang="zh-CN" sz="1800">
                <a:latin typeface="Times New Roman" panose="02020603050405020304" charset="0"/>
                <a:ea typeface="微软雅黑" panose="020B0503020204020204" charset="-122"/>
                <a:cs typeface="Times New Roman" panose="02020603050405020304" charset="0"/>
                <a:sym typeface="+mn-ea"/>
              </a:endParaRPr>
            </a:p>
          </p:txBody>
        </p:sp>
        <p:sp>
          <p:nvSpPr>
            <p:cNvPr id="5" name="左大括号 4"/>
            <p:cNvSpPr/>
            <p:nvPr/>
          </p:nvSpPr>
          <p:spPr>
            <a:xfrm>
              <a:off x="11187" y="5237"/>
              <a:ext cx="598" cy="1371"/>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0" tIns="0" rIns="0" bIns="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de-CH"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6" name="文本框 5"/>
            <p:cNvSpPr txBox="1"/>
            <p:nvPr/>
          </p:nvSpPr>
          <p:spPr>
            <a:xfrm>
              <a:off x="11785" y="4956"/>
              <a:ext cx="6400" cy="580"/>
            </a:xfrm>
            <a:prstGeom prst="rect">
              <a:avLst/>
            </a:prstGeom>
            <a:noFill/>
          </p:spPr>
          <p:txBody>
            <a:bodyPr wrap="square" rtlCol="0">
              <a:spAutoFit/>
            </a:bodyPr>
            <a:p>
              <a:r>
                <a:rPr lang="en-US" altLang="zh-CN" sz="1800">
                  <a:latin typeface="Times New Roman" panose="02020603050405020304" charset="0"/>
                  <a:cs typeface="Times New Roman" panose="02020603050405020304" charset="0"/>
                </a:rPr>
                <a:t>1, if X</a:t>
              </a:r>
              <a:r>
                <a:rPr lang="en-US" altLang="zh-CN" sz="1800" baseline="-25000">
                  <a:latin typeface="Times New Roman" panose="02020603050405020304" charset="0"/>
                  <a:cs typeface="Times New Roman" panose="02020603050405020304" charset="0"/>
                </a:rPr>
                <a:t>i</a:t>
              </a:r>
              <a:r>
                <a:rPr lang="en-US" altLang="zh-CN" sz="1800">
                  <a:latin typeface="Times New Roman" panose="02020603050405020304" charset="0"/>
                  <a:cs typeface="Times New Roman" panose="02020603050405020304" charset="0"/>
                </a:rPr>
                <a:t> </a:t>
              </a:r>
              <a:r>
                <a:rPr lang="en-US" altLang="zh-CN" sz="1800">
                  <a:latin typeface="Times New Roman" panose="02020603050405020304" charset="0"/>
                  <a:ea typeface="微软雅黑" panose="020B0503020204020204" charset="-122"/>
                  <a:cs typeface="Times New Roman" panose="02020603050405020304" charset="0"/>
                </a:rPr>
                <a:t>∈edge group</a:t>
              </a:r>
              <a:endParaRPr lang="en-US" altLang="zh-CN" sz="1800">
                <a:latin typeface="Times New Roman" panose="02020603050405020304" charset="0"/>
                <a:ea typeface="微软雅黑" panose="020B0503020204020204" charset="-122"/>
                <a:cs typeface="Times New Roman" panose="02020603050405020304" charset="0"/>
              </a:endParaRPr>
            </a:p>
          </p:txBody>
        </p:sp>
        <p:sp>
          <p:nvSpPr>
            <p:cNvPr id="7" name="文本框 6"/>
            <p:cNvSpPr txBox="1"/>
            <p:nvPr/>
          </p:nvSpPr>
          <p:spPr>
            <a:xfrm>
              <a:off x="11785" y="6287"/>
              <a:ext cx="6400" cy="580"/>
            </a:xfrm>
            <a:prstGeom prst="rect">
              <a:avLst/>
            </a:prstGeom>
            <a:noFill/>
          </p:spPr>
          <p:txBody>
            <a:bodyPr wrap="square" rtlCol="0">
              <a:spAutoFit/>
            </a:bodyPr>
            <a:p>
              <a:r>
                <a:rPr lang="en-US" altLang="zh-CN" sz="1800">
                  <a:latin typeface="Times New Roman" panose="02020603050405020304" charset="0"/>
                  <a:cs typeface="Times New Roman" panose="02020603050405020304" charset="0"/>
                </a:rPr>
                <a:t>0, if X</a:t>
              </a:r>
              <a:r>
                <a:rPr lang="en-US" altLang="zh-CN" sz="1800" baseline="-25000">
                  <a:latin typeface="Times New Roman" panose="02020603050405020304" charset="0"/>
                  <a:cs typeface="Times New Roman" panose="02020603050405020304" charset="0"/>
                </a:rPr>
                <a:t>i</a:t>
              </a:r>
              <a:r>
                <a:rPr lang="en-US" altLang="zh-CN" sz="1800">
                  <a:latin typeface="Times New Roman" panose="02020603050405020304" charset="0"/>
                  <a:cs typeface="Times New Roman" panose="02020603050405020304" charset="0"/>
                </a:rPr>
                <a:t> </a:t>
              </a:r>
              <a:r>
                <a:rPr lang="en-US" altLang="zh-CN" sz="1800">
                  <a:latin typeface="Times New Roman" panose="02020603050405020304" charset="0"/>
                  <a:ea typeface="微软雅黑" panose="020B0503020204020204" charset="-122"/>
                  <a:cs typeface="Times New Roman" panose="02020603050405020304" charset="0"/>
                </a:rPr>
                <a:t>∈non-edge group</a:t>
              </a:r>
              <a:endParaRPr lang="en-US" altLang="zh-CN" sz="1800">
                <a:latin typeface="Times New Roman" panose="02020603050405020304" charset="0"/>
                <a:ea typeface="微软雅黑" panose="020B0503020204020204" charset="-122"/>
                <a:cs typeface="Times New Roman" panose="0202060305040502030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a:xfrm>
            <a:off x="2683018" y="1712512"/>
            <a:ext cx="6734741" cy="731520"/>
            <a:chOff x="3131840" y="1491630"/>
            <a:chExt cx="5256584" cy="576064"/>
          </a:xfrm>
        </p:grpSpPr>
        <p:sp>
          <p:nvSpPr>
            <p:cNvPr id="5" name="Rectangle 1"/>
            <p:cNvSpPr/>
            <p:nvPr>
              <p:custDataLst>
                <p:tags r:id="rId2"/>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ight Triangle 4"/>
            <p:cNvSpPr/>
            <p:nvPr>
              <p:custDataLst>
                <p:tags r:id="rId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2" name="TextBox 25"/>
          <p:cNvSpPr txBox="1"/>
          <p:nvPr>
            <p:custDataLst>
              <p:tags r:id="rId4"/>
            </p:custDataLst>
          </p:nvPr>
        </p:nvSpPr>
        <p:spPr>
          <a:xfrm>
            <a:off x="2682993" y="1712652"/>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7" name="TextBox 29"/>
          <p:cNvSpPr txBox="1"/>
          <p:nvPr>
            <p:custDataLst>
              <p:tags r:id="rId5"/>
            </p:custDataLst>
          </p:nvPr>
        </p:nvSpPr>
        <p:spPr>
          <a:xfrm>
            <a:off x="3583612" y="1878949"/>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Recap</a:t>
            </a:r>
            <a:endParaRPr lang="en-US" altLang="ko-KR" sz="2000" b="1" dirty="0">
              <a:solidFill>
                <a:schemeClr val="tx1"/>
              </a:solidFill>
              <a:cs typeface="Arial" panose="020B0604020202020204" pitchFamily="34" charset="0"/>
            </a:endParaRPr>
          </a:p>
        </p:txBody>
      </p:sp>
      <p:grpSp>
        <p:nvGrpSpPr>
          <p:cNvPr id="14" name="Group 13"/>
          <p:cNvGrpSpPr/>
          <p:nvPr>
            <p:custDataLst>
              <p:tags r:id="rId6"/>
            </p:custDataLst>
          </p:nvPr>
        </p:nvGrpSpPr>
        <p:grpSpPr>
          <a:xfrm>
            <a:off x="2668348" y="2595422"/>
            <a:ext cx="6742038" cy="731604"/>
            <a:chOff x="2668348" y="2850013"/>
            <a:chExt cx="6742038" cy="731604"/>
          </a:xfrm>
        </p:grpSpPr>
        <p:sp>
          <p:nvSpPr>
            <p:cNvPr id="9" name="Rectangle 17"/>
            <p:cNvSpPr/>
            <p:nvPr>
              <p:custDataLst>
                <p:tags r:id="rId7"/>
              </p:custDataLst>
            </p:nvPr>
          </p:nvSpPr>
          <p:spPr>
            <a:xfrm>
              <a:off x="2675671" y="2850014"/>
              <a:ext cx="6734715" cy="7316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ight Triangle 18"/>
            <p:cNvSpPr/>
            <p:nvPr>
              <p:custDataLst>
                <p:tags r:id="rId8"/>
              </p:custDataLst>
            </p:nvPr>
          </p:nvSpPr>
          <p:spPr>
            <a:xfrm rot="5400000">
              <a:off x="2774760" y="2758245"/>
              <a:ext cx="731603" cy="91514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26"/>
            <p:cNvSpPr txBox="1"/>
            <p:nvPr>
              <p:custDataLst>
                <p:tags r:id="rId9"/>
              </p:custDataLst>
            </p:nvPr>
          </p:nvSpPr>
          <p:spPr>
            <a:xfrm>
              <a:off x="2668348" y="2850013"/>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40" name="TextBox 36"/>
            <p:cNvSpPr txBox="1"/>
            <p:nvPr>
              <p:custDataLst>
                <p:tags r:id="rId10"/>
              </p:custDataLst>
            </p:nvPr>
          </p:nvSpPr>
          <p:spPr>
            <a:xfrm>
              <a:off x="3598257" y="3016491"/>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Definition of Node Metrics</a:t>
              </a:r>
              <a:endParaRPr lang="en-US" altLang="ko-KR" sz="2000" b="1" dirty="0">
                <a:solidFill>
                  <a:schemeClr val="accent2">
                    <a:lumMod val="40000"/>
                    <a:lumOff val="60000"/>
                  </a:schemeClr>
                </a:solidFill>
                <a:cs typeface="Arial" panose="020B0604020202020204" pitchFamily="34" charset="0"/>
              </a:endParaRPr>
            </a:p>
          </p:txBody>
        </p:sp>
      </p:grpSp>
      <p:grpSp>
        <p:nvGrpSpPr>
          <p:cNvPr id="15" name="Group 14"/>
          <p:cNvGrpSpPr/>
          <p:nvPr>
            <p:custDataLst>
              <p:tags r:id="rId11"/>
            </p:custDataLst>
          </p:nvPr>
        </p:nvGrpSpPr>
        <p:grpSpPr>
          <a:xfrm>
            <a:off x="2661027" y="3493501"/>
            <a:ext cx="6749359" cy="731520"/>
            <a:chOff x="2653704" y="3988187"/>
            <a:chExt cx="6749359" cy="731520"/>
          </a:xfrm>
        </p:grpSpPr>
        <p:grpSp>
          <p:nvGrpSpPr>
            <p:cNvPr id="12" name="Group 11"/>
            <p:cNvGrpSpPr/>
            <p:nvPr/>
          </p:nvGrpSpPr>
          <p:grpSpPr>
            <a:xfrm>
              <a:off x="2653704" y="3988187"/>
              <a:ext cx="6749359" cy="731520"/>
              <a:chOff x="2653704" y="3988187"/>
              <a:chExt cx="6749359" cy="922580"/>
            </a:xfrm>
          </p:grpSpPr>
          <p:grpSp>
            <p:nvGrpSpPr>
              <p:cNvPr id="26" name="Group 19"/>
              <p:cNvGrpSpPr/>
              <p:nvPr/>
            </p:nvGrpSpPr>
            <p:grpSpPr>
              <a:xfrm>
                <a:off x="2668348" y="3988187"/>
                <a:ext cx="6734715" cy="922580"/>
                <a:chOff x="3131840" y="1491630"/>
                <a:chExt cx="5256584" cy="576000"/>
              </a:xfrm>
            </p:grpSpPr>
            <p:sp>
              <p:nvSpPr>
                <p:cNvPr id="27" name="Rectangle 20"/>
                <p:cNvSpPr/>
                <p:nvPr>
                  <p:custDataLst>
                    <p:tags r:id="rId12"/>
                  </p:custDataLst>
                </p:nvPr>
              </p:nvSpPr>
              <p:spPr>
                <a:xfrm>
                  <a:off x="3131840" y="1491630"/>
                  <a:ext cx="5256584" cy="576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8" name="Right Triangle 21"/>
                <p:cNvSpPr/>
                <p:nvPr>
                  <p:custDataLst>
                    <p:tags r:id="rId1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4" name="TextBox 27"/>
              <p:cNvSpPr txBox="1"/>
              <p:nvPr>
                <p:custDataLst>
                  <p:tags r:id="rId14"/>
                </p:custDataLst>
              </p:nvPr>
            </p:nvSpPr>
            <p:spPr>
              <a:xfrm>
                <a:off x="2653704" y="398818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grpSp>
        <p:sp>
          <p:nvSpPr>
            <p:cNvPr id="43" name="TextBox 39"/>
            <p:cNvSpPr txBox="1"/>
            <p:nvPr>
              <p:custDataLst>
                <p:tags r:id="rId15"/>
              </p:custDataLst>
            </p:nvPr>
          </p:nvSpPr>
          <p:spPr>
            <a:xfrm>
              <a:off x="3605579" y="4154624"/>
              <a:ext cx="5627449" cy="398780"/>
            </a:xfrm>
            <a:prstGeom prst="rect">
              <a:avLst/>
            </a:prstGeom>
            <a:noFill/>
          </p:spPr>
          <p:txBody>
            <a:bodyPr wrap="square" rtlCol="0">
              <a:spAutoFit/>
            </a:bodyPr>
            <a:lstStyle/>
            <a:p>
              <a:pPr algn="l">
                <a:buClrTx/>
                <a:buSzTx/>
                <a:buFontTx/>
              </a:pPr>
              <a:r>
                <a:rPr lang="en-US" altLang="ko-KR" sz="2000" b="1" dirty="0">
                  <a:solidFill>
                    <a:schemeClr val="accent2">
                      <a:lumMod val="40000"/>
                      <a:lumOff val="60000"/>
                    </a:schemeClr>
                  </a:solidFill>
                  <a:cs typeface="Arial" panose="020B0604020202020204" pitchFamily="34" charset="0"/>
                </a:rPr>
                <a:t>Attack Strategy</a:t>
              </a:r>
              <a:endParaRPr lang="en-US" altLang="ko-KR" sz="2000" b="1" dirty="0">
                <a:cs typeface="Arial" panose="020B0604020202020204" pitchFamily="34" charset="0"/>
              </a:endParaRPr>
            </a:p>
          </p:txBody>
        </p:sp>
      </p:grpSp>
      <p:grpSp>
        <p:nvGrpSpPr>
          <p:cNvPr id="16" name="Group 15"/>
          <p:cNvGrpSpPr/>
          <p:nvPr>
            <p:custDataLst>
              <p:tags r:id="rId16"/>
            </p:custDataLst>
          </p:nvPr>
        </p:nvGrpSpPr>
        <p:grpSpPr>
          <a:xfrm>
            <a:off x="2661027" y="4391496"/>
            <a:ext cx="6756579" cy="731520"/>
            <a:chOff x="2639060" y="5126011"/>
            <a:chExt cx="6756579" cy="731520"/>
          </a:xfrm>
        </p:grpSpPr>
        <p:grpSp>
          <p:nvGrpSpPr>
            <p:cNvPr id="29" name="Group 22"/>
            <p:cNvGrpSpPr/>
            <p:nvPr/>
          </p:nvGrpSpPr>
          <p:grpSpPr>
            <a:xfrm>
              <a:off x="2660898" y="5126011"/>
              <a:ext cx="6734741" cy="731520"/>
              <a:chOff x="3131840" y="1491630"/>
              <a:chExt cx="5256584" cy="576064"/>
            </a:xfrm>
          </p:grpSpPr>
          <p:sp>
            <p:nvSpPr>
              <p:cNvPr id="30" name="Rectangle 23"/>
              <p:cNvSpPr/>
              <p:nvPr>
                <p:custDataLst>
                  <p:tags r:id="rId17"/>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1" name="Right Triangle 24"/>
              <p:cNvSpPr/>
              <p:nvPr>
                <p:custDataLst>
                  <p:tags r:id="rId18"/>
                </p:custDataLst>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5" name="TextBox 28"/>
            <p:cNvSpPr txBox="1"/>
            <p:nvPr>
              <p:custDataLst>
                <p:tags r:id="rId19"/>
              </p:custDataLst>
            </p:nvPr>
          </p:nvSpPr>
          <p:spPr>
            <a:xfrm>
              <a:off x="2639060" y="5126361"/>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46" name="TextBox 42"/>
            <p:cNvSpPr txBox="1"/>
            <p:nvPr>
              <p:custDataLst>
                <p:tags r:id="rId20"/>
              </p:custDataLst>
            </p:nvPr>
          </p:nvSpPr>
          <p:spPr>
            <a:xfrm>
              <a:off x="3605579" y="5292448"/>
              <a:ext cx="5627449" cy="398780"/>
            </a:xfrm>
            <a:prstGeom prst="rect">
              <a:avLst/>
            </a:prstGeom>
            <a:noFill/>
          </p:spPr>
          <p:txBody>
            <a:bodyPr wrap="square" rtlCol="0">
              <a:spAutoFit/>
            </a:bodyPr>
            <a:lstStyle/>
            <a:p>
              <a:r>
                <a:rPr lang="en-US" altLang="ko-KR" sz="2000" b="1" dirty="0">
                  <a:solidFill>
                    <a:schemeClr val="tx1"/>
                  </a:solidFill>
                  <a:cs typeface="Arial" panose="020B0604020202020204" pitchFamily="34" charset="0"/>
                </a:rPr>
                <a:t>Evaluation</a:t>
              </a:r>
              <a:endParaRPr lang="en-US" altLang="ko-KR" sz="2000" b="1" dirty="0">
                <a:solidFill>
                  <a:schemeClr val="tx1"/>
                </a:solidFill>
                <a:cs typeface="Arial" panose="020B0604020202020204" pitchFamily="34" charset="0"/>
              </a:endParaRPr>
            </a:p>
          </p:txBody>
        </p:sp>
      </p:grpSp>
      <p:sp>
        <p:nvSpPr>
          <p:cNvPr id="50" name="Rectangle 2"/>
          <p:cNvSpPr>
            <a:spLocks noGrp="1" noChangeArrowheads="1"/>
          </p:cNvSpPr>
          <p:nvPr>
            <p:ph type="title"/>
            <p:custDataLst>
              <p:tags r:id="rId21"/>
            </p:custDataLst>
          </p:nvPr>
        </p:nvSpPr>
        <p:spPr>
          <a:xfrm>
            <a:off x="911225" y="1268730"/>
            <a:ext cx="1554480" cy="443865"/>
          </a:xfrm>
        </p:spPr>
        <p:txBody>
          <a:bodyPr/>
          <a:lstStyle/>
          <a:p>
            <a:r>
              <a:rPr lang="en-US" dirty="0"/>
              <a:t>Contents </a:t>
            </a:r>
            <a:endParaRPr lang="en-US" dirty="0"/>
          </a:p>
        </p:txBody>
      </p:sp>
      <p:sp>
        <p:nvSpPr>
          <p:cNvPr id="52" name="灯片编号占位符 51"/>
          <p:cNvSpPr>
            <a:spLocks noGrp="1"/>
          </p:cNvSpPr>
          <p:nvPr>
            <p:ph type="sldNum" sz="quarter" idx="12"/>
          </p:nvPr>
        </p:nvSpPr>
        <p:spPr/>
        <p:txBody>
          <a:bodyPr/>
          <a:lstStyle/>
          <a:p>
            <a:r>
              <a:rPr lang="en-US"/>
              <a:t>Page </a:t>
            </a:r>
            <a:fld id="{9D46F3A4-F478-9440-BC8E-B732027F4C86}" type="slidenum">
              <a:rPr lang="en-US" smtClean="0"/>
            </a:fld>
            <a:endParaRPr lang="en-US"/>
          </a:p>
        </p:txBody>
      </p:sp>
      <p:grpSp>
        <p:nvGrpSpPr>
          <p:cNvPr id="11" name="Group 10"/>
          <p:cNvGrpSpPr/>
          <p:nvPr>
            <p:custDataLst>
              <p:tags r:id="rId22"/>
            </p:custDataLst>
          </p:nvPr>
        </p:nvGrpSpPr>
        <p:grpSpPr>
          <a:xfrm>
            <a:off x="2661027" y="5291914"/>
            <a:ext cx="6742916" cy="731520"/>
            <a:chOff x="2630859" y="6312757"/>
            <a:chExt cx="6742916" cy="926813"/>
          </a:xfrm>
        </p:grpSpPr>
        <p:sp>
          <p:nvSpPr>
            <p:cNvPr id="2" name="Rectangle 20"/>
            <p:cNvSpPr/>
            <p:nvPr>
              <p:custDataLst>
                <p:tags r:id="rId23"/>
              </p:custDataLst>
            </p:nvPr>
          </p:nvSpPr>
          <p:spPr>
            <a:xfrm>
              <a:off x="2639060" y="6316990"/>
              <a:ext cx="6734715" cy="9225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3" name="Right Triangle 21"/>
            <p:cNvSpPr/>
            <p:nvPr>
              <p:custDataLst>
                <p:tags r:id="rId24"/>
              </p:custDataLst>
            </p:nvPr>
          </p:nvSpPr>
          <p:spPr>
            <a:xfrm rot="5400000">
              <a:off x="2639459" y="6314933"/>
              <a:ext cx="922478" cy="922461"/>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27"/>
            <p:cNvSpPr txBox="1"/>
            <p:nvPr>
              <p:custDataLst>
                <p:tags r:id="rId25"/>
              </p:custDataLst>
            </p:nvPr>
          </p:nvSpPr>
          <p:spPr>
            <a:xfrm>
              <a:off x="2630859" y="631275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10" name="TextBox 42"/>
            <p:cNvSpPr txBox="1"/>
            <p:nvPr>
              <p:custDataLst>
                <p:tags r:id="rId26"/>
              </p:custDataLst>
            </p:nvPr>
          </p:nvSpPr>
          <p:spPr>
            <a:xfrm>
              <a:off x="3590810" y="6578957"/>
              <a:ext cx="5627449" cy="505242"/>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Summary and Conclusion</a:t>
              </a:r>
              <a:endParaRPr lang="en-US" altLang="ko-KR" sz="2000" b="1" dirty="0">
                <a:solidFill>
                  <a:schemeClr val="tx1">
                    <a:lumMod val="75000"/>
                    <a:lumOff val="25000"/>
                  </a:schemeClr>
                </a:solidFill>
                <a:cs typeface="Arial" panose="020B0604020202020204" pitchFamily="34" charset="0"/>
              </a:endParaRPr>
            </a:p>
          </p:txBody>
        </p:sp>
      </p:grpSp>
      <p:sp>
        <p:nvSpPr>
          <p:cNvPr id="8" name="矩形 7"/>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Experiment Setup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27760" y="1772920"/>
            <a:ext cx="8679815" cy="36830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a:buFont typeface="Arial" panose="020B0604020202020204" pitchFamily="34" charset="0"/>
              <a:buChar char="•"/>
            </a:pPr>
            <a:r>
              <a:rPr lang="en-US" sz="1800" b="1" dirty="0">
                <a:solidFill>
                  <a:schemeClr val="accent1">
                    <a:lumMod val="75000"/>
                  </a:schemeClr>
                </a:solidFill>
                <a:latin typeface="+mj-lt"/>
                <a:cs typeface="+mj-lt"/>
                <a:sym typeface="+mn-ea"/>
              </a:rPr>
              <a:t>Dataset</a:t>
            </a:r>
            <a:r>
              <a:rPr lang="en-US" sz="1800" dirty="0">
                <a:latin typeface="Times New Roman" panose="02020603050405020304" charset="0"/>
                <a:cs typeface="Times New Roman" panose="02020603050405020304" charset="0"/>
                <a:sym typeface="+mn-ea"/>
              </a:rPr>
              <a:t>: </a:t>
            </a:r>
            <a:r>
              <a:rPr lang="en-US" sz="1800" b="1" dirty="0">
                <a:latin typeface="Times New Roman" panose="02020603050405020304" charset="0"/>
                <a:cs typeface="Times New Roman" panose="02020603050405020304" charset="0"/>
                <a:sym typeface="+mn-ea"/>
              </a:rPr>
              <a:t>MNIST</a:t>
            </a:r>
            <a:r>
              <a:rPr lang="en-US" sz="1800" dirty="0">
                <a:latin typeface="Times New Roman" panose="02020603050405020304" charset="0"/>
                <a:cs typeface="Times New Roman" panose="02020603050405020304" charset="0"/>
                <a:sym typeface="+mn-ea"/>
              </a:rPr>
              <a:t>, </a:t>
            </a:r>
            <a:r>
              <a:rPr lang="en-US" sz="1800" b="1" dirty="0">
                <a:latin typeface="Times New Roman" panose="02020603050405020304" charset="0"/>
                <a:cs typeface="Times New Roman" panose="02020603050405020304" charset="0"/>
                <a:sym typeface="+mn-ea"/>
              </a:rPr>
              <a:t>FMNIST</a:t>
            </a:r>
            <a:r>
              <a:rPr lang="en-US" sz="1800" dirty="0">
                <a:latin typeface="Times New Roman" panose="02020603050405020304" charset="0"/>
                <a:cs typeface="Times New Roman" panose="02020603050405020304" charset="0"/>
                <a:sym typeface="+mn-ea"/>
              </a:rPr>
              <a:t>, </a:t>
            </a:r>
            <a:r>
              <a:rPr lang="en-US" sz="1800" b="1" dirty="0">
                <a:latin typeface="Times New Roman" panose="02020603050405020304" charset="0"/>
                <a:cs typeface="Times New Roman" panose="02020603050405020304" charset="0"/>
                <a:sym typeface="+mn-ea"/>
              </a:rPr>
              <a:t>CIFAR-10</a:t>
            </a:r>
            <a:r>
              <a:rPr lang="en-US" sz="1800" dirty="0">
                <a:latin typeface="Times New Roman" panose="02020603050405020304" charset="0"/>
                <a:cs typeface="Times New Roman" panose="02020603050405020304" charset="0"/>
                <a:sym typeface="+mn-ea"/>
              </a:rPr>
              <a:t> (with and without data augmentation).</a:t>
            </a: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 name="文本框 3"/>
          <p:cNvSpPr txBox="1"/>
          <p:nvPr/>
        </p:nvSpPr>
        <p:spPr>
          <a:xfrm>
            <a:off x="1128395" y="2277110"/>
            <a:ext cx="8679815" cy="313309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b="1" dirty="0">
                <a:solidFill>
                  <a:schemeClr val="accent1">
                    <a:lumMod val="75000"/>
                  </a:schemeClr>
                </a:solidFill>
                <a:latin typeface="+mj-lt"/>
                <a:cs typeface="+mj-lt"/>
                <a:sym typeface="+mn-ea"/>
              </a:rPr>
              <a:t>Attack Model</a:t>
            </a:r>
            <a:r>
              <a:rPr lang="en-US" sz="1600" dirty="0">
                <a:latin typeface="Times New Roman" panose="02020603050405020304" charset="0"/>
                <a:cs typeface="Times New Roman" panose="02020603050405020304" charset="0"/>
                <a:sym typeface="+mn-ea"/>
              </a:rPr>
              <a:t>:</a:t>
            </a:r>
            <a:r>
              <a:rPr lang="en-US" sz="1800" dirty="0">
                <a:latin typeface="Times New Roman" panose="02020603050405020304" charset="0"/>
                <a:cs typeface="Times New Roman" panose="02020603050405020304" charset="0"/>
                <a:sym typeface="+mn-ea"/>
              </a:rPr>
              <a:t> </a:t>
            </a:r>
            <a:endParaRPr lang="en-US" sz="1800" dirty="0">
              <a:latin typeface="Times New Roman" panose="02020603050405020304" charset="0"/>
              <a:cs typeface="Times New Roman" panose="02020603050405020304" charset="0"/>
              <a:sym typeface="+mn-ea"/>
            </a:endParaRPr>
          </a:p>
          <a:p>
            <a:pPr marL="857250" lvl="1" indent="-400050" algn="l" eaLnBrk="1" latinLnBrk="0" hangingPunct="1">
              <a:lnSpc>
                <a:spcPts val="2560"/>
              </a:lnSpc>
              <a:buFont typeface="+mj-lt"/>
              <a:buAutoNum type="romanUcPeriod"/>
            </a:pPr>
            <a:r>
              <a:rPr lang="en-US" sz="1800" b="1" dirty="0">
                <a:solidFill>
                  <a:schemeClr val="tx1"/>
                </a:solidFill>
                <a:latin typeface="Times New Roman" panose="02020603050405020304" charset="0"/>
                <a:cs typeface="Times New Roman" panose="02020603050405020304" charset="0"/>
              </a:rPr>
              <a:t>Scenario 1: Supervised Learning Model</a:t>
            </a:r>
            <a:endParaRPr lang="en-US" sz="1800" b="1" dirty="0">
              <a:solidFill>
                <a:schemeClr val="tx1"/>
              </a:solidFill>
              <a:latin typeface="Times New Roman" panose="02020603050405020304" charset="0"/>
              <a:cs typeface="Times New Roman" panose="02020603050405020304" charset="0"/>
            </a:endParaRPr>
          </a:p>
          <a:p>
            <a:pPr marL="1314450" lvl="2" indent="-400050" algn="l" eaLnBrk="1" latinLnBrk="0" hangingPunct="1">
              <a:lnSpc>
                <a:spcPts val="2560"/>
              </a:lnSpc>
              <a:buFont typeface="+mj-lt"/>
              <a:buAutoNum type="alphaLcPeriod"/>
            </a:pPr>
            <a:r>
              <a:rPr lang="en-US" sz="1800" b="1" dirty="0">
                <a:solidFill>
                  <a:schemeClr val="tx1"/>
                </a:solidFill>
                <a:latin typeface="Times New Roman" panose="02020603050405020304" charset="0"/>
                <a:cs typeface="Times New Roman" panose="02020603050405020304" charset="0"/>
              </a:rPr>
              <a:t>Logistic Regression;</a:t>
            </a:r>
            <a:endParaRPr lang="en-US" sz="1800" b="1" dirty="0">
              <a:solidFill>
                <a:schemeClr val="tx1"/>
              </a:solidFill>
              <a:highlight>
                <a:srgbClr val="FFFF00"/>
              </a:highlight>
              <a:latin typeface="Times New Roman" panose="02020603050405020304" charset="0"/>
              <a:cs typeface="Times New Roman" panose="02020603050405020304" charset="0"/>
            </a:endParaRPr>
          </a:p>
          <a:p>
            <a:pPr marL="1314450" lvl="2" indent="-400050" algn="l" eaLnBrk="1" latinLnBrk="0" hangingPunct="1">
              <a:lnSpc>
                <a:spcPts val="2560"/>
              </a:lnSpc>
              <a:buFont typeface="+mj-lt"/>
              <a:buAutoNum type="alphaLcPeriod"/>
            </a:pPr>
            <a:r>
              <a:rPr lang="en-US" sz="1800" dirty="0">
                <a:solidFill>
                  <a:schemeClr val="tx1"/>
                </a:solidFill>
                <a:latin typeface="Times New Roman" panose="02020603050405020304" charset="0"/>
                <a:cs typeface="Times New Roman" panose="02020603050405020304" charset="0"/>
              </a:rPr>
              <a:t>SVM;</a:t>
            </a:r>
            <a:endParaRPr lang="en-US" sz="1800" dirty="0">
              <a:solidFill>
                <a:schemeClr val="tx1"/>
              </a:solidFill>
              <a:latin typeface="Times New Roman" panose="02020603050405020304" charset="0"/>
              <a:cs typeface="Times New Roman" panose="02020603050405020304" charset="0"/>
            </a:endParaRPr>
          </a:p>
          <a:p>
            <a:pPr marL="1314450" lvl="2" indent="-400050" algn="l" eaLnBrk="1" latinLnBrk="0" hangingPunct="1">
              <a:lnSpc>
                <a:spcPts val="2560"/>
              </a:lnSpc>
              <a:buFont typeface="+mj-lt"/>
              <a:buAutoNum type="alphaLcPeriod"/>
            </a:pPr>
            <a:r>
              <a:rPr lang="en-US" sz="1800" dirty="0">
                <a:solidFill>
                  <a:schemeClr val="tx1"/>
                </a:solidFill>
                <a:latin typeface="Times New Roman" panose="02020603050405020304" charset="0"/>
                <a:cs typeface="Times New Roman" panose="02020603050405020304" charset="0"/>
              </a:rPr>
              <a:t>Random Forest.</a:t>
            </a:r>
            <a:endParaRPr lang="en-US" sz="1800" dirty="0">
              <a:solidFill>
                <a:schemeClr val="tx1"/>
              </a:solidFill>
              <a:latin typeface="Times New Roman" panose="02020603050405020304" charset="0"/>
              <a:cs typeface="Times New Roman" panose="02020603050405020304" charset="0"/>
            </a:endParaRPr>
          </a:p>
          <a:p>
            <a:pPr marL="857250" lvl="1" indent="-400050" algn="l" eaLnBrk="1" latinLnBrk="0" hangingPunct="1">
              <a:lnSpc>
                <a:spcPts val="2560"/>
              </a:lnSpc>
              <a:buFont typeface="+mj-lt"/>
              <a:buAutoNum type="romanUcPeriod"/>
            </a:pPr>
            <a:r>
              <a:rPr lang="en-US" sz="1800" b="1" dirty="0">
                <a:solidFill>
                  <a:schemeClr val="tx1"/>
                </a:solidFill>
                <a:latin typeface="Times New Roman" panose="02020603050405020304" charset="0"/>
                <a:cs typeface="Times New Roman" panose="02020603050405020304" charset="0"/>
              </a:rPr>
              <a:t>Scenario 2: Clustering Model</a:t>
            </a:r>
            <a:endParaRPr lang="en-US" sz="1800" b="1" dirty="0">
              <a:solidFill>
                <a:schemeClr val="tx1"/>
              </a:solidFill>
              <a:latin typeface="Times New Roman" panose="02020603050405020304" charset="0"/>
              <a:cs typeface="Times New Roman" panose="02020603050405020304" charset="0"/>
            </a:endParaRPr>
          </a:p>
          <a:p>
            <a:pPr marL="1314450" lvl="2" indent="-400050" algn="l" eaLnBrk="1" latinLnBrk="0" hangingPunct="1">
              <a:lnSpc>
                <a:spcPts val="2560"/>
              </a:lnSpc>
              <a:buFont typeface="+mj-lt"/>
              <a:buAutoNum type="alphaLcPeriod"/>
            </a:pPr>
            <a:r>
              <a:rPr lang="en-US" sz="1800" b="1" dirty="0">
                <a:solidFill>
                  <a:schemeClr val="tx1"/>
                </a:solidFill>
                <a:latin typeface="Times New Roman" panose="02020603050405020304" charset="0"/>
                <a:cs typeface="Times New Roman" panose="02020603050405020304" charset="0"/>
              </a:rPr>
              <a:t>Kmeans;</a:t>
            </a:r>
            <a:endParaRPr lang="en-US" sz="1800" b="1" dirty="0">
              <a:solidFill>
                <a:schemeClr val="tx1"/>
              </a:solidFill>
              <a:highlight>
                <a:srgbClr val="FFFF00"/>
              </a:highlight>
              <a:latin typeface="Times New Roman" panose="02020603050405020304" charset="0"/>
              <a:cs typeface="Times New Roman" panose="02020603050405020304" charset="0"/>
            </a:endParaRPr>
          </a:p>
          <a:p>
            <a:pPr marL="1314450" lvl="2" indent="-400050" algn="l" eaLnBrk="1" latinLnBrk="0" hangingPunct="1">
              <a:lnSpc>
                <a:spcPts val="2560"/>
              </a:lnSpc>
              <a:buFont typeface="+mj-lt"/>
              <a:buAutoNum type="alphaLcPeriod"/>
            </a:pPr>
            <a:r>
              <a:rPr lang="en-US" sz="1800" dirty="0">
                <a:solidFill>
                  <a:schemeClr val="tx1"/>
                </a:solidFill>
                <a:latin typeface="Times New Roman" panose="02020603050405020304" charset="0"/>
                <a:cs typeface="Times New Roman" panose="02020603050405020304" charset="0"/>
              </a:rPr>
              <a:t>GMM;</a:t>
            </a:r>
            <a:endParaRPr lang="en-US" sz="1800" dirty="0">
              <a:solidFill>
                <a:schemeClr val="tx1"/>
              </a:solidFill>
              <a:latin typeface="Times New Roman" panose="02020603050405020304" charset="0"/>
              <a:cs typeface="Times New Roman" panose="02020603050405020304" charset="0"/>
            </a:endParaRPr>
          </a:p>
          <a:p>
            <a:pPr marL="1314450" lvl="2" indent="-400050" algn="l" eaLnBrk="1" latinLnBrk="0" hangingPunct="1">
              <a:lnSpc>
                <a:spcPts val="2560"/>
              </a:lnSpc>
              <a:buFont typeface="+mj-lt"/>
              <a:buAutoNum type="alphaLcPeriod"/>
            </a:pPr>
            <a:r>
              <a:rPr lang="en-US" sz="1800" dirty="0">
                <a:solidFill>
                  <a:schemeClr val="tx1"/>
                </a:solidFill>
                <a:latin typeface="Times New Roman" panose="02020603050405020304" charset="0"/>
                <a:cs typeface="Times New Roman" panose="02020603050405020304" charset="0"/>
              </a:rPr>
              <a:t>Spectral.</a:t>
            </a:r>
            <a:endParaRPr lang="en-US" sz="18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373380"/>
          </a:xfrm>
        </p:spPr>
        <p:txBody>
          <a:bodyPr/>
          <a:lstStyle/>
          <a:p>
            <a:pPr marL="342900" indent="-342900">
              <a:buFont typeface="Wingdings" panose="05000000000000000000" charset="0"/>
              <a:buChar char="Ø"/>
            </a:pPr>
            <a:r>
              <a:rPr lang="en-US" sz="2000" dirty="0">
                <a:solidFill>
                  <a:schemeClr val="tx1"/>
                </a:solidFill>
                <a:sym typeface="+mn-ea"/>
              </a:rPr>
              <a:t>Experiment Setup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27760" y="1628775"/>
            <a:ext cx="8679815" cy="50673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b="1" dirty="0">
                <a:solidFill>
                  <a:schemeClr val="accent1">
                    <a:lumMod val="75000"/>
                  </a:schemeClr>
                </a:solidFill>
                <a:latin typeface="+mj-lt"/>
                <a:cs typeface="+mj-lt"/>
                <a:sym typeface="+mn-ea"/>
              </a:rPr>
              <a:t>DFL Topology:</a:t>
            </a:r>
            <a:r>
              <a:rPr lang="en-US" sz="1800" dirty="0">
                <a:latin typeface="Times New Roman" panose="02020603050405020304" charset="0"/>
                <a:cs typeface="Times New Roman" panose="02020603050405020304" charset="0"/>
                <a:sym typeface="+mn-ea"/>
              </a:rPr>
              <a:t> Ring, Star, ER Graph (p=0.3, 0.5, 0.7)</a:t>
            </a:r>
            <a:endParaRPr lang="en-US" sz="1800" dirty="0">
              <a:solidFill>
                <a:schemeClr val="tx1"/>
              </a:solidFill>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 name="文本框 3"/>
          <p:cNvSpPr txBox="1"/>
          <p:nvPr/>
        </p:nvSpPr>
        <p:spPr>
          <a:xfrm>
            <a:off x="1128395" y="2493010"/>
            <a:ext cx="8679815" cy="216852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b="1" dirty="0">
                <a:solidFill>
                  <a:schemeClr val="accent1">
                    <a:lumMod val="75000"/>
                  </a:schemeClr>
                </a:solidFill>
                <a:latin typeface="+mj-lt"/>
                <a:cs typeface="+mj-lt"/>
                <a:sym typeface="+mn-ea"/>
              </a:rPr>
              <a:t>Federation Configuration:</a:t>
            </a:r>
            <a:r>
              <a:rPr lang="en-US" sz="1800" dirty="0">
                <a:latin typeface="Times New Roman" panose="02020603050405020304" charset="0"/>
                <a:cs typeface="Times New Roman" panose="02020603050405020304" charset="0"/>
                <a:sym typeface="+mn-ea"/>
              </a:rPr>
              <a:t> </a:t>
            </a:r>
            <a:endParaRPr lang="en-US" sz="1800" dirty="0">
              <a:latin typeface="Times New Roman" panose="02020603050405020304" charset="0"/>
              <a:cs typeface="Times New Roman" panose="02020603050405020304" charset="0"/>
              <a:sym typeface="+mn-ea"/>
            </a:endParaRPr>
          </a:p>
          <a:p>
            <a:pPr marL="857250" lvl="1" indent="-400050" algn="l" eaLnBrk="1" latinLnBrk="0" hangingPunct="1">
              <a:lnSpc>
                <a:spcPct val="150000"/>
              </a:lnSpc>
              <a:buFont typeface="Wingdings" panose="05000000000000000000" charset="0"/>
              <a:buChar char="Ø"/>
            </a:pPr>
            <a:r>
              <a:rPr lang="en-US" sz="1800" b="1" dirty="0">
                <a:solidFill>
                  <a:schemeClr val="tx1"/>
                </a:solidFill>
                <a:latin typeface="Times New Roman" panose="02020603050405020304" charset="0"/>
                <a:cs typeface="Times New Roman" panose="02020603050405020304" charset="0"/>
                <a:sym typeface="+mn-ea"/>
              </a:rPr>
              <a:t>Number of Nodes:</a:t>
            </a:r>
            <a:r>
              <a:rPr lang="en-US" sz="1800" dirty="0">
                <a:solidFill>
                  <a:schemeClr val="tx1"/>
                </a:solidFill>
                <a:latin typeface="Times New Roman" panose="02020603050405020304" charset="0"/>
                <a:cs typeface="Times New Roman" panose="02020603050405020304" charset="0"/>
                <a:sym typeface="+mn-ea"/>
              </a:rPr>
              <a:t> 10, 20, 30</a:t>
            </a:r>
            <a:endParaRPr lang="en-US" sz="1800" dirty="0">
              <a:solidFill>
                <a:schemeClr val="tx1"/>
              </a:solidFill>
              <a:latin typeface="Times New Roman" panose="02020603050405020304" charset="0"/>
              <a:cs typeface="Times New Roman" panose="02020603050405020304" charset="0"/>
              <a:sym typeface="+mn-ea"/>
            </a:endParaRPr>
          </a:p>
          <a:p>
            <a:pPr marL="857250" lvl="1" indent="-400050" algn="l" eaLnBrk="1" latinLnBrk="0" hangingPunct="1">
              <a:lnSpc>
                <a:spcPct val="150000"/>
              </a:lnSpc>
              <a:buFont typeface="Wingdings" panose="05000000000000000000" charset="0"/>
              <a:buChar char="Ø"/>
            </a:pPr>
            <a:r>
              <a:rPr lang="en-US" sz="1800" b="1" dirty="0">
                <a:solidFill>
                  <a:schemeClr val="tx1"/>
                </a:solidFill>
                <a:latin typeface="Times New Roman" panose="02020603050405020304" charset="0"/>
                <a:cs typeface="Times New Roman" panose="02020603050405020304" charset="0"/>
                <a:sym typeface="+mn-ea"/>
              </a:rPr>
              <a:t>Total Rounds:</a:t>
            </a:r>
            <a:r>
              <a:rPr lang="en-US" sz="1800" dirty="0">
                <a:solidFill>
                  <a:schemeClr val="tx1"/>
                </a:solidFill>
                <a:latin typeface="Times New Roman" panose="02020603050405020304" charset="0"/>
                <a:cs typeface="Times New Roman" panose="02020603050405020304" charset="0"/>
                <a:sym typeface="+mn-ea"/>
              </a:rPr>
              <a:t> 10, 30, 40</a:t>
            </a:r>
            <a:endParaRPr lang="en-US" sz="1800" dirty="0">
              <a:solidFill>
                <a:schemeClr val="tx1"/>
              </a:solidFill>
              <a:latin typeface="Times New Roman" panose="02020603050405020304" charset="0"/>
              <a:cs typeface="Times New Roman" panose="02020603050405020304" charset="0"/>
              <a:sym typeface="+mn-ea"/>
            </a:endParaRPr>
          </a:p>
          <a:p>
            <a:pPr marL="857250" lvl="1" indent="-400050" algn="l" eaLnBrk="1" latinLnBrk="0" hangingPunct="1">
              <a:lnSpc>
                <a:spcPct val="150000"/>
              </a:lnSpc>
              <a:buFont typeface="Wingdings" panose="05000000000000000000" charset="0"/>
              <a:buChar char="Ø"/>
            </a:pPr>
            <a:r>
              <a:rPr lang="en-US" sz="1800" b="1" dirty="0">
                <a:solidFill>
                  <a:schemeClr val="tx1"/>
                </a:solidFill>
                <a:latin typeface="Times New Roman" panose="02020603050405020304" charset="0"/>
                <a:cs typeface="Times New Roman" panose="02020603050405020304" charset="0"/>
                <a:sym typeface="+mn-ea"/>
              </a:rPr>
              <a:t>Local Epochs:</a:t>
            </a:r>
            <a:r>
              <a:rPr lang="en-US" sz="1800" dirty="0">
                <a:solidFill>
                  <a:schemeClr val="tx1"/>
                </a:solidFill>
                <a:latin typeface="Times New Roman" panose="02020603050405020304" charset="0"/>
                <a:cs typeface="Times New Roman" panose="02020603050405020304" charset="0"/>
                <a:sym typeface="+mn-ea"/>
              </a:rPr>
              <a:t> 3, 10</a:t>
            </a:r>
            <a:endParaRPr lang="en-US" sz="1800" dirty="0">
              <a:solidFill>
                <a:schemeClr val="tx1"/>
              </a:solidFill>
              <a:latin typeface="Times New Roman" panose="02020603050405020304" charset="0"/>
              <a:cs typeface="Times New Roman" panose="02020603050405020304" charset="0"/>
              <a:sym typeface="+mn-ea"/>
            </a:endParaRPr>
          </a:p>
          <a:p>
            <a:pPr marL="857250" lvl="1" indent="-400050" algn="l" eaLnBrk="1" latinLnBrk="0" hangingPunct="1">
              <a:lnSpc>
                <a:spcPct val="150000"/>
              </a:lnSpc>
              <a:buFont typeface="+mj-lt"/>
              <a:buAutoNum type="romanUcPeriod"/>
            </a:pPr>
            <a:endParaRPr lang="en-US" sz="1800" dirty="0">
              <a:solidFill>
                <a:schemeClr val="tx1"/>
              </a:solidFill>
              <a:latin typeface="Times New Roman" panose="02020603050405020304" charset="0"/>
              <a:cs typeface="Times New Roman" panose="02020603050405020304" charset="0"/>
              <a:sym typeface="+mn-ea"/>
            </a:endParaRPr>
          </a:p>
        </p:txBody>
      </p:sp>
      <p:sp>
        <p:nvSpPr>
          <p:cNvPr id="5" name="文本框 4"/>
          <p:cNvSpPr txBox="1"/>
          <p:nvPr/>
        </p:nvSpPr>
        <p:spPr>
          <a:xfrm>
            <a:off x="1127760" y="4437380"/>
            <a:ext cx="9481820" cy="92202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b="1" dirty="0">
                <a:solidFill>
                  <a:schemeClr val="accent1">
                    <a:lumMod val="75000"/>
                  </a:schemeClr>
                </a:solidFill>
                <a:latin typeface="+mj-lt"/>
                <a:cs typeface="+mj-lt"/>
                <a:sym typeface="+mn-ea"/>
              </a:rPr>
              <a:t>Evaluation Metric:</a:t>
            </a:r>
            <a:r>
              <a:rPr lang="en-US" sz="1800" dirty="0">
                <a:latin typeface="Times New Roman" panose="02020603050405020304" charset="0"/>
                <a:cs typeface="Times New Roman" panose="02020603050405020304" charset="0"/>
                <a:sym typeface="+mn-ea"/>
              </a:rPr>
              <a:t> </a:t>
            </a:r>
            <a:endParaRPr lang="en-US" sz="1800" dirty="0">
              <a:latin typeface="Times New Roman" panose="02020603050405020304" charset="0"/>
              <a:cs typeface="Times New Roman" panose="02020603050405020304" charset="0"/>
              <a:sym typeface="+mn-ea"/>
            </a:endParaRPr>
          </a:p>
          <a:p>
            <a:pPr marL="857250" lvl="1" indent="-400050" algn="l" eaLnBrk="1" latinLnBrk="0" hangingPunct="1">
              <a:lnSpc>
                <a:spcPct val="150000"/>
              </a:lnSpc>
              <a:buFont typeface="Wingdings" panose="05000000000000000000" charset="0"/>
              <a:buChar char="Ø"/>
            </a:pPr>
            <a:r>
              <a:rPr lang="en-US" sz="1800" b="1" dirty="0">
                <a:solidFill>
                  <a:schemeClr val="tx1"/>
                </a:solidFill>
                <a:latin typeface="Times New Roman" panose="02020603050405020304" charset="0"/>
                <a:cs typeface="Times New Roman" panose="02020603050405020304" charset="0"/>
                <a:sym typeface="+mn-ea"/>
              </a:rPr>
              <a:t>F1-Score:</a:t>
            </a:r>
            <a:r>
              <a:rPr lang="en-US" sz="1800" dirty="0">
                <a:solidFill>
                  <a:schemeClr val="tx1"/>
                </a:solidFill>
                <a:latin typeface="Times New Roman" panose="02020603050405020304" charset="0"/>
                <a:cs typeface="Times New Roman" panose="02020603050405020304" charset="0"/>
                <a:sym typeface="+mn-ea"/>
              </a:rPr>
              <a:t> to compare the diffference between inferred and actual adjacency matrix</a:t>
            </a:r>
            <a:endParaRPr lang="en-US" sz="1800"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703580"/>
          </a:xfrm>
        </p:spPr>
        <p:txBody>
          <a:bodyPr/>
          <a:lstStyle/>
          <a:p>
            <a:pPr marL="342900" indent="-342900">
              <a:buFont typeface="Wingdings" panose="05000000000000000000" charset="0"/>
              <a:buChar char="Ø"/>
            </a:pPr>
            <a:r>
              <a:rPr lang="en-US" sz="2000" dirty="0">
                <a:solidFill>
                  <a:schemeClr val="tx1"/>
                </a:solidFill>
                <a:sym typeface="+mn-ea"/>
              </a:rPr>
              <a:t>Experiment R</a:t>
            </a:r>
            <a:r>
              <a:rPr lang="en-US" sz="2000" dirty="0">
                <a:solidFill>
                  <a:schemeClr val="tx1"/>
                </a:solidFill>
                <a:sym typeface="+mn-ea"/>
              </a:rPr>
              <a:t>esults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7" name="文本框 6"/>
          <p:cNvSpPr txBox="1"/>
          <p:nvPr/>
        </p:nvSpPr>
        <p:spPr>
          <a:xfrm>
            <a:off x="1199515" y="1700530"/>
            <a:ext cx="280670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b="1">
                <a:solidFill>
                  <a:schemeClr val="accent1"/>
                </a:solidFill>
                <a:latin typeface="Times New Roman" panose="02020603050405020304" charset="0"/>
                <a:ea typeface="微软雅黑" panose="020B0503020204020204" charset="-122"/>
                <a:cs typeface="Times New Roman" panose="02020603050405020304" charset="0"/>
              </a:rPr>
              <a:t>Node Metrics Selection</a:t>
            </a:r>
            <a:r>
              <a:rPr lang="en-US" altLang="zh-CN" sz="1600">
                <a:latin typeface="Arial" panose="020B0604020202020204" pitchFamily="34" charset="0"/>
                <a:ea typeface="微软雅黑" panose="020B0503020204020204" charset="-122"/>
              </a:rPr>
              <a:t>:</a:t>
            </a:r>
            <a:endParaRPr lang="en-US" altLang="zh-CN" sz="1600">
              <a:latin typeface="Arial" panose="020B0604020202020204" pitchFamily="34" charset="0"/>
              <a:ea typeface="微软雅黑" panose="020B0503020204020204" charset="-122"/>
            </a:endParaRPr>
          </a:p>
        </p:txBody>
      </p:sp>
      <p:pic>
        <p:nvPicPr>
          <p:cNvPr id="11" name="图片 10"/>
          <p:cNvPicPr/>
          <p:nvPr/>
        </p:nvPicPr>
        <p:blipFill>
          <a:blip r:embed="rId1"/>
          <a:stretch>
            <a:fillRect/>
          </a:stretch>
        </p:blipFill>
        <p:spPr>
          <a:xfrm>
            <a:off x="1991360" y="2473960"/>
            <a:ext cx="7411085" cy="3865880"/>
          </a:xfrm>
          <a:prstGeom prst="rect">
            <a:avLst/>
          </a:prstGeom>
        </p:spPr>
      </p:pic>
      <p:sp>
        <p:nvSpPr>
          <p:cNvPr id="8" name="文本框 7"/>
          <p:cNvSpPr txBox="1"/>
          <p:nvPr/>
        </p:nvSpPr>
        <p:spPr>
          <a:xfrm>
            <a:off x="7752080" y="4653280"/>
            <a:ext cx="2412365" cy="953135"/>
          </a:xfrm>
          <a:prstGeom prst="rect">
            <a:avLst/>
          </a:prstGeom>
        </p:spPr>
        <p:txBody>
          <a:bodyPr wrap="square">
            <a:spAutoFit/>
            <a:extLst>
              <a:ext uri="{4A0BC546-FE56-4ADE-93B0-CB8AF2F6F144}">
                <wpsdc:textFrameExt xmlns:wpsdc="http://www.wps.cn/officeDocument/2022/drawingmlCustomData" type="text"/>
              </a:ext>
            </a:extLst>
          </a:bodyPr>
          <a:p>
            <a:pPr algn="just"/>
            <a:r>
              <a:rPr lang="en-US" altLang="zh-CN" sz="1400">
                <a:latin typeface="Times New Roman" panose="02020603050405020304" charset="0"/>
                <a:ea typeface="微软雅黑" panose="020B0503020204020204" charset="-122"/>
                <a:cs typeface="Times New Roman" panose="02020603050405020304" charset="0"/>
              </a:rPr>
              <a:t>Figure 1: Attack Performance between Node Metrics of Scenario 2 under CIFAR-10 with 10 Nodes.</a:t>
            </a:r>
            <a:endParaRPr lang="en-US" altLang="zh-CN" sz="1400">
              <a:latin typeface="Times New Roman" panose="02020603050405020304" charset="0"/>
              <a:ea typeface="微软雅黑" panose="020B0503020204020204" charset="-122"/>
              <a:cs typeface="Times New Roman" panose="02020603050405020304" charset="0"/>
            </a:endParaRPr>
          </a:p>
        </p:txBody>
      </p:sp>
      <p:sp>
        <p:nvSpPr>
          <p:cNvPr id="13" name="文本框 12"/>
          <p:cNvSpPr txBox="1"/>
          <p:nvPr/>
        </p:nvSpPr>
        <p:spPr>
          <a:xfrm>
            <a:off x="3648075" y="1700530"/>
            <a:ext cx="55486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Times New Roman" panose="02020603050405020304" charset="0"/>
                <a:ea typeface="微软雅黑" panose="020B0503020204020204" charset="-122"/>
                <a:cs typeface="Times New Roman" panose="02020603050405020304" charset="0"/>
              </a:rPr>
              <a:t>Relative loss performs best among these node metrics.</a:t>
            </a:r>
            <a:endParaRPr lang="en-US" altLang="zh-CN" sz="18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911225" y="2492375"/>
            <a:ext cx="5718810" cy="3342005"/>
          </a:xfrm>
          <a:prstGeom prst="rect">
            <a:avLst/>
          </a:prstGeom>
        </p:spPr>
      </p:pic>
      <p:sp>
        <p:nvSpPr>
          <p:cNvPr id="7170" name="Rectangle 2"/>
          <p:cNvSpPr>
            <a:spLocks noGrp="1" noChangeArrowheads="1"/>
          </p:cNvSpPr>
          <p:nvPr>
            <p:ph type="title"/>
          </p:nvPr>
        </p:nvSpPr>
        <p:spPr>
          <a:xfrm>
            <a:off x="911225" y="1268730"/>
            <a:ext cx="10369550" cy="703580"/>
          </a:xfrm>
        </p:spPr>
        <p:txBody>
          <a:bodyPr/>
          <a:lstStyle/>
          <a:p>
            <a:pPr marL="342900" indent="-342900">
              <a:buFont typeface="Wingdings" panose="05000000000000000000" charset="0"/>
              <a:buChar char="Ø"/>
            </a:pPr>
            <a:r>
              <a:rPr lang="en-US" sz="2000" dirty="0">
                <a:solidFill>
                  <a:schemeClr val="tx1"/>
                </a:solidFill>
                <a:sym typeface="+mn-ea"/>
              </a:rPr>
              <a:t>Experiment R</a:t>
            </a:r>
            <a:r>
              <a:rPr lang="en-US" sz="2000" dirty="0">
                <a:solidFill>
                  <a:schemeClr val="tx1"/>
                </a:solidFill>
                <a:sym typeface="+mn-ea"/>
              </a:rPr>
              <a:t>esults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7" name="文本框 6"/>
          <p:cNvSpPr txBox="1"/>
          <p:nvPr/>
        </p:nvSpPr>
        <p:spPr>
          <a:xfrm>
            <a:off x="1199515" y="1700530"/>
            <a:ext cx="9074785" cy="64516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b="1">
                <a:solidFill>
                  <a:schemeClr val="accent1"/>
                </a:solidFill>
                <a:latin typeface="Times New Roman" panose="02020603050405020304" charset="0"/>
                <a:ea typeface="微软雅黑" panose="020B0503020204020204" charset="-122"/>
                <a:cs typeface="Times New Roman" panose="02020603050405020304" charset="0"/>
              </a:rPr>
              <a:t>Attack Scenarios</a:t>
            </a:r>
            <a:r>
              <a:rPr lang="en-US" altLang="zh-CN" sz="1600">
                <a:latin typeface="Arial" panose="020B0604020202020204" pitchFamily="34" charset="0"/>
                <a:ea typeface="微软雅黑" panose="020B0503020204020204" charset="-122"/>
              </a:rPr>
              <a:t>: </a:t>
            </a:r>
            <a:r>
              <a:rPr lang="en-US" altLang="zh-CN" sz="1800">
                <a:latin typeface="Times New Roman" panose="02020603050405020304" charset="0"/>
                <a:ea typeface="微软雅黑" panose="020B0503020204020204" charset="-122"/>
                <a:cs typeface="Times New Roman" panose="02020603050405020304" charset="0"/>
              </a:rPr>
              <a:t>Although the attack performance decreases as the network size increases, it still demonstrates an impressive level of inference accuracy</a:t>
            </a:r>
            <a:r>
              <a:rPr lang="en-US" altLang="zh-CN" sz="1800">
                <a:latin typeface="Arial" panose="020B0604020202020204" pitchFamily="34" charset="0"/>
                <a:ea typeface="微软雅黑" panose="020B0503020204020204" charset="-122"/>
              </a:rPr>
              <a:t>.</a:t>
            </a:r>
            <a:endParaRPr lang="en-US" altLang="zh-CN" sz="1800">
              <a:latin typeface="Arial" panose="020B0604020202020204" pitchFamily="34" charset="0"/>
              <a:ea typeface="微软雅黑" panose="020B0503020204020204" charset="-122"/>
            </a:endParaRPr>
          </a:p>
        </p:txBody>
      </p:sp>
      <p:sp>
        <p:nvSpPr>
          <p:cNvPr id="8" name="文本框 7"/>
          <p:cNvSpPr txBox="1"/>
          <p:nvPr/>
        </p:nvSpPr>
        <p:spPr>
          <a:xfrm>
            <a:off x="1415415" y="5787390"/>
            <a:ext cx="3994150" cy="737235"/>
          </a:xfrm>
          <a:prstGeom prst="rect">
            <a:avLst/>
          </a:prstGeom>
        </p:spPr>
        <p:txBody>
          <a:bodyPr wrap="square">
            <a:spAutoFit/>
            <a:extLst>
              <a:ext uri="{4A0BC546-FE56-4ADE-93B0-CB8AF2F6F144}">
                <wpsdc:textFrameExt xmlns:wpsdc="http://www.wps.cn/officeDocument/2022/drawingmlCustomData" type="text"/>
              </a:ext>
            </a:extLst>
          </a:bodyPr>
          <a:p>
            <a:pPr algn="just"/>
            <a:r>
              <a:rPr lang="en-US" altLang="zh-CN" sz="1400">
                <a:latin typeface="Times New Roman" panose="02020603050405020304" charset="0"/>
                <a:ea typeface="微软雅黑" panose="020B0503020204020204" charset="-122"/>
                <a:cs typeface="Times New Roman" panose="02020603050405020304" charset="0"/>
              </a:rPr>
              <a:t>Figure 2: Attack Performance between Attack Scenarios under CIFAR-10 with 10 Nodes using Relative Loss.</a:t>
            </a:r>
            <a:endParaRPr lang="en-US" altLang="zh-CN" sz="1400">
              <a:latin typeface="Times New Roman" panose="02020603050405020304" charset="0"/>
              <a:ea typeface="微软雅黑" panose="020B0503020204020204" charset="-122"/>
              <a:cs typeface="Times New Roman" panose="02020603050405020304" charset="0"/>
            </a:endParaRPr>
          </a:p>
        </p:txBody>
      </p:sp>
      <p:pic>
        <p:nvPicPr>
          <p:cNvPr id="4" name="图片 3"/>
          <p:cNvPicPr/>
          <p:nvPr/>
        </p:nvPicPr>
        <p:blipFill>
          <a:blip r:embed="rId2"/>
          <a:stretch>
            <a:fillRect/>
          </a:stretch>
        </p:blipFill>
        <p:spPr>
          <a:xfrm>
            <a:off x="5592445" y="2492375"/>
            <a:ext cx="5991860" cy="3342005"/>
          </a:xfrm>
          <a:prstGeom prst="rect">
            <a:avLst/>
          </a:prstGeom>
        </p:spPr>
      </p:pic>
      <p:sp>
        <p:nvSpPr>
          <p:cNvPr id="5" name="文本框 4"/>
          <p:cNvSpPr txBox="1"/>
          <p:nvPr/>
        </p:nvSpPr>
        <p:spPr>
          <a:xfrm>
            <a:off x="6240145" y="5787390"/>
            <a:ext cx="3994150" cy="737235"/>
          </a:xfrm>
          <a:prstGeom prst="rect">
            <a:avLst/>
          </a:prstGeom>
        </p:spPr>
        <p:txBody>
          <a:bodyPr wrap="square">
            <a:spAutoFit/>
            <a:extLst>
              <a:ext uri="{4A0BC546-FE56-4ADE-93B0-CB8AF2F6F144}">
                <wpsdc:textFrameExt xmlns:wpsdc="http://www.wps.cn/officeDocument/2022/drawingmlCustomData" type="text"/>
              </a:ext>
            </a:extLst>
          </a:bodyPr>
          <a:p>
            <a:pPr algn="just"/>
            <a:r>
              <a:rPr lang="en-US" altLang="zh-CN" sz="1400">
                <a:latin typeface="Times New Roman" panose="02020603050405020304" charset="0"/>
                <a:ea typeface="微软雅黑" panose="020B0503020204020204" charset="-122"/>
                <a:cs typeface="Times New Roman" panose="02020603050405020304" charset="0"/>
              </a:rPr>
              <a:t>Figure 3: Attack Performance between Attack Scenarios under CIFAR-10 with 30 Nodes using Relative Loss.</a:t>
            </a:r>
            <a:endParaRPr lang="en-US" altLang="zh-CN" sz="14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a:xfrm>
            <a:off x="2683018" y="1712512"/>
            <a:ext cx="6734741" cy="731520"/>
            <a:chOff x="3131840" y="1491630"/>
            <a:chExt cx="5256584" cy="576064"/>
          </a:xfrm>
        </p:grpSpPr>
        <p:sp>
          <p:nvSpPr>
            <p:cNvPr id="5" name="Rectangle 1"/>
            <p:cNvSpPr/>
            <p:nvPr>
              <p:custDataLst>
                <p:tags r:id="rId2"/>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ight Triangle 4"/>
            <p:cNvSpPr/>
            <p:nvPr>
              <p:custDataLst>
                <p:tags r:id="rId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2" name="TextBox 25"/>
          <p:cNvSpPr txBox="1"/>
          <p:nvPr>
            <p:custDataLst>
              <p:tags r:id="rId4"/>
            </p:custDataLst>
          </p:nvPr>
        </p:nvSpPr>
        <p:spPr>
          <a:xfrm>
            <a:off x="2682993" y="1712652"/>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7" name="TextBox 29"/>
          <p:cNvSpPr txBox="1"/>
          <p:nvPr>
            <p:custDataLst>
              <p:tags r:id="rId5"/>
            </p:custDataLst>
          </p:nvPr>
        </p:nvSpPr>
        <p:spPr>
          <a:xfrm>
            <a:off x="3583612" y="1878949"/>
            <a:ext cx="5627449" cy="398780"/>
          </a:xfrm>
          <a:prstGeom prst="rect">
            <a:avLst/>
          </a:prstGeom>
          <a:noFill/>
        </p:spPr>
        <p:txBody>
          <a:bodyPr wrap="square" rtlCol="0">
            <a:spAutoFit/>
          </a:bodyPr>
          <a:lstStyle/>
          <a:p>
            <a:r>
              <a:rPr lang="en-US" altLang="ko-KR" sz="2000" b="1" dirty="0">
                <a:solidFill>
                  <a:schemeClr val="tx1"/>
                </a:solidFill>
                <a:cs typeface="Arial" panose="020B0604020202020204" pitchFamily="34" charset="0"/>
              </a:rPr>
              <a:t>Recap</a:t>
            </a:r>
            <a:endParaRPr lang="en-US" altLang="ko-KR" sz="2000" b="1" dirty="0">
              <a:solidFill>
                <a:schemeClr val="tx1"/>
              </a:solidFill>
              <a:cs typeface="Arial" panose="020B0604020202020204" pitchFamily="34" charset="0"/>
            </a:endParaRPr>
          </a:p>
        </p:txBody>
      </p:sp>
      <p:grpSp>
        <p:nvGrpSpPr>
          <p:cNvPr id="14" name="Group 13"/>
          <p:cNvGrpSpPr/>
          <p:nvPr>
            <p:custDataLst>
              <p:tags r:id="rId6"/>
            </p:custDataLst>
          </p:nvPr>
        </p:nvGrpSpPr>
        <p:grpSpPr>
          <a:xfrm>
            <a:off x="2668348" y="2595422"/>
            <a:ext cx="6742038" cy="731604"/>
            <a:chOff x="2668348" y="2850013"/>
            <a:chExt cx="6742038" cy="731604"/>
          </a:xfrm>
        </p:grpSpPr>
        <p:sp>
          <p:nvSpPr>
            <p:cNvPr id="9" name="Rectangle 17"/>
            <p:cNvSpPr/>
            <p:nvPr>
              <p:custDataLst>
                <p:tags r:id="rId7"/>
              </p:custDataLst>
            </p:nvPr>
          </p:nvSpPr>
          <p:spPr>
            <a:xfrm>
              <a:off x="2675671" y="2850014"/>
              <a:ext cx="6734715" cy="7316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ight Triangle 18"/>
            <p:cNvSpPr/>
            <p:nvPr>
              <p:custDataLst>
                <p:tags r:id="rId8"/>
              </p:custDataLst>
            </p:nvPr>
          </p:nvSpPr>
          <p:spPr>
            <a:xfrm rot="5400000">
              <a:off x="2774760" y="2758245"/>
              <a:ext cx="731603" cy="91514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26"/>
            <p:cNvSpPr txBox="1"/>
            <p:nvPr>
              <p:custDataLst>
                <p:tags r:id="rId9"/>
              </p:custDataLst>
            </p:nvPr>
          </p:nvSpPr>
          <p:spPr>
            <a:xfrm>
              <a:off x="2668348" y="2850013"/>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40" name="TextBox 36"/>
            <p:cNvSpPr txBox="1"/>
            <p:nvPr>
              <p:custDataLst>
                <p:tags r:id="rId10"/>
              </p:custDataLst>
            </p:nvPr>
          </p:nvSpPr>
          <p:spPr>
            <a:xfrm>
              <a:off x="3598257" y="3016491"/>
              <a:ext cx="5627449" cy="398780"/>
            </a:xfrm>
            <a:prstGeom prst="rect">
              <a:avLst/>
            </a:prstGeom>
            <a:noFill/>
          </p:spPr>
          <p:txBody>
            <a:bodyPr wrap="square" rtlCol="0">
              <a:spAutoFit/>
            </a:bodyPr>
            <a:lstStyle/>
            <a:p>
              <a:r>
                <a:rPr lang="en-US" altLang="ko-KR" sz="2000" b="1" dirty="0">
                  <a:cs typeface="Arial" panose="020B0604020202020204" pitchFamily="34" charset="0"/>
                </a:rPr>
                <a:t>Definition of Node Metrics</a:t>
              </a:r>
              <a:endParaRPr lang="en-US" altLang="ko-KR" sz="2000" b="1" dirty="0">
                <a:solidFill>
                  <a:schemeClr val="tx1">
                    <a:lumMod val="75000"/>
                    <a:lumOff val="25000"/>
                  </a:schemeClr>
                </a:solidFill>
                <a:cs typeface="Arial" panose="020B0604020202020204" pitchFamily="34" charset="0"/>
              </a:endParaRPr>
            </a:p>
          </p:txBody>
        </p:sp>
      </p:grpSp>
      <p:grpSp>
        <p:nvGrpSpPr>
          <p:cNvPr id="15" name="Group 14"/>
          <p:cNvGrpSpPr/>
          <p:nvPr>
            <p:custDataLst>
              <p:tags r:id="rId11"/>
            </p:custDataLst>
          </p:nvPr>
        </p:nvGrpSpPr>
        <p:grpSpPr>
          <a:xfrm>
            <a:off x="2661027" y="3493501"/>
            <a:ext cx="6749359" cy="731520"/>
            <a:chOff x="2653704" y="3988187"/>
            <a:chExt cx="6749359" cy="731520"/>
          </a:xfrm>
        </p:grpSpPr>
        <p:grpSp>
          <p:nvGrpSpPr>
            <p:cNvPr id="12" name="Group 11"/>
            <p:cNvGrpSpPr/>
            <p:nvPr/>
          </p:nvGrpSpPr>
          <p:grpSpPr>
            <a:xfrm>
              <a:off x="2653704" y="3988187"/>
              <a:ext cx="6749359" cy="731520"/>
              <a:chOff x="2653704" y="3988187"/>
              <a:chExt cx="6749359" cy="922580"/>
            </a:xfrm>
          </p:grpSpPr>
          <p:grpSp>
            <p:nvGrpSpPr>
              <p:cNvPr id="26" name="Group 19"/>
              <p:cNvGrpSpPr/>
              <p:nvPr/>
            </p:nvGrpSpPr>
            <p:grpSpPr>
              <a:xfrm>
                <a:off x="2668348" y="3988187"/>
                <a:ext cx="6734715" cy="922580"/>
                <a:chOff x="3131840" y="1491630"/>
                <a:chExt cx="5256584" cy="576000"/>
              </a:xfrm>
            </p:grpSpPr>
            <p:sp>
              <p:nvSpPr>
                <p:cNvPr id="27" name="Rectangle 20"/>
                <p:cNvSpPr/>
                <p:nvPr>
                  <p:custDataLst>
                    <p:tags r:id="rId12"/>
                  </p:custDataLst>
                </p:nvPr>
              </p:nvSpPr>
              <p:spPr>
                <a:xfrm>
                  <a:off x="3131840" y="1491630"/>
                  <a:ext cx="5256584" cy="576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8" name="Right Triangle 21"/>
                <p:cNvSpPr/>
                <p:nvPr>
                  <p:custDataLst>
                    <p:tags r:id="rId1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4" name="TextBox 27"/>
              <p:cNvSpPr txBox="1"/>
              <p:nvPr>
                <p:custDataLst>
                  <p:tags r:id="rId14"/>
                </p:custDataLst>
              </p:nvPr>
            </p:nvSpPr>
            <p:spPr>
              <a:xfrm>
                <a:off x="2653704" y="398818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grpSp>
        <p:sp>
          <p:nvSpPr>
            <p:cNvPr id="43" name="TextBox 39"/>
            <p:cNvSpPr txBox="1"/>
            <p:nvPr>
              <p:custDataLst>
                <p:tags r:id="rId15"/>
              </p:custDataLst>
            </p:nvPr>
          </p:nvSpPr>
          <p:spPr>
            <a:xfrm>
              <a:off x="3605579" y="4154624"/>
              <a:ext cx="5627449" cy="398780"/>
            </a:xfrm>
            <a:prstGeom prst="rect">
              <a:avLst/>
            </a:prstGeom>
            <a:noFill/>
          </p:spPr>
          <p:txBody>
            <a:bodyPr wrap="square" rtlCol="0">
              <a:spAutoFit/>
            </a:bodyPr>
            <a:lstStyle/>
            <a:p>
              <a:r>
                <a:rPr lang="en-US" altLang="ko-KR" sz="2000" b="1" dirty="0">
                  <a:cs typeface="Arial" panose="020B0604020202020204" pitchFamily="34" charset="0"/>
                </a:rPr>
                <a:t>Attack Strategy</a:t>
              </a:r>
              <a:endParaRPr lang="en-US" altLang="ko-KR" sz="2000" b="1" dirty="0">
                <a:solidFill>
                  <a:schemeClr val="tx1">
                    <a:lumMod val="75000"/>
                    <a:lumOff val="25000"/>
                  </a:schemeClr>
                </a:solidFill>
                <a:cs typeface="Arial" panose="020B0604020202020204" pitchFamily="34" charset="0"/>
              </a:endParaRPr>
            </a:p>
          </p:txBody>
        </p:sp>
      </p:grpSp>
      <p:grpSp>
        <p:nvGrpSpPr>
          <p:cNvPr id="16" name="Group 15"/>
          <p:cNvGrpSpPr/>
          <p:nvPr>
            <p:custDataLst>
              <p:tags r:id="rId16"/>
            </p:custDataLst>
          </p:nvPr>
        </p:nvGrpSpPr>
        <p:grpSpPr>
          <a:xfrm>
            <a:off x="2661027" y="4391496"/>
            <a:ext cx="6756579" cy="731520"/>
            <a:chOff x="2639060" y="5126011"/>
            <a:chExt cx="6756579" cy="731520"/>
          </a:xfrm>
        </p:grpSpPr>
        <p:grpSp>
          <p:nvGrpSpPr>
            <p:cNvPr id="29" name="Group 22"/>
            <p:cNvGrpSpPr/>
            <p:nvPr/>
          </p:nvGrpSpPr>
          <p:grpSpPr>
            <a:xfrm>
              <a:off x="2660898" y="5126011"/>
              <a:ext cx="6734741" cy="731520"/>
              <a:chOff x="3131840" y="1491630"/>
              <a:chExt cx="5256584" cy="576064"/>
            </a:xfrm>
          </p:grpSpPr>
          <p:sp>
            <p:nvSpPr>
              <p:cNvPr id="30" name="Rectangle 23"/>
              <p:cNvSpPr/>
              <p:nvPr>
                <p:custDataLst>
                  <p:tags r:id="rId17"/>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1" name="Right Triangle 24"/>
              <p:cNvSpPr/>
              <p:nvPr>
                <p:custDataLst>
                  <p:tags r:id="rId18"/>
                </p:custDataLst>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5" name="TextBox 28"/>
            <p:cNvSpPr txBox="1"/>
            <p:nvPr>
              <p:custDataLst>
                <p:tags r:id="rId19"/>
              </p:custDataLst>
            </p:nvPr>
          </p:nvSpPr>
          <p:spPr>
            <a:xfrm>
              <a:off x="2639060" y="5126361"/>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46" name="TextBox 42"/>
            <p:cNvSpPr txBox="1"/>
            <p:nvPr>
              <p:custDataLst>
                <p:tags r:id="rId20"/>
              </p:custDataLst>
            </p:nvPr>
          </p:nvSpPr>
          <p:spPr>
            <a:xfrm>
              <a:off x="3605579" y="5292448"/>
              <a:ext cx="5627449" cy="398780"/>
            </a:xfrm>
            <a:prstGeom prst="rect">
              <a:avLst/>
            </a:prstGeom>
            <a:noFill/>
          </p:spPr>
          <p:txBody>
            <a:bodyPr wrap="square" rtlCol="0">
              <a:spAutoFit/>
            </a:bodyPr>
            <a:lstStyle/>
            <a:p>
              <a:r>
                <a:rPr lang="en-US" altLang="ko-KR" sz="2000" b="1" dirty="0">
                  <a:cs typeface="Arial" panose="020B0604020202020204" pitchFamily="34" charset="0"/>
                </a:rPr>
                <a:t>Evaluation</a:t>
              </a:r>
              <a:endParaRPr lang="en-US" altLang="ko-KR" sz="2000" b="1" dirty="0">
                <a:solidFill>
                  <a:schemeClr val="tx1">
                    <a:lumMod val="75000"/>
                    <a:lumOff val="25000"/>
                  </a:schemeClr>
                </a:solidFill>
                <a:cs typeface="Arial" panose="020B0604020202020204" pitchFamily="34" charset="0"/>
              </a:endParaRPr>
            </a:p>
          </p:txBody>
        </p:sp>
      </p:grpSp>
      <p:sp>
        <p:nvSpPr>
          <p:cNvPr id="50" name="Rectangle 2"/>
          <p:cNvSpPr>
            <a:spLocks noGrp="1" noChangeArrowheads="1"/>
          </p:cNvSpPr>
          <p:nvPr>
            <p:ph type="title"/>
            <p:custDataLst>
              <p:tags r:id="rId21"/>
            </p:custDataLst>
          </p:nvPr>
        </p:nvSpPr>
        <p:spPr/>
        <p:txBody>
          <a:bodyPr/>
          <a:lstStyle/>
          <a:p>
            <a:r>
              <a:rPr lang="en-US" dirty="0"/>
              <a:t>Contents </a:t>
            </a:r>
            <a:endParaRPr lang="en-US" dirty="0"/>
          </a:p>
        </p:txBody>
      </p:sp>
      <p:sp>
        <p:nvSpPr>
          <p:cNvPr id="52" name="灯片编号占位符 51"/>
          <p:cNvSpPr>
            <a:spLocks noGrp="1"/>
          </p:cNvSpPr>
          <p:nvPr>
            <p:ph type="sldNum" sz="quarter" idx="12"/>
          </p:nvPr>
        </p:nvSpPr>
        <p:spPr/>
        <p:txBody>
          <a:bodyPr/>
          <a:lstStyle/>
          <a:p>
            <a:r>
              <a:rPr lang="en-US"/>
              <a:t>Page </a:t>
            </a:r>
            <a:fld id="{9D46F3A4-F478-9440-BC8E-B732027F4C86}" type="slidenum">
              <a:rPr lang="en-US" smtClean="0"/>
            </a:fld>
            <a:endParaRPr lang="en-US"/>
          </a:p>
        </p:txBody>
      </p:sp>
      <p:grpSp>
        <p:nvGrpSpPr>
          <p:cNvPr id="11" name="Group 10"/>
          <p:cNvGrpSpPr/>
          <p:nvPr>
            <p:custDataLst>
              <p:tags r:id="rId22"/>
            </p:custDataLst>
          </p:nvPr>
        </p:nvGrpSpPr>
        <p:grpSpPr>
          <a:xfrm>
            <a:off x="2661027" y="5291914"/>
            <a:ext cx="6742916" cy="731520"/>
            <a:chOff x="2630859" y="6312757"/>
            <a:chExt cx="6742916" cy="926813"/>
          </a:xfrm>
        </p:grpSpPr>
        <p:sp>
          <p:nvSpPr>
            <p:cNvPr id="2" name="Rectangle 20"/>
            <p:cNvSpPr/>
            <p:nvPr>
              <p:custDataLst>
                <p:tags r:id="rId23"/>
              </p:custDataLst>
            </p:nvPr>
          </p:nvSpPr>
          <p:spPr>
            <a:xfrm>
              <a:off x="2639060" y="6316990"/>
              <a:ext cx="6734715" cy="9225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3" name="Right Triangle 21"/>
            <p:cNvSpPr/>
            <p:nvPr>
              <p:custDataLst>
                <p:tags r:id="rId24"/>
              </p:custDataLst>
            </p:nvPr>
          </p:nvSpPr>
          <p:spPr>
            <a:xfrm rot="5400000">
              <a:off x="2639459" y="6314933"/>
              <a:ext cx="922478" cy="922461"/>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27"/>
            <p:cNvSpPr txBox="1"/>
            <p:nvPr>
              <p:custDataLst>
                <p:tags r:id="rId25"/>
              </p:custDataLst>
            </p:nvPr>
          </p:nvSpPr>
          <p:spPr>
            <a:xfrm>
              <a:off x="2630859" y="631275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10" name="TextBox 42"/>
            <p:cNvSpPr txBox="1"/>
            <p:nvPr>
              <p:custDataLst>
                <p:tags r:id="rId26"/>
              </p:custDataLst>
            </p:nvPr>
          </p:nvSpPr>
          <p:spPr>
            <a:xfrm>
              <a:off x="3590810" y="6578957"/>
              <a:ext cx="5627449" cy="505242"/>
            </a:xfrm>
            <a:prstGeom prst="rect">
              <a:avLst/>
            </a:prstGeom>
            <a:noFill/>
          </p:spPr>
          <p:txBody>
            <a:bodyPr wrap="square" rtlCol="0">
              <a:spAutoFit/>
            </a:bodyPr>
            <a:lstStyle/>
            <a:p>
              <a:r>
                <a:rPr lang="en-US" altLang="ko-KR" sz="2000" b="1" dirty="0">
                  <a:cs typeface="Arial" panose="020B0604020202020204" pitchFamily="34" charset="0"/>
                </a:rPr>
                <a:t>Summary and Conclusion</a:t>
              </a:r>
              <a:endParaRPr lang="en-US" altLang="ko-KR" sz="2000" b="1" dirty="0">
                <a:solidFill>
                  <a:schemeClr val="tx1">
                    <a:lumMod val="75000"/>
                    <a:lumOff val="25000"/>
                  </a:schemeClr>
                </a:solidFill>
                <a:cs typeface="Arial" panose="020B0604020202020204" pitchFamily="34" charset="0"/>
              </a:endParaRPr>
            </a:p>
          </p:txBody>
        </p:sp>
      </p:grpSp>
      <p:sp>
        <p:nvSpPr>
          <p:cNvPr id="8" name="矩形 7"/>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703580"/>
          </a:xfrm>
        </p:spPr>
        <p:txBody>
          <a:bodyPr/>
          <a:lstStyle/>
          <a:p>
            <a:pPr marL="342900" indent="-342900">
              <a:buFont typeface="Wingdings" panose="05000000000000000000" charset="0"/>
              <a:buChar char="Ø"/>
            </a:pPr>
            <a:r>
              <a:rPr lang="en-US" sz="2000" dirty="0">
                <a:solidFill>
                  <a:schemeClr val="tx1"/>
                </a:solidFill>
                <a:sym typeface="+mn-ea"/>
              </a:rPr>
              <a:t>Experiment R</a:t>
            </a:r>
            <a:r>
              <a:rPr lang="en-US" sz="2000" dirty="0">
                <a:solidFill>
                  <a:schemeClr val="tx1"/>
                </a:solidFill>
                <a:sym typeface="+mn-ea"/>
              </a:rPr>
              <a:t>esults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7" name="文本框 6"/>
          <p:cNvSpPr txBox="1"/>
          <p:nvPr/>
        </p:nvSpPr>
        <p:spPr>
          <a:xfrm>
            <a:off x="1199515" y="1700530"/>
            <a:ext cx="962977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solidFill>
                  <a:schemeClr val="accent1"/>
                </a:solidFill>
                <a:latin typeface="Times New Roman" panose="02020603050405020304" charset="0"/>
                <a:ea typeface="微软雅黑" panose="020B0503020204020204" charset="-122"/>
                <a:cs typeface="Times New Roman" panose="02020603050405020304" charset="0"/>
              </a:rPr>
              <a:t>Datasets</a:t>
            </a:r>
            <a:r>
              <a:rPr lang="en-US" altLang="zh-CN" sz="1800">
                <a:latin typeface="Arial" panose="020B0604020202020204" pitchFamily="34" charset="0"/>
                <a:ea typeface="微软雅黑" panose="020B0503020204020204" charset="-122"/>
              </a:rPr>
              <a:t>: </a:t>
            </a:r>
            <a:r>
              <a:rPr lang="en-US" altLang="zh-CN" sz="1800">
                <a:latin typeface="Times New Roman" panose="02020603050405020304" charset="0"/>
                <a:ea typeface="微软雅黑" panose="020B0503020204020204" charset="-122"/>
                <a:cs typeface="Times New Roman" panose="02020603050405020304" charset="0"/>
              </a:rPr>
              <a:t>The attack performs best on the CIFAR-10no dataset and worst on the MNIST dataset.</a:t>
            </a:r>
            <a:endParaRPr lang="en-US" altLang="zh-CN" sz="1800">
              <a:latin typeface="Times New Roman" panose="02020603050405020304" charset="0"/>
              <a:ea typeface="微软雅黑" panose="020B0503020204020204" charset="-122"/>
              <a:cs typeface="Times New Roman" panose="02020603050405020304" charset="0"/>
            </a:endParaRPr>
          </a:p>
        </p:txBody>
      </p:sp>
      <p:sp>
        <p:nvSpPr>
          <p:cNvPr id="8" name="文本框 7"/>
          <p:cNvSpPr txBox="1"/>
          <p:nvPr/>
        </p:nvSpPr>
        <p:spPr>
          <a:xfrm>
            <a:off x="1415415" y="5805170"/>
            <a:ext cx="4364355" cy="521970"/>
          </a:xfrm>
          <a:prstGeom prst="rect">
            <a:avLst/>
          </a:prstGeom>
        </p:spPr>
        <p:txBody>
          <a:bodyPr wrap="square">
            <a:spAutoFit/>
            <a:extLst>
              <a:ext uri="{4A0BC546-FE56-4ADE-93B0-CB8AF2F6F144}">
                <wpsdc:textFrameExt xmlns:wpsdc="http://www.wps.cn/officeDocument/2022/drawingmlCustomData" type="text"/>
              </a:ext>
            </a:extLst>
          </a:bodyPr>
          <a:p>
            <a:pPr algn="just"/>
            <a:r>
              <a:rPr lang="en-US" altLang="zh-CN" sz="1400">
                <a:latin typeface="Times New Roman" panose="02020603050405020304" charset="0"/>
                <a:ea typeface="微软雅黑" panose="020B0503020204020204" charset="-122"/>
                <a:cs typeface="Times New Roman" panose="02020603050405020304" charset="0"/>
              </a:rPr>
              <a:t>Figure 4: Attack Performance between Different Dataset with 10 Nodes using Relative Loss under Scenario 2.</a:t>
            </a:r>
            <a:endParaRPr lang="en-US" altLang="zh-CN" sz="1400">
              <a:latin typeface="Times New Roman" panose="02020603050405020304" charset="0"/>
              <a:ea typeface="微软雅黑" panose="020B0503020204020204" charset="-122"/>
              <a:cs typeface="Times New Roman" panose="02020603050405020304" charset="0"/>
            </a:endParaRPr>
          </a:p>
        </p:txBody>
      </p:sp>
      <p:pic>
        <p:nvPicPr>
          <p:cNvPr id="4" name="图片 3"/>
          <p:cNvPicPr/>
          <p:nvPr/>
        </p:nvPicPr>
        <p:blipFill>
          <a:blip r:embed="rId1"/>
          <a:stretch>
            <a:fillRect/>
          </a:stretch>
        </p:blipFill>
        <p:spPr>
          <a:xfrm>
            <a:off x="767080" y="2565400"/>
            <a:ext cx="6251575" cy="3239770"/>
          </a:xfrm>
          <a:prstGeom prst="rect">
            <a:avLst/>
          </a:prstGeom>
        </p:spPr>
      </p:pic>
      <p:pic>
        <p:nvPicPr>
          <p:cNvPr id="5" name="图片 4"/>
          <p:cNvPicPr/>
          <p:nvPr/>
        </p:nvPicPr>
        <p:blipFill>
          <a:blip r:embed="rId2"/>
          <a:stretch>
            <a:fillRect/>
          </a:stretch>
        </p:blipFill>
        <p:spPr>
          <a:xfrm>
            <a:off x="5808345" y="2528570"/>
            <a:ext cx="6035040" cy="3276600"/>
          </a:xfrm>
          <a:prstGeom prst="rect">
            <a:avLst/>
          </a:prstGeom>
        </p:spPr>
      </p:pic>
      <p:sp>
        <p:nvSpPr>
          <p:cNvPr id="6" name="文本框 5"/>
          <p:cNvSpPr txBox="1"/>
          <p:nvPr/>
        </p:nvSpPr>
        <p:spPr>
          <a:xfrm>
            <a:off x="6456045" y="5805170"/>
            <a:ext cx="4364355" cy="521970"/>
          </a:xfrm>
          <a:prstGeom prst="rect">
            <a:avLst/>
          </a:prstGeom>
        </p:spPr>
        <p:txBody>
          <a:bodyPr wrap="square">
            <a:spAutoFit/>
            <a:extLst>
              <a:ext uri="{4A0BC546-FE56-4ADE-93B0-CB8AF2F6F144}">
                <wpsdc:textFrameExt xmlns:wpsdc="http://www.wps.cn/officeDocument/2022/drawingmlCustomData" type="text"/>
              </a:ext>
            </a:extLst>
          </a:bodyPr>
          <a:p>
            <a:pPr algn="just"/>
            <a:r>
              <a:rPr lang="en-US" altLang="zh-CN" sz="1400">
                <a:latin typeface="Times New Roman" panose="02020603050405020304" charset="0"/>
                <a:ea typeface="微软雅黑" panose="020B0503020204020204" charset="-122"/>
                <a:cs typeface="Times New Roman" panose="02020603050405020304" charset="0"/>
              </a:rPr>
              <a:t>Figure 5: Attack Performance between Different Dataset with 30 Nodes using Relative Loss under Scenario 2.</a:t>
            </a:r>
            <a:endParaRPr lang="en-US" altLang="zh-CN" sz="1400">
              <a:latin typeface="Times New Roman" panose="02020603050405020304" charset="0"/>
              <a:ea typeface="微软雅黑" panose="020B0503020204020204" charset="-122"/>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a:xfrm>
            <a:off x="2683018" y="1712512"/>
            <a:ext cx="6734741" cy="731520"/>
            <a:chOff x="3131840" y="1491630"/>
            <a:chExt cx="5256584" cy="576064"/>
          </a:xfrm>
        </p:grpSpPr>
        <p:sp>
          <p:nvSpPr>
            <p:cNvPr id="5" name="Rectangle 1"/>
            <p:cNvSpPr/>
            <p:nvPr>
              <p:custDataLst>
                <p:tags r:id="rId2"/>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ight Triangle 4"/>
            <p:cNvSpPr/>
            <p:nvPr>
              <p:custDataLst>
                <p:tags r:id="rId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2" name="TextBox 25"/>
          <p:cNvSpPr txBox="1"/>
          <p:nvPr>
            <p:custDataLst>
              <p:tags r:id="rId4"/>
            </p:custDataLst>
          </p:nvPr>
        </p:nvSpPr>
        <p:spPr>
          <a:xfrm>
            <a:off x="2682993" y="1712652"/>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7" name="TextBox 29"/>
          <p:cNvSpPr txBox="1"/>
          <p:nvPr>
            <p:custDataLst>
              <p:tags r:id="rId5"/>
            </p:custDataLst>
          </p:nvPr>
        </p:nvSpPr>
        <p:spPr>
          <a:xfrm>
            <a:off x="3583612" y="1878949"/>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Recap</a:t>
            </a:r>
            <a:endParaRPr lang="en-US" altLang="ko-KR" sz="2000" b="1" dirty="0">
              <a:solidFill>
                <a:schemeClr val="tx1"/>
              </a:solidFill>
              <a:cs typeface="Arial" panose="020B0604020202020204" pitchFamily="34" charset="0"/>
            </a:endParaRPr>
          </a:p>
        </p:txBody>
      </p:sp>
      <p:grpSp>
        <p:nvGrpSpPr>
          <p:cNvPr id="14" name="Group 13"/>
          <p:cNvGrpSpPr/>
          <p:nvPr>
            <p:custDataLst>
              <p:tags r:id="rId6"/>
            </p:custDataLst>
          </p:nvPr>
        </p:nvGrpSpPr>
        <p:grpSpPr>
          <a:xfrm>
            <a:off x="2668348" y="2595422"/>
            <a:ext cx="6742038" cy="731604"/>
            <a:chOff x="2668348" y="2850013"/>
            <a:chExt cx="6742038" cy="731604"/>
          </a:xfrm>
        </p:grpSpPr>
        <p:sp>
          <p:nvSpPr>
            <p:cNvPr id="9" name="Rectangle 17"/>
            <p:cNvSpPr/>
            <p:nvPr>
              <p:custDataLst>
                <p:tags r:id="rId7"/>
              </p:custDataLst>
            </p:nvPr>
          </p:nvSpPr>
          <p:spPr>
            <a:xfrm>
              <a:off x="2675671" y="2850014"/>
              <a:ext cx="6734715" cy="7316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ight Triangle 18"/>
            <p:cNvSpPr/>
            <p:nvPr>
              <p:custDataLst>
                <p:tags r:id="rId8"/>
              </p:custDataLst>
            </p:nvPr>
          </p:nvSpPr>
          <p:spPr>
            <a:xfrm rot="5400000">
              <a:off x="2774760" y="2758245"/>
              <a:ext cx="731603" cy="91514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26"/>
            <p:cNvSpPr txBox="1"/>
            <p:nvPr>
              <p:custDataLst>
                <p:tags r:id="rId9"/>
              </p:custDataLst>
            </p:nvPr>
          </p:nvSpPr>
          <p:spPr>
            <a:xfrm>
              <a:off x="2668348" y="2850013"/>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40" name="TextBox 36"/>
            <p:cNvSpPr txBox="1"/>
            <p:nvPr>
              <p:custDataLst>
                <p:tags r:id="rId10"/>
              </p:custDataLst>
            </p:nvPr>
          </p:nvSpPr>
          <p:spPr>
            <a:xfrm>
              <a:off x="3598257" y="3016491"/>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Definition of Node Metrics</a:t>
              </a:r>
              <a:endParaRPr lang="en-US" altLang="ko-KR" sz="2000" b="1" dirty="0">
                <a:solidFill>
                  <a:schemeClr val="accent2">
                    <a:lumMod val="40000"/>
                    <a:lumOff val="60000"/>
                  </a:schemeClr>
                </a:solidFill>
                <a:cs typeface="Arial" panose="020B0604020202020204" pitchFamily="34" charset="0"/>
              </a:endParaRPr>
            </a:p>
          </p:txBody>
        </p:sp>
      </p:grpSp>
      <p:grpSp>
        <p:nvGrpSpPr>
          <p:cNvPr id="15" name="Group 14"/>
          <p:cNvGrpSpPr/>
          <p:nvPr>
            <p:custDataLst>
              <p:tags r:id="rId11"/>
            </p:custDataLst>
          </p:nvPr>
        </p:nvGrpSpPr>
        <p:grpSpPr>
          <a:xfrm>
            <a:off x="2661027" y="3493501"/>
            <a:ext cx="6749359" cy="731520"/>
            <a:chOff x="2653704" y="3988187"/>
            <a:chExt cx="6749359" cy="731520"/>
          </a:xfrm>
        </p:grpSpPr>
        <p:grpSp>
          <p:nvGrpSpPr>
            <p:cNvPr id="12" name="Group 11"/>
            <p:cNvGrpSpPr/>
            <p:nvPr/>
          </p:nvGrpSpPr>
          <p:grpSpPr>
            <a:xfrm>
              <a:off x="2653704" y="3988187"/>
              <a:ext cx="6749359" cy="731520"/>
              <a:chOff x="2653704" y="3988187"/>
              <a:chExt cx="6749359" cy="922580"/>
            </a:xfrm>
          </p:grpSpPr>
          <p:grpSp>
            <p:nvGrpSpPr>
              <p:cNvPr id="26" name="Group 19"/>
              <p:cNvGrpSpPr/>
              <p:nvPr/>
            </p:nvGrpSpPr>
            <p:grpSpPr>
              <a:xfrm>
                <a:off x="2668348" y="3988187"/>
                <a:ext cx="6734715" cy="922580"/>
                <a:chOff x="3131840" y="1491630"/>
                <a:chExt cx="5256584" cy="576000"/>
              </a:xfrm>
            </p:grpSpPr>
            <p:sp>
              <p:nvSpPr>
                <p:cNvPr id="27" name="Rectangle 20"/>
                <p:cNvSpPr/>
                <p:nvPr>
                  <p:custDataLst>
                    <p:tags r:id="rId12"/>
                  </p:custDataLst>
                </p:nvPr>
              </p:nvSpPr>
              <p:spPr>
                <a:xfrm>
                  <a:off x="3131840" y="1491630"/>
                  <a:ext cx="5256584" cy="576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8" name="Right Triangle 21"/>
                <p:cNvSpPr/>
                <p:nvPr>
                  <p:custDataLst>
                    <p:tags r:id="rId1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4" name="TextBox 27"/>
              <p:cNvSpPr txBox="1"/>
              <p:nvPr>
                <p:custDataLst>
                  <p:tags r:id="rId14"/>
                </p:custDataLst>
              </p:nvPr>
            </p:nvSpPr>
            <p:spPr>
              <a:xfrm>
                <a:off x="2653704" y="398818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grpSp>
        <p:sp>
          <p:nvSpPr>
            <p:cNvPr id="43" name="TextBox 39"/>
            <p:cNvSpPr txBox="1"/>
            <p:nvPr>
              <p:custDataLst>
                <p:tags r:id="rId15"/>
              </p:custDataLst>
            </p:nvPr>
          </p:nvSpPr>
          <p:spPr>
            <a:xfrm>
              <a:off x="3605579" y="4154624"/>
              <a:ext cx="5627449" cy="398780"/>
            </a:xfrm>
            <a:prstGeom prst="rect">
              <a:avLst/>
            </a:prstGeom>
            <a:noFill/>
          </p:spPr>
          <p:txBody>
            <a:bodyPr wrap="square" rtlCol="0">
              <a:spAutoFit/>
            </a:bodyPr>
            <a:lstStyle/>
            <a:p>
              <a:pPr algn="l">
                <a:buClrTx/>
                <a:buSzTx/>
                <a:buFontTx/>
              </a:pPr>
              <a:r>
                <a:rPr lang="en-US" altLang="ko-KR" sz="2000" b="1" dirty="0">
                  <a:solidFill>
                    <a:schemeClr val="accent2">
                      <a:lumMod val="40000"/>
                      <a:lumOff val="60000"/>
                    </a:schemeClr>
                  </a:solidFill>
                  <a:cs typeface="Arial" panose="020B0604020202020204" pitchFamily="34" charset="0"/>
                </a:rPr>
                <a:t>Attack Strategy</a:t>
              </a:r>
              <a:endParaRPr lang="en-US" altLang="ko-KR" sz="2000" b="1" dirty="0">
                <a:cs typeface="Arial" panose="020B0604020202020204" pitchFamily="34" charset="0"/>
              </a:endParaRPr>
            </a:p>
          </p:txBody>
        </p:sp>
      </p:grpSp>
      <p:grpSp>
        <p:nvGrpSpPr>
          <p:cNvPr id="16" name="Group 15"/>
          <p:cNvGrpSpPr/>
          <p:nvPr>
            <p:custDataLst>
              <p:tags r:id="rId16"/>
            </p:custDataLst>
          </p:nvPr>
        </p:nvGrpSpPr>
        <p:grpSpPr>
          <a:xfrm>
            <a:off x="2661027" y="4391496"/>
            <a:ext cx="6756579" cy="731520"/>
            <a:chOff x="2639060" y="5126011"/>
            <a:chExt cx="6756579" cy="731520"/>
          </a:xfrm>
        </p:grpSpPr>
        <p:grpSp>
          <p:nvGrpSpPr>
            <p:cNvPr id="29" name="Group 22"/>
            <p:cNvGrpSpPr/>
            <p:nvPr/>
          </p:nvGrpSpPr>
          <p:grpSpPr>
            <a:xfrm>
              <a:off x="2660898" y="5126011"/>
              <a:ext cx="6734741" cy="731520"/>
              <a:chOff x="3131840" y="1491630"/>
              <a:chExt cx="5256584" cy="576064"/>
            </a:xfrm>
          </p:grpSpPr>
          <p:sp>
            <p:nvSpPr>
              <p:cNvPr id="30" name="Rectangle 23"/>
              <p:cNvSpPr/>
              <p:nvPr>
                <p:custDataLst>
                  <p:tags r:id="rId17"/>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1" name="Right Triangle 24"/>
              <p:cNvSpPr/>
              <p:nvPr>
                <p:custDataLst>
                  <p:tags r:id="rId18"/>
                </p:custDataLst>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5" name="TextBox 28"/>
            <p:cNvSpPr txBox="1"/>
            <p:nvPr>
              <p:custDataLst>
                <p:tags r:id="rId19"/>
              </p:custDataLst>
            </p:nvPr>
          </p:nvSpPr>
          <p:spPr>
            <a:xfrm>
              <a:off x="2639060" y="5126361"/>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46" name="TextBox 42"/>
            <p:cNvSpPr txBox="1"/>
            <p:nvPr>
              <p:custDataLst>
                <p:tags r:id="rId20"/>
              </p:custDataLst>
            </p:nvPr>
          </p:nvSpPr>
          <p:spPr>
            <a:xfrm>
              <a:off x="3605579" y="5292448"/>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Evaluation</a:t>
              </a:r>
              <a:endParaRPr lang="en-US" altLang="ko-KR" sz="2000" b="1" dirty="0">
                <a:solidFill>
                  <a:schemeClr val="tx1"/>
                </a:solidFill>
                <a:cs typeface="Arial" panose="020B0604020202020204" pitchFamily="34" charset="0"/>
              </a:endParaRPr>
            </a:p>
          </p:txBody>
        </p:sp>
      </p:grpSp>
      <p:sp>
        <p:nvSpPr>
          <p:cNvPr id="50" name="Rectangle 2"/>
          <p:cNvSpPr>
            <a:spLocks noGrp="1" noChangeArrowheads="1"/>
          </p:cNvSpPr>
          <p:nvPr>
            <p:ph type="title"/>
            <p:custDataLst>
              <p:tags r:id="rId21"/>
            </p:custDataLst>
          </p:nvPr>
        </p:nvSpPr>
        <p:spPr>
          <a:xfrm>
            <a:off x="911225" y="1268730"/>
            <a:ext cx="1554480" cy="443865"/>
          </a:xfrm>
        </p:spPr>
        <p:txBody>
          <a:bodyPr/>
          <a:lstStyle/>
          <a:p>
            <a:r>
              <a:rPr lang="en-US" dirty="0"/>
              <a:t>Contents </a:t>
            </a:r>
            <a:endParaRPr lang="en-US" dirty="0"/>
          </a:p>
        </p:txBody>
      </p:sp>
      <p:sp>
        <p:nvSpPr>
          <p:cNvPr id="52" name="灯片编号占位符 51"/>
          <p:cNvSpPr>
            <a:spLocks noGrp="1"/>
          </p:cNvSpPr>
          <p:nvPr>
            <p:ph type="sldNum" sz="quarter" idx="12"/>
          </p:nvPr>
        </p:nvSpPr>
        <p:spPr/>
        <p:txBody>
          <a:bodyPr/>
          <a:lstStyle/>
          <a:p>
            <a:r>
              <a:rPr lang="en-US"/>
              <a:t>Page </a:t>
            </a:r>
            <a:fld id="{9D46F3A4-F478-9440-BC8E-B732027F4C86}" type="slidenum">
              <a:rPr lang="en-US" smtClean="0"/>
            </a:fld>
            <a:endParaRPr lang="en-US"/>
          </a:p>
        </p:txBody>
      </p:sp>
      <p:grpSp>
        <p:nvGrpSpPr>
          <p:cNvPr id="11" name="Group 10"/>
          <p:cNvGrpSpPr/>
          <p:nvPr>
            <p:custDataLst>
              <p:tags r:id="rId22"/>
            </p:custDataLst>
          </p:nvPr>
        </p:nvGrpSpPr>
        <p:grpSpPr>
          <a:xfrm>
            <a:off x="2661027" y="5291914"/>
            <a:ext cx="6742916" cy="731520"/>
            <a:chOff x="2630859" y="6312757"/>
            <a:chExt cx="6742916" cy="926813"/>
          </a:xfrm>
        </p:grpSpPr>
        <p:sp>
          <p:nvSpPr>
            <p:cNvPr id="2" name="Rectangle 20"/>
            <p:cNvSpPr/>
            <p:nvPr>
              <p:custDataLst>
                <p:tags r:id="rId23"/>
              </p:custDataLst>
            </p:nvPr>
          </p:nvSpPr>
          <p:spPr>
            <a:xfrm>
              <a:off x="2639060" y="6316990"/>
              <a:ext cx="6734715" cy="9225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3" name="Right Triangle 21"/>
            <p:cNvSpPr/>
            <p:nvPr>
              <p:custDataLst>
                <p:tags r:id="rId24"/>
              </p:custDataLst>
            </p:nvPr>
          </p:nvSpPr>
          <p:spPr>
            <a:xfrm rot="5400000">
              <a:off x="2639459" y="6314933"/>
              <a:ext cx="922478" cy="922461"/>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27"/>
            <p:cNvSpPr txBox="1"/>
            <p:nvPr>
              <p:custDataLst>
                <p:tags r:id="rId25"/>
              </p:custDataLst>
            </p:nvPr>
          </p:nvSpPr>
          <p:spPr>
            <a:xfrm>
              <a:off x="2630859" y="631275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10" name="TextBox 42"/>
            <p:cNvSpPr txBox="1"/>
            <p:nvPr>
              <p:custDataLst>
                <p:tags r:id="rId26"/>
              </p:custDataLst>
            </p:nvPr>
          </p:nvSpPr>
          <p:spPr>
            <a:xfrm>
              <a:off x="3590810" y="6578957"/>
              <a:ext cx="5627449" cy="505242"/>
            </a:xfrm>
            <a:prstGeom prst="rect">
              <a:avLst/>
            </a:prstGeom>
            <a:noFill/>
          </p:spPr>
          <p:txBody>
            <a:bodyPr wrap="square" rtlCol="0">
              <a:spAutoFit/>
            </a:bodyPr>
            <a:lstStyle/>
            <a:p>
              <a:r>
                <a:rPr lang="en-US" altLang="ko-KR" sz="2000" b="1" dirty="0">
                  <a:solidFill>
                    <a:schemeClr val="tx1"/>
                  </a:solidFill>
                  <a:cs typeface="Arial" panose="020B0604020202020204" pitchFamily="34" charset="0"/>
                </a:rPr>
                <a:t>Summary and Conclusion</a:t>
              </a:r>
              <a:endParaRPr lang="en-US" altLang="ko-KR" sz="2000" b="1" dirty="0">
                <a:solidFill>
                  <a:schemeClr val="tx1"/>
                </a:solidFill>
                <a:cs typeface="Arial" panose="020B0604020202020204" pitchFamily="34" charset="0"/>
              </a:endParaRPr>
            </a:p>
          </p:txBody>
        </p:sp>
      </p:grpSp>
      <p:sp>
        <p:nvSpPr>
          <p:cNvPr id="8" name="矩形 7"/>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Contribution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27760" y="1628775"/>
            <a:ext cx="8679815" cy="161480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Define and design the topology inference attack suitable for DFL network.</a:t>
            </a:r>
            <a:endParaRPr lang="en-US" sz="1800" dirty="0">
              <a:latin typeface="Times New Roman" panose="02020603050405020304" charset="0"/>
              <a:cs typeface="Times New Roman" panose="02020603050405020304" charset="0"/>
            </a:endParaRPr>
          </a:p>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Evaluate the attack methods comprehensively and validate their effectiveness.</a:t>
            </a:r>
            <a:endParaRPr lang="en-US" sz="1800" dirty="0">
              <a:latin typeface="Times New Roman" panose="02020603050405020304" charset="0"/>
              <a:cs typeface="Times New Roman" panose="02020603050405020304" charset="0"/>
            </a:endParaRPr>
          </a:p>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Lay the foundation for future research.</a:t>
            </a:r>
            <a:endParaRPr lang="en-US" sz="180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nvGrpSpPr>
          <p:cNvPr id="7" name="组合 6"/>
          <p:cNvGrpSpPr/>
          <p:nvPr/>
        </p:nvGrpSpPr>
        <p:grpSpPr>
          <a:xfrm>
            <a:off x="911860" y="3213100"/>
            <a:ext cx="10369550" cy="2527935"/>
            <a:chOff x="1436" y="5060"/>
            <a:chExt cx="16330" cy="3981"/>
          </a:xfrm>
        </p:grpSpPr>
        <p:sp>
          <p:nvSpPr>
            <p:cNvPr id="5" name="Rectangle 2"/>
            <p:cNvSpPr>
              <a:spLocks noGrp="1" noChangeArrowheads="1"/>
            </p:cNvSpPr>
            <p:nvPr/>
          </p:nvSpPr>
          <p:spPr>
            <a:xfrm>
              <a:off x="1436" y="5060"/>
              <a:ext cx="16330" cy="819"/>
            </a:xfrm>
            <a:prstGeom prst="rect">
              <a:avLst/>
            </a:prstGeom>
            <a:noFill/>
            <a:ln>
              <a:noFill/>
            </a:ln>
            <a:effectLst/>
          </p:spPr>
          <p:txBody>
            <a:bodyPr vert="horz" wrap="square" lIns="0" tIns="36000" rIns="0" bIns="0" numCol="1" anchor="t" anchorCtr="0" compatLnSpc="1"/>
            <a:lst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2pPr>
              <a:lvl3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3pPr>
              <a:lvl4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4pPr>
              <a:lvl5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5pPr>
              <a:lvl6pPr marL="4572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6pPr>
              <a:lvl7pPr marL="9144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7pPr>
              <a:lvl8pPr marL="13716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8pPr>
              <a:lvl9pPr marL="18288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9pPr>
            </a:lstStyle>
            <a:p>
              <a:pPr marL="342900" indent="-342900">
                <a:buFont typeface="Wingdings" panose="05000000000000000000" charset="0"/>
                <a:buChar char="Ø"/>
              </a:pPr>
              <a:r>
                <a:rPr lang="en-US" sz="2000" dirty="0">
                  <a:solidFill>
                    <a:schemeClr val="tx1"/>
                  </a:solidFill>
                  <a:sym typeface="+mn-ea"/>
                </a:rPr>
                <a:t>Challenges </a:t>
              </a:r>
              <a:endParaRPr lang="en-US" sz="2000" dirty="0">
                <a:solidFill>
                  <a:schemeClr val="tx1"/>
                </a:solidFill>
                <a:sym typeface="+mn-ea"/>
              </a:endParaRPr>
            </a:p>
          </p:txBody>
        </p:sp>
        <p:sp>
          <p:nvSpPr>
            <p:cNvPr id="6" name="文本框 5"/>
            <p:cNvSpPr txBox="1"/>
            <p:nvPr/>
          </p:nvSpPr>
          <p:spPr>
            <a:xfrm>
              <a:off x="1777" y="5627"/>
              <a:ext cx="13669" cy="341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b="1" dirty="0">
                  <a:latin typeface="Times New Roman" panose="02020603050405020304" charset="0"/>
                  <a:cs typeface="Times New Roman" panose="02020603050405020304" charset="0"/>
                </a:rPr>
                <a:t>Imbalanced dataset is common in DFL network</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For scenario 1, imbalanced 0, 1 distribution misleads model behaviour.</a:t>
              </a:r>
              <a:endParaRPr lang="en-US" sz="1800" dirty="0">
                <a:solidFill>
                  <a:schemeClr val="tx1"/>
                </a:solidFill>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For scenario 2, clustering algos are difficult to effectively divide into two clusters.  </a:t>
              </a:r>
              <a:endParaRPr lang="en-US" sz="1800" dirty="0">
                <a:solidFill>
                  <a:schemeClr val="tx1"/>
                </a:solidFill>
                <a:latin typeface="Times New Roman" panose="02020603050405020304" charset="0"/>
                <a:cs typeface="Times New Roman" panose="02020603050405020304" charset="0"/>
              </a:endParaRPr>
            </a:p>
            <a:p>
              <a:pPr marL="285750" indent="-285750" algn="l" eaLnBrk="1" latinLnBrk="0" hangingPunct="1">
                <a:lnSpc>
                  <a:spcPct val="150000"/>
                </a:lnSpc>
                <a:buFont typeface="Arial" panose="020B0604020202020204" pitchFamily="34" charset="0"/>
                <a:buChar char="•"/>
              </a:pPr>
              <a:r>
                <a:rPr lang="en-US" sz="1800" b="1" dirty="0">
                  <a:latin typeface="Times New Roman" panose="02020603050405020304" charset="0"/>
                  <a:cs typeface="Times New Roman" panose="02020603050405020304" charset="0"/>
                </a:rPr>
                <a:t>DFL network characteristic is sensitive to the context change</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hard to summarize a universal paradigm threshold for every DFL case.</a:t>
              </a:r>
              <a:endParaRPr lang="en-US" sz="1800" dirty="0">
                <a:solidFill>
                  <a:schemeClr val="tx1"/>
                </a:solidFill>
                <a:latin typeface="Times New Roman" panose="02020603050405020304" charset="0"/>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Contribution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27760" y="1628775"/>
            <a:ext cx="8679815" cy="161480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Define and design the topology inference attack suitable for DFL network.</a:t>
            </a:r>
            <a:endParaRPr lang="en-US" sz="1800" dirty="0">
              <a:latin typeface="Times New Roman" panose="02020603050405020304" charset="0"/>
              <a:cs typeface="Times New Roman" panose="02020603050405020304" charset="0"/>
            </a:endParaRPr>
          </a:p>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Evaluate the attack methods comprehensively and validate their effectiveness.</a:t>
            </a:r>
            <a:endParaRPr lang="en-US" sz="1800" dirty="0">
              <a:latin typeface="Times New Roman" panose="02020603050405020304" charset="0"/>
              <a:cs typeface="Times New Roman" panose="02020603050405020304" charset="0"/>
            </a:endParaRPr>
          </a:p>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Lay the foundation for future research.</a:t>
            </a:r>
            <a:endParaRPr lang="en-US" sz="1800" dirty="0">
              <a:latin typeface="Times New Roman" panose="02020603050405020304" charset="0"/>
              <a:cs typeface="Times New Roman" panose="02020603050405020304" charset="0"/>
            </a:endParaRPr>
          </a:p>
          <a:p>
            <a:pPr marL="285750" indent="-285750" algn="l">
              <a:buFont typeface="Arial" panose="020B0604020202020204" pitchFamily="34" charset="0"/>
              <a:buChar char="•"/>
            </a:pP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5" name="Rectangle 2"/>
          <p:cNvSpPr>
            <a:spLocks noGrp="1" noChangeArrowheads="1"/>
          </p:cNvSpPr>
          <p:nvPr/>
        </p:nvSpPr>
        <p:spPr>
          <a:xfrm>
            <a:off x="911860" y="3213100"/>
            <a:ext cx="10369550" cy="520065"/>
          </a:xfrm>
          <a:prstGeom prst="rect">
            <a:avLst/>
          </a:prstGeom>
          <a:noFill/>
          <a:ln>
            <a:noFill/>
          </a:ln>
          <a:effectLst/>
        </p:spPr>
        <p:txBody>
          <a:bodyPr vert="horz" wrap="square" lIns="0" tIns="36000" rIns="0" bIns="0" numCol="1" anchor="t" anchorCtr="0" compatLnSpc="1"/>
          <a:lst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2pPr>
            <a:lvl3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3pPr>
            <a:lvl4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4pPr>
            <a:lvl5pPr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5pPr>
            <a:lvl6pPr marL="4572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6pPr>
            <a:lvl7pPr marL="9144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7pPr>
            <a:lvl8pPr marL="13716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8pPr>
            <a:lvl9pPr marL="1828800" algn="l" rtl="0" eaLnBrk="1" fontAlgn="base" hangingPunct="1">
              <a:spcBef>
                <a:spcPct val="0"/>
              </a:spcBef>
              <a:spcAft>
                <a:spcPct val="0"/>
              </a:spcAft>
              <a:defRPr sz="2400" b="1">
                <a:solidFill>
                  <a:schemeClr val="tx2"/>
                </a:solidFill>
                <a:latin typeface="Arial" panose="020B0604020202020204" pitchFamily="34" charset="0"/>
                <a:ea typeface="MS PGothic" panose="020B0600070205080204" charset="-128"/>
                <a:cs typeface="Arial" panose="020B0604020202020204" pitchFamily="34" charset="0"/>
              </a:defRPr>
            </a:lvl9pPr>
          </a:lstStyle>
          <a:p>
            <a:pPr marL="342900" indent="-342900">
              <a:buFont typeface="Wingdings" panose="05000000000000000000" charset="0"/>
              <a:buChar char="Ø"/>
            </a:pPr>
            <a:r>
              <a:rPr lang="en-US" sz="2000" dirty="0">
                <a:solidFill>
                  <a:schemeClr val="tx1"/>
                </a:solidFill>
                <a:sym typeface="+mn-ea"/>
              </a:rPr>
              <a:t>Challenges </a:t>
            </a:r>
            <a:endParaRPr lang="en-US" sz="2000" dirty="0">
              <a:solidFill>
                <a:schemeClr val="tx1"/>
              </a:solidFill>
              <a:sym typeface="+mn-ea"/>
            </a:endParaRPr>
          </a:p>
        </p:txBody>
      </p:sp>
      <p:sp>
        <p:nvSpPr>
          <p:cNvPr id="6" name="文本框 5"/>
          <p:cNvSpPr txBox="1"/>
          <p:nvPr/>
        </p:nvSpPr>
        <p:spPr>
          <a:xfrm>
            <a:off x="1128395" y="3573145"/>
            <a:ext cx="8679815" cy="216852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sz="1800" b="1" dirty="0">
                <a:latin typeface="Times New Roman" panose="02020603050405020304" charset="0"/>
                <a:cs typeface="Times New Roman" panose="02020603050405020304" charset="0"/>
              </a:rPr>
              <a:t>Imbalanced dataset is common in DFL network</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For scenario 1, imbalanced 0, 1 distribution misleads model behaviour.</a:t>
            </a:r>
            <a:endParaRPr lang="en-US" sz="1800" dirty="0">
              <a:solidFill>
                <a:schemeClr val="tx1"/>
              </a:solidFill>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For scenario 2, clustering algos are difficult to effectively divide into two clusters.  </a:t>
            </a:r>
            <a:endParaRPr lang="en-US" sz="1800" dirty="0">
              <a:solidFill>
                <a:schemeClr val="tx1"/>
              </a:solidFill>
              <a:latin typeface="Times New Roman" panose="02020603050405020304" charset="0"/>
              <a:cs typeface="Times New Roman" panose="02020603050405020304" charset="0"/>
            </a:endParaRPr>
          </a:p>
          <a:p>
            <a:pPr marL="285750" indent="-285750" algn="l" eaLnBrk="1" latinLnBrk="0" hangingPunct="1">
              <a:lnSpc>
                <a:spcPct val="150000"/>
              </a:lnSpc>
              <a:buFont typeface="Arial" panose="020B0604020202020204" pitchFamily="34" charset="0"/>
              <a:buChar char="•"/>
            </a:pPr>
            <a:r>
              <a:rPr lang="en-US" sz="1800" b="1" dirty="0">
                <a:latin typeface="Times New Roman" panose="02020603050405020304" charset="0"/>
                <a:cs typeface="Times New Roman" panose="02020603050405020304" charset="0"/>
              </a:rPr>
              <a:t>DFL network characteristic is sensitive to the context change</a:t>
            </a:r>
            <a:r>
              <a:rPr lang="en-US" sz="1800" dirty="0">
                <a:latin typeface="Times New Roman" panose="02020603050405020304" charset="0"/>
                <a:cs typeface="Times New Roman" panose="02020603050405020304" charset="0"/>
              </a:rPr>
              <a:t>.</a:t>
            </a:r>
            <a:endParaRPr lang="en-US" sz="1800" dirty="0">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hard to summarize a universal paradigm threshold for every DFL case.</a:t>
            </a:r>
            <a:endParaRPr lang="en-US" sz="1800" dirty="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Limitation and Future Work </a:t>
            </a:r>
            <a:br>
              <a:rPr lang="en-US" sz="2000" dirty="0">
                <a:solidFill>
                  <a:schemeClr val="tx1"/>
                </a:solidFill>
                <a:sym typeface="+mn-ea"/>
              </a:rPr>
            </a:b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11" name="矩形 10"/>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2" name="文本框 1"/>
          <p:cNvSpPr txBox="1"/>
          <p:nvPr/>
        </p:nvSpPr>
        <p:spPr>
          <a:xfrm>
            <a:off x="1199515" y="1845310"/>
            <a:ext cx="7609840" cy="161480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altLang="zh-CN" sz="1800">
                <a:latin typeface="Times New Roman" panose="02020603050405020304" charset="0"/>
                <a:ea typeface="微软雅黑" panose="020B0503020204020204" charset="-122"/>
                <a:cs typeface="Times New Roman" panose="02020603050405020304" charset="0"/>
              </a:rPr>
              <a:t>Explicit strategy for attack scenario 3 is not proposed.</a:t>
            </a:r>
            <a:r>
              <a:rPr lang="en-US" altLang="zh-CN" sz="1800">
                <a:latin typeface="Arial" panose="020B0604020202020204" pitchFamily="34" charset="0"/>
                <a:ea typeface="微软雅黑" panose="020B0503020204020204" charset="-122"/>
              </a:rPr>
              <a:t> </a:t>
            </a:r>
            <a:endParaRPr lang="en-US" altLang="zh-CN" sz="1800">
              <a:latin typeface="Arial" panose="020B0604020202020204" pitchFamily="34" charset="0"/>
              <a:ea typeface="微软雅黑" panose="020B0503020204020204" charset="-122"/>
            </a:endParaRPr>
          </a:p>
          <a:p>
            <a:pPr marL="742950" lvl="1" indent="-285750" algn="l" eaLnBrk="1" latinLnBrk="0" hangingPunct="1">
              <a:lnSpc>
                <a:spcPct val="150000"/>
              </a:lnSpc>
              <a:buFont typeface="Wingdings" panose="05000000000000000000" charset="0"/>
              <a:buChar char="Ø"/>
            </a:pPr>
            <a:r>
              <a:rPr lang="en-US" altLang="zh-CN" sz="1800">
                <a:solidFill>
                  <a:schemeClr val="tx1"/>
                </a:solidFill>
                <a:latin typeface="Times New Roman" panose="02020603050405020304" charset="0"/>
                <a:ea typeface="微软雅黑" panose="020B0503020204020204" charset="-122"/>
                <a:cs typeface="Times New Roman" panose="02020603050405020304" charset="0"/>
              </a:rPr>
              <a:t>To overcome the information missing of node metrics, GNN could be utilized.</a:t>
            </a: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a:p>
            <a:pPr marL="285750" indent="-285750" algn="l">
              <a:buFont typeface="Wingdings" panose="05000000000000000000" charset="0"/>
              <a:buChar char="Ø"/>
            </a:pP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p:txBody>
      </p:sp>
      <p:sp>
        <p:nvSpPr>
          <p:cNvPr id="6" name="文本框 5"/>
          <p:cNvSpPr txBox="1"/>
          <p:nvPr/>
        </p:nvSpPr>
        <p:spPr>
          <a:xfrm>
            <a:off x="1199515" y="3213100"/>
            <a:ext cx="7609840" cy="78359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altLang="zh-CN" sz="1800">
                <a:latin typeface="Times New Roman" panose="02020603050405020304" charset="0"/>
                <a:ea typeface="微软雅黑" panose="020B0503020204020204" charset="-122"/>
                <a:cs typeface="Times New Roman" panose="02020603050405020304" charset="0"/>
              </a:rPr>
              <a:t>More evaluation with regard to different dataset and topologies.</a:t>
            </a:r>
            <a:endParaRPr lang="en-US" altLang="zh-CN" sz="1800">
              <a:latin typeface="Times New Roman" panose="02020603050405020304" charset="0"/>
              <a:ea typeface="微软雅黑" panose="020B0503020204020204" charset="-122"/>
              <a:cs typeface="Times New Roman" panose="02020603050405020304" charset="0"/>
            </a:endParaRPr>
          </a:p>
          <a:p>
            <a:pPr marL="0" indent="0" algn="l">
              <a:buFont typeface="Wingdings" panose="05000000000000000000" charset="0"/>
              <a:buNone/>
            </a:pP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9470" y="3139759"/>
            <a:ext cx="10369550" cy="792434"/>
          </a:xfrm>
        </p:spPr>
        <p:txBody>
          <a:bodyPr/>
          <a:lstStyle/>
          <a:p>
            <a:pPr algn="ctr"/>
            <a:r>
              <a:rPr lang="en-US" sz="4400" dirty="0"/>
              <a:t>Q &amp; A</a:t>
            </a:r>
            <a:endParaRPr lang="en-US" sz="4400" dirty="0"/>
          </a:p>
        </p:txBody>
      </p:sp>
      <p:sp>
        <p:nvSpPr>
          <p:cNvPr id="7" name="矩形 6"/>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ildplatzhalter 4"/>
          <p:cNvSpPr>
            <a:spLocks noGrp="1"/>
          </p:cNvSpPr>
          <p:nvPr>
            <p:ph type="pic" sz="quarter" idx="10"/>
          </p:nvPr>
        </p:nvSpPr>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a:xfrm>
            <a:off x="2683018" y="1712512"/>
            <a:ext cx="6734741" cy="731520"/>
            <a:chOff x="3131840" y="1491630"/>
            <a:chExt cx="5256584" cy="576064"/>
          </a:xfrm>
        </p:grpSpPr>
        <p:sp>
          <p:nvSpPr>
            <p:cNvPr id="5" name="Rectangle 1"/>
            <p:cNvSpPr/>
            <p:nvPr>
              <p:custDataLst>
                <p:tags r:id="rId2"/>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ight Triangle 4"/>
            <p:cNvSpPr/>
            <p:nvPr>
              <p:custDataLst>
                <p:tags r:id="rId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2" name="TextBox 25"/>
          <p:cNvSpPr txBox="1"/>
          <p:nvPr>
            <p:custDataLst>
              <p:tags r:id="rId4"/>
            </p:custDataLst>
          </p:nvPr>
        </p:nvSpPr>
        <p:spPr>
          <a:xfrm>
            <a:off x="2682993" y="1712652"/>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7" name="TextBox 29"/>
          <p:cNvSpPr txBox="1"/>
          <p:nvPr>
            <p:custDataLst>
              <p:tags r:id="rId5"/>
            </p:custDataLst>
          </p:nvPr>
        </p:nvSpPr>
        <p:spPr>
          <a:xfrm>
            <a:off x="3583612" y="1878949"/>
            <a:ext cx="5627449" cy="398780"/>
          </a:xfrm>
          <a:prstGeom prst="rect">
            <a:avLst/>
          </a:prstGeom>
          <a:noFill/>
        </p:spPr>
        <p:txBody>
          <a:bodyPr wrap="square" rtlCol="0">
            <a:spAutoFit/>
          </a:bodyPr>
          <a:lstStyle/>
          <a:p>
            <a:r>
              <a:rPr lang="en-US" altLang="ko-KR" sz="2000" b="1" dirty="0">
                <a:solidFill>
                  <a:schemeClr val="tx1"/>
                </a:solidFill>
                <a:cs typeface="Arial" panose="020B0604020202020204" pitchFamily="34" charset="0"/>
              </a:rPr>
              <a:t>Recap</a:t>
            </a:r>
            <a:endParaRPr lang="en-US" altLang="ko-KR" sz="2000" b="1" dirty="0">
              <a:solidFill>
                <a:schemeClr val="tx1"/>
              </a:solidFill>
              <a:cs typeface="Arial" panose="020B0604020202020204" pitchFamily="34" charset="0"/>
            </a:endParaRPr>
          </a:p>
        </p:txBody>
      </p:sp>
      <p:grpSp>
        <p:nvGrpSpPr>
          <p:cNvPr id="14" name="Group 13"/>
          <p:cNvGrpSpPr/>
          <p:nvPr>
            <p:custDataLst>
              <p:tags r:id="rId6"/>
            </p:custDataLst>
          </p:nvPr>
        </p:nvGrpSpPr>
        <p:grpSpPr>
          <a:xfrm>
            <a:off x="2668348" y="2595422"/>
            <a:ext cx="6742038" cy="731604"/>
            <a:chOff x="2668348" y="2850013"/>
            <a:chExt cx="6742038" cy="731604"/>
          </a:xfrm>
        </p:grpSpPr>
        <p:sp>
          <p:nvSpPr>
            <p:cNvPr id="9" name="Rectangle 17"/>
            <p:cNvSpPr/>
            <p:nvPr>
              <p:custDataLst>
                <p:tags r:id="rId7"/>
              </p:custDataLst>
            </p:nvPr>
          </p:nvSpPr>
          <p:spPr>
            <a:xfrm>
              <a:off x="2675671" y="2850014"/>
              <a:ext cx="6734715" cy="7316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ight Triangle 18"/>
            <p:cNvSpPr/>
            <p:nvPr>
              <p:custDataLst>
                <p:tags r:id="rId8"/>
              </p:custDataLst>
            </p:nvPr>
          </p:nvSpPr>
          <p:spPr>
            <a:xfrm rot="5400000">
              <a:off x="2774760" y="2758245"/>
              <a:ext cx="731603" cy="91514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26"/>
            <p:cNvSpPr txBox="1"/>
            <p:nvPr>
              <p:custDataLst>
                <p:tags r:id="rId9"/>
              </p:custDataLst>
            </p:nvPr>
          </p:nvSpPr>
          <p:spPr>
            <a:xfrm>
              <a:off x="2668348" y="2850013"/>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40" name="TextBox 36"/>
            <p:cNvSpPr txBox="1"/>
            <p:nvPr>
              <p:custDataLst>
                <p:tags r:id="rId10"/>
              </p:custDataLst>
            </p:nvPr>
          </p:nvSpPr>
          <p:spPr>
            <a:xfrm>
              <a:off x="3598257" y="3016491"/>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Definition of Node Metrics</a:t>
              </a:r>
              <a:endParaRPr lang="en-US" altLang="ko-KR" sz="2000" b="1" dirty="0">
                <a:solidFill>
                  <a:schemeClr val="accent2">
                    <a:lumMod val="40000"/>
                    <a:lumOff val="60000"/>
                  </a:schemeClr>
                </a:solidFill>
                <a:cs typeface="Arial" panose="020B0604020202020204" pitchFamily="34" charset="0"/>
              </a:endParaRPr>
            </a:p>
          </p:txBody>
        </p:sp>
      </p:grpSp>
      <p:grpSp>
        <p:nvGrpSpPr>
          <p:cNvPr id="15" name="Group 14"/>
          <p:cNvGrpSpPr/>
          <p:nvPr>
            <p:custDataLst>
              <p:tags r:id="rId11"/>
            </p:custDataLst>
          </p:nvPr>
        </p:nvGrpSpPr>
        <p:grpSpPr>
          <a:xfrm>
            <a:off x="2661027" y="3493501"/>
            <a:ext cx="6749359" cy="731520"/>
            <a:chOff x="2653704" y="3988187"/>
            <a:chExt cx="6749359" cy="731520"/>
          </a:xfrm>
        </p:grpSpPr>
        <p:grpSp>
          <p:nvGrpSpPr>
            <p:cNvPr id="12" name="Group 11"/>
            <p:cNvGrpSpPr/>
            <p:nvPr/>
          </p:nvGrpSpPr>
          <p:grpSpPr>
            <a:xfrm>
              <a:off x="2653704" y="3988187"/>
              <a:ext cx="6749359" cy="731520"/>
              <a:chOff x="2653704" y="3988187"/>
              <a:chExt cx="6749359" cy="922580"/>
            </a:xfrm>
          </p:grpSpPr>
          <p:grpSp>
            <p:nvGrpSpPr>
              <p:cNvPr id="26" name="Group 19"/>
              <p:cNvGrpSpPr/>
              <p:nvPr/>
            </p:nvGrpSpPr>
            <p:grpSpPr>
              <a:xfrm>
                <a:off x="2668348" y="3988187"/>
                <a:ext cx="6734715" cy="922580"/>
                <a:chOff x="3131840" y="1491630"/>
                <a:chExt cx="5256584" cy="576000"/>
              </a:xfrm>
            </p:grpSpPr>
            <p:sp>
              <p:nvSpPr>
                <p:cNvPr id="27" name="Rectangle 20"/>
                <p:cNvSpPr/>
                <p:nvPr>
                  <p:custDataLst>
                    <p:tags r:id="rId12"/>
                  </p:custDataLst>
                </p:nvPr>
              </p:nvSpPr>
              <p:spPr>
                <a:xfrm>
                  <a:off x="3131840" y="1491630"/>
                  <a:ext cx="5256584" cy="576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8" name="Right Triangle 21"/>
                <p:cNvSpPr/>
                <p:nvPr>
                  <p:custDataLst>
                    <p:tags r:id="rId1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4" name="TextBox 27"/>
              <p:cNvSpPr txBox="1"/>
              <p:nvPr>
                <p:custDataLst>
                  <p:tags r:id="rId14"/>
                </p:custDataLst>
              </p:nvPr>
            </p:nvSpPr>
            <p:spPr>
              <a:xfrm>
                <a:off x="2653704" y="398818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grpSp>
        <p:sp>
          <p:nvSpPr>
            <p:cNvPr id="43" name="TextBox 39"/>
            <p:cNvSpPr txBox="1"/>
            <p:nvPr>
              <p:custDataLst>
                <p:tags r:id="rId15"/>
              </p:custDataLst>
            </p:nvPr>
          </p:nvSpPr>
          <p:spPr>
            <a:xfrm>
              <a:off x="3605579" y="4154624"/>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Attack Strategy</a:t>
              </a:r>
              <a:endParaRPr lang="en-US" altLang="ko-KR" sz="2000" b="1" dirty="0">
                <a:solidFill>
                  <a:schemeClr val="tx1">
                    <a:lumMod val="75000"/>
                    <a:lumOff val="25000"/>
                  </a:schemeClr>
                </a:solidFill>
                <a:cs typeface="Arial" panose="020B0604020202020204" pitchFamily="34" charset="0"/>
              </a:endParaRPr>
            </a:p>
          </p:txBody>
        </p:sp>
      </p:grpSp>
      <p:grpSp>
        <p:nvGrpSpPr>
          <p:cNvPr id="16" name="Group 15"/>
          <p:cNvGrpSpPr/>
          <p:nvPr>
            <p:custDataLst>
              <p:tags r:id="rId16"/>
            </p:custDataLst>
          </p:nvPr>
        </p:nvGrpSpPr>
        <p:grpSpPr>
          <a:xfrm>
            <a:off x="2661027" y="4391496"/>
            <a:ext cx="6756579" cy="731520"/>
            <a:chOff x="2639060" y="5126011"/>
            <a:chExt cx="6756579" cy="731520"/>
          </a:xfrm>
        </p:grpSpPr>
        <p:grpSp>
          <p:nvGrpSpPr>
            <p:cNvPr id="29" name="Group 22"/>
            <p:cNvGrpSpPr/>
            <p:nvPr/>
          </p:nvGrpSpPr>
          <p:grpSpPr>
            <a:xfrm>
              <a:off x="2660898" y="5126011"/>
              <a:ext cx="6734741" cy="731520"/>
              <a:chOff x="3131840" y="1491630"/>
              <a:chExt cx="5256584" cy="576064"/>
            </a:xfrm>
          </p:grpSpPr>
          <p:sp>
            <p:nvSpPr>
              <p:cNvPr id="30" name="Rectangle 23"/>
              <p:cNvSpPr/>
              <p:nvPr>
                <p:custDataLst>
                  <p:tags r:id="rId17"/>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1" name="Right Triangle 24"/>
              <p:cNvSpPr/>
              <p:nvPr>
                <p:custDataLst>
                  <p:tags r:id="rId18"/>
                </p:custDataLst>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5" name="TextBox 28"/>
            <p:cNvSpPr txBox="1"/>
            <p:nvPr>
              <p:custDataLst>
                <p:tags r:id="rId19"/>
              </p:custDataLst>
            </p:nvPr>
          </p:nvSpPr>
          <p:spPr>
            <a:xfrm>
              <a:off x="2639060" y="5126361"/>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46" name="TextBox 42"/>
            <p:cNvSpPr txBox="1"/>
            <p:nvPr>
              <p:custDataLst>
                <p:tags r:id="rId20"/>
              </p:custDataLst>
            </p:nvPr>
          </p:nvSpPr>
          <p:spPr>
            <a:xfrm>
              <a:off x="3605579" y="5292448"/>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Evaluation</a:t>
              </a:r>
              <a:endParaRPr lang="en-US" altLang="ko-KR" sz="2000" b="1" dirty="0">
                <a:solidFill>
                  <a:schemeClr val="tx1">
                    <a:lumMod val="75000"/>
                    <a:lumOff val="25000"/>
                  </a:schemeClr>
                </a:solidFill>
                <a:cs typeface="Arial" panose="020B0604020202020204" pitchFamily="34" charset="0"/>
              </a:endParaRPr>
            </a:p>
          </p:txBody>
        </p:sp>
      </p:grpSp>
      <p:sp>
        <p:nvSpPr>
          <p:cNvPr id="50" name="Rectangle 2"/>
          <p:cNvSpPr>
            <a:spLocks noGrp="1" noChangeArrowheads="1"/>
          </p:cNvSpPr>
          <p:nvPr>
            <p:ph type="title"/>
            <p:custDataLst>
              <p:tags r:id="rId21"/>
            </p:custDataLst>
          </p:nvPr>
        </p:nvSpPr>
        <p:spPr/>
        <p:txBody>
          <a:bodyPr/>
          <a:lstStyle/>
          <a:p>
            <a:r>
              <a:rPr lang="en-US" dirty="0"/>
              <a:t>Contents </a:t>
            </a:r>
            <a:endParaRPr lang="en-US" dirty="0"/>
          </a:p>
        </p:txBody>
      </p:sp>
      <p:sp>
        <p:nvSpPr>
          <p:cNvPr id="52" name="灯片编号占位符 51"/>
          <p:cNvSpPr>
            <a:spLocks noGrp="1"/>
          </p:cNvSpPr>
          <p:nvPr>
            <p:ph type="sldNum" sz="quarter" idx="12"/>
          </p:nvPr>
        </p:nvSpPr>
        <p:spPr/>
        <p:txBody>
          <a:bodyPr/>
          <a:lstStyle/>
          <a:p>
            <a:r>
              <a:rPr lang="en-US"/>
              <a:t>Page </a:t>
            </a:r>
            <a:fld id="{9D46F3A4-F478-9440-BC8E-B732027F4C86}" type="slidenum">
              <a:rPr lang="en-US" smtClean="0"/>
            </a:fld>
            <a:endParaRPr lang="en-US"/>
          </a:p>
        </p:txBody>
      </p:sp>
      <p:grpSp>
        <p:nvGrpSpPr>
          <p:cNvPr id="11" name="Group 10"/>
          <p:cNvGrpSpPr/>
          <p:nvPr>
            <p:custDataLst>
              <p:tags r:id="rId22"/>
            </p:custDataLst>
          </p:nvPr>
        </p:nvGrpSpPr>
        <p:grpSpPr>
          <a:xfrm>
            <a:off x="2661027" y="5291914"/>
            <a:ext cx="6742916" cy="731520"/>
            <a:chOff x="2630859" y="6312757"/>
            <a:chExt cx="6742916" cy="926813"/>
          </a:xfrm>
        </p:grpSpPr>
        <p:sp>
          <p:nvSpPr>
            <p:cNvPr id="2" name="Rectangle 20"/>
            <p:cNvSpPr/>
            <p:nvPr>
              <p:custDataLst>
                <p:tags r:id="rId23"/>
              </p:custDataLst>
            </p:nvPr>
          </p:nvSpPr>
          <p:spPr>
            <a:xfrm>
              <a:off x="2639060" y="6316990"/>
              <a:ext cx="6734715" cy="9225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3" name="Right Triangle 21"/>
            <p:cNvSpPr/>
            <p:nvPr>
              <p:custDataLst>
                <p:tags r:id="rId24"/>
              </p:custDataLst>
            </p:nvPr>
          </p:nvSpPr>
          <p:spPr>
            <a:xfrm rot="5400000">
              <a:off x="2639459" y="6314933"/>
              <a:ext cx="922478" cy="922461"/>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27"/>
            <p:cNvSpPr txBox="1"/>
            <p:nvPr>
              <p:custDataLst>
                <p:tags r:id="rId25"/>
              </p:custDataLst>
            </p:nvPr>
          </p:nvSpPr>
          <p:spPr>
            <a:xfrm>
              <a:off x="2630859" y="631275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10" name="TextBox 42"/>
            <p:cNvSpPr txBox="1"/>
            <p:nvPr>
              <p:custDataLst>
                <p:tags r:id="rId26"/>
              </p:custDataLst>
            </p:nvPr>
          </p:nvSpPr>
          <p:spPr>
            <a:xfrm>
              <a:off x="3590810" y="6578957"/>
              <a:ext cx="5627449" cy="505242"/>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Summary and Conclusion</a:t>
              </a:r>
              <a:endParaRPr lang="en-US" altLang="ko-KR" sz="2000" b="1" dirty="0">
                <a:solidFill>
                  <a:schemeClr val="tx1">
                    <a:lumMod val="75000"/>
                    <a:lumOff val="25000"/>
                  </a:schemeClr>
                </a:solidFill>
                <a:cs typeface="Arial" panose="020B0604020202020204" pitchFamily="34" charset="0"/>
              </a:endParaRPr>
            </a:p>
          </p:txBody>
        </p:sp>
      </p:grpSp>
      <p:sp>
        <p:nvSpPr>
          <p:cNvPr id="8" name="矩形 7"/>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454025"/>
          </a:xfrm>
        </p:spPr>
        <p:txBody>
          <a:bodyPr/>
          <a:lstStyle/>
          <a:p>
            <a:pPr marL="342900" indent="-342900">
              <a:buFont typeface="Wingdings" panose="05000000000000000000" charset="0"/>
              <a:buChar char="Ø"/>
            </a:pPr>
            <a:r>
              <a:rPr lang="en-US" sz="2000" dirty="0">
                <a:solidFill>
                  <a:schemeClr val="tx1"/>
                </a:solidFill>
                <a:sym typeface="+mn-ea"/>
              </a:rPr>
              <a:t>Recap</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13" name="Google Shape;1467;p43"/>
          <p:cNvSpPr/>
          <p:nvPr/>
        </p:nvSpPr>
        <p:spPr>
          <a:xfrm>
            <a:off x="1199520" y="1844153"/>
            <a:ext cx="2386263" cy="505318"/>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algn="ctr"/>
            <a:r>
              <a:rPr lang="en-US" b="1" dirty="0">
                <a:solidFill>
                  <a:schemeClr val="bg1"/>
                </a:solidFill>
                <a:sym typeface="+mn-ea"/>
              </a:rPr>
              <a:t>CFL</a:t>
            </a:r>
            <a:endParaRPr lang="en-US" b="1" dirty="0">
              <a:solidFill>
                <a:schemeClr val="bg1"/>
              </a:solidFill>
              <a:sym typeface="+mn-ea"/>
            </a:endParaRPr>
          </a:p>
        </p:txBody>
      </p:sp>
      <p:sp>
        <p:nvSpPr>
          <p:cNvPr id="14" name="ZoneTexte 21"/>
          <p:cNvSpPr txBox="1"/>
          <p:nvPr/>
        </p:nvSpPr>
        <p:spPr>
          <a:xfrm flipH="1">
            <a:off x="2508930" y="4820675"/>
            <a:ext cx="412292" cy="584775"/>
          </a:xfrm>
          <a:prstGeom prst="rect">
            <a:avLst/>
          </a:prstGeom>
          <a:noFill/>
          <a:effectLst/>
        </p:spPr>
        <p:txBody>
          <a:bodyPr wrap="none" rtlCol="0">
            <a:spAutoFit/>
          </a:bodyPr>
          <a:lstStyle/>
          <a:p>
            <a:r>
              <a:rPr lang="en-US" sz="3200" b="1" dirty="0">
                <a:solidFill>
                  <a:schemeClr val="lt1"/>
                </a:solidFill>
              </a:rPr>
              <a:t>1</a:t>
            </a:r>
            <a:endParaRPr lang="en-US" sz="3200" b="1" dirty="0">
              <a:solidFill>
                <a:schemeClr val="lt1"/>
              </a:solidFill>
            </a:endParaRPr>
          </a:p>
        </p:txBody>
      </p:sp>
      <p:sp>
        <p:nvSpPr>
          <p:cNvPr id="18" name="ZoneTexte 21"/>
          <p:cNvSpPr txBox="1"/>
          <p:nvPr/>
        </p:nvSpPr>
        <p:spPr>
          <a:xfrm flipH="1">
            <a:off x="4224263" y="3140395"/>
            <a:ext cx="412292" cy="584775"/>
          </a:xfrm>
          <a:prstGeom prst="rect">
            <a:avLst/>
          </a:prstGeom>
          <a:noFill/>
          <a:effectLst/>
        </p:spPr>
        <p:txBody>
          <a:bodyPr wrap="none" rtlCol="0">
            <a:spAutoFit/>
          </a:bodyPr>
          <a:lstStyle/>
          <a:p>
            <a:r>
              <a:rPr lang="en-US" sz="3200" b="1" dirty="0">
                <a:solidFill>
                  <a:schemeClr val="lt1"/>
                </a:solidFill>
              </a:rPr>
              <a:t>2</a:t>
            </a:r>
            <a:endParaRPr lang="en-US" sz="3200" b="1" dirty="0">
              <a:solidFill>
                <a:schemeClr val="lt1"/>
              </a:solidFill>
            </a:endParaRPr>
          </a:p>
        </p:txBody>
      </p:sp>
      <p:sp>
        <p:nvSpPr>
          <p:cNvPr id="22" name="ZoneTexte 21"/>
          <p:cNvSpPr txBox="1"/>
          <p:nvPr/>
        </p:nvSpPr>
        <p:spPr>
          <a:xfrm flipH="1">
            <a:off x="7378622" y="3382430"/>
            <a:ext cx="412292" cy="584775"/>
          </a:xfrm>
          <a:prstGeom prst="rect">
            <a:avLst/>
          </a:prstGeom>
          <a:noFill/>
          <a:effectLst/>
        </p:spPr>
        <p:txBody>
          <a:bodyPr wrap="none" rtlCol="0">
            <a:spAutoFit/>
          </a:bodyPr>
          <a:lstStyle/>
          <a:p>
            <a:r>
              <a:rPr lang="en-US" sz="3200" b="1" dirty="0">
                <a:solidFill>
                  <a:schemeClr val="lt1"/>
                </a:solidFill>
              </a:rPr>
              <a:t>3</a:t>
            </a:r>
            <a:endParaRPr lang="en-US" sz="3200" b="1" dirty="0">
              <a:solidFill>
                <a:schemeClr val="lt1"/>
              </a:solidFill>
            </a:endParaRPr>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Google Shape;1467;p43"/>
          <p:cNvSpPr/>
          <p:nvPr/>
        </p:nvSpPr>
        <p:spPr>
          <a:xfrm>
            <a:off x="8327753" y="1844423"/>
            <a:ext cx="2386263" cy="505318"/>
          </a:xfrm>
          <a:prstGeom prst="roundRect">
            <a:avLst>
              <a:gd name="adj" fmla="val 16667"/>
            </a:avLst>
          </a:prstGeom>
          <a:solidFill>
            <a:schemeClr val="accent6"/>
          </a:solidFill>
          <a:ln>
            <a:noFill/>
          </a:ln>
        </p:spPr>
        <p:txBody>
          <a:bodyPr spcFirstLastPara="1" wrap="square" lIns="91425" tIns="91425" rIns="91425" bIns="91425" anchor="ctr" anchorCtr="0">
            <a:noAutofit/>
          </a:bodyPr>
          <a:p>
            <a:pPr algn="ctr"/>
            <a:r>
              <a:rPr lang="en-US" b="1" dirty="0">
                <a:solidFill>
                  <a:schemeClr val="accent1"/>
                </a:solidFill>
                <a:sym typeface="+mn-ea"/>
              </a:rPr>
              <a:t>DFL</a:t>
            </a:r>
            <a:endParaRPr lang="en-US" dirty="0">
              <a:solidFill>
                <a:srgbClr val="FFFFFF"/>
              </a:solidFill>
            </a:endParaRPr>
          </a:p>
        </p:txBody>
      </p:sp>
      <p:sp>
        <p:nvSpPr>
          <p:cNvPr id="4" name="右箭头 3"/>
          <p:cNvSpPr/>
          <p:nvPr/>
        </p:nvSpPr>
        <p:spPr>
          <a:xfrm>
            <a:off x="4367530" y="1956435"/>
            <a:ext cx="2910205" cy="282575"/>
          </a:xfrm>
          <a:prstGeom prst="rightArrow">
            <a:avLst/>
          </a:prstGeom>
          <a:solidFill>
            <a:schemeClr val="accent2"/>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nvGrpSpPr>
          <p:cNvPr id="7" name="组合 6"/>
          <p:cNvGrpSpPr/>
          <p:nvPr/>
        </p:nvGrpSpPr>
        <p:grpSpPr>
          <a:xfrm>
            <a:off x="1094740" y="3497580"/>
            <a:ext cx="2663825" cy="2774950"/>
            <a:chOff x="2175" y="5399"/>
            <a:chExt cx="3976" cy="4298"/>
          </a:xfrm>
        </p:grpSpPr>
        <p:pic>
          <p:nvPicPr>
            <p:cNvPr id="5" name="图片 4"/>
            <p:cNvPicPr>
              <a:picLocks noChangeAspect="1"/>
            </p:cNvPicPr>
            <p:nvPr/>
          </p:nvPicPr>
          <p:blipFill>
            <a:blip r:embed="rId1"/>
            <a:stretch>
              <a:fillRect/>
            </a:stretch>
          </p:blipFill>
          <p:spPr>
            <a:xfrm>
              <a:off x="2229" y="5627"/>
              <a:ext cx="3922" cy="4005"/>
            </a:xfrm>
            <a:prstGeom prst="rect">
              <a:avLst/>
            </a:prstGeom>
          </p:spPr>
        </p:pic>
        <p:sp>
          <p:nvSpPr>
            <p:cNvPr id="6" name="矩形 5"/>
            <p:cNvSpPr/>
            <p:nvPr/>
          </p:nvSpPr>
          <p:spPr>
            <a:xfrm>
              <a:off x="2175" y="5399"/>
              <a:ext cx="3977" cy="4299"/>
            </a:xfrm>
            <a:prstGeom prst="rect">
              <a:avLst/>
            </a:prstGeom>
            <a:noFill/>
            <a:ln w="12700" cap="flat" cmpd="sng" algn="ctr">
              <a:solidFill>
                <a:schemeClr val="tx1"/>
              </a:solidFill>
              <a:prstDash val="lg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grpSp>
        <p:nvGrpSpPr>
          <p:cNvPr id="39" name="组合 38"/>
          <p:cNvGrpSpPr/>
          <p:nvPr/>
        </p:nvGrpSpPr>
        <p:grpSpPr>
          <a:xfrm>
            <a:off x="8180705" y="3502025"/>
            <a:ext cx="2648585" cy="2745105"/>
            <a:chOff x="12889" y="5866"/>
            <a:chExt cx="3976" cy="4298"/>
          </a:xfrm>
        </p:grpSpPr>
        <p:pic>
          <p:nvPicPr>
            <p:cNvPr id="24" name="图片 23"/>
            <p:cNvPicPr>
              <a:picLocks noChangeAspect="1"/>
            </p:cNvPicPr>
            <p:nvPr/>
          </p:nvPicPr>
          <p:blipFill>
            <a:blip r:embed="rId2"/>
            <a:stretch>
              <a:fillRect/>
            </a:stretch>
          </p:blipFill>
          <p:spPr>
            <a:xfrm>
              <a:off x="13002" y="6080"/>
              <a:ext cx="3769" cy="3762"/>
            </a:xfrm>
            <a:prstGeom prst="rect">
              <a:avLst/>
            </a:prstGeom>
          </p:spPr>
        </p:pic>
        <p:sp>
          <p:nvSpPr>
            <p:cNvPr id="38" name="矩形 37"/>
            <p:cNvSpPr/>
            <p:nvPr/>
          </p:nvSpPr>
          <p:spPr>
            <a:xfrm>
              <a:off x="12889" y="5866"/>
              <a:ext cx="3977" cy="4299"/>
            </a:xfrm>
            <a:prstGeom prst="rect">
              <a:avLst/>
            </a:prstGeom>
            <a:noFill/>
            <a:ln w="12700" cap="flat" cmpd="sng" algn="ctr">
              <a:solidFill>
                <a:schemeClr val="tx1"/>
              </a:solidFill>
              <a:prstDash val="lg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sp>
        <p:nvSpPr>
          <p:cNvPr id="40" name="矩形 3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1" name="文本框 40"/>
          <p:cNvSpPr txBox="1"/>
          <p:nvPr/>
        </p:nvSpPr>
        <p:spPr>
          <a:xfrm>
            <a:off x="1487805" y="2586990"/>
            <a:ext cx="1807210" cy="64516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Fixed Network</a:t>
            </a:r>
            <a:endParaRPr lang="en-US" altLang="zh-CN" sz="1800">
              <a:latin typeface="Arial" panose="020B0604020202020204" pitchFamily="34" charset="0"/>
              <a:ea typeface="微软雅黑" panose="020B0503020204020204" charset="-122"/>
            </a:endParaRPr>
          </a:p>
          <a:p>
            <a:pPr algn="ctr"/>
            <a:r>
              <a:rPr lang="en-US" altLang="zh-CN" sz="1800">
                <a:latin typeface="Arial" panose="020B0604020202020204" pitchFamily="34" charset="0"/>
                <a:ea typeface="微软雅黑" panose="020B0503020204020204" charset="-122"/>
              </a:rPr>
              <a:t> Topology</a:t>
            </a:r>
            <a:endParaRPr lang="en-US" altLang="zh-CN" sz="1800">
              <a:latin typeface="Arial" panose="020B0604020202020204" pitchFamily="34" charset="0"/>
              <a:ea typeface="微软雅黑" panose="020B0503020204020204" charset="-122"/>
            </a:endParaRPr>
          </a:p>
        </p:txBody>
      </p:sp>
      <p:sp>
        <p:nvSpPr>
          <p:cNvPr id="42" name="文本框 41"/>
          <p:cNvSpPr txBox="1"/>
          <p:nvPr/>
        </p:nvSpPr>
        <p:spPr>
          <a:xfrm>
            <a:off x="8544560" y="2580005"/>
            <a:ext cx="1959610" cy="64516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Custom Network</a:t>
            </a:r>
            <a:endParaRPr lang="en-US" altLang="zh-CN" sz="1800">
              <a:latin typeface="Arial" panose="020B0604020202020204" pitchFamily="34" charset="0"/>
              <a:ea typeface="微软雅黑" panose="020B0503020204020204" charset="-122"/>
            </a:endParaRPr>
          </a:p>
          <a:p>
            <a:pPr algn="ctr"/>
            <a:r>
              <a:rPr lang="en-US" altLang="zh-CN" sz="1800">
                <a:latin typeface="Arial" panose="020B0604020202020204" pitchFamily="34" charset="0"/>
                <a:ea typeface="微软雅黑" panose="020B0503020204020204" charset="-122"/>
              </a:rPr>
              <a:t> Topology</a:t>
            </a:r>
            <a:endParaRPr lang="en-US" altLang="zh-CN" sz="1800">
              <a:latin typeface="Arial" panose="020B0604020202020204" pitchFamily="34" charset="0"/>
              <a:ea typeface="微软雅黑" panose="020B0503020204020204" charset="-122"/>
            </a:endParaRPr>
          </a:p>
        </p:txBody>
      </p:sp>
      <p:grpSp>
        <p:nvGrpSpPr>
          <p:cNvPr id="45" name="组合 44"/>
          <p:cNvGrpSpPr/>
          <p:nvPr/>
        </p:nvGrpSpPr>
        <p:grpSpPr>
          <a:xfrm>
            <a:off x="4727575" y="3789045"/>
            <a:ext cx="2787650" cy="2151380"/>
            <a:chOff x="7445" y="5967"/>
            <a:chExt cx="4390" cy="3388"/>
          </a:xfrm>
        </p:grpSpPr>
        <p:sp>
          <p:nvSpPr>
            <p:cNvPr id="43" name="云形 42"/>
            <p:cNvSpPr/>
            <p:nvPr/>
          </p:nvSpPr>
          <p:spPr>
            <a:xfrm>
              <a:off x="7445" y="5967"/>
              <a:ext cx="4390" cy="3389"/>
            </a:xfrm>
            <a:prstGeom prst="cloud">
              <a:avLst/>
            </a:prstGeom>
            <a:solidFill>
              <a:schemeClr val="accent1">
                <a:lumMod val="20000"/>
                <a:lumOff val="80000"/>
              </a:schemeClr>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44" name="文本框 43"/>
            <p:cNvSpPr txBox="1"/>
            <p:nvPr/>
          </p:nvSpPr>
          <p:spPr>
            <a:xfrm>
              <a:off x="7905" y="6647"/>
              <a:ext cx="3556" cy="1888"/>
            </a:xfrm>
            <a:prstGeom prst="rect">
              <a:avLst/>
            </a:prstGeom>
          </p:spPr>
          <p:txBody>
            <a:bodyPr wrap="square">
              <a:spAutoFit/>
              <a:extLst>
                <a:ext uri="{4A0BC546-FE56-4ADE-93B0-CB8AF2F6F144}">
                  <wpsdc:textFrameExt xmlns:wpsdc="http://www.wps.cn/officeDocument/2022/drawingmlCustomData" type="text"/>
                </a:ext>
              </a:extLst>
            </a:bodyPr>
            <a:p>
              <a:pPr algn="ctr"/>
              <a:r>
                <a:rPr lang="zh-CN" altLang="en-US" sz="1800">
                  <a:latin typeface="Times New Roman" panose="02020603050405020304" charset="0"/>
                  <a:ea typeface="微软雅黑" panose="020B0503020204020204" charset="-122"/>
                  <a:cs typeface="Times New Roman" panose="02020603050405020304" charset="0"/>
                </a:rPr>
                <a:t>The </a:t>
              </a:r>
              <a:r>
                <a:rPr lang="en-US" altLang="zh-CN" sz="1800">
                  <a:latin typeface="Times New Roman" panose="02020603050405020304" charset="0"/>
                  <a:ea typeface="微软雅黑" panose="020B0503020204020204" charset="-122"/>
                  <a:cs typeface="Times New Roman" panose="02020603050405020304" charset="0"/>
                </a:rPr>
                <a:t>network topology</a:t>
              </a:r>
              <a:endParaRPr lang="en-US" altLang="zh-CN" sz="1800">
                <a:latin typeface="Times New Roman" panose="02020603050405020304" charset="0"/>
                <a:ea typeface="微软雅黑" panose="020B0503020204020204" charset="-122"/>
                <a:cs typeface="Times New Roman" panose="02020603050405020304" charset="0"/>
              </a:endParaRPr>
            </a:p>
            <a:p>
              <a:pPr algn="ctr"/>
              <a:r>
                <a:rPr lang="en-US" altLang="zh-CN" sz="1800">
                  <a:solidFill>
                    <a:schemeClr val="tx1"/>
                  </a:solidFill>
                  <a:latin typeface="Times New Roman" panose="02020603050405020304" charset="0"/>
                  <a:ea typeface="微软雅黑" panose="020B0503020204020204" charset="-122"/>
                  <a:cs typeface="Times New Roman" panose="02020603050405020304" charset="0"/>
                </a:rPr>
                <a:t>could be vulnerable</a:t>
              </a: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a:p>
              <a:pPr algn="ctr"/>
              <a:r>
                <a:rPr lang="en-US" altLang="zh-CN" sz="1800">
                  <a:solidFill>
                    <a:schemeClr val="tx1"/>
                  </a:solidFill>
                  <a:latin typeface="Times New Roman" panose="02020603050405020304" charset="0"/>
                  <a:ea typeface="微软雅黑" panose="020B0503020204020204" charset="-122"/>
                  <a:cs typeface="Times New Roman" panose="02020603050405020304" charset="0"/>
                </a:rPr>
                <a:t>to dedicated inference</a:t>
              </a: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a:p>
              <a:pPr algn="ctr"/>
              <a:r>
                <a:rPr lang="en-US" altLang="zh-CN" sz="1800">
                  <a:solidFill>
                    <a:schemeClr val="tx1"/>
                  </a:solidFill>
                  <a:latin typeface="Times New Roman" panose="02020603050405020304" charset="0"/>
                  <a:ea typeface="微软雅黑" panose="020B0503020204020204" charset="-122"/>
                  <a:cs typeface="Times New Roman" panose="02020603050405020304" charset="0"/>
                </a:rPr>
                <a:t>attack.</a:t>
              </a: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454025"/>
          </a:xfrm>
        </p:spPr>
        <p:txBody>
          <a:bodyPr/>
          <a:lstStyle/>
          <a:p>
            <a:pPr marL="342900" indent="-342900">
              <a:buFont typeface="Wingdings" panose="05000000000000000000" charset="0"/>
              <a:buChar char="Ø"/>
            </a:pPr>
            <a:r>
              <a:rPr lang="en-US" sz="2000" dirty="0">
                <a:solidFill>
                  <a:schemeClr val="tx1"/>
                </a:solidFill>
                <a:sym typeface="+mn-ea"/>
              </a:rPr>
              <a:t>Recap</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14" name="ZoneTexte 21"/>
          <p:cNvSpPr txBox="1"/>
          <p:nvPr/>
        </p:nvSpPr>
        <p:spPr>
          <a:xfrm flipH="1">
            <a:off x="2508930" y="4820675"/>
            <a:ext cx="412292" cy="584775"/>
          </a:xfrm>
          <a:prstGeom prst="rect">
            <a:avLst/>
          </a:prstGeom>
          <a:noFill/>
          <a:effectLst/>
        </p:spPr>
        <p:txBody>
          <a:bodyPr wrap="none" rtlCol="0">
            <a:spAutoFit/>
          </a:bodyPr>
          <a:lstStyle/>
          <a:p>
            <a:r>
              <a:rPr lang="en-US" sz="3200" b="1" dirty="0">
                <a:solidFill>
                  <a:schemeClr val="lt1"/>
                </a:solidFill>
              </a:rPr>
              <a:t>1</a:t>
            </a:r>
            <a:endParaRPr lang="en-US" sz="3200" b="1" dirty="0">
              <a:solidFill>
                <a:schemeClr val="lt1"/>
              </a:solidFill>
            </a:endParaRPr>
          </a:p>
        </p:txBody>
      </p:sp>
      <p:sp>
        <p:nvSpPr>
          <p:cNvPr id="18" name="ZoneTexte 21"/>
          <p:cNvSpPr txBox="1"/>
          <p:nvPr/>
        </p:nvSpPr>
        <p:spPr>
          <a:xfrm flipH="1">
            <a:off x="4224263" y="3140395"/>
            <a:ext cx="412292" cy="584775"/>
          </a:xfrm>
          <a:prstGeom prst="rect">
            <a:avLst/>
          </a:prstGeom>
          <a:noFill/>
          <a:effectLst/>
        </p:spPr>
        <p:txBody>
          <a:bodyPr wrap="none" rtlCol="0">
            <a:spAutoFit/>
          </a:bodyPr>
          <a:lstStyle/>
          <a:p>
            <a:r>
              <a:rPr lang="en-US" sz="3200" b="1" dirty="0">
                <a:solidFill>
                  <a:schemeClr val="lt1"/>
                </a:solidFill>
              </a:rPr>
              <a:t>2</a:t>
            </a:r>
            <a:endParaRPr lang="en-US" sz="3200" b="1" dirty="0">
              <a:solidFill>
                <a:schemeClr val="lt1"/>
              </a:solidFill>
            </a:endParaRPr>
          </a:p>
        </p:txBody>
      </p:sp>
      <p:sp>
        <p:nvSpPr>
          <p:cNvPr id="22" name="ZoneTexte 21"/>
          <p:cNvSpPr txBox="1"/>
          <p:nvPr/>
        </p:nvSpPr>
        <p:spPr>
          <a:xfrm flipH="1">
            <a:off x="7378622" y="3382430"/>
            <a:ext cx="412292" cy="584775"/>
          </a:xfrm>
          <a:prstGeom prst="rect">
            <a:avLst/>
          </a:prstGeom>
          <a:noFill/>
          <a:effectLst/>
        </p:spPr>
        <p:txBody>
          <a:bodyPr wrap="none" rtlCol="0">
            <a:spAutoFit/>
          </a:bodyPr>
          <a:lstStyle/>
          <a:p>
            <a:r>
              <a:rPr lang="en-US" sz="3200" b="1" dirty="0">
                <a:solidFill>
                  <a:schemeClr val="lt1"/>
                </a:solidFill>
              </a:rPr>
              <a:t>3</a:t>
            </a:r>
            <a:endParaRPr lang="en-US" sz="3200" b="1" dirty="0">
              <a:solidFill>
                <a:schemeClr val="lt1"/>
              </a:solidFill>
            </a:endParaRPr>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40" name="矩形 3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nvGrpSpPr>
          <p:cNvPr id="25" name="组合 24"/>
          <p:cNvGrpSpPr/>
          <p:nvPr/>
        </p:nvGrpSpPr>
        <p:grpSpPr>
          <a:xfrm>
            <a:off x="911225" y="3155950"/>
            <a:ext cx="10904855" cy="3323590"/>
            <a:chOff x="1435" y="4720"/>
            <a:chExt cx="17173" cy="5234"/>
          </a:xfrm>
        </p:grpSpPr>
        <p:pic>
          <p:nvPicPr>
            <p:cNvPr id="8" name="图片 7"/>
            <p:cNvPicPr>
              <a:picLocks noChangeAspect="1"/>
            </p:cNvPicPr>
            <p:nvPr/>
          </p:nvPicPr>
          <p:blipFill>
            <a:blip r:embed="rId1"/>
            <a:stretch>
              <a:fillRect/>
            </a:stretch>
          </p:blipFill>
          <p:spPr>
            <a:xfrm>
              <a:off x="1889" y="5149"/>
              <a:ext cx="5058" cy="3749"/>
            </a:xfrm>
            <a:prstGeom prst="rect">
              <a:avLst/>
            </a:prstGeom>
          </p:spPr>
        </p:pic>
        <p:pic>
          <p:nvPicPr>
            <p:cNvPr id="9" name="图片 8"/>
            <p:cNvPicPr>
              <a:picLocks noChangeAspect="1"/>
            </p:cNvPicPr>
            <p:nvPr/>
          </p:nvPicPr>
          <p:blipFill>
            <a:blip r:embed="rId2"/>
            <a:stretch>
              <a:fillRect/>
            </a:stretch>
          </p:blipFill>
          <p:spPr>
            <a:xfrm>
              <a:off x="7672" y="4923"/>
              <a:ext cx="4374" cy="3975"/>
            </a:xfrm>
            <a:prstGeom prst="rect">
              <a:avLst/>
            </a:prstGeom>
          </p:spPr>
        </p:pic>
        <p:grpSp>
          <p:nvGrpSpPr>
            <p:cNvPr id="12" name="组合 11"/>
            <p:cNvGrpSpPr/>
            <p:nvPr/>
          </p:nvGrpSpPr>
          <p:grpSpPr>
            <a:xfrm>
              <a:off x="12775" y="4720"/>
              <a:ext cx="5078" cy="4134"/>
              <a:chOff x="12775" y="4720"/>
              <a:chExt cx="5078" cy="4134"/>
            </a:xfrm>
          </p:grpSpPr>
          <p:pic>
            <p:nvPicPr>
              <p:cNvPr id="10" name="图片 9"/>
              <p:cNvPicPr>
                <a:picLocks noChangeAspect="1"/>
              </p:cNvPicPr>
              <p:nvPr/>
            </p:nvPicPr>
            <p:blipFill>
              <a:blip r:embed="rId3"/>
              <a:stretch>
                <a:fillRect/>
              </a:stretch>
            </p:blipFill>
            <p:spPr>
              <a:xfrm>
                <a:off x="12775" y="4720"/>
                <a:ext cx="5079" cy="4135"/>
              </a:xfrm>
              <a:prstGeom prst="rect">
                <a:avLst/>
              </a:prstGeom>
            </p:spPr>
          </p:pic>
          <p:sp>
            <p:nvSpPr>
              <p:cNvPr id="11" name="矩形 10"/>
              <p:cNvSpPr/>
              <p:nvPr/>
            </p:nvSpPr>
            <p:spPr>
              <a:xfrm>
                <a:off x="12775" y="4720"/>
                <a:ext cx="454" cy="607"/>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sp>
          <p:nvSpPr>
            <p:cNvPr id="15" name="文本框 14"/>
            <p:cNvSpPr txBox="1"/>
            <p:nvPr/>
          </p:nvSpPr>
          <p:spPr>
            <a:xfrm>
              <a:off x="1435" y="8915"/>
              <a:ext cx="6400" cy="1016"/>
            </a:xfrm>
            <a:prstGeom prst="rect">
              <a:avLst/>
            </a:prstGeom>
          </p:spPr>
          <p:txBody>
            <a:bodyPr>
              <a:spAutoFit/>
              <a:extLst>
                <a:ext uri="{4A0BC546-FE56-4ADE-93B0-CB8AF2F6F144}">
                  <wpsdc:textFrameExt xmlns:wpsdc="http://www.wps.cn/officeDocument/2022/drawingmlCustomData" type="text"/>
                </a:ext>
              </a:extLst>
            </a:bodyPr>
            <a:p>
              <a:pPr algn="ctr"/>
              <a:r>
                <a:rPr lang="en-US" altLang="zh-CN" sz="1800" b="1">
                  <a:latin typeface="Times New Roman" panose="02020603050405020304" charset="0"/>
                  <a:ea typeface="微软雅黑" panose="020B0503020204020204" charset="-122"/>
                  <a:cs typeface="Times New Roman" panose="02020603050405020304" charset="0"/>
                </a:rPr>
                <a:t>Computer Network:</a:t>
              </a:r>
              <a:endParaRPr lang="en-US" altLang="zh-CN" sz="1800" b="1">
                <a:latin typeface="Times New Roman" panose="02020603050405020304" charset="0"/>
                <a:ea typeface="微软雅黑" panose="020B0503020204020204" charset="-122"/>
                <a:cs typeface="Times New Roman" panose="02020603050405020304" charset="0"/>
              </a:endParaRPr>
            </a:p>
            <a:p>
              <a:pPr algn="ctr"/>
              <a:r>
                <a:rPr lang="en-US" altLang="zh-CN" sz="1800" b="1">
                  <a:latin typeface="Times New Roman" panose="02020603050405020304" charset="0"/>
                  <a:ea typeface="微软雅黑" panose="020B0503020204020204" charset="-122"/>
                  <a:cs typeface="Times New Roman" panose="02020603050405020304" charset="0"/>
                </a:rPr>
                <a:t>‘tree’ structure</a:t>
              </a:r>
              <a:endParaRPr lang="en-US" altLang="zh-CN" sz="1800" b="1">
                <a:latin typeface="Times New Roman" panose="02020603050405020304" charset="0"/>
                <a:ea typeface="微软雅黑" panose="020B0503020204020204" charset="-122"/>
                <a:cs typeface="Times New Roman" panose="02020603050405020304" charset="0"/>
              </a:endParaRPr>
            </a:p>
          </p:txBody>
        </p:sp>
        <p:sp>
          <p:nvSpPr>
            <p:cNvPr id="16" name="文本框 15"/>
            <p:cNvSpPr txBox="1"/>
            <p:nvPr/>
          </p:nvSpPr>
          <p:spPr>
            <a:xfrm>
              <a:off x="6829" y="8938"/>
              <a:ext cx="6400" cy="1016"/>
            </a:xfrm>
            <a:prstGeom prst="rect">
              <a:avLst/>
            </a:prstGeom>
          </p:spPr>
          <p:txBody>
            <a:bodyPr>
              <a:spAutoFit/>
              <a:extLst>
                <a:ext uri="{4A0BC546-FE56-4ADE-93B0-CB8AF2F6F144}">
                  <wpsdc:textFrameExt xmlns:wpsdc="http://www.wps.cn/officeDocument/2022/drawingmlCustomData" type="text"/>
                </a:ext>
              </a:extLst>
            </a:bodyPr>
            <a:p>
              <a:pPr algn="ctr"/>
              <a:r>
                <a:rPr lang="en-US" altLang="zh-CN" sz="1800" b="1">
                  <a:latin typeface="Times New Roman" panose="02020603050405020304" charset="0"/>
                  <a:ea typeface="微软雅黑" panose="020B0503020204020204" charset="-122"/>
                  <a:cs typeface="Times New Roman" panose="02020603050405020304" charset="0"/>
                </a:rPr>
                <a:t>Social Network:</a:t>
              </a:r>
              <a:endParaRPr lang="en-US" altLang="zh-CN" sz="1800" b="1">
                <a:latin typeface="Times New Roman" panose="02020603050405020304" charset="0"/>
                <a:ea typeface="微软雅黑" panose="020B0503020204020204" charset="-122"/>
                <a:cs typeface="Times New Roman" panose="02020603050405020304" charset="0"/>
              </a:endParaRPr>
            </a:p>
            <a:p>
              <a:pPr algn="ctr"/>
              <a:r>
                <a:rPr lang="en-US" altLang="zh-CN" sz="1800" b="1">
                  <a:latin typeface="Times New Roman" panose="02020603050405020304" charset="0"/>
                  <a:ea typeface="微软雅黑" panose="020B0503020204020204" charset="-122"/>
                  <a:cs typeface="Times New Roman" panose="02020603050405020304" charset="0"/>
                </a:rPr>
                <a:t>‘Small-world Effect’</a:t>
              </a:r>
              <a:endParaRPr lang="en-US" altLang="zh-CN" sz="1800" b="1">
                <a:latin typeface="Times New Roman" panose="02020603050405020304" charset="0"/>
                <a:ea typeface="微软雅黑" panose="020B0503020204020204" charset="-122"/>
                <a:cs typeface="Times New Roman" panose="02020603050405020304" charset="0"/>
              </a:endParaRPr>
            </a:p>
          </p:txBody>
        </p:sp>
        <p:sp>
          <p:nvSpPr>
            <p:cNvPr id="17" name="文本框 16"/>
            <p:cNvSpPr txBox="1"/>
            <p:nvPr/>
          </p:nvSpPr>
          <p:spPr>
            <a:xfrm>
              <a:off x="12208" y="8938"/>
              <a:ext cx="6400" cy="1016"/>
            </a:xfrm>
            <a:prstGeom prst="rect">
              <a:avLst/>
            </a:prstGeom>
          </p:spPr>
          <p:txBody>
            <a:bodyPr>
              <a:spAutoFit/>
              <a:extLst>
                <a:ext uri="{4A0BC546-FE56-4ADE-93B0-CB8AF2F6F144}">
                  <wpsdc:textFrameExt xmlns:wpsdc="http://www.wps.cn/officeDocument/2022/drawingmlCustomData" type="text"/>
                </a:ext>
              </a:extLst>
            </a:bodyPr>
            <a:p>
              <a:pPr algn="ctr"/>
              <a:r>
                <a:rPr lang="en-US" altLang="zh-CN" sz="1800" b="1">
                  <a:latin typeface="Times New Roman" panose="02020603050405020304" charset="0"/>
                  <a:ea typeface="微软雅黑" panose="020B0503020204020204" charset="-122"/>
                  <a:cs typeface="Times New Roman" panose="02020603050405020304" charset="0"/>
                </a:rPr>
                <a:t>Gene Regulatory Network:</a:t>
              </a:r>
              <a:endParaRPr lang="en-US" altLang="zh-CN" sz="1800" b="1">
                <a:latin typeface="Times New Roman" panose="02020603050405020304" charset="0"/>
                <a:ea typeface="微软雅黑" panose="020B0503020204020204" charset="-122"/>
                <a:cs typeface="Times New Roman" panose="02020603050405020304" charset="0"/>
              </a:endParaRPr>
            </a:p>
            <a:p>
              <a:pPr algn="ctr"/>
              <a:r>
                <a:rPr lang="en-US" altLang="zh-CN" sz="1800" b="1">
                  <a:latin typeface="Times New Roman" panose="02020603050405020304" charset="0"/>
                  <a:ea typeface="微软雅黑" panose="020B0503020204020204" charset="-122"/>
                  <a:cs typeface="Times New Roman" panose="02020603050405020304" charset="0"/>
                </a:rPr>
                <a:t>Directed and Weighted</a:t>
              </a:r>
              <a:endParaRPr lang="en-US" altLang="zh-CN" sz="1800" b="1">
                <a:latin typeface="Times New Roman" panose="02020603050405020304" charset="0"/>
                <a:ea typeface="微软雅黑" panose="020B0503020204020204" charset="-122"/>
                <a:cs typeface="Times New Roman" panose="02020603050405020304" charset="0"/>
              </a:endParaRPr>
            </a:p>
          </p:txBody>
        </p:sp>
      </p:grpSp>
      <p:sp>
        <p:nvSpPr>
          <p:cNvPr id="23" name="文本框 22"/>
          <p:cNvSpPr txBox="1"/>
          <p:nvPr/>
        </p:nvSpPr>
        <p:spPr>
          <a:xfrm>
            <a:off x="1199515" y="1772920"/>
            <a:ext cx="8679815" cy="1337945"/>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ClrTx/>
              <a:buSzTx/>
              <a:buFont typeface="Arial" panose="020B0604020202020204" pitchFamily="34" charset="0"/>
              <a:buChar char="•"/>
            </a:pPr>
            <a:r>
              <a:rPr lang="en-US" sz="1800" dirty="0">
                <a:latin typeface="Times New Roman" panose="02020603050405020304" charset="0"/>
                <a:cs typeface="Times New Roman" panose="02020603050405020304" charset="0"/>
                <a:sym typeface="+mn-ea"/>
              </a:rPr>
              <a:t>Topology Inference Task is well-known in other network fields...</a:t>
            </a:r>
            <a:endParaRPr lang="en-US" sz="1800" dirty="0">
              <a:latin typeface="Times New Roman" panose="02020603050405020304" charset="0"/>
              <a:cs typeface="Times New Roman" panose="02020603050405020304" charset="0"/>
              <a:sym typeface="+mn-ea"/>
            </a:endParaRPr>
          </a:p>
          <a:p>
            <a:pPr marL="285750" indent="-285750" algn="l" eaLnBrk="1" latinLnBrk="0" hangingPunct="1">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However, the difference between network characteristic is significant.</a:t>
            </a:r>
            <a:endParaRPr lang="en-US" sz="1800" dirty="0">
              <a:latin typeface="Times New Roman" panose="02020603050405020304" charset="0"/>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sz="1800" dirty="0">
                <a:solidFill>
                  <a:schemeClr val="tx1"/>
                </a:solidFill>
                <a:latin typeface="Times New Roman" panose="02020603050405020304" charset="0"/>
                <a:cs typeface="Times New Roman" panose="02020603050405020304" charset="0"/>
              </a:rPr>
              <a:t>Therefore, it is necessary to build framework suitable for DFL network.</a:t>
            </a:r>
            <a:endParaRPr lang="en-US" sz="1800" dirty="0">
              <a:solidFill>
                <a:schemeClr val="tx1"/>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342900" indent="-342900">
              <a:buFont typeface="Wingdings" panose="05000000000000000000" charset="0"/>
              <a:buChar char="Ø"/>
            </a:pPr>
            <a:r>
              <a:rPr lang="en-US" sz="2000" dirty="0">
                <a:solidFill>
                  <a:schemeClr val="tx1"/>
                </a:solidFill>
                <a:sym typeface="+mn-ea"/>
              </a:rPr>
              <a:t>Attack Scenario </a:t>
            </a:r>
            <a:r>
              <a:rPr lang="en-US" sz="2000" b="0" dirty="0">
                <a:solidFill>
                  <a:schemeClr val="tx1"/>
                </a:solidFill>
                <a:sym typeface="+mn-ea"/>
              </a:rPr>
              <a:t>—</a:t>
            </a:r>
            <a:r>
              <a:rPr lang="en-US" sz="1800" b="0" dirty="0">
                <a:solidFill>
                  <a:schemeClr val="tx1"/>
                </a:solidFill>
                <a:latin typeface="Times New Roman" panose="02020603050405020304" charset="0"/>
                <a:cs typeface="Times New Roman" panose="02020603050405020304" charset="0"/>
                <a:sym typeface="+mn-ea"/>
              </a:rPr>
              <a:t> Based on Attacker Knowledge Level</a:t>
            </a:r>
            <a:endParaRPr lang="en-US" sz="1800" b="0" dirty="0">
              <a:solidFill>
                <a:schemeClr val="tx1"/>
              </a:solidFill>
              <a:latin typeface="Times New Roman" panose="02020603050405020304" charset="0"/>
              <a:cs typeface="Times New Roman" panose="02020603050405020304" charset="0"/>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69" name="矩形 68"/>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grpSp>
        <p:nvGrpSpPr>
          <p:cNvPr id="158" name="组合 157"/>
          <p:cNvGrpSpPr/>
          <p:nvPr/>
        </p:nvGrpSpPr>
        <p:grpSpPr>
          <a:xfrm>
            <a:off x="1201420" y="1856105"/>
            <a:ext cx="6303010" cy="4357370"/>
            <a:chOff x="1892" y="2923"/>
            <a:chExt cx="9926" cy="6862"/>
          </a:xfrm>
        </p:grpSpPr>
        <p:grpSp>
          <p:nvGrpSpPr>
            <p:cNvPr id="153" name="组合 152"/>
            <p:cNvGrpSpPr/>
            <p:nvPr/>
          </p:nvGrpSpPr>
          <p:grpSpPr>
            <a:xfrm>
              <a:off x="1892" y="3389"/>
              <a:ext cx="9926" cy="6397"/>
              <a:chOff x="1892" y="3389"/>
              <a:chExt cx="9926" cy="6397"/>
            </a:xfrm>
          </p:grpSpPr>
          <p:sp>
            <p:nvSpPr>
              <p:cNvPr id="4" name="TextBox 28"/>
              <p:cNvSpPr txBox="1"/>
              <p:nvPr/>
            </p:nvSpPr>
            <p:spPr>
              <a:xfrm>
                <a:off x="1892" y="7101"/>
                <a:ext cx="4603" cy="822"/>
              </a:xfrm>
              <a:prstGeom prst="rect">
                <a:avLst/>
              </a:prstGeom>
              <a:solidFill>
                <a:schemeClr val="accent1"/>
              </a:solidFill>
            </p:spPr>
            <p:txBody>
              <a:bodyPr wrap="square" rtlCol="0">
                <a:spAutoFit/>
              </a:bodyPr>
              <a:p>
                <a:pPr algn="ctr"/>
                <a:r>
                  <a:rPr lang="en-US" sz="1400" b="1" dirty="0">
                    <a:solidFill>
                      <a:schemeClr val="bg1"/>
                    </a:solidFill>
                    <a:latin typeface="+mj-lt"/>
                    <a:ea typeface="Cambria" panose="02040503050406030204" pitchFamily="18" charset="0"/>
                  </a:rPr>
                  <a:t>Scenario 1: Nodes Fully Control, </a:t>
                </a:r>
                <a:endParaRPr lang="en-US" sz="1400" b="1" dirty="0">
                  <a:solidFill>
                    <a:schemeClr val="bg1"/>
                  </a:solidFill>
                  <a:latin typeface="+mj-lt"/>
                  <a:ea typeface="Cambria" panose="02040503050406030204" pitchFamily="18" charset="0"/>
                </a:endParaRPr>
              </a:p>
              <a:p>
                <a:pPr algn="ctr"/>
                <a:r>
                  <a:rPr lang="en-US" sz="1400" b="1" dirty="0">
                    <a:solidFill>
                      <a:schemeClr val="bg1"/>
                    </a:solidFill>
                    <a:latin typeface="+mj-lt"/>
                    <a:ea typeface="Cambria" panose="02040503050406030204" pitchFamily="18" charset="0"/>
                  </a:rPr>
                  <a:t>P</a:t>
                </a:r>
                <a:r>
                  <a:rPr lang="en-US" sz="1400" b="1" dirty="0">
                    <a:solidFill>
                      <a:schemeClr val="bg1"/>
                    </a:solidFill>
                    <a:latin typeface="+mj-lt"/>
                    <a:ea typeface="Cambria" panose="02040503050406030204" pitchFamily="18" charset="0"/>
                  </a:rPr>
                  <a:t>artial Edges Missing</a:t>
                </a:r>
                <a:endParaRPr lang="en-US" sz="1400" b="1" dirty="0">
                  <a:solidFill>
                    <a:schemeClr val="bg1"/>
                  </a:solidFill>
                  <a:latin typeface="+mj-lt"/>
                  <a:ea typeface="Cambria" panose="02040503050406030204" pitchFamily="18" charset="0"/>
                </a:endParaRPr>
              </a:p>
            </p:txBody>
          </p:sp>
          <p:grpSp>
            <p:nvGrpSpPr>
              <p:cNvPr id="2" name="组合 1"/>
              <p:cNvGrpSpPr/>
              <p:nvPr/>
            </p:nvGrpSpPr>
            <p:grpSpPr>
              <a:xfrm>
                <a:off x="1892" y="3389"/>
                <a:ext cx="4027" cy="2956"/>
                <a:chOff x="9846" y="3634"/>
                <a:chExt cx="4027" cy="2956"/>
              </a:xfrm>
            </p:grpSpPr>
            <p:grpSp>
              <p:nvGrpSpPr>
                <p:cNvPr id="49" name="组合 48"/>
                <p:cNvGrpSpPr/>
                <p:nvPr/>
              </p:nvGrpSpPr>
              <p:grpSpPr>
                <a:xfrm>
                  <a:off x="10507" y="3634"/>
                  <a:ext cx="3366" cy="2956"/>
                  <a:chOff x="10490" y="3712"/>
                  <a:chExt cx="3366" cy="2956"/>
                </a:xfrm>
              </p:grpSpPr>
              <p:grpSp>
                <p:nvGrpSpPr>
                  <p:cNvPr id="31" name="组合 30"/>
                  <p:cNvGrpSpPr/>
                  <p:nvPr/>
                </p:nvGrpSpPr>
                <p:grpSpPr>
                  <a:xfrm rot="21060000">
                    <a:off x="10490" y="3712"/>
                    <a:ext cx="3366" cy="2956"/>
                    <a:chOff x="3611" y="4266"/>
                    <a:chExt cx="2884" cy="2625"/>
                  </a:xfrm>
                </p:grpSpPr>
                <p:sp>
                  <p:nvSpPr>
                    <p:cNvPr id="32" name="椭圆 31"/>
                    <p:cNvSpPr/>
                    <p:nvPr/>
                  </p:nvSpPr>
                  <p:spPr>
                    <a:xfrm>
                      <a:off x="4951" y="4266"/>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33" name="椭圆 32"/>
                    <p:cNvSpPr/>
                    <p:nvPr/>
                  </p:nvSpPr>
                  <p:spPr>
                    <a:xfrm>
                      <a:off x="3611" y="5060"/>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34" name="椭圆 33"/>
                    <p:cNvSpPr/>
                    <p:nvPr/>
                  </p:nvSpPr>
                  <p:spPr>
                    <a:xfrm>
                      <a:off x="6247" y="5060"/>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35" name="椭圆 34"/>
                    <p:cNvSpPr/>
                    <p:nvPr/>
                  </p:nvSpPr>
                  <p:spPr>
                    <a:xfrm>
                      <a:off x="4156" y="6647"/>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36" name="椭圆 35"/>
                    <p:cNvSpPr/>
                    <p:nvPr/>
                  </p:nvSpPr>
                  <p:spPr>
                    <a:xfrm>
                      <a:off x="5631" y="6647"/>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cxnSp>
                  <p:nvCxnSpPr>
                    <p:cNvPr id="37" name="直接连接符 36"/>
                    <p:cNvCxnSpPr>
                      <a:stCxn id="32" idx="6"/>
                      <a:endCxn id="34" idx="1"/>
                    </p:cNvCxnSpPr>
                    <p:nvPr/>
                  </p:nvCxnSpPr>
                  <p:spPr>
                    <a:xfrm>
                      <a:off x="5199" y="4388"/>
                      <a:ext cx="1084" cy="708"/>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38" name="直接连接符 37"/>
                    <p:cNvCxnSpPr>
                      <a:stCxn id="33" idx="6"/>
                    </p:cNvCxnSpPr>
                    <p:nvPr/>
                  </p:nvCxnSpPr>
                  <p:spPr>
                    <a:xfrm>
                      <a:off x="3859" y="5182"/>
                      <a:ext cx="2402" cy="36"/>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39" name="直接连接符 38"/>
                    <p:cNvCxnSpPr>
                      <a:stCxn id="33" idx="7"/>
                    </p:cNvCxnSpPr>
                    <p:nvPr/>
                  </p:nvCxnSpPr>
                  <p:spPr>
                    <a:xfrm flipV="1">
                      <a:off x="3823" y="4388"/>
                      <a:ext cx="1128" cy="708"/>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40" name="直接连接符 39"/>
                    <p:cNvCxnSpPr>
                      <a:stCxn id="35" idx="7"/>
                      <a:endCxn id="34" idx="3"/>
                    </p:cNvCxnSpPr>
                    <p:nvPr/>
                  </p:nvCxnSpPr>
                  <p:spPr>
                    <a:xfrm flipV="1">
                      <a:off x="4368" y="5268"/>
                      <a:ext cx="1915" cy="1415"/>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41" name="直接连接符 40"/>
                    <p:cNvCxnSpPr>
                      <a:stCxn id="36" idx="7"/>
                      <a:endCxn id="34" idx="4"/>
                    </p:cNvCxnSpPr>
                    <p:nvPr/>
                  </p:nvCxnSpPr>
                  <p:spPr>
                    <a:xfrm flipV="1">
                      <a:off x="5843" y="5304"/>
                      <a:ext cx="528" cy="1379"/>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42" name="直接连接符 41"/>
                    <p:cNvCxnSpPr>
                      <a:stCxn id="36" idx="0"/>
                    </p:cNvCxnSpPr>
                    <p:nvPr/>
                  </p:nvCxnSpPr>
                  <p:spPr>
                    <a:xfrm flipH="1" flipV="1">
                      <a:off x="5111" y="4474"/>
                      <a:ext cx="644" cy="2173"/>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43" name="直接连接符 42"/>
                    <p:cNvCxnSpPr>
                      <a:stCxn id="35" idx="1"/>
                      <a:endCxn id="33" idx="4"/>
                    </p:cNvCxnSpPr>
                    <p:nvPr/>
                  </p:nvCxnSpPr>
                  <p:spPr>
                    <a:xfrm flipH="1" flipV="1">
                      <a:off x="3735" y="5304"/>
                      <a:ext cx="457" cy="1379"/>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44" name="直接连接符 43"/>
                    <p:cNvCxnSpPr/>
                    <p:nvPr/>
                  </p:nvCxnSpPr>
                  <p:spPr>
                    <a:xfrm flipH="1">
                      <a:off x="4412" y="6761"/>
                      <a:ext cx="1210" cy="0"/>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45" name="直接连接符 44"/>
                    <p:cNvCxnSpPr>
                      <a:stCxn id="36" idx="1"/>
                    </p:cNvCxnSpPr>
                    <p:nvPr/>
                  </p:nvCxnSpPr>
                  <p:spPr>
                    <a:xfrm flipH="1" flipV="1">
                      <a:off x="3859" y="5268"/>
                      <a:ext cx="1808" cy="1415"/>
                    </a:xfrm>
                    <a:prstGeom prst="line">
                      <a:avLst/>
                    </a:prstGeom>
                    <a:solidFill>
                      <a:schemeClr val="accent1"/>
                    </a:solidFill>
                    <a:ln w="9525" cap="flat" cmpd="sng" algn="ctr">
                      <a:solidFill>
                        <a:schemeClr val="accent1"/>
                      </a:solidFill>
                      <a:prstDash val="sysDash"/>
                      <a:round/>
                      <a:headEnd type="none" w="med" len="med"/>
                      <a:tailEnd type="none" w="med" len="med"/>
                    </a:ln>
                  </p:spPr>
                </p:cxnSp>
              </p:grpSp>
              <p:cxnSp>
                <p:nvCxnSpPr>
                  <p:cNvPr id="47" name="直接连接符 46"/>
                  <p:cNvCxnSpPr/>
                  <p:nvPr/>
                </p:nvCxnSpPr>
                <p:spPr>
                  <a:xfrm flipV="1">
                    <a:off x="11526" y="3998"/>
                    <a:ext cx="432" cy="2546"/>
                  </a:xfrm>
                  <a:prstGeom prst="line">
                    <a:avLst/>
                  </a:prstGeom>
                  <a:solidFill>
                    <a:schemeClr val="accent1"/>
                  </a:solidFill>
                  <a:ln w="9525" cap="flat" cmpd="sng" algn="ctr">
                    <a:solidFill>
                      <a:schemeClr val="accent1"/>
                    </a:solidFill>
                    <a:prstDash val="sysDash"/>
                    <a:round/>
                    <a:headEnd type="none" w="med" len="med"/>
                    <a:tailEnd type="none" w="med" len="med"/>
                  </a:ln>
                </p:spPr>
              </p:cxnSp>
            </p:grpSp>
            <p:sp>
              <p:nvSpPr>
                <p:cNvPr id="65" name="文本框 64"/>
                <p:cNvSpPr txBox="1"/>
                <p:nvPr/>
              </p:nvSpPr>
              <p:spPr>
                <a:xfrm>
                  <a:off x="9846" y="4655"/>
                  <a:ext cx="716" cy="483"/>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rPr>
                    <a:t>1</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endParaRPr>
                </a:p>
              </p:txBody>
            </p:sp>
          </p:grpSp>
          <p:grpSp>
            <p:nvGrpSpPr>
              <p:cNvPr id="139" name="组合 138"/>
              <p:cNvGrpSpPr/>
              <p:nvPr/>
            </p:nvGrpSpPr>
            <p:grpSpPr>
              <a:xfrm>
                <a:off x="1892" y="8348"/>
                <a:ext cx="9927" cy="1438"/>
                <a:chOff x="1892" y="8121"/>
                <a:chExt cx="9927" cy="1438"/>
              </a:xfrm>
            </p:grpSpPr>
            <p:sp>
              <p:nvSpPr>
                <p:cNvPr id="134" name="左大括号 133"/>
                <p:cNvSpPr/>
                <p:nvPr/>
              </p:nvSpPr>
              <p:spPr>
                <a:xfrm>
                  <a:off x="1892" y="8348"/>
                  <a:ext cx="453" cy="938"/>
                </a:xfrm>
                <a:prstGeom prst="leftBrace">
                  <a:avLst/>
                </a:prstGeom>
                <a:noFill/>
                <a:ln w="19050" cap="flat" cmpd="sng" algn="ctr">
                  <a:solidFill>
                    <a:schemeClr val="accent1">
                      <a:lumMod val="5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0" tIns="0" rIns="0" bIns="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de-CH"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35" name="文本框 134"/>
                <p:cNvSpPr txBox="1"/>
                <p:nvPr/>
              </p:nvSpPr>
              <p:spPr>
                <a:xfrm>
                  <a:off x="2343" y="8121"/>
                  <a:ext cx="6400" cy="531"/>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b="1">
                      <a:latin typeface="Times New Roman" panose="02020603050405020304" charset="0"/>
                      <a:ea typeface="微软雅黑" panose="020B0503020204020204" charset="-122"/>
                      <a:cs typeface="Times New Roman" panose="02020603050405020304" charset="0"/>
                      <a:sym typeface="+mn-ea"/>
                    </a:rPr>
                    <a:t>X</a:t>
                  </a:r>
                  <a:r>
                    <a:rPr lang="en-US" altLang="zh-CN" sz="1600">
                      <a:latin typeface="Times New Roman" panose="02020603050405020304" charset="0"/>
                      <a:ea typeface="微软雅黑" panose="020B0503020204020204" charset="-122"/>
                      <a:cs typeface="Times New Roman" panose="02020603050405020304" charset="0"/>
                      <a:sym typeface="+mn-ea"/>
                    </a:rPr>
                    <a:t> = [x</a:t>
                  </a:r>
                  <a:r>
                    <a:rPr lang="en-US" altLang="zh-CN" sz="1600" baseline="-25000">
                      <a:latin typeface="Times New Roman" panose="02020603050405020304" charset="0"/>
                      <a:ea typeface="微软雅黑" panose="020B0503020204020204" charset="-122"/>
                      <a:cs typeface="Times New Roman" panose="02020603050405020304" charset="0"/>
                      <a:sym typeface="+mn-ea"/>
                    </a:rPr>
                    <a:t>1</a:t>
                  </a:r>
                  <a:r>
                    <a:rPr lang="en-US" altLang="zh-CN" sz="1600">
                      <a:latin typeface="Times New Roman" panose="02020603050405020304" charset="0"/>
                      <a:ea typeface="微软雅黑" panose="020B0503020204020204" charset="-122"/>
                      <a:cs typeface="Times New Roman" panose="02020603050405020304" charset="0"/>
                      <a:sym typeface="+mn-ea"/>
                    </a:rPr>
                    <a:t>, . . . , x</a:t>
                  </a:r>
                  <a:r>
                    <a:rPr lang="en-US" altLang="zh-CN" sz="1600" baseline="-25000">
                      <a:latin typeface="Times New Roman" panose="02020603050405020304" charset="0"/>
                      <a:ea typeface="微软雅黑" panose="020B0503020204020204" charset="-122"/>
                      <a:cs typeface="Times New Roman" panose="02020603050405020304" charset="0"/>
                      <a:sym typeface="+mn-ea"/>
                    </a:rPr>
                    <a:t>Nv</a:t>
                  </a:r>
                  <a:r>
                    <a:rPr lang="en-US" altLang="zh-CN" sz="1600">
                      <a:latin typeface="Times New Roman" panose="02020603050405020304" charset="0"/>
                      <a:ea typeface="微软雅黑" panose="020B0503020204020204" charset="-122"/>
                      <a:cs typeface="Times New Roman" panose="02020603050405020304" charset="0"/>
                      <a:sym typeface="+mn-ea"/>
                    </a:rPr>
                    <a:t>]</a:t>
                  </a:r>
                  <a:r>
                    <a:rPr lang="en-US" altLang="zh-CN" sz="1600" baseline="30000">
                      <a:latin typeface="Times New Roman" panose="02020603050405020304" charset="0"/>
                      <a:ea typeface="微软雅黑" panose="020B0503020204020204" charset="-122"/>
                      <a:cs typeface="Times New Roman" panose="02020603050405020304" charset="0"/>
                      <a:sym typeface="+mn-ea"/>
                    </a:rPr>
                    <a:t>T</a:t>
                  </a:r>
                  <a:endParaRPr lang="en-US" altLang="zh-CN" sz="1600" baseline="30000">
                    <a:latin typeface="Times New Roman" panose="02020603050405020304" charset="0"/>
                    <a:ea typeface="微软雅黑" panose="020B0503020204020204" charset="-122"/>
                    <a:cs typeface="Times New Roman" panose="02020603050405020304" charset="0"/>
                    <a:sym typeface="+mn-ea"/>
                  </a:endParaRPr>
                </a:p>
              </p:txBody>
            </p:sp>
            <p:sp>
              <p:nvSpPr>
                <p:cNvPr id="136" name="文本框 135"/>
                <p:cNvSpPr txBox="1"/>
                <p:nvPr/>
              </p:nvSpPr>
              <p:spPr>
                <a:xfrm>
                  <a:off x="2345" y="9029"/>
                  <a:ext cx="6400" cy="531"/>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b="1">
                      <a:latin typeface="Times New Roman" panose="02020603050405020304" charset="0"/>
                      <a:ea typeface="微软雅黑" panose="020B0503020204020204" charset="-122"/>
                      <a:cs typeface="Times New Roman" panose="02020603050405020304" charset="0"/>
                    </a:rPr>
                    <a:t>Y</a:t>
                  </a:r>
                  <a:r>
                    <a:rPr lang="en-US" altLang="zh-CN" sz="1600">
                      <a:latin typeface="Times New Roman" panose="02020603050405020304" charset="0"/>
                      <a:ea typeface="微软雅黑" panose="020B0503020204020204" charset="-122"/>
                      <a:cs typeface="Times New Roman" panose="02020603050405020304" charset="0"/>
                    </a:rPr>
                    <a:t> = [y</a:t>
                  </a:r>
                  <a:r>
                    <a:rPr lang="en-US" altLang="zh-CN" sz="1600" baseline="-25000">
                      <a:latin typeface="Times New Roman" panose="02020603050405020304" charset="0"/>
                      <a:ea typeface="微软雅黑" panose="020B0503020204020204" charset="-122"/>
                      <a:cs typeface="Times New Roman" panose="02020603050405020304" charset="0"/>
                    </a:rPr>
                    <a:t>ij</a:t>
                  </a:r>
                  <a:r>
                    <a:rPr lang="en-US" altLang="zh-CN" sz="1600">
                      <a:latin typeface="Times New Roman" panose="02020603050405020304" charset="0"/>
                      <a:ea typeface="微软雅黑" panose="020B0503020204020204" charset="-122"/>
                      <a:cs typeface="Times New Roman" panose="02020603050405020304" charset="0"/>
                    </a:rPr>
                    <a:t>]∈Y</a:t>
                  </a:r>
                  <a:r>
                    <a:rPr lang="en-US" altLang="zh-CN" sz="1600" baseline="-25000">
                      <a:latin typeface="Times New Roman" panose="02020603050405020304" charset="0"/>
                      <a:ea typeface="微软雅黑" panose="020B0503020204020204" charset="-122"/>
                      <a:cs typeface="Times New Roman" panose="02020603050405020304" charset="0"/>
                    </a:rPr>
                    <a:t>known</a:t>
                  </a:r>
                  <a:endParaRPr lang="en-US" altLang="zh-CN" sz="1600" baseline="-25000">
                    <a:latin typeface="Times New Roman" panose="02020603050405020304" charset="0"/>
                    <a:ea typeface="微软雅黑" panose="020B0503020204020204" charset="-122"/>
                    <a:cs typeface="Times New Roman" panose="02020603050405020304" charset="0"/>
                  </a:endParaRPr>
                </a:p>
              </p:txBody>
            </p:sp>
            <p:sp>
              <p:nvSpPr>
                <p:cNvPr id="137" name="右箭头 136"/>
                <p:cNvSpPr/>
                <p:nvPr/>
              </p:nvSpPr>
              <p:spPr>
                <a:xfrm>
                  <a:off x="4951" y="8676"/>
                  <a:ext cx="468" cy="353"/>
                </a:xfrm>
                <a:prstGeom prst="rightArrow">
                  <a:avLst/>
                </a:prstGeom>
                <a:solidFill>
                  <a:schemeClr val="accent1">
                    <a:lumMod val="60000"/>
                    <a:lumOff val="40000"/>
                  </a:schemeClr>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38" name="文本框 137"/>
                <p:cNvSpPr txBox="1"/>
                <p:nvPr/>
              </p:nvSpPr>
              <p:spPr>
                <a:xfrm>
                  <a:off x="5419" y="8587"/>
                  <a:ext cx="6400" cy="531"/>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a:latin typeface="Times New Roman" panose="02020603050405020304" charset="0"/>
                      <a:ea typeface="微软雅黑" panose="020B0503020204020204" charset="-122"/>
                      <a:cs typeface="Times New Roman" panose="02020603050405020304" charset="0"/>
                    </a:rPr>
                    <a:t>Y</a:t>
                  </a:r>
                  <a:r>
                    <a:rPr lang="en-US" altLang="zh-CN" sz="1600" baseline="-25000">
                      <a:latin typeface="Times New Roman" panose="02020603050405020304" charset="0"/>
                      <a:ea typeface="微软雅黑" panose="020B0503020204020204" charset="-122"/>
                      <a:cs typeface="Times New Roman" panose="02020603050405020304" charset="0"/>
                    </a:rPr>
                    <a:t>missing</a:t>
                  </a:r>
                  <a:endParaRPr lang="en-US" altLang="zh-CN" sz="1600" baseline="-25000">
                    <a:latin typeface="Times New Roman" panose="02020603050405020304" charset="0"/>
                    <a:ea typeface="微软雅黑" panose="020B0503020204020204" charset="-122"/>
                    <a:cs typeface="Times New Roman" panose="02020603050405020304" charset="0"/>
                  </a:endParaRPr>
                </a:p>
              </p:txBody>
            </p:sp>
          </p:grpSp>
        </p:grpSp>
        <p:sp>
          <p:nvSpPr>
            <p:cNvPr id="101" name="文本框 100"/>
            <p:cNvSpPr txBox="1"/>
            <p:nvPr/>
          </p:nvSpPr>
          <p:spPr>
            <a:xfrm>
              <a:off x="2772" y="6232"/>
              <a:ext cx="61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2</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2" name="文本框 101"/>
            <p:cNvSpPr txBox="1"/>
            <p:nvPr/>
          </p:nvSpPr>
          <p:spPr>
            <a:xfrm>
              <a:off x="3476" y="2923"/>
              <a:ext cx="634"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0</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3" name="文本框 102"/>
            <p:cNvSpPr txBox="1"/>
            <p:nvPr/>
          </p:nvSpPr>
          <p:spPr>
            <a:xfrm>
              <a:off x="5419" y="5967"/>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3</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4" name="文本框 103"/>
            <p:cNvSpPr txBox="1"/>
            <p:nvPr/>
          </p:nvSpPr>
          <p:spPr>
            <a:xfrm>
              <a:off x="5850" y="3927"/>
              <a:ext cx="680"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4</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grpSp>
        <p:nvGrpSpPr>
          <p:cNvPr id="154" name="组合 153"/>
          <p:cNvGrpSpPr/>
          <p:nvPr/>
        </p:nvGrpSpPr>
        <p:grpSpPr>
          <a:xfrm>
            <a:off x="4639945" y="1844675"/>
            <a:ext cx="2943860" cy="4081145"/>
            <a:chOff x="7307" y="2905"/>
            <a:chExt cx="4636" cy="6427"/>
          </a:xfrm>
        </p:grpSpPr>
        <p:grpSp>
          <p:nvGrpSpPr>
            <p:cNvPr id="151" name="组合 150"/>
            <p:cNvGrpSpPr/>
            <p:nvPr/>
          </p:nvGrpSpPr>
          <p:grpSpPr>
            <a:xfrm>
              <a:off x="7307" y="2905"/>
              <a:ext cx="4636" cy="3798"/>
              <a:chOff x="7611" y="2905"/>
              <a:chExt cx="4636" cy="3798"/>
            </a:xfrm>
          </p:grpSpPr>
          <p:grpSp>
            <p:nvGrpSpPr>
              <p:cNvPr id="7" name="组合 6"/>
              <p:cNvGrpSpPr/>
              <p:nvPr/>
            </p:nvGrpSpPr>
            <p:grpSpPr>
              <a:xfrm rot="0">
                <a:off x="8272" y="3285"/>
                <a:ext cx="3366" cy="2956"/>
                <a:chOff x="10490" y="3712"/>
                <a:chExt cx="3366" cy="2956"/>
              </a:xfrm>
            </p:grpSpPr>
            <p:grpSp>
              <p:nvGrpSpPr>
                <p:cNvPr id="8" name="组合 7"/>
                <p:cNvGrpSpPr/>
                <p:nvPr/>
              </p:nvGrpSpPr>
              <p:grpSpPr>
                <a:xfrm rot="21060000">
                  <a:off x="10490" y="3712"/>
                  <a:ext cx="3366" cy="2956"/>
                  <a:chOff x="3611" y="4266"/>
                  <a:chExt cx="2884" cy="2625"/>
                </a:xfrm>
              </p:grpSpPr>
              <p:sp>
                <p:nvSpPr>
                  <p:cNvPr id="9" name="椭圆 8"/>
                  <p:cNvSpPr/>
                  <p:nvPr/>
                </p:nvSpPr>
                <p:spPr>
                  <a:xfrm>
                    <a:off x="4951" y="4266"/>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0" name="椭圆 9"/>
                  <p:cNvSpPr/>
                  <p:nvPr/>
                </p:nvSpPr>
                <p:spPr>
                  <a:xfrm>
                    <a:off x="3611" y="5060"/>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3" name="椭圆 12"/>
                  <p:cNvSpPr/>
                  <p:nvPr/>
                </p:nvSpPr>
                <p:spPr>
                  <a:xfrm>
                    <a:off x="6247" y="5060"/>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5" name="椭圆 14"/>
                  <p:cNvSpPr/>
                  <p:nvPr/>
                </p:nvSpPr>
                <p:spPr>
                  <a:xfrm>
                    <a:off x="4156" y="6647"/>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6" name="椭圆 15"/>
                  <p:cNvSpPr/>
                  <p:nvPr/>
                </p:nvSpPr>
                <p:spPr>
                  <a:xfrm>
                    <a:off x="5631" y="6647"/>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cxnSp>
                <p:nvCxnSpPr>
                  <p:cNvPr id="26" name="直接连接符 25"/>
                  <p:cNvCxnSpPr>
                    <a:stCxn id="9" idx="6"/>
                    <a:endCxn id="13" idx="1"/>
                  </p:cNvCxnSpPr>
                  <p:nvPr/>
                </p:nvCxnSpPr>
                <p:spPr>
                  <a:xfrm>
                    <a:off x="5199" y="4388"/>
                    <a:ext cx="1084" cy="708"/>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29" name="直接连接符 28"/>
                  <p:cNvCxnSpPr>
                    <a:stCxn id="10" idx="6"/>
                  </p:cNvCxnSpPr>
                  <p:nvPr/>
                </p:nvCxnSpPr>
                <p:spPr>
                  <a:xfrm>
                    <a:off x="3859" y="5182"/>
                    <a:ext cx="2402" cy="36"/>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46" name="直接连接符 45"/>
                  <p:cNvCxnSpPr>
                    <a:stCxn id="10" idx="7"/>
                  </p:cNvCxnSpPr>
                  <p:nvPr/>
                </p:nvCxnSpPr>
                <p:spPr>
                  <a:xfrm flipV="1">
                    <a:off x="3823" y="4388"/>
                    <a:ext cx="1128" cy="708"/>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57" name="直接连接符 56"/>
                  <p:cNvCxnSpPr>
                    <a:stCxn id="15" idx="7"/>
                    <a:endCxn id="13" idx="3"/>
                  </p:cNvCxnSpPr>
                  <p:nvPr/>
                </p:nvCxnSpPr>
                <p:spPr>
                  <a:xfrm flipV="1">
                    <a:off x="4368" y="5268"/>
                    <a:ext cx="1915" cy="1415"/>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58" name="直接连接符 57"/>
                  <p:cNvCxnSpPr>
                    <a:stCxn id="16" idx="7"/>
                    <a:endCxn id="13" idx="4"/>
                  </p:cNvCxnSpPr>
                  <p:nvPr/>
                </p:nvCxnSpPr>
                <p:spPr>
                  <a:xfrm flipV="1">
                    <a:off x="5843" y="5304"/>
                    <a:ext cx="528" cy="1379"/>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59" name="直接连接符 58"/>
                  <p:cNvCxnSpPr>
                    <a:stCxn id="16" idx="0"/>
                  </p:cNvCxnSpPr>
                  <p:nvPr/>
                </p:nvCxnSpPr>
                <p:spPr>
                  <a:xfrm flipH="1" flipV="1">
                    <a:off x="5111" y="4474"/>
                    <a:ext cx="644" cy="2173"/>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60" name="直接连接符 59"/>
                  <p:cNvCxnSpPr>
                    <a:stCxn id="15" idx="1"/>
                    <a:endCxn id="10" idx="4"/>
                  </p:cNvCxnSpPr>
                  <p:nvPr/>
                </p:nvCxnSpPr>
                <p:spPr>
                  <a:xfrm flipH="1" flipV="1">
                    <a:off x="3735" y="5304"/>
                    <a:ext cx="457" cy="1379"/>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61" name="直接连接符 60"/>
                  <p:cNvCxnSpPr/>
                  <p:nvPr/>
                </p:nvCxnSpPr>
                <p:spPr>
                  <a:xfrm flipH="1">
                    <a:off x="4412" y="6761"/>
                    <a:ext cx="1210" cy="0"/>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62" name="直接连接符 61"/>
                  <p:cNvCxnSpPr>
                    <a:stCxn id="16" idx="1"/>
                  </p:cNvCxnSpPr>
                  <p:nvPr/>
                </p:nvCxnSpPr>
                <p:spPr>
                  <a:xfrm flipH="1" flipV="1">
                    <a:off x="3859" y="5268"/>
                    <a:ext cx="1808" cy="1415"/>
                  </a:xfrm>
                  <a:prstGeom prst="line">
                    <a:avLst/>
                  </a:prstGeom>
                  <a:solidFill>
                    <a:schemeClr val="accent1"/>
                  </a:solidFill>
                  <a:ln w="9525" cap="flat" cmpd="sng" algn="ctr">
                    <a:solidFill>
                      <a:schemeClr val="accent1"/>
                    </a:solidFill>
                    <a:prstDash val="sysDash"/>
                    <a:round/>
                    <a:headEnd type="none" w="med" len="med"/>
                    <a:tailEnd type="none" w="med" len="med"/>
                  </a:ln>
                </p:spPr>
              </p:cxnSp>
            </p:grpSp>
            <p:cxnSp>
              <p:nvCxnSpPr>
                <p:cNvPr id="72" name="直接连接符 71"/>
                <p:cNvCxnSpPr/>
                <p:nvPr/>
              </p:nvCxnSpPr>
              <p:spPr>
                <a:xfrm flipV="1">
                  <a:off x="11526" y="3998"/>
                  <a:ext cx="432" cy="2546"/>
                </a:xfrm>
                <a:prstGeom prst="line">
                  <a:avLst/>
                </a:prstGeom>
                <a:solidFill>
                  <a:schemeClr val="accent1"/>
                </a:solidFill>
                <a:ln w="9525" cap="flat" cmpd="sng" algn="ctr">
                  <a:solidFill>
                    <a:schemeClr val="accent1"/>
                  </a:solidFill>
                  <a:prstDash val="sysDash"/>
                  <a:round/>
                  <a:headEnd type="none" w="med" len="med"/>
                  <a:tailEnd type="none" w="med" len="med"/>
                </a:ln>
              </p:spPr>
            </p:cxnSp>
          </p:grpSp>
          <p:sp>
            <p:nvSpPr>
              <p:cNvPr id="105" name="文本框 104"/>
              <p:cNvSpPr txBox="1"/>
              <p:nvPr/>
            </p:nvSpPr>
            <p:spPr>
              <a:xfrm>
                <a:off x="9106" y="2905"/>
                <a:ext cx="634"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0</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6" name="文本框 105"/>
              <p:cNvSpPr txBox="1"/>
              <p:nvPr/>
            </p:nvSpPr>
            <p:spPr>
              <a:xfrm>
                <a:off x="7611" y="4344"/>
                <a:ext cx="716" cy="483"/>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rPr>
                  <a:t>1</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endParaRPr>
              </a:p>
            </p:txBody>
          </p:sp>
          <p:sp>
            <p:nvSpPr>
              <p:cNvPr id="107" name="文本框 106"/>
              <p:cNvSpPr txBox="1"/>
              <p:nvPr/>
            </p:nvSpPr>
            <p:spPr>
              <a:xfrm>
                <a:off x="8509" y="6221"/>
                <a:ext cx="61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2</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8" name="文本框 107"/>
              <p:cNvSpPr txBox="1"/>
              <p:nvPr/>
            </p:nvSpPr>
            <p:spPr>
              <a:xfrm>
                <a:off x="11187" y="5830"/>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3</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09" name="文本框 108"/>
              <p:cNvSpPr txBox="1"/>
              <p:nvPr/>
            </p:nvSpPr>
            <p:spPr>
              <a:xfrm>
                <a:off x="11567" y="3858"/>
                <a:ext cx="680"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4</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sp>
          <p:nvSpPr>
            <p:cNvPr id="110" name="TextBox 28"/>
            <p:cNvSpPr txBox="1"/>
            <p:nvPr/>
          </p:nvSpPr>
          <p:spPr>
            <a:xfrm>
              <a:off x="7350" y="7101"/>
              <a:ext cx="4593" cy="822"/>
            </a:xfrm>
            <a:prstGeom prst="rect">
              <a:avLst/>
            </a:prstGeom>
            <a:solidFill>
              <a:schemeClr val="accent5">
                <a:lumMod val="50000"/>
              </a:schemeClr>
            </a:solidFill>
          </p:spPr>
          <p:txBody>
            <a:bodyPr wrap="square" rtlCol="0">
              <a:spAutoFit/>
            </a:bodyPr>
            <a:p>
              <a:pPr algn="ctr"/>
              <a:r>
                <a:rPr lang="en-US" sz="1400" b="1" dirty="0">
                  <a:solidFill>
                    <a:schemeClr val="bg1"/>
                  </a:solidFill>
                  <a:latin typeface="+mj-lt"/>
                  <a:ea typeface="Cambria" panose="02040503050406030204" pitchFamily="18" charset="0"/>
                </a:rPr>
                <a:t>Scenario 2: Nodes Fully Control, </a:t>
              </a:r>
              <a:endParaRPr lang="en-US" sz="1400" b="1" dirty="0">
                <a:solidFill>
                  <a:schemeClr val="bg1"/>
                </a:solidFill>
                <a:latin typeface="+mj-lt"/>
                <a:ea typeface="Cambria" panose="02040503050406030204" pitchFamily="18" charset="0"/>
              </a:endParaRPr>
            </a:p>
            <a:p>
              <a:pPr algn="ctr"/>
              <a:r>
                <a:rPr lang="en-US" sz="1400" b="1" dirty="0">
                  <a:solidFill>
                    <a:schemeClr val="bg1"/>
                  </a:solidFill>
                  <a:latin typeface="+mj-lt"/>
                  <a:ea typeface="Cambria" panose="02040503050406030204" pitchFamily="18" charset="0"/>
                </a:rPr>
                <a:t>All Edges Missing</a:t>
              </a:r>
              <a:endParaRPr lang="en-US" sz="1400" b="1" dirty="0">
                <a:solidFill>
                  <a:schemeClr val="bg1"/>
                </a:solidFill>
                <a:latin typeface="+mj-lt"/>
                <a:ea typeface="Cambria" panose="02040503050406030204" pitchFamily="18" charset="0"/>
              </a:endParaRPr>
            </a:p>
          </p:txBody>
        </p:sp>
        <p:grpSp>
          <p:nvGrpSpPr>
            <p:cNvPr id="144" name="组合 143"/>
            <p:cNvGrpSpPr/>
            <p:nvPr/>
          </p:nvGrpSpPr>
          <p:grpSpPr>
            <a:xfrm>
              <a:off x="7777" y="8802"/>
              <a:ext cx="4166" cy="530"/>
              <a:chOff x="7654" y="8814"/>
              <a:chExt cx="4166" cy="530"/>
            </a:xfrm>
          </p:grpSpPr>
          <p:sp>
            <p:nvSpPr>
              <p:cNvPr id="141" name="文本框 140"/>
              <p:cNvSpPr txBox="1"/>
              <p:nvPr/>
            </p:nvSpPr>
            <p:spPr>
              <a:xfrm>
                <a:off x="7654" y="8814"/>
                <a:ext cx="2754" cy="531"/>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600" b="1">
                    <a:latin typeface="Times New Roman" panose="02020603050405020304" charset="0"/>
                    <a:ea typeface="微软雅黑" panose="020B0503020204020204" charset="-122"/>
                    <a:cs typeface="Times New Roman" panose="02020603050405020304" charset="0"/>
                    <a:sym typeface="+mn-ea"/>
                  </a:rPr>
                  <a:t>X</a:t>
                </a:r>
                <a:r>
                  <a:rPr lang="en-US" altLang="zh-CN" sz="1600">
                    <a:latin typeface="Times New Roman" panose="02020603050405020304" charset="0"/>
                    <a:ea typeface="微软雅黑" panose="020B0503020204020204" charset="-122"/>
                    <a:cs typeface="Times New Roman" panose="02020603050405020304" charset="0"/>
                    <a:sym typeface="+mn-ea"/>
                  </a:rPr>
                  <a:t> = [x</a:t>
                </a:r>
                <a:r>
                  <a:rPr lang="en-US" altLang="zh-CN" sz="1600" baseline="-25000">
                    <a:latin typeface="Times New Roman" panose="02020603050405020304" charset="0"/>
                    <a:ea typeface="微软雅黑" panose="020B0503020204020204" charset="-122"/>
                    <a:cs typeface="Times New Roman" panose="02020603050405020304" charset="0"/>
                    <a:sym typeface="+mn-ea"/>
                  </a:rPr>
                  <a:t>1</a:t>
                </a:r>
                <a:r>
                  <a:rPr lang="en-US" altLang="zh-CN" sz="1600">
                    <a:latin typeface="Times New Roman" panose="02020603050405020304" charset="0"/>
                    <a:ea typeface="微软雅黑" panose="020B0503020204020204" charset="-122"/>
                    <a:cs typeface="Times New Roman" panose="02020603050405020304" charset="0"/>
                    <a:sym typeface="+mn-ea"/>
                  </a:rPr>
                  <a:t>, . . . , x</a:t>
                </a:r>
                <a:r>
                  <a:rPr lang="en-US" altLang="zh-CN" sz="1600" baseline="-25000">
                    <a:latin typeface="Times New Roman" panose="02020603050405020304" charset="0"/>
                    <a:ea typeface="微软雅黑" panose="020B0503020204020204" charset="-122"/>
                    <a:cs typeface="Times New Roman" panose="02020603050405020304" charset="0"/>
                    <a:sym typeface="+mn-ea"/>
                  </a:rPr>
                  <a:t>Nv</a:t>
                </a:r>
                <a:r>
                  <a:rPr lang="en-US" altLang="zh-CN" sz="1600">
                    <a:latin typeface="Times New Roman" panose="02020603050405020304" charset="0"/>
                    <a:ea typeface="微软雅黑" panose="020B0503020204020204" charset="-122"/>
                    <a:cs typeface="Times New Roman" panose="02020603050405020304" charset="0"/>
                    <a:sym typeface="+mn-ea"/>
                  </a:rPr>
                  <a:t>]</a:t>
                </a:r>
                <a:r>
                  <a:rPr lang="en-US" altLang="zh-CN" sz="1600" baseline="30000">
                    <a:latin typeface="Times New Roman" panose="02020603050405020304" charset="0"/>
                    <a:ea typeface="微软雅黑" panose="020B0503020204020204" charset="-122"/>
                    <a:cs typeface="Times New Roman" panose="02020603050405020304" charset="0"/>
                    <a:sym typeface="+mn-ea"/>
                  </a:rPr>
                  <a:t>T</a:t>
                </a:r>
                <a:endParaRPr lang="en-US" altLang="zh-CN" sz="1600" baseline="30000">
                  <a:latin typeface="Times New Roman" panose="02020603050405020304" charset="0"/>
                  <a:ea typeface="微软雅黑" panose="020B0503020204020204" charset="-122"/>
                  <a:cs typeface="Times New Roman" panose="02020603050405020304" charset="0"/>
                  <a:sym typeface="+mn-ea"/>
                </a:endParaRPr>
              </a:p>
            </p:txBody>
          </p:sp>
          <p:sp>
            <p:nvSpPr>
              <p:cNvPr id="142" name="右箭头 141"/>
              <p:cNvSpPr/>
              <p:nvPr/>
            </p:nvSpPr>
            <p:spPr>
              <a:xfrm>
                <a:off x="10394" y="8915"/>
                <a:ext cx="468" cy="353"/>
              </a:xfrm>
              <a:prstGeom prst="rightArrow">
                <a:avLst/>
              </a:prstGeom>
              <a:solidFill>
                <a:schemeClr val="accent5">
                  <a:lumMod val="50000"/>
                </a:schemeClr>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43" name="文本框 142"/>
              <p:cNvSpPr txBox="1"/>
              <p:nvPr/>
            </p:nvSpPr>
            <p:spPr>
              <a:xfrm>
                <a:off x="10976" y="8814"/>
                <a:ext cx="844" cy="531"/>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600">
                    <a:latin typeface="Times New Roman" panose="02020603050405020304" charset="0"/>
                    <a:ea typeface="微软雅黑" panose="020B0503020204020204" charset="-122"/>
                    <a:cs typeface="Times New Roman" panose="02020603050405020304" charset="0"/>
                  </a:rPr>
                  <a:t>Y</a:t>
                </a:r>
                <a:endParaRPr lang="en-US" altLang="zh-CN" sz="1600">
                  <a:latin typeface="Times New Roman" panose="02020603050405020304" charset="0"/>
                  <a:ea typeface="微软雅黑" panose="020B0503020204020204" charset="-122"/>
                  <a:cs typeface="Times New Roman" panose="02020603050405020304" charset="0"/>
                </a:endParaRPr>
              </a:p>
            </p:txBody>
          </p:sp>
        </p:grpSp>
      </p:grpSp>
      <p:grpSp>
        <p:nvGrpSpPr>
          <p:cNvPr id="157" name="组合 156"/>
          <p:cNvGrpSpPr/>
          <p:nvPr/>
        </p:nvGrpSpPr>
        <p:grpSpPr>
          <a:xfrm>
            <a:off x="8086725" y="1878330"/>
            <a:ext cx="6548120" cy="4335145"/>
            <a:chOff x="12735" y="2958"/>
            <a:chExt cx="10312" cy="6827"/>
          </a:xfrm>
        </p:grpSpPr>
        <p:grpSp>
          <p:nvGrpSpPr>
            <p:cNvPr id="152" name="组合 151"/>
            <p:cNvGrpSpPr/>
            <p:nvPr/>
          </p:nvGrpSpPr>
          <p:grpSpPr>
            <a:xfrm>
              <a:off x="12735" y="2958"/>
              <a:ext cx="4649" cy="3745"/>
              <a:chOff x="13455" y="2958"/>
              <a:chExt cx="4649" cy="3745"/>
            </a:xfrm>
          </p:grpSpPr>
          <p:grpSp>
            <p:nvGrpSpPr>
              <p:cNvPr id="111" name="组合 110"/>
              <p:cNvGrpSpPr/>
              <p:nvPr/>
            </p:nvGrpSpPr>
            <p:grpSpPr>
              <a:xfrm>
                <a:off x="14125" y="3320"/>
                <a:ext cx="3366" cy="2956"/>
                <a:chOff x="10490" y="3712"/>
                <a:chExt cx="3366" cy="2956"/>
              </a:xfrm>
            </p:grpSpPr>
            <p:grpSp>
              <p:nvGrpSpPr>
                <p:cNvPr id="112" name="组合 111"/>
                <p:cNvGrpSpPr/>
                <p:nvPr/>
              </p:nvGrpSpPr>
              <p:grpSpPr>
                <a:xfrm rot="21060000">
                  <a:off x="10490" y="3712"/>
                  <a:ext cx="3366" cy="2956"/>
                  <a:chOff x="3611" y="4266"/>
                  <a:chExt cx="2884" cy="2625"/>
                </a:xfrm>
              </p:grpSpPr>
              <p:sp>
                <p:nvSpPr>
                  <p:cNvPr id="113" name="椭圆 112"/>
                  <p:cNvSpPr/>
                  <p:nvPr/>
                </p:nvSpPr>
                <p:spPr>
                  <a:xfrm>
                    <a:off x="4951" y="4266"/>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14" name="椭圆 113"/>
                  <p:cNvSpPr/>
                  <p:nvPr/>
                </p:nvSpPr>
                <p:spPr>
                  <a:xfrm>
                    <a:off x="3611" y="5060"/>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sp>
                <p:nvSpPr>
                  <p:cNvPr id="115" name="椭圆 114"/>
                  <p:cNvSpPr/>
                  <p:nvPr/>
                </p:nvSpPr>
                <p:spPr>
                  <a:xfrm>
                    <a:off x="6247" y="5060"/>
                    <a:ext cx="248" cy="244"/>
                  </a:xfrm>
                  <a:prstGeom prst="ellipse">
                    <a:avLst/>
                  </a:prstGeom>
                  <a:solidFill>
                    <a:schemeClr val="accent3">
                      <a:lumMod val="20000"/>
                      <a:lumOff val="80000"/>
                    </a:schemeClr>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16" name="椭圆 115"/>
                  <p:cNvSpPr/>
                  <p:nvPr/>
                </p:nvSpPr>
                <p:spPr>
                  <a:xfrm>
                    <a:off x="4156" y="6647"/>
                    <a:ext cx="248" cy="244"/>
                  </a:xfrm>
                  <a:prstGeom prst="ellipse">
                    <a:avLst/>
                  </a:prstGeom>
                  <a:solidFill>
                    <a:schemeClr val="accent3">
                      <a:lumMod val="20000"/>
                      <a:lumOff val="80000"/>
                    </a:schemeClr>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17" name="椭圆 116"/>
                  <p:cNvSpPr/>
                  <p:nvPr/>
                </p:nvSpPr>
                <p:spPr>
                  <a:xfrm>
                    <a:off x="5631" y="6647"/>
                    <a:ext cx="248" cy="244"/>
                  </a:xfrm>
                  <a:prstGeom prst="ellipse">
                    <a:avLst/>
                  </a:prstGeom>
                  <a:solidFill>
                    <a:srgbClr val="FF0000"/>
                  </a:solidFill>
                  <a:ln w="9525" cap="flat" cmpd="sng" algn="ctr">
                    <a:solidFill>
                      <a:schemeClr val="accent1"/>
                    </a:solidFill>
                    <a:prstDash val="solid"/>
                    <a:round/>
                    <a:headEnd type="none" w="med" len="med"/>
                    <a:tailEnd type="none" w="med" len="med"/>
                  </a:ln>
                </p:spPr>
                <p:txBody>
                  <a:bodyPr vert="horz" wrap="none" lIns="0" tIns="0" rIns="0" bIns="0" numCol="1" rtlCol="0" anchor="t" anchorCtr="0" compatLnSpc="1">
                    <a:noAutofit/>
                  </a:bodyPr>
                  <a:p>
                    <a:pPr lvl="0" algn="l" defTabSz="914400">
                      <a:buClrTx/>
                      <a:buSzTx/>
                      <a:buFontTx/>
                    </a:pPr>
                    <a:endParaRPr lang="zh-CN" altLang="en-US" sz="2400">
                      <a:ln>
                        <a:noFill/>
                      </a:ln>
                      <a:solidFill>
                        <a:srgbClr val="000000"/>
                      </a:solidFill>
                      <a:effectLst/>
                      <a:sym typeface="+mn-ea"/>
                    </a:endParaRPr>
                  </a:p>
                </p:txBody>
              </p:sp>
              <p:cxnSp>
                <p:nvCxnSpPr>
                  <p:cNvPr id="118" name="直接连接符 117"/>
                  <p:cNvCxnSpPr>
                    <a:stCxn id="113" idx="6"/>
                    <a:endCxn id="115" idx="1"/>
                  </p:cNvCxnSpPr>
                  <p:nvPr/>
                </p:nvCxnSpPr>
                <p:spPr>
                  <a:xfrm>
                    <a:off x="5199" y="4388"/>
                    <a:ext cx="1084" cy="708"/>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119" name="直接连接符 118"/>
                  <p:cNvCxnSpPr>
                    <a:stCxn id="114" idx="6"/>
                  </p:cNvCxnSpPr>
                  <p:nvPr/>
                </p:nvCxnSpPr>
                <p:spPr>
                  <a:xfrm>
                    <a:off x="3859" y="5182"/>
                    <a:ext cx="2402" cy="36"/>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120" name="直接连接符 119"/>
                  <p:cNvCxnSpPr>
                    <a:stCxn id="114" idx="7"/>
                  </p:cNvCxnSpPr>
                  <p:nvPr/>
                </p:nvCxnSpPr>
                <p:spPr>
                  <a:xfrm flipV="1">
                    <a:off x="3823" y="4388"/>
                    <a:ext cx="1128" cy="708"/>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121" name="直接连接符 120"/>
                  <p:cNvCxnSpPr>
                    <a:stCxn id="116" idx="7"/>
                    <a:endCxn id="115" idx="3"/>
                  </p:cNvCxnSpPr>
                  <p:nvPr/>
                </p:nvCxnSpPr>
                <p:spPr>
                  <a:xfrm flipV="1">
                    <a:off x="4368" y="5268"/>
                    <a:ext cx="1915" cy="1415"/>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122" name="直接连接符 121"/>
                  <p:cNvCxnSpPr>
                    <a:stCxn id="117" idx="7"/>
                    <a:endCxn id="115" idx="4"/>
                  </p:cNvCxnSpPr>
                  <p:nvPr/>
                </p:nvCxnSpPr>
                <p:spPr>
                  <a:xfrm flipV="1">
                    <a:off x="5843" y="5304"/>
                    <a:ext cx="528" cy="1379"/>
                  </a:xfrm>
                  <a:prstGeom prst="line">
                    <a:avLst/>
                  </a:prstGeom>
                  <a:solidFill>
                    <a:schemeClr val="accent1"/>
                  </a:solidFill>
                  <a:ln w="28575" cap="flat" cmpd="sng" algn="ctr">
                    <a:solidFill>
                      <a:schemeClr val="accent5">
                        <a:lumMod val="50000"/>
                      </a:schemeClr>
                    </a:solidFill>
                    <a:prstDash val="solid"/>
                    <a:round/>
                    <a:headEnd type="none" w="med" len="med"/>
                    <a:tailEnd type="none" w="med" len="med"/>
                  </a:ln>
                </p:spPr>
              </p:cxnSp>
              <p:cxnSp>
                <p:nvCxnSpPr>
                  <p:cNvPr id="123" name="直接连接符 122"/>
                  <p:cNvCxnSpPr>
                    <a:stCxn id="117" idx="0"/>
                  </p:cNvCxnSpPr>
                  <p:nvPr/>
                </p:nvCxnSpPr>
                <p:spPr>
                  <a:xfrm flipH="1" flipV="1">
                    <a:off x="5111" y="4474"/>
                    <a:ext cx="644" cy="2173"/>
                  </a:xfrm>
                  <a:prstGeom prst="line">
                    <a:avLst/>
                  </a:prstGeom>
                  <a:ln w="9525" cap="flat" cmpd="sng" algn="ctr">
                    <a:solidFill>
                      <a:schemeClr val="accent1"/>
                    </a:solidFill>
                    <a:prstDash val="dash"/>
                    <a:headEnd type="none" w="med" len="med"/>
                    <a:tailEnd type="none" w="med" len="med"/>
                  </a:ln>
                </p:spPr>
                <p:style>
                  <a:lnRef idx="0">
                    <a:schemeClr val="accent1"/>
                  </a:lnRef>
                  <a:fillRef idx="0">
                    <a:srgbClr val="FFFFFF"/>
                  </a:fillRef>
                  <a:effectRef idx="0">
                    <a:srgbClr val="FFFFFF"/>
                  </a:effectRef>
                  <a:fontRef idx="minor">
                    <a:schemeClr val="tx1"/>
                  </a:fontRef>
                </p:style>
              </p:cxnSp>
              <p:cxnSp>
                <p:nvCxnSpPr>
                  <p:cNvPr id="124" name="直接连接符 123"/>
                  <p:cNvCxnSpPr>
                    <a:stCxn id="116" idx="1"/>
                    <a:endCxn id="114" idx="4"/>
                  </p:cNvCxnSpPr>
                  <p:nvPr/>
                </p:nvCxnSpPr>
                <p:spPr>
                  <a:xfrm flipH="1" flipV="1">
                    <a:off x="3735" y="5304"/>
                    <a:ext cx="457" cy="1379"/>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125" name="直接连接符 124"/>
                  <p:cNvCxnSpPr/>
                  <p:nvPr/>
                </p:nvCxnSpPr>
                <p:spPr>
                  <a:xfrm flipH="1">
                    <a:off x="4412" y="6761"/>
                    <a:ext cx="1210" cy="0"/>
                  </a:xfrm>
                  <a:prstGeom prst="line">
                    <a:avLst/>
                  </a:prstGeom>
                  <a:solidFill>
                    <a:schemeClr val="accent1"/>
                  </a:solidFill>
                  <a:ln w="9525" cap="flat" cmpd="sng" algn="ctr">
                    <a:solidFill>
                      <a:schemeClr val="accent1"/>
                    </a:solidFill>
                    <a:prstDash val="sysDash"/>
                    <a:round/>
                    <a:headEnd type="none" w="med" len="med"/>
                    <a:tailEnd type="none" w="med" len="med"/>
                  </a:ln>
                </p:spPr>
              </p:cxnSp>
              <p:cxnSp>
                <p:nvCxnSpPr>
                  <p:cNvPr id="126" name="直接连接符 125"/>
                  <p:cNvCxnSpPr>
                    <a:stCxn id="117" idx="1"/>
                  </p:cNvCxnSpPr>
                  <p:nvPr/>
                </p:nvCxnSpPr>
                <p:spPr>
                  <a:xfrm flipH="1" flipV="1">
                    <a:off x="3859" y="5268"/>
                    <a:ext cx="1808" cy="1415"/>
                  </a:xfrm>
                  <a:prstGeom prst="line">
                    <a:avLst/>
                  </a:prstGeom>
                  <a:solidFill>
                    <a:schemeClr val="accent1"/>
                  </a:solidFill>
                  <a:ln w="9525" cap="flat" cmpd="sng" algn="ctr">
                    <a:solidFill>
                      <a:schemeClr val="accent1"/>
                    </a:solidFill>
                    <a:prstDash val="sysDash"/>
                    <a:round/>
                    <a:headEnd type="none" w="med" len="med"/>
                    <a:tailEnd type="none" w="med" len="med"/>
                  </a:ln>
                </p:spPr>
              </p:cxnSp>
            </p:grpSp>
            <p:cxnSp>
              <p:nvCxnSpPr>
                <p:cNvPr id="127" name="直接连接符 126"/>
                <p:cNvCxnSpPr/>
                <p:nvPr/>
              </p:nvCxnSpPr>
              <p:spPr>
                <a:xfrm flipV="1">
                  <a:off x="11526" y="3998"/>
                  <a:ext cx="432" cy="2546"/>
                </a:xfrm>
                <a:prstGeom prst="line">
                  <a:avLst/>
                </a:prstGeom>
                <a:solidFill>
                  <a:schemeClr val="accent1"/>
                </a:solidFill>
                <a:ln w="9525" cap="flat" cmpd="sng" algn="ctr">
                  <a:solidFill>
                    <a:schemeClr val="accent1"/>
                  </a:solidFill>
                  <a:prstDash val="sysDash"/>
                  <a:round/>
                  <a:headEnd type="none" w="med" len="med"/>
                  <a:tailEnd type="none" w="med" len="med"/>
                </a:ln>
              </p:spPr>
            </p:cxnSp>
          </p:grpSp>
          <p:sp>
            <p:nvSpPr>
              <p:cNvPr id="128" name="文本框 127"/>
              <p:cNvSpPr txBox="1"/>
              <p:nvPr/>
            </p:nvSpPr>
            <p:spPr>
              <a:xfrm>
                <a:off x="14929" y="2958"/>
                <a:ext cx="634"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0</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29" name="文本框 128"/>
              <p:cNvSpPr txBox="1"/>
              <p:nvPr/>
            </p:nvSpPr>
            <p:spPr>
              <a:xfrm>
                <a:off x="13455" y="4410"/>
                <a:ext cx="716" cy="483"/>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rPr>
                  <a:t>1</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endParaRPr>
              </a:p>
            </p:txBody>
          </p:sp>
          <p:sp>
            <p:nvSpPr>
              <p:cNvPr id="130" name="文本框 129"/>
              <p:cNvSpPr txBox="1"/>
              <p:nvPr/>
            </p:nvSpPr>
            <p:spPr>
              <a:xfrm>
                <a:off x="14392" y="6221"/>
                <a:ext cx="61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2</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31" name="文本框 130"/>
              <p:cNvSpPr txBox="1"/>
              <p:nvPr/>
            </p:nvSpPr>
            <p:spPr>
              <a:xfrm>
                <a:off x="16991" y="5882"/>
                <a:ext cx="698"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3</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sp>
            <p:nvSpPr>
              <p:cNvPr id="132" name="文本框 131"/>
              <p:cNvSpPr txBox="1"/>
              <p:nvPr/>
            </p:nvSpPr>
            <p:spPr>
              <a:xfrm>
                <a:off x="17424" y="3861"/>
                <a:ext cx="680" cy="483"/>
              </a:xfrm>
              <a:prstGeom prst="rect">
                <a:avLst/>
              </a:prstGeom>
              <a:noFill/>
            </p:spPr>
            <p:txBody>
              <a:bodyPr wrap="square" rtlCol="0" anchor="t">
                <a:spAutoFit/>
              </a:bodyPr>
              <a:p>
                <a:pPr algn="l"/>
                <a:r>
                  <a:rPr lang="en-US" altLang="zh-CN" sz="1400" b="1">
                    <a:solidFill>
                      <a:srgbClr val="C00000"/>
                    </a:solidFill>
                    <a:latin typeface="Times New Roman" panose="02020603050405020304" charset="0"/>
                    <a:ea typeface="微软雅黑" panose="020B0503020204020204" charset="-122"/>
                    <a:cs typeface="Times New Roman" panose="02020603050405020304" charset="0"/>
                    <a:sym typeface="+mn-ea"/>
                  </a:rPr>
                  <a:t>N</a:t>
                </a:r>
                <a:r>
                  <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rPr>
                  <a:t>4</a:t>
                </a:r>
                <a:endParaRPr lang="en-US" altLang="zh-CN" sz="1400" b="1" baseline="-25000">
                  <a:solidFill>
                    <a:srgbClr val="C00000"/>
                  </a:solidFill>
                  <a:latin typeface="Times New Roman" panose="02020603050405020304" charset="0"/>
                  <a:ea typeface="微软雅黑" panose="020B0503020204020204" charset="-122"/>
                  <a:cs typeface="Times New Roman" panose="02020603050405020304" charset="0"/>
                  <a:sym typeface="+mn-ea"/>
                </a:endParaRPr>
              </a:p>
            </p:txBody>
          </p:sp>
        </p:grpSp>
        <p:grpSp>
          <p:nvGrpSpPr>
            <p:cNvPr id="156" name="组合 155"/>
            <p:cNvGrpSpPr/>
            <p:nvPr/>
          </p:nvGrpSpPr>
          <p:grpSpPr>
            <a:xfrm>
              <a:off x="12775" y="7101"/>
              <a:ext cx="10273" cy="2685"/>
              <a:chOff x="12775" y="7101"/>
              <a:chExt cx="10273" cy="2685"/>
            </a:xfrm>
          </p:grpSpPr>
          <p:sp>
            <p:nvSpPr>
              <p:cNvPr id="133" name="TextBox 28"/>
              <p:cNvSpPr txBox="1"/>
              <p:nvPr/>
            </p:nvSpPr>
            <p:spPr>
              <a:xfrm>
                <a:off x="12775" y="7101"/>
                <a:ext cx="5218" cy="822"/>
              </a:xfrm>
              <a:prstGeom prst="rect">
                <a:avLst/>
              </a:prstGeom>
              <a:solidFill>
                <a:srgbClr val="C00000"/>
              </a:solidFill>
            </p:spPr>
            <p:txBody>
              <a:bodyPr wrap="square" rtlCol="0">
                <a:spAutoFit/>
              </a:bodyPr>
              <a:p>
                <a:pPr algn="ctr"/>
                <a:r>
                  <a:rPr lang="en-US" sz="1400" b="1" dirty="0">
                    <a:solidFill>
                      <a:schemeClr val="bg1"/>
                    </a:solidFill>
                    <a:latin typeface="+mj-lt"/>
                    <a:ea typeface="Cambria" panose="02040503050406030204" pitchFamily="18" charset="0"/>
                  </a:rPr>
                  <a:t>Scenario 3: Nodes Partially Control, </a:t>
                </a:r>
                <a:endParaRPr lang="en-US" sz="1400" b="1" dirty="0">
                  <a:solidFill>
                    <a:schemeClr val="bg1"/>
                  </a:solidFill>
                  <a:latin typeface="+mj-lt"/>
                  <a:ea typeface="Cambria" panose="02040503050406030204" pitchFamily="18" charset="0"/>
                </a:endParaRPr>
              </a:p>
              <a:p>
                <a:pPr algn="ctr"/>
                <a:r>
                  <a:rPr lang="en-US" sz="1400" b="1" dirty="0">
                    <a:solidFill>
                      <a:schemeClr val="bg1"/>
                    </a:solidFill>
                    <a:latin typeface="+mj-lt"/>
                    <a:ea typeface="Cambria" panose="02040503050406030204" pitchFamily="18" charset="0"/>
                  </a:rPr>
                  <a:t>Partial Edges Missing</a:t>
                </a:r>
                <a:endParaRPr lang="en-US" sz="1400" b="1" dirty="0">
                  <a:solidFill>
                    <a:schemeClr val="bg1"/>
                  </a:solidFill>
                  <a:latin typeface="+mj-lt"/>
                  <a:ea typeface="Cambria" panose="02040503050406030204" pitchFamily="18" charset="0"/>
                </a:endParaRPr>
              </a:p>
            </p:txBody>
          </p:sp>
          <p:grpSp>
            <p:nvGrpSpPr>
              <p:cNvPr id="145" name="组合 144"/>
              <p:cNvGrpSpPr/>
              <p:nvPr/>
            </p:nvGrpSpPr>
            <p:grpSpPr>
              <a:xfrm>
                <a:off x="12778" y="8348"/>
                <a:ext cx="10270" cy="1439"/>
                <a:chOff x="1892" y="8121"/>
                <a:chExt cx="10270" cy="1439"/>
              </a:xfrm>
            </p:grpSpPr>
            <p:sp>
              <p:nvSpPr>
                <p:cNvPr id="146" name="左大括号 145"/>
                <p:cNvSpPr/>
                <p:nvPr/>
              </p:nvSpPr>
              <p:spPr>
                <a:xfrm>
                  <a:off x="1892" y="8348"/>
                  <a:ext cx="453" cy="938"/>
                </a:xfrm>
                <a:prstGeom prst="leftBrace">
                  <a:avLst/>
                </a:prstGeom>
                <a:noFill/>
                <a:ln w="19050"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0" tIns="0" rIns="0" bIns="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de-CH"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47" name="文本框 146"/>
                <p:cNvSpPr txBox="1"/>
                <p:nvPr/>
              </p:nvSpPr>
              <p:spPr>
                <a:xfrm>
                  <a:off x="2343" y="8121"/>
                  <a:ext cx="6400" cy="531"/>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b="1">
                      <a:latin typeface="Times New Roman" panose="02020603050405020304" charset="0"/>
                      <a:ea typeface="微软雅黑" panose="020B0503020204020204" charset="-122"/>
                      <a:cs typeface="Times New Roman" panose="02020603050405020304" charset="0"/>
                      <a:sym typeface="+mn-ea"/>
                    </a:rPr>
                    <a:t>X</a:t>
                  </a:r>
                  <a:r>
                    <a:rPr lang="en-US" altLang="zh-CN" sz="1600">
                      <a:latin typeface="Times New Roman" panose="02020603050405020304" charset="0"/>
                      <a:ea typeface="微软雅黑" panose="020B0503020204020204" charset="-122"/>
                      <a:cs typeface="Times New Roman" panose="02020603050405020304" charset="0"/>
                      <a:sym typeface="+mn-ea"/>
                    </a:rPr>
                    <a:t> = [x</a:t>
                  </a:r>
                  <a:r>
                    <a:rPr lang="en-US" altLang="zh-CN" sz="1600" baseline="-25000">
                      <a:latin typeface="Times New Roman" panose="02020603050405020304" charset="0"/>
                      <a:ea typeface="微软雅黑" panose="020B0503020204020204" charset="-122"/>
                      <a:cs typeface="Times New Roman" panose="02020603050405020304" charset="0"/>
                      <a:sym typeface="+mn-ea"/>
                    </a:rPr>
                    <a:t>1</a:t>
                  </a:r>
                  <a:r>
                    <a:rPr lang="en-US" altLang="zh-CN" sz="1600">
                      <a:latin typeface="Times New Roman" panose="02020603050405020304" charset="0"/>
                      <a:ea typeface="微软雅黑" panose="020B0503020204020204" charset="-122"/>
                      <a:cs typeface="Times New Roman" panose="02020603050405020304" charset="0"/>
                      <a:sym typeface="+mn-ea"/>
                    </a:rPr>
                    <a:t>, . . . , x</a:t>
                  </a:r>
                  <a:r>
                    <a:rPr lang="en-US" altLang="zh-CN" sz="1600" baseline="-25000">
                      <a:latin typeface="Times New Roman" panose="02020603050405020304" charset="0"/>
                      <a:ea typeface="微软雅黑" panose="020B0503020204020204" charset="-122"/>
                      <a:cs typeface="Times New Roman" panose="02020603050405020304" charset="0"/>
                      <a:sym typeface="+mn-ea"/>
                    </a:rPr>
                    <a:t>known</a:t>
                  </a:r>
                  <a:r>
                    <a:rPr lang="en-US" altLang="zh-CN" sz="1600">
                      <a:latin typeface="Times New Roman" panose="02020603050405020304" charset="0"/>
                      <a:ea typeface="微软雅黑" panose="020B0503020204020204" charset="-122"/>
                      <a:cs typeface="Times New Roman" panose="02020603050405020304" charset="0"/>
                      <a:sym typeface="+mn-ea"/>
                    </a:rPr>
                    <a:t>]</a:t>
                  </a:r>
                  <a:r>
                    <a:rPr lang="en-US" altLang="zh-CN" sz="1600" baseline="30000">
                      <a:latin typeface="Times New Roman" panose="02020603050405020304" charset="0"/>
                      <a:ea typeface="微软雅黑" panose="020B0503020204020204" charset="-122"/>
                      <a:cs typeface="Times New Roman" panose="02020603050405020304" charset="0"/>
                      <a:sym typeface="+mn-ea"/>
                    </a:rPr>
                    <a:t>T</a:t>
                  </a:r>
                  <a:endParaRPr lang="en-US" altLang="zh-CN" sz="1600" baseline="30000">
                    <a:latin typeface="Times New Roman" panose="02020603050405020304" charset="0"/>
                    <a:ea typeface="微软雅黑" panose="020B0503020204020204" charset="-122"/>
                    <a:cs typeface="Times New Roman" panose="02020603050405020304" charset="0"/>
                    <a:sym typeface="+mn-ea"/>
                  </a:endParaRPr>
                </a:p>
              </p:txBody>
            </p:sp>
            <p:sp>
              <p:nvSpPr>
                <p:cNvPr id="148" name="文本框 147"/>
                <p:cNvSpPr txBox="1"/>
                <p:nvPr/>
              </p:nvSpPr>
              <p:spPr>
                <a:xfrm>
                  <a:off x="2345" y="9029"/>
                  <a:ext cx="6400" cy="531"/>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b="1">
                      <a:latin typeface="Times New Roman" panose="02020603050405020304" charset="0"/>
                      <a:ea typeface="微软雅黑" panose="020B0503020204020204" charset="-122"/>
                      <a:cs typeface="Times New Roman" panose="02020603050405020304" charset="0"/>
                    </a:rPr>
                    <a:t>Y</a:t>
                  </a:r>
                  <a:r>
                    <a:rPr lang="en-US" altLang="zh-CN" sz="1600">
                      <a:latin typeface="Times New Roman" panose="02020603050405020304" charset="0"/>
                      <a:ea typeface="微软雅黑" panose="020B0503020204020204" charset="-122"/>
                      <a:cs typeface="Times New Roman" panose="02020603050405020304" charset="0"/>
                    </a:rPr>
                    <a:t> = [y</a:t>
                  </a:r>
                  <a:r>
                    <a:rPr lang="en-US" altLang="zh-CN" sz="1600" baseline="-25000">
                      <a:latin typeface="Times New Roman" panose="02020603050405020304" charset="0"/>
                      <a:ea typeface="微软雅黑" panose="020B0503020204020204" charset="-122"/>
                      <a:cs typeface="Times New Roman" panose="02020603050405020304" charset="0"/>
                    </a:rPr>
                    <a:t>ij</a:t>
                  </a:r>
                  <a:r>
                    <a:rPr lang="en-US" altLang="zh-CN" sz="1600">
                      <a:latin typeface="Times New Roman" panose="02020603050405020304" charset="0"/>
                      <a:ea typeface="微软雅黑" panose="020B0503020204020204" charset="-122"/>
                      <a:cs typeface="Times New Roman" panose="02020603050405020304" charset="0"/>
                    </a:rPr>
                    <a:t>]∈Y</a:t>
                  </a:r>
                  <a:r>
                    <a:rPr lang="en-US" altLang="zh-CN" sz="1600" baseline="-25000">
                      <a:latin typeface="Times New Roman" panose="02020603050405020304" charset="0"/>
                      <a:ea typeface="微软雅黑" panose="020B0503020204020204" charset="-122"/>
                      <a:cs typeface="Times New Roman" panose="02020603050405020304" charset="0"/>
                    </a:rPr>
                    <a:t>known</a:t>
                  </a:r>
                  <a:endParaRPr lang="en-US" altLang="zh-CN" sz="1600" baseline="-25000">
                    <a:latin typeface="Times New Roman" panose="02020603050405020304" charset="0"/>
                    <a:ea typeface="微软雅黑" panose="020B0503020204020204" charset="-122"/>
                    <a:cs typeface="Times New Roman" panose="02020603050405020304" charset="0"/>
                  </a:endParaRPr>
                </a:p>
              </p:txBody>
            </p:sp>
            <p:sp>
              <p:nvSpPr>
                <p:cNvPr id="149" name="右箭头 148"/>
                <p:cNvSpPr/>
                <p:nvPr/>
              </p:nvSpPr>
              <p:spPr>
                <a:xfrm>
                  <a:off x="5294" y="8676"/>
                  <a:ext cx="468" cy="353"/>
                </a:xfrm>
                <a:prstGeom prst="rightArrow">
                  <a:avLst/>
                </a:prstGeom>
                <a:solidFill>
                  <a:srgbClr val="C00000"/>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150" name="文本框 149"/>
                <p:cNvSpPr txBox="1"/>
                <p:nvPr/>
              </p:nvSpPr>
              <p:spPr>
                <a:xfrm>
                  <a:off x="5762" y="8574"/>
                  <a:ext cx="6400" cy="531"/>
                </a:xfrm>
                <a:prstGeom prst="rect">
                  <a:avLst/>
                </a:prstGeom>
              </p:spPr>
              <p:txBody>
                <a:bodyPr>
                  <a:spAutoFit/>
                  <a:extLst>
                    <a:ext uri="{4A0BC546-FE56-4ADE-93B0-CB8AF2F6F144}">
                      <wpsdc:textFrameExt xmlns:wpsdc="http://www.wps.cn/officeDocument/2022/drawingmlCustomData" type="text"/>
                    </a:ext>
                  </a:extLst>
                </a:bodyPr>
                <a:p>
                  <a:pPr algn="l"/>
                  <a:r>
                    <a:rPr lang="en-US" altLang="zh-CN" sz="1600">
                      <a:latin typeface="Times New Roman" panose="02020603050405020304" charset="0"/>
                      <a:ea typeface="微软雅黑" panose="020B0503020204020204" charset="-122"/>
                      <a:cs typeface="Times New Roman" panose="02020603050405020304" charset="0"/>
                    </a:rPr>
                    <a:t>Y</a:t>
                  </a:r>
                  <a:r>
                    <a:rPr lang="en-US" altLang="zh-CN" sz="1600" baseline="-25000">
                      <a:latin typeface="Times New Roman" panose="02020603050405020304" charset="0"/>
                      <a:ea typeface="微软雅黑" panose="020B0503020204020204" charset="-122"/>
                      <a:cs typeface="Times New Roman" panose="02020603050405020304" charset="0"/>
                    </a:rPr>
                    <a:t>missing</a:t>
                  </a:r>
                  <a:endParaRPr lang="en-US" altLang="zh-CN" sz="1600" baseline="-25000">
                    <a:latin typeface="Times New Roman" panose="02020603050405020304" charset="0"/>
                    <a:ea typeface="微软雅黑" panose="020B0503020204020204" charset="-122"/>
                    <a:cs typeface="Times New Roman" panose="02020603050405020304" charset="0"/>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5"/>
          <p:cNvGrpSpPr/>
          <p:nvPr>
            <p:custDataLst>
              <p:tags r:id="rId1"/>
            </p:custDataLst>
          </p:nvPr>
        </p:nvGrpSpPr>
        <p:grpSpPr>
          <a:xfrm>
            <a:off x="2683018" y="1712512"/>
            <a:ext cx="6734741" cy="731520"/>
            <a:chOff x="3131840" y="1491630"/>
            <a:chExt cx="5256584" cy="576064"/>
          </a:xfrm>
        </p:grpSpPr>
        <p:sp>
          <p:nvSpPr>
            <p:cNvPr id="5" name="Rectangle 1"/>
            <p:cNvSpPr/>
            <p:nvPr>
              <p:custDataLst>
                <p:tags r:id="rId2"/>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7" name="Right Triangle 4"/>
            <p:cNvSpPr/>
            <p:nvPr>
              <p:custDataLst>
                <p:tags r:id="rId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grpSp>
      <p:sp>
        <p:nvSpPr>
          <p:cNvPr id="32" name="TextBox 25"/>
          <p:cNvSpPr txBox="1"/>
          <p:nvPr>
            <p:custDataLst>
              <p:tags r:id="rId4"/>
            </p:custDataLst>
          </p:nvPr>
        </p:nvSpPr>
        <p:spPr>
          <a:xfrm>
            <a:off x="2682993" y="1712652"/>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01</a:t>
            </a:r>
            <a:endParaRPr lang="ko-KR" altLang="en-US" sz="2000" b="1" dirty="0">
              <a:solidFill>
                <a:schemeClr val="bg1"/>
              </a:solidFill>
              <a:cs typeface="Arial" panose="020B0604020202020204" pitchFamily="34" charset="0"/>
            </a:endParaRPr>
          </a:p>
        </p:txBody>
      </p:sp>
      <p:sp>
        <p:nvSpPr>
          <p:cNvPr id="37" name="TextBox 29"/>
          <p:cNvSpPr txBox="1"/>
          <p:nvPr>
            <p:custDataLst>
              <p:tags r:id="rId5"/>
            </p:custDataLst>
          </p:nvPr>
        </p:nvSpPr>
        <p:spPr>
          <a:xfrm>
            <a:off x="3583612" y="1878949"/>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Recap</a:t>
            </a:r>
            <a:endParaRPr lang="en-US" altLang="ko-KR" sz="2000" b="1" dirty="0">
              <a:solidFill>
                <a:schemeClr val="tx1"/>
              </a:solidFill>
              <a:cs typeface="Arial" panose="020B0604020202020204" pitchFamily="34" charset="0"/>
            </a:endParaRPr>
          </a:p>
        </p:txBody>
      </p:sp>
      <p:grpSp>
        <p:nvGrpSpPr>
          <p:cNvPr id="14" name="Group 13"/>
          <p:cNvGrpSpPr/>
          <p:nvPr>
            <p:custDataLst>
              <p:tags r:id="rId6"/>
            </p:custDataLst>
          </p:nvPr>
        </p:nvGrpSpPr>
        <p:grpSpPr>
          <a:xfrm>
            <a:off x="2668348" y="2595422"/>
            <a:ext cx="6742038" cy="731604"/>
            <a:chOff x="2668348" y="2850013"/>
            <a:chExt cx="6742038" cy="731604"/>
          </a:xfrm>
        </p:grpSpPr>
        <p:sp>
          <p:nvSpPr>
            <p:cNvPr id="9" name="Rectangle 17"/>
            <p:cNvSpPr/>
            <p:nvPr>
              <p:custDataLst>
                <p:tags r:id="rId7"/>
              </p:custDataLst>
            </p:nvPr>
          </p:nvSpPr>
          <p:spPr>
            <a:xfrm>
              <a:off x="2675671" y="2850014"/>
              <a:ext cx="6734715" cy="73160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13" name="Right Triangle 18"/>
            <p:cNvSpPr/>
            <p:nvPr>
              <p:custDataLst>
                <p:tags r:id="rId8"/>
              </p:custDataLst>
            </p:nvPr>
          </p:nvSpPr>
          <p:spPr>
            <a:xfrm rot="5400000">
              <a:off x="2774760" y="2758245"/>
              <a:ext cx="731603" cy="91514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3" name="TextBox 26"/>
            <p:cNvSpPr txBox="1"/>
            <p:nvPr>
              <p:custDataLst>
                <p:tags r:id="rId9"/>
              </p:custDataLst>
            </p:nvPr>
          </p:nvSpPr>
          <p:spPr>
            <a:xfrm>
              <a:off x="2668348" y="2850013"/>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02</a:t>
              </a:r>
              <a:endParaRPr lang="ko-KR" altLang="en-US" sz="2000" b="1" dirty="0">
                <a:solidFill>
                  <a:schemeClr val="bg1"/>
                </a:solidFill>
                <a:cs typeface="Arial" panose="020B0604020202020204" pitchFamily="34" charset="0"/>
              </a:endParaRPr>
            </a:p>
          </p:txBody>
        </p:sp>
        <p:sp>
          <p:nvSpPr>
            <p:cNvPr id="40" name="TextBox 36"/>
            <p:cNvSpPr txBox="1"/>
            <p:nvPr>
              <p:custDataLst>
                <p:tags r:id="rId10"/>
              </p:custDataLst>
            </p:nvPr>
          </p:nvSpPr>
          <p:spPr>
            <a:xfrm>
              <a:off x="3598257" y="3016491"/>
              <a:ext cx="5627449" cy="398780"/>
            </a:xfrm>
            <a:prstGeom prst="rect">
              <a:avLst/>
            </a:prstGeom>
            <a:noFill/>
          </p:spPr>
          <p:txBody>
            <a:bodyPr wrap="square" rtlCol="0">
              <a:spAutoFit/>
            </a:bodyPr>
            <a:lstStyle/>
            <a:p>
              <a:r>
                <a:rPr lang="en-US" altLang="ko-KR" sz="2000" b="1" dirty="0">
                  <a:solidFill>
                    <a:schemeClr val="tx1"/>
                  </a:solidFill>
                  <a:cs typeface="Arial" panose="020B0604020202020204" pitchFamily="34" charset="0"/>
                </a:rPr>
                <a:t>Definition of Node Metrics</a:t>
              </a:r>
              <a:endParaRPr lang="en-US" altLang="ko-KR" sz="2000" b="1" dirty="0">
                <a:solidFill>
                  <a:schemeClr val="tx1"/>
                </a:solidFill>
                <a:cs typeface="Arial" panose="020B0604020202020204" pitchFamily="34" charset="0"/>
              </a:endParaRPr>
            </a:p>
          </p:txBody>
        </p:sp>
      </p:grpSp>
      <p:grpSp>
        <p:nvGrpSpPr>
          <p:cNvPr id="15" name="Group 14"/>
          <p:cNvGrpSpPr/>
          <p:nvPr>
            <p:custDataLst>
              <p:tags r:id="rId11"/>
            </p:custDataLst>
          </p:nvPr>
        </p:nvGrpSpPr>
        <p:grpSpPr>
          <a:xfrm>
            <a:off x="2661027" y="3493501"/>
            <a:ext cx="6749359" cy="731520"/>
            <a:chOff x="2653704" y="3988187"/>
            <a:chExt cx="6749359" cy="731520"/>
          </a:xfrm>
        </p:grpSpPr>
        <p:grpSp>
          <p:nvGrpSpPr>
            <p:cNvPr id="12" name="Group 11"/>
            <p:cNvGrpSpPr/>
            <p:nvPr/>
          </p:nvGrpSpPr>
          <p:grpSpPr>
            <a:xfrm>
              <a:off x="2653704" y="3988187"/>
              <a:ext cx="6749359" cy="731520"/>
              <a:chOff x="2653704" y="3988187"/>
              <a:chExt cx="6749359" cy="922580"/>
            </a:xfrm>
          </p:grpSpPr>
          <p:grpSp>
            <p:nvGrpSpPr>
              <p:cNvPr id="26" name="Group 19"/>
              <p:cNvGrpSpPr/>
              <p:nvPr/>
            </p:nvGrpSpPr>
            <p:grpSpPr>
              <a:xfrm>
                <a:off x="2668348" y="3988187"/>
                <a:ext cx="6734715" cy="922580"/>
                <a:chOff x="3131840" y="1491630"/>
                <a:chExt cx="5256584" cy="576000"/>
              </a:xfrm>
            </p:grpSpPr>
            <p:sp>
              <p:nvSpPr>
                <p:cNvPr id="27" name="Rectangle 20"/>
                <p:cNvSpPr/>
                <p:nvPr>
                  <p:custDataLst>
                    <p:tags r:id="rId12"/>
                  </p:custDataLst>
                </p:nvPr>
              </p:nvSpPr>
              <p:spPr>
                <a:xfrm>
                  <a:off x="3131840" y="1491630"/>
                  <a:ext cx="5256584" cy="576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28" name="Right Triangle 21"/>
                <p:cNvSpPr/>
                <p:nvPr>
                  <p:custDataLst>
                    <p:tags r:id="rId13"/>
                  </p:custDataLst>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4" name="TextBox 27"/>
              <p:cNvSpPr txBox="1"/>
              <p:nvPr>
                <p:custDataLst>
                  <p:tags r:id="rId14"/>
                </p:custDataLst>
              </p:nvPr>
            </p:nvSpPr>
            <p:spPr>
              <a:xfrm>
                <a:off x="2653704" y="398818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03</a:t>
                </a:r>
                <a:endParaRPr lang="ko-KR" altLang="en-US" sz="2000" b="1" dirty="0">
                  <a:solidFill>
                    <a:schemeClr val="bg1"/>
                  </a:solidFill>
                  <a:cs typeface="Arial" panose="020B0604020202020204" pitchFamily="34" charset="0"/>
                </a:endParaRPr>
              </a:p>
            </p:txBody>
          </p:sp>
        </p:grpSp>
        <p:sp>
          <p:nvSpPr>
            <p:cNvPr id="43" name="TextBox 39"/>
            <p:cNvSpPr txBox="1"/>
            <p:nvPr>
              <p:custDataLst>
                <p:tags r:id="rId15"/>
              </p:custDataLst>
            </p:nvPr>
          </p:nvSpPr>
          <p:spPr>
            <a:xfrm>
              <a:off x="3605579" y="4154624"/>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Attack Strategy</a:t>
              </a:r>
              <a:endParaRPr lang="en-US" altLang="ko-KR" sz="2000" b="1" dirty="0">
                <a:solidFill>
                  <a:schemeClr val="tx1">
                    <a:lumMod val="75000"/>
                    <a:lumOff val="25000"/>
                  </a:schemeClr>
                </a:solidFill>
                <a:cs typeface="Arial" panose="020B0604020202020204" pitchFamily="34" charset="0"/>
              </a:endParaRPr>
            </a:p>
          </p:txBody>
        </p:sp>
      </p:grpSp>
      <p:grpSp>
        <p:nvGrpSpPr>
          <p:cNvPr id="16" name="Group 15"/>
          <p:cNvGrpSpPr/>
          <p:nvPr>
            <p:custDataLst>
              <p:tags r:id="rId16"/>
            </p:custDataLst>
          </p:nvPr>
        </p:nvGrpSpPr>
        <p:grpSpPr>
          <a:xfrm>
            <a:off x="2661027" y="4391496"/>
            <a:ext cx="6756579" cy="731520"/>
            <a:chOff x="2639060" y="5126011"/>
            <a:chExt cx="6756579" cy="731520"/>
          </a:xfrm>
        </p:grpSpPr>
        <p:grpSp>
          <p:nvGrpSpPr>
            <p:cNvPr id="29" name="Group 22"/>
            <p:cNvGrpSpPr/>
            <p:nvPr/>
          </p:nvGrpSpPr>
          <p:grpSpPr>
            <a:xfrm>
              <a:off x="2660898" y="5126011"/>
              <a:ext cx="6734741" cy="731520"/>
              <a:chOff x="3131840" y="1491630"/>
              <a:chExt cx="5256584" cy="576064"/>
            </a:xfrm>
          </p:grpSpPr>
          <p:sp>
            <p:nvSpPr>
              <p:cNvPr id="30" name="Rectangle 23"/>
              <p:cNvSpPr/>
              <p:nvPr>
                <p:custDataLst>
                  <p:tags r:id="rId17"/>
                </p:custDataLst>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31" name="Right Triangle 24"/>
              <p:cNvSpPr/>
              <p:nvPr>
                <p:custDataLst>
                  <p:tags r:id="rId18"/>
                </p:custDataLst>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grpSp>
        <p:sp>
          <p:nvSpPr>
            <p:cNvPr id="35" name="TextBox 28"/>
            <p:cNvSpPr txBox="1"/>
            <p:nvPr>
              <p:custDataLst>
                <p:tags r:id="rId19"/>
              </p:custDataLst>
            </p:nvPr>
          </p:nvSpPr>
          <p:spPr>
            <a:xfrm>
              <a:off x="2639060" y="5126361"/>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04</a:t>
              </a:r>
              <a:endParaRPr lang="ko-KR" altLang="en-US" sz="2000" b="1" dirty="0">
                <a:solidFill>
                  <a:schemeClr val="bg1"/>
                </a:solidFill>
                <a:cs typeface="Arial" panose="020B0604020202020204" pitchFamily="34" charset="0"/>
              </a:endParaRPr>
            </a:p>
          </p:txBody>
        </p:sp>
        <p:sp>
          <p:nvSpPr>
            <p:cNvPr id="46" name="TextBox 42"/>
            <p:cNvSpPr txBox="1"/>
            <p:nvPr>
              <p:custDataLst>
                <p:tags r:id="rId20"/>
              </p:custDataLst>
            </p:nvPr>
          </p:nvSpPr>
          <p:spPr>
            <a:xfrm>
              <a:off x="3605579" y="5292448"/>
              <a:ext cx="5627449" cy="398780"/>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Evaluation</a:t>
              </a:r>
              <a:endParaRPr lang="en-US" altLang="ko-KR" sz="2000" b="1" dirty="0">
                <a:solidFill>
                  <a:schemeClr val="tx1">
                    <a:lumMod val="75000"/>
                    <a:lumOff val="25000"/>
                  </a:schemeClr>
                </a:solidFill>
                <a:cs typeface="Arial" panose="020B0604020202020204" pitchFamily="34" charset="0"/>
              </a:endParaRPr>
            </a:p>
          </p:txBody>
        </p:sp>
      </p:grpSp>
      <p:sp>
        <p:nvSpPr>
          <p:cNvPr id="50" name="Rectangle 2"/>
          <p:cNvSpPr>
            <a:spLocks noGrp="1" noChangeArrowheads="1"/>
          </p:cNvSpPr>
          <p:nvPr>
            <p:ph type="title"/>
            <p:custDataLst>
              <p:tags r:id="rId21"/>
            </p:custDataLst>
          </p:nvPr>
        </p:nvSpPr>
        <p:spPr>
          <a:xfrm>
            <a:off x="911225" y="1268730"/>
            <a:ext cx="1554480" cy="443865"/>
          </a:xfrm>
        </p:spPr>
        <p:txBody>
          <a:bodyPr/>
          <a:lstStyle/>
          <a:p>
            <a:r>
              <a:rPr lang="en-US" dirty="0"/>
              <a:t>Contents </a:t>
            </a:r>
            <a:endParaRPr lang="en-US" dirty="0"/>
          </a:p>
        </p:txBody>
      </p:sp>
      <p:sp>
        <p:nvSpPr>
          <p:cNvPr id="52" name="灯片编号占位符 51"/>
          <p:cNvSpPr>
            <a:spLocks noGrp="1"/>
          </p:cNvSpPr>
          <p:nvPr>
            <p:ph type="sldNum" sz="quarter" idx="12"/>
          </p:nvPr>
        </p:nvSpPr>
        <p:spPr/>
        <p:txBody>
          <a:bodyPr/>
          <a:lstStyle/>
          <a:p>
            <a:r>
              <a:rPr lang="en-US"/>
              <a:t>Page </a:t>
            </a:r>
            <a:fld id="{9D46F3A4-F478-9440-BC8E-B732027F4C86}" type="slidenum">
              <a:rPr lang="en-US" smtClean="0"/>
            </a:fld>
            <a:endParaRPr lang="en-US"/>
          </a:p>
        </p:txBody>
      </p:sp>
      <p:grpSp>
        <p:nvGrpSpPr>
          <p:cNvPr id="11" name="Group 10"/>
          <p:cNvGrpSpPr/>
          <p:nvPr>
            <p:custDataLst>
              <p:tags r:id="rId22"/>
            </p:custDataLst>
          </p:nvPr>
        </p:nvGrpSpPr>
        <p:grpSpPr>
          <a:xfrm>
            <a:off x="2661027" y="5291914"/>
            <a:ext cx="6742916" cy="731520"/>
            <a:chOff x="2630859" y="6312757"/>
            <a:chExt cx="6742916" cy="926813"/>
          </a:xfrm>
        </p:grpSpPr>
        <p:sp>
          <p:nvSpPr>
            <p:cNvPr id="2" name="Rectangle 20"/>
            <p:cNvSpPr/>
            <p:nvPr>
              <p:custDataLst>
                <p:tags r:id="rId23"/>
              </p:custDataLst>
            </p:nvPr>
          </p:nvSpPr>
          <p:spPr>
            <a:xfrm>
              <a:off x="2639060" y="6316990"/>
              <a:ext cx="6734715" cy="92258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dirty="0"/>
            </a:p>
          </p:txBody>
        </p:sp>
        <p:sp>
          <p:nvSpPr>
            <p:cNvPr id="3" name="Right Triangle 21"/>
            <p:cNvSpPr/>
            <p:nvPr>
              <p:custDataLst>
                <p:tags r:id="rId24"/>
              </p:custDataLst>
            </p:nvPr>
          </p:nvSpPr>
          <p:spPr>
            <a:xfrm rot="5400000">
              <a:off x="2639459" y="6314933"/>
              <a:ext cx="922478" cy="922461"/>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p>
          </p:txBody>
        </p:sp>
        <p:sp>
          <p:nvSpPr>
            <p:cNvPr id="6" name="TextBox 27"/>
            <p:cNvSpPr txBox="1"/>
            <p:nvPr>
              <p:custDataLst>
                <p:tags r:id="rId25"/>
              </p:custDataLst>
            </p:nvPr>
          </p:nvSpPr>
          <p:spPr>
            <a:xfrm>
              <a:off x="2630859" y="6312757"/>
              <a:ext cx="683397" cy="398646"/>
            </a:xfrm>
            <a:prstGeom prst="rect">
              <a:avLst/>
            </a:prstGeom>
            <a:noFill/>
          </p:spPr>
          <p:txBody>
            <a:bodyPr wrap="square" rtlCol="0">
              <a:spAutoFit/>
            </a:bodyPr>
            <a:lstStyle/>
            <a:p>
              <a:r>
                <a:rPr lang="en-US" altLang="ko-KR" sz="2000" b="1" dirty="0">
                  <a:solidFill>
                    <a:schemeClr val="bg1"/>
                  </a:solidFill>
                  <a:cs typeface="Arial" panose="020B0604020202020204" pitchFamily="34" charset="0"/>
                </a:rPr>
                <a:t>05</a:t>
              </a:r>
              <a:endParaRPr lang="ko-KR" altLang="en-US" sz="2000" b="1" dirty="0">
                <a:solidFill>
                  <a:schemeClr val="bg1"/>
                </a:solidFill>
                <a:cs typeface="Arial" panose="020B0604020202020204" pitchFamily="34" charset="0"/>
              </a:endParaRPr>
            </a:p>
          </p:txBody>
        </p:sp>
        <p:sp>
          <p:nvSpPr>
            <p:cNvPr id="10" name="TextBox 42"/>
            <p:cNvSpPr txBox="1"/>
            <p:nvPr>
              <p:custDataLst>
                <p:tags r:id="rId26"/>
              </p:custDataLst>
            </p:nvPr>
          </p:nvSpPr>
          <p:spPr>
            <a:xfrm>
              <a:off x="3590810" y="6578957"/>
              <a:ext cx="5627449" cy="505242"/>
            </a:xfrm>
            <a:prstGeom prst="rect">
              <a:avLst/>
            </a:prstGeom>
            <a:noFill/>
          </p:spPr>
          <p:txBody>
            <a:bodyPr wrap="square" rtlCol="0">
              <a:spAutoFit/>
            </a:bodyPr>
            <a:lstStyle/>
            <a:p>
              <a:r>
                <a:rPr lang="en-US" altLang="ko-KR" sz="2000" b="1" dirty="0">
                  <a:solidFill>
                    <a:schemeClr val="accent2">
                      <a:lumMod val="40000"/>
                      <a:lumOff val="60000"/>
                    </a:schemeClr>
                  </a:solidFill>
                  <a:cs typeface="Arial" panose="020B0604020202020204" pitchFamily="34" charset="0"/>
                </a:rPr>
                <a:t>Summary and Conclusion</a:t>
              </a:r>
              <a:endParaRPr lang="en-US" altLang="ko-KR" sz="2000" b="1" dirty="0">
                <a:solidFill>
                  <a:schemeClr val="tx1">
                    <a:lumMod val="75000"/>
                    <a:lumOff val="25000"/>
                  </a:schemeClr>
                </a:solidFill>
                <a:cs typeface="Arial" panose="020B0604020202020204" pitchFamily="34" charset="0"/>
              </a:endParaRPr>
            </a:p>
          </p:txBody>
        </p:sp>
      </p:grpSp>
      <p:sp>
        <p:nvSpPr>
          <p:cNvPr id="8" name="矩形 7"/>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426085"/>
          </a:xfrm>
        </p:spPr>
        <p:txBody>
          <a:bodyPr/>
          <a:lstStyle/>
          <a:p>
            <a:pPr marL="342900" indent="-342900">
              <a:buFont typeface="Wingdings" panose="05000000000000000000" charset="0"/>
              <a:buChar char="Ø"/>
            </a:pPr>
            <a:r>
              <a:rPr lang="en-US" sz="2000" dirty="0">
                <a:solidFill>
                  <a:schemeClr val="tx1"/>
                </a:solidFill>
                <a:sym typeface="+mn-ea"/>
              </a:rPr>
              <a:t>Node Metrics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2" name="文本框 1"/>
          <p:cNvSpPr txBox="1"/>
          <p:nvPr/>
        </p:nvSpPr>
        <p:spPr>
          <a:xfrm>
            <a:off x="1199515" y="1628775"/>
            <a:ext cx="8679815" cy="922020"/>
          </a:xfrm>
          <a:prstGeom prst="rect">
            <a:avLst/>
          </a:prstGeom>
        </p:spPr>
        <p:txBody>
          <a:bodyPr wrap="square">
            <a:spAutoFit/>
            <a:extLst>
              <a:ext uri="{4A0BC546-FE56-4ADE-93B0-CB8AF2F6F144}">
                <wpsdc:textFrameExt xmlns:wpsdc="http://www.wps.cn/officeDocument/2022/drawingmlCustomData" type="text"/>
              </a:ext>
            </a:extLst>
          </a:bodyPr>
          <a:p>
            <a:pPr marL="285750" indent="-285750" algn="l" eaLnBrk="1" latinLnBrk="0" hangingPunct="1">
              <a:lnSpc>
                <a:spcPct val="150000"/>
              </a:lnSpc>
              <a:buFont typeface="Arial" panose="020B0604020202020204" pitchFamily="34" charset="0"/>
              <a:buChar char="•"/>
            </a:pPr>
            <a:r>
              <a:rPr lang="en-US" altLang="zh-CN" sz="1800">
                <a:latin typeface="Times New Roman" panose="02020603050405020304" charset="0"/>
                <a:ea typeface="微软雅黑" panose="020B0503020204020204" charset="-122"/>
                <a:cs typeface="Times New Roman" panose="02020603050405020304" charset="0"/>
              </a:rPr>
              <a:t>In either case, node metrics are essential information for topology inference</a:t>
            </a:r>
            <a:endParaRPr lang="en-US" altLang="zh-CN" sz="1800">
              <a:latin typeface="Times New Roman" panose="02020603050405020304" charset="0"/>
              <a:ea typeface="微软雅黑" panose="020B0503020204020204" charset="-122"/>
              <a:cs typeface="Times New Roman" panose="02020603050405020304" charset="0"/>
            </a:endParaRPr>
          </a:p>
          <a:p>
            <a:pPr marL="742950" lvl="1" indent="-285750" algn="l" eaLnBrk="1" latinLnBrk="0" hangingPunct="1">
              <a:lnSpc>
                <a:spcPct val="150000"/>
              </a:lnSpc>
              <a:buFont typeface="Wingdings" panose="05000000000000000000" charset="0"/>
              <a:buChar char="Ø"/>
            </a:pPr>
            <a:r>
              <a:rPr lang="en-US" altLang="zh-CN" sz="1800" b="1">
                <a:solidFill>
                  <a:schemeClr val="tx1"/>
                </a:solidFill>
                <a:latin typeface="Times New Roman" panose="02020603050405020304" charset="0"/>
                <a:ea typeface="微软雅黑" panose="020B0503020204020204" charset="-122"/>
                <a:cs typeface="Times New Roman" panose="02020603050405020304" charset="0"/>
              </a:rPr>
              <a:t>Defining valid node metrics suitable for DFL network</a:t>
            </a:r>
            <a:r>
              <a:rPr lang="en-US" altLang="zh-CN" sz="1800">
                <a:solidFill>
                  <a:schemeClr val="tx1"/>
                </a:solidFill>
                <a:latin typeface="Times New Roman" panose="02020603050405020304" charset="0"/>
                <a:ea typeface="微软雅黑" panose="020B0503020204020204" charset="-122"/>
                <a:cs typeface="Times New Roman" panose="02020603050405020304" charset="0"/>
              </a:rPr>
              <a:t>.</a:t>
            </a:r>
            <a:endParaRPr lang="en-US" altLang="zh-CN" sz="1800">
              <a:solidFill>
                <a:schemeClr val="tx1"/>
              </a:solidFill>
              <a:latin typeface="Times New Roman" panose="02020603050405020304" charset="0"/>
              <a:ea typeface="微软雅黑" panose="020B0503020204020204" charset="-122"/>
              <a:cs typeface="Times New Roman" panose="02020603050405020304" charset="0"/>
            </a:endParaRPr>
          </a:p>
        </p:txBody>
      </p:sp>
      <p:sp>
        <p:nvSpPr>
          <p:cNvPr id="6" name="文本框 5"/>
          <p:cNvSpPr txBox="1"/>
          <p:nvPr/>
        </p:nvSpPr>
        <p:spPr>
          <a:xfrm>
            <a:off x="1056005" y="2550795"/>
            <a:ext cx="9668510" cy="922020"/>
          </a:xfrm>
          <a:prstGeom prst="rect">
            <a:avLst/>
          </a:prstGeom>
        </p:spPr>
        <p:txBody>
          <a:bodyPr wrap="square">
            <a:spAutoFit/>
            <a:extLst>
              <a:ext uri="{4A0BC546-FE56-4ADE-93B0-CB8AF2F6F144}">
                <wpsdc:textFrameExt xmlns:wpsdc="http://www.wps.cn/officeDocument/2022/drawingmlCustomData" type="text"/>
              </a:ext>
            </a:extLst>
          </a:bodyPr>
          <a:p>
            <a:pPr marL="457200" lvl="1" indent="-342265" latinLnBrk="0">
              <a:lnSpc>
                <a:spcPct val="150000"/>
              </a:lnSpc>
              <a:spcBef>
                <a:spcPts val="0"/>
              </a:spcBef>
              <a:buFont typeface="Arial" panose="020B0604020202020204" pitchFamily="34" charset="0"/>
              <a:buChar char="•"/>
            </a:pPr>
            <a:r>
              <a:rPr lang="en-US" altLang="zh-CN" sz="1800" b="1">
                <a:latin typeface="Times New Roman" panose="02020603050405020304" charset="0"/>
                <a:ea typeface="微软雅黑" panose="020B0503020204020204" charset="-122"/>
                <a:cs typeface="Times New Roman" panose="02020603050405020304" charset="0"/>
              </a:rPr>
              <a:t>Relative Loss: </a:t>
            </a:r>
            <a:r>
              <a:rPr lang="en-US" altLang="zh-CN" sz="1800">
                <a:latin typeface="Times New Roman" panose="02020603050405020304" charset="0"/>
                <a:ea typeface="微软雅黑" panose="020B0503020204020204" charset="-122"/>
                <a:cs typeface="Times New Roman" panose="02020603050405020304" charset="0"/>
              </a:rPr>
              <a:t>This metric measures the difference in loss when a locally trained model on one node is tested on the dataset of another node.</a:t>
            </a:r>
            <a:endParaRPr lang="en-US" altLang="zh-CN" sz="1800">
              <a:latin typeface="Times New Roman" panose="02020603050405020304" charset="0"/>
              <a:ea typeface="微软雅黑" panose="020B0503020204020204" charset="-122"/>
              <a:cs typeface="Times New Roman" panose="02020603050405020304" charset="0"/>
            </a:endParaRPr>
          </a:p>
        </p:txBody>
      </p:sp>
      <p:sp>
        <p:nvSpPr>
          <p:cNvPr id="9" name="文本框 8"/>
          <p:cNvSpPr txBox="1"/>
          <p:nvPr/>
        </p:nvSpPr>
        <p:spPr>
          <a:xfrm>
            <a:off x="1056005" y="4869180"/>
            <a:ext cx="10413365" cy="506730"/>
          </a:xfrm>
          <a:prstGeom prst="rect">
            <a:avLst/>
          </a:prstGeom>
        </p:spPr>
        <p:txBody>
          <a:bodyPr wrap="square">
            <a:spAutoFit/>
            <a:extLst>
              <a:ext uri="{4A0BC546-FE56-4ADE-93B0-CB8AF2F6F144}">
                <wpsdc:textFrameExt xmlns:wpsdc="http://www.wps.cn/officeDocument/2022/drawingmlCustomData" type="text"/>
              </a:ext>
            </a:extLst>
          </a:bodyPr>
          <a:p>
            <a:pPr marL="457200" lvl="1" indent="-342265" latinLnBrk="0">
              <a:lnSpc>
                <a:spcPct val="150000"/>
              </a:lnSpc>
              <a:spcBef>
                <a:spcPts val="0"/>
              </a:spcBef>
              <a:buFont typeface="Arial" panose="020B0604020202020204" pitchFamily="34" charset="0"/>
              <a:buChar char="•"/>
            </a:pPr>
            <a:r>
              <a:rPr lang="en-US" sz="1800" dirty="0">
                <a:latin typeface="Times New Roman" panose="02020603050405020304" charset="0"/>
                <a:cs typeface="Times New Roman" panose="02020603050405020304" charset="0"/>
              </a:rPr>
              <a:t>A high relative loss indicates poor generalization and high overfitting level.</a:t>
            </a: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pic>
        <p:nvPicPr>
          <p:cNvPr id="5" name="图片 4"/>
          <p:cNvPicPr>
            <a:picLocks noChangeAspect="1"/>
          </p:cNvPicPr>
          <p:nvPr/>
        </p:nvPicPr>
        <p:blipFill>
          <a:blip r:embed="rId1"/>
          <a:stretch>
            <a:fillRect/>
          </a:stretch>
        </p:blipFill>
        <p:spPr>
          <a:xfrm>
            <a:off x="2174240" y="3573145"/>
            <a:ext cx="7432040" cy="1266190"/>
          </a:xfrm>
          <a:prstGeom prst="rect">
            <a:avLst/>
          </a:prstGeom>
        </p:spPr>
      </p:pic>
      <p:sp>
        <p:nvSpPr>
          <p:cNvPr id="7" name="矩形 6"/>
          <p:cNvSpPr/>
          <p:nvPr/>
        </p:nvSpPr>
        <p:spPr>
          <a:xfrm>
            <a:off x="8832215" y="3758565"/>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1225" y="1268730"/>
            <a:ext cx="10369550" cy="426085"/>
          </a:xfrm>
        </p:spPr>
        <p:txBody>
          <a:bodyPr/>
          <a:lstStyle/>
          <a:p>
            <a:pPr marL="342900" indent="-342900">
              <a:buFont typeface="Wingdings" panose="05000000000000000000" charset="0"/>
              <a:buChar char="Ø"/>
            </a:pPr>
            <a:r>
              <a:rPr lang="en-US" sz="2000" dirty="0">
                <a:solidFill>
                  <a:schemeClr val="tx1"/>
                </a:solidFill>
                <a:sym typeface="+mn-ea"/>
              </a:rPr>
              <a:t>Node Metrics </a:t>
            </a:r>
            <a:endParaRPr lang="en-US" sz="2000" dirty="0">
              <a:solidFill>
                <a:schemeClr val="tx1"/>
              </a:solidFill>
              <a:sym typeface="+mn-ea"/>
            </a:endParaRPr>
          </a:p>
        </p:txBody>
      </p:sp>
      <p:sp>
        <p:nvSpPr>
          <p:cNvPr id="3" name="灯片编号占位符 2"/>
          <p:cNvSpPr>
            <a:spLocks noGrp="1"/>
          </p:cNvSpPr>
          <p:nvPr>
            <p:ph type="sldNum" sz="quarter" idx="12"/>
          </p:nvPr>
        </p:nvSpPr>
        <p:spPr/>
        <p:txBody>
          <a:bodyPr/>
          <a:lstStyle/>
          <a:p>
            <a:r>
              <a:rPr lang="en-US"/>
              <a:t>Page </a:t>
            </a:r>
            <a:fld id="{9D46F3A4-F478-9440-BC8E-B732027F4C86}" type="slidenum">
              <a:rPr lang="en-US" smtClean="0"/>
            </a:fld>
            <a:endParaRPr lang="en-US"/>
          </a:p>
        </p:txBody>
      </p:sp>
      <p:sp>
        <p:nvSpPr>
          <p:cNvPr id="26" name="ZoneTexte 21"/>
          <p:cNvSpPr txBox="1"/>
          <p:nvPr/>
        </p:nvSpPr>
        <p:spPr>
          <a:xfrm flipH="1">
            <a:off x="9807978" y="2656230"/>
            <a:ext cx="412292" cy="584775"/>
          </a:xfrm>
          <a:prstGeom prst="rect">
            <a:avLst/>
          </a:prstGeom>
          <a:noFill/>
          <a:effectLst/>
        </p:spPr>
        <p:txBody>
          <a:bodyPr wrap="none" rtlCol="0">
            <a:spAutoFit/>
          </a:bodyPr>
          <a:lstStyle/>
          <a:p>
            <a:r>
              <a:rPr lang="en-US" sz="3200" b="1" dirty="0">
                <a:solidFill>
                  <a:schemeClr val="lt1"/>
                </a:solidFill>
              </a:rPr>
              <a:t>4</a:t>
            </a:r>
            <a:endParaRPr lang="en-US" sz="3200" b="1" dirty="0">
              <a:solidFill>
                <a:schemeClr val="lt1"/>
              </a:solidFill>
            </a:endParaRPr>
          </a:p>
        </p:txBody>
      </p:sp>
      <p:sp>
        <p:nvSpPr>
          <p:cNvPr id="6" name="文本框 5"/>
          <p:cNvSpPr txBox="1"/>
          <p:nvPr/>
        </p:nvSpPr>
        <p:spPr>
          <a:xfrm>
            <a:off x="1055370" y="1784985"/>
            <a:ext cx="9668510" cy="922020"/>
          </a:xfrm>
          <a:prstGeom prst="rect">
            <a:avLst/>
          </a:prstGeom>
        </p:spPr>
        <p:txBody>
          <a:bodyPr wrap="square">
            <a:spAutoFit/>
            <a:extLst>
              <a:ext uri="{4A0BC546-FE56-4ADE-93B0-CB8AF2F6F144}">
                <wpsdc:textFrameExt xmlns:wpsdc="http://www.wps.cn/officeDocument/2022/drawingmlCustomData" type="text"/>
              </a:ext>
            </a:extLst>
          </a:bodyPr>
          <a:p>
            <a:pPr marL="457200" lvl="1" indent="-342265" latinLnBrk="0">
              <a:lnSpc>
                <a:spcPct val="150000"/>
              </a:lnSpc>
              <a:spcBef>
                <a:spcPts val="0"/>
              </a:spcBef>
              <a:buFont typeface="Arial" panose="020B0604020202020204" pitchFamily="34" charset="0"/>
              <a:buChar char="•"/>
            </a:pPr>
            <a:r>
              <a:rPr lang="en-US" altLang="zh-CN" sz="1800" b="1">
                <a:latin typeface="Times New Roman" panose="02020603050405020304" charset="0"/>
                <a:ea typeface="微软雅黑" panose="020B0503020204020204" charset="-122"/>
                <a:cs typeface="Times New Roman" panose="02020603050405020304" charset="0"/>
              </a:rPr>
              <a:t>Relative Entropy: </a:t>
            </a:r>
            <a:r>
              <a:rPr lang="en-US" altLang="zh-CN" sz="1800">
                <a:latin typeface="Times New Roman" panose="02020603050405020304" charset="0"/>
                <a:ea typeface="微软雅黑" panose="020B0503020204020204" charset="-122"/>
                <a:cs typeface="Times New Roman" panose="02020603050405020304" charset="0"/>
              </a:rPr>
              <a:t>It measures the uncertainty in the model’s predictions, providing insight into how confident the model is when predicting across different nodes’ dataset.</a:t>
            </a:r>
            <a:endParaRPr lang="en-US" altLang="zh-CN" sz="1800">
              <a:latin typeface="Times New Roman" panose="02020603050405020304" charset="0"/>
              <a:ea typeface="微软雅黑" panose="020B0503020204020204" charset="-122"/>
              <a:cs typeface="Times New Roman" panose="02020603050405020304" charset="0"/>
            </a:endParaRPr>
          </a:p>
        </p:txBody>
      </p:sp>
      <p:sp>
        <p:nvSpPr>
          <p:cNvPr id="9" name="文本框 8"/>
          <p:cNvSpPr txBox="1"/>
          <p:nvPr/>
        </p:nvSpPr>
        <p:spPr>
          <a:xfrm>
            <a:off x="1056005" y="4653280"/>
            <a:ext cx="10413365" cy="1337945"/>
          </a:xfrm>
          <a:prstGeom prst="rect">
            <a:avLst/>
          </a:prstGeom>
        </p:spPr>
        <p:txBody>
          <a:bodyPr wrap="square">
            <a:spAutoFit/>
            <a:extLst>
              <a:ext uri="{4A0BC546-FE56-4ADE-93B0-CB8AF2F6F144}">
                <wpsdc:textFrameExt xmlns:wpsdc="http://www.wps.cn/officeDocument/2022/drawingmlCustomData" type="text"/>
              </a:ext>
            </a:extLst>
          </a:bodyPr>
          <a:p>
            <a:pPr marL="457200" lvl="1" indent="-342265" latinLnBrk="0">
              <a:lnSpc>
                <a:spcPct val="150000"/>
              </a:lnSpc>
              <a:spcBef>
                <a:spcPts val="0"/>
              </a:spcBef>
              <a:buFont typeface="Arial" panose="020B0604020202020204" pitchFamily="34" charset="0"/>
              <a:buChar char="•"/>
            </a:pPr>
            <a:r>
              <a:rPr lang="en-US" sz="1800" dirty="0">
                <a:latin typeface="Times New Roman" panose="02020603050405020304" charset="0"/>
                <a:cs typeface="Times New Roman" panose="02020603050405020304" charset="0"/>
              </a:rPr>
              <a:t>However, unlike loss, entropy captures the confidence of the model but does not necessarily reflect accuracy. A model can be highly confident of its predictions but still perform poorly on other node’s dataset</a:t>
            </a:r>
            <a:endParaRPr lang="en-US" sz="1800" dirty="0">
              <a:latin typeface="Times New Roman" panose="02020603050405020304" charset="0"/>
              <a:cs typeface="Times New Roman" panose="02020603050405020304" charset="0"/>
            </a:endParaRPr>
          </a:p>
        </p:txBody>
      </p:sp>
      <p:sp>
        <p:nvSpPr>
          <p:cNvPr id="10" name="矩形 9"/>
          <p:cNvSpPr/>
          <p:nvPr/>
        </p:nvSpPr>
        <p:spPr>
          <a:xfrm>
            <a:off x="911225" y="836930"/>
            <a:ext cx="2304415" cy="28765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
        <p:nvSpPr>
          <p:cNvPr id="7" name="矩形 6"/>
          <p:cNvSpPr/>
          <p:nvPr/>
        </p:nvSpPr>
        <p:spPr>
          <a:xfrm>
            <a:off x="9264650" y="3500755"/>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pic>
        <p:nvPicPr>
          <p:cNvPr id="4" name="图片 3"/>
          <p:cNvPicPr>
            <a:picLocks noChangeAspect="1"/>
          </p:cNvPicPr>
          <p:nvPr/>
        </p:nvPicPr>
        <p:blipFill>
          <a:blip r:embed="rId1"/>
          <a:stretch>
            <a:fillRect/>
          </a:stretch>
        </p:blipFill>
        <p:spPr>
          <a:xfrm>
            <a:off x="2438400" y="2996565"/>
            <a:ext cx="7647940" cy="1550035"/>
          </a:xfrm>
          <a:prstGeom prst="rect">
            <a:avLst/>
          </a:prstGeom>
        </p:spPr>
      </p:pic>
      <p:sp>
        <p:nvSpPr>
          <p:cNvPr id="8" name="矩形 7"/>
          <p:cNvSpPr/>
          <p:nvPr/>
        </p:nvSpPr>
        <p:spPr>
          <a:xfrm>
            <a:off x="9336405" y="3140710"/>
            <a:ext cx="614680" cy="360045"/>
          </a:xfrm>
          <a:prstGeom prst="rect">
            <a:avLst/>
          </a:prstGeom>
          <a:solidFill>
            <a:schemeClr val="bg1"/>
          </a:solidFill>
          <a:ln w="9525" cap="flat" cmpd="sng" algn="ctr">
            <a:noFill/>
            <a:prstDash val="solid"/>
            <a:round/>
            <a:headEnd type="none" w="med" len="med"/>
            <a:tailEnd type="none" w="med" len="med"/>
          </a:ln>
        </p:spPr>
        <p:txBody>
          <a:bodyPr vert="horz" wrap="none" lIns="0" tIns="0" rIns="0" bIns="0" numCol="1" rtlCol="0"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0.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0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5.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0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0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10.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1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5.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1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1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0.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2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2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2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1.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3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6.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3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3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1.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4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6.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4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4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5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57.xml><?xml version="1.0" encoding="utf-8"?>
<p:tagLst xmlns:p="http://schemas.openxmlformats.org/presentationml/2006/main">
  <p:tag name="RESOURCE_RECORD_KEY" val="{&quot;70&quot;:[3314131]}"/>
</p:tagLst>
</file>

<file path=ppt/tags/tag158.xml><?xml version="1.0" encoding="utf-8"?>
<p:tagLst xmlns:p="http://schemas.openxmlformats.org/presentationml/2006/main">
  <p:tag name="resource_record_key" val="{&quot;70&quot;:[3314131]}"/>
  <p:tag name="commondata" val="eyJoZGlkIjoiMmU4ZjY1MjVlYzY2NTc3YmZlZDgxYWJmN2IxMmVkZjQifQ=="/>
</p:tagLst>
</file>

<file path=ppt/tags/tag16.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1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1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2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7.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2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2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2.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3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7.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3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3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2.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4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4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3.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5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58.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5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6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3.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64.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68.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6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7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79.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4.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8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89.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9.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0.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1.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2.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3.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4.xml><?xml version="1.0" encoding="utf-8"?>
<p:tagLst xmlns:p="http://schemas.openxmlformats.org/presentationml/2006/main">
  <p:tag name="KSO_WM_DIAGRAM_VIRTUALLY_FRAME" val="{&quot;height&quot;:339.4426771653543,&quot;left&quot;:209.5296850393701,&quot;top&quot;:134.84346456692913,&quot;width&quot;:532.0261417322833}"/>
</p:tagLst>
</file>

<file path=ppt/tags/tag95.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6.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7.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8.xml><?xml version="1.0" encoding="utf-8"?>
<p:tagLst xmlns:p="http://schemas.openxmlformats.org/presentationml/2006/main">
  <p:tag name="KSO_WM_BEAUTIFY_FLAG" val=""/>
  <p:tag name="KSO_WM_DIAGRAM_VIRTUALLY_FRAME" val="{&quot;height&quot;:339.4426771653543,&quot;left&quot;:209.5296850393701,&quot;top&quot;:134.84346456692913,&quot;width&quot;:532.0261417322833}"/>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spPr>
      <a:bodyPr vert="horz" wrap="none" lIns="0" tIns="0" rIns="0" bIns="0" numCol="1" rtlCol="0"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0" tIns="0" rIns="0" bIns="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de-CH" sz="2400" b="0" i="0" u="none" strike="noStrike" cap="none" normalizeH="0" baseline="0">
            <a:ln>
              <a:noFill/>
            </a:ln>
            <a:solidFill>
              <a:srgbClr val="000000"/>
            </a:solidFill>
            <a:effectLst/>
            <a:latin typeface="Arial" panose="020B0604020202020204" pitchFamily="34" charset="0"/>
            <a:ea typeface="MS PGothic" panose="020B0600070205080204" charset="-128"/>
            <a:cs typeface="Arial" panose="020B0604020202020204" pitchFamily="34"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uzh_praesentation_16-9_e</Template>
  <TotalTime>0</TotalTime>
  <Words>6699</Words>
  <Application>WPS 演示</Application>
  <PresentationFormat>宽屏</PresentationFormat>
  <Paragraphs>543</Paragraphs>
  <Slides>26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Arial</vt:lpstr>
      <vt:lpstr>宋体</vt:lpstr>
      <vt:lpstr>Wingdings</vt:lpstr>
      <vt:lpstr>MS PGothic</vt:lpstr>
      <vt:lpstr>Söhne</vt:lpstr>
      <vt:lpstr>Segoe Print</vt:lpstr>
      <vt:lpstr>Wingdings</vt:lpstr>
      <vt:lpstr>微软雅黑</vt:lpstr>
      <vt:lpstr>Times New Roman</vt:lpstr>
      <vt:lpstr>Cambria</vt:lpstr>
      <vt:lpstr>Arial Unicode MS</vt:lpstr>
      <vt:lpstr>Cambria Math</vt:lpstr>
      <vt:lpstr>BatangChe</vt:lpstr>
      <vt:lpstr>UZH</vt:lpstr>
      <vt:lpstr>Novel Topology Inference Attacks on DFL  Master Thesis —— Final-Presentation</vt:lpstr>
      <vt:lpstr>Contents </vt:lpstr>
      <vt:lpstr>Contents </vt:lpstr>
      <vt:lpstr>Recap</vt:lpstr>
      <vt:lpstr>Recap</vt:lpstr>
      <vt:lpstr>Attack Scenario — Based on Attacker Knowledge Level</vt:lpstr>
      <vt:lpstr>Contents </vt:lpstr>
      <vt:lpstr>Node Metrics </vt:lpstr>
      <vt:lpstr>Node Metrics </vt:lpstr>
      <vt:lpstr>Node Metrics </vt:lpstr>
      <vt:lpstr>Node Metrics </vt:lpstr>
      <vt:lpstr>Contents </vt:lpstr>
      <vt:lpstr>Attack Strategy  </vt:lpstr>
      <vt:lpstr>Attack Strategy  </vt:lpstr>
      <vt:lpstr>Contents </vt:lpstr>
      <vt:lpstr>Experiment Setup </vt:lpstr>
      <vt:lpstr>Experiment Setup </vt:lpstr>
      <vt:lpstr>Experiment Results </vt:lpstr>
      <vt:lpstr>Experiment Results </vt:lpstr>
      <vt:lpstr>Experiment Results </vt:lpstr>
      <vt:lpstr>Contents </vt:lpstr>
      <vt:lpstr>Contribution </vt:lpstr>
      <vt:lpstr>Contribution </vt:lpstr>
      <vt:lpstr>Limitation and Future Work  </vt:lpstr>
      <vt:lpstr>Q &amp; A</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the title of the presentation here</dc:title>
  <dc:creator>Qiyue Shang</dc:creator>
  <dc:description>Vorlage uzh_praesentationen_16:9_e MSO2016 v3 11.02.2016</dc:description>
  <cp:lastModifiedBy>Arthas</cp:lastModifiedBy>
  <cp:revision>6</cp:revision>
  <dcterms:created xsi:type="dcterms:W3CDTF">2023-10-19T19:54:00Z</dcterms:created>
  <dcterms:modified xsi:type="dcterms:W3CDTF">2024-11-05T00:02:44Z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3B1C0076155D4B38BD9CAC28B5F178E8_13</vt:lpwstr>
  </property>
  <property fmtid="{D5CDD505-2E9C-101B-9397-08002B2CF9AE}" pid="3" name="KSOProductBuildVer">
    <vt:lpwstr>2052-12.1.0.18608</vt:lpwstr>
  </property>
</Properties>
</file>