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y="5143500" cx="9144000"/>
  <p:notesSz cx="6858000" cy="9144000"/>
  <p:embeddedFontLst>
    <p:embeddedFont>
      <p:font typeface="Roboto"/>
      <p:regular r:id="rId41"/>
      <p:bold r:id="rId42"/>
      <p:italic r:id="rId43"/>
      <p:boldItalic r:id="rId44"/>
    </p:embeddedFont>
    <p:embeddedFont>
      <p:font typeface="Archivo Medium"/>
      <p:regular r:id="rId45"/>
      <p:bold r:id="rId46"/>
      <p:italic r:id="rId47"/>
      <p:boldItalic r:id="rId48"/>
    </p:embeddedFont>
    <p:embeddedFont>
      <p:font typeface="Darker Grotesque"/>
      <p:regular r:id="rId49"/>
      <p:bold r:id="rId50"/>
    </p:embeddedFont>
    <p:embeddedFont>
      <p:font typeface="Archiv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Emily Paige Charl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C6ADEB2-BAF5-40FD-AB12-84654D4601B5}">
  <a:tblStyle styleId="{3C6ADEB2-BAF5-40FD-AB12-84654D4601B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ArchivoMedium-bold.fntdata"/><Relationship Id="rId45" Type="http://schemas.openxmlformats.org/officeDocument/2006/relationships/font" Target="fonts/Archivo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ArchivoMedium-boldItalic.fntdata"/><Relationship Id="rId47" Type="http://schemas.openxmlformats.org/officeDocument/2006/relationships/font" Target="fonts/ArchivoMedium-italic.fntdata"/><Relationship Id="rId49" Type="http://schemas.openxmlformats.org/officeDocument/2006/relationships/font" Target="fonts/DarkerGrotesque-regular.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Archivo-regular.fntdata"/><Relationship Id="rId50" Type="http://schemas.openxmlformats.org/officeDocument/2006/relationships/font" Target="fonts/DarkerGrotesque-bold.fntdata"/><Relationship Id="rId53" Type="http://schemas.openxmlformats.org/officeDocument/2006/relationships/font" Target="fonts/Archivo-italic.fntdata"/><Relationship Id="rId52" Type="http://schemas.openxmlformats.org/officeDocument/2006/relationships/font" Target="fonts/Archivo-bold.fntdata"/><Relationship Id="rId11" Type="http://schemas.openxmlformats.org/officeDocument/2006/relationships/slide" Target="slides/slide4.xml"/><Relationship Id="rId10" Type="http://schemas.openxmlformats.org/officeDocument/2006/relationships/slide" Target="slides/slide3.xml"/><Relationship Id="rId54" Type="http://schemas.openxmlformats.org/officeDocument/2006/relationships/font" Target="fonts/Archivo-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15T22:58:36.783">
    <p:pos x="279" y="287"/>
    <p:text>Expected physiological impacts of thermal stress on crustaceans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4-15T23:02:34.060">
    <p:pos x="313" y="287"/>
    <p:text>Immune response general summary
Explain that bacterial communities are thriving in warming temperatures</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4-20T05:25:20.814">
    <p:pos x="196" y="711"/>
    <p:text>I think these are meant to be the only requirements based on what Zach said, I think the above ones are just from last year and we can ignore them, although most of it is still very relevant.</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4-20T01:53:07.774">
    <p:pos x="196" y="280"/>
    <p:text>I talked to Zach and we dont need this in here, this is just from last quarter</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f413ba605_0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f413ba605_0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595959"/>
                </a:solidFill>
              </a:rPr>
              <a:t>Higher levels of glucose in crabs can indicate normal and thermal stress, due to excess </a:t>
            </a:r>
            <a:r>
              <a:rPr lang="en" sz="1600">
                <a:solidFill>
                  <a:srgbClr val="595959"/>
                </a:solidFill>
                <a:highlight>
                  <a:schemeClr val="lt1"/>
                </a:highlight>
              </a:rPr>
              <a:t>Crustacean hyperglycemic hormones (CHHs) being released.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f413ba605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f413ba605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595959"/>
                </a:solidFill>
              </a:rPr>
              <a:t>Higher levels of glucose in crabs can indicate normal and thermal stress, due to excess </a:t>
            </a:r>
            <a:r>
              <a:rPr lang="en" sz="1600">
                <a:solidFill>
                  <a:srgbClr val="595959"/>
                </a:solidFill>
                <a:highlight>
                  <a:schemeClr val="lt1"/>
                </a:highlight>
              </a:rPr>
              <a:t>Crustacean hyperglycemic hormones (CHHs) being released.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4f3c8e05e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4f3c8e05e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595959"/>
                </a:solidFill>
              </a:rPr>
              <a:t>Higher levels of glucose in crabs can indicate normal and thermal stress, due to excess </a:t>
            </a:r>
            <a:r>
              <a:rPr lang="en" sz="1600">
                <a:solidFill>
                  <a:srgbClr val="595959"/>
                </a:solidFill>
                <a:highlight>
                  <a:schemeClr val="lt1"/>
                </a:highlight>
              </a:rPr>
              <a:t>Crustacean hyperglycemic hormones (CHHs) being released.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eda64a26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eda64a26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f413ba60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f413ba60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eda64a26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eda64a26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f413ba60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f413ba60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Using a syringing needle to break through the arthrodial membrane, we can extract haemolymph from the merus of the swimming leg of the crab.</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rgbClr val="595959"/>
                </a:solidFill>
              </a:rPr>
              <a:t>We can then use a haemocytometer to count the haemocyte concentration within the crab’s haemolymph.</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f413ba605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f413ba605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f413ba60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f413ba60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600">
                <a:solidFill>
                  <a:srgbClr val="595959"/>
                </a:solidFill>
              </a:rPr>
              <a:t>In order to measure righting time we will flip the crabs onto their back and time how long it takes them to get back into an upright position again. This will be done multiple times and the average righting time will be taken into consideration. </a:t>
            </a:r>
            <a:endParaRPr sz="16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600">
                <a:solidFill>
                  <a:srgbClr val="595959"/>
                </a:solidFill>
              </a:rPr>
              <a:t>To measure the glucose level of the crabs’ haemolymph, we will be using the glucose oxidase method. Glucose reacts with glucose oxidase forming hydrogen peroxide and gluconic acid. The hydrogen peroxide can then be measured using peroxidase and a chromogen (such as 2-amino-4-hydroxybenzenesulfonic acid (AHBS)). </a:t>
            </a:r>
            <a:endParaRPr sz="16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600">
                <a:solidFill>
                  <a:srgbClr val="595959"/>
                </a:solidFill>
              </a:rPr>
              <a:t>Lactate can be extracted from haemolymph and measured using an enzymatic assay. One assay is very similar to the glucose oxidase assay, using lactate oxidase to produce pyruvate, which then produces hydrogen peroxide which can be measured using a peroxidase and chromogen, as discussed above. </a:t>
            </a:r>
            <a:endParaRPr sz="16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f413ba60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4f413ba60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eda64a26e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eda64a26e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f413ba60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f413ba60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Triglycerides can be measured by taking crab tissue and homogenizing it. They can then be extracted using methanol/chloroform and measured using methods such as enzymatic assays.</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To measure protein concentration, a BCA (</a:t>
            </a:r>
            <a:r>
              <a:rPr lang="en" sz="1800">
                <a:solidFill>
                  <a:srgbClr val="595959"/>
                </a:solidFill>
                <a:highlight>
                  <a:srgbClr val="FFFFFF"/>
                </a:highlight>
              </a:rPr>
              <a:t>Bicinchoninic Acid) </a:t>
            </a:r>
            <a:r>
              <a:rPr lang="en" sz="1800">
                <a:solidFill>
                  <a:srgbClr val="595959"/>
                </a:solidFill>
              </a:rPr>
              <a:t>assay can be used by mixing the sample with a BCA reagent and using a spectrophotometer to measure colour absorbance. The more purple the final solution is, the higher the protein concentration from the sample. </a:t>
            </a:r>
            <a:endParaRPr sz="1800">
              <a:solidFill>
                <a:srgbClr val="595959"/>
              </a:solidFill>
            </a:endParaRPr>
          </a:p>
          <a:p>
            <a:pPr indent="0" lvl="0" marL="0" rtl="0" algn="l">
              <a:lnSpc>
                <a:spcPct val="115000"/>
              </a:lnSpc>
              <a:spcBef>
                <a:spcPts val="1200"/>
              </a:spcBef>
              <a:spcAft>
                <a:spcPts val="0"/>
              </a:spcAft>
              <a:buClr>
                <a:schemeClr val="dk1"/>
              </a:buClr>
              <a:buSzPts val="1100"/>
              <a:buFont typeface="Arial"/>
              <a:buNone/>
            </a:pPr>
            <a:r>
              <a:rPr lang="en" sz="1800">
                <a:solidFill>
                  <a:srgbClr val="595959"/>
                </a:solidFill>
              </a:rPr>
              <a:t>Measuring osmolarity in crabs can be done by collecting haemolymph and using a vapour pressure osmometer or cryoscopic osmometer</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4f413ba605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4f413ba605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f413ba60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f413ba60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595959"/>
                </a:solidFill>
              </a:rPr>
              <a:t>The Resazurin Assay, is a downstream indicator of cellular metabolic activity, and while not a direct indicator of respiration metabolic rate, it has been closely linked to respiration rate.</a:t>
            </a:r>
            <a:endParaRPr sz="1800">
              <a:solidFill>
                <a:srgbClr val="595959"/>
              </a:solidFill>
            </a:endParaRPr>
          </a:p>
          <a:p>
            <a:pPr indent="0" lvl="0" marL="0" rtl="0" algn="l">
              <a:lnSpc>
                <a:spcPct val="115000"/>
              </a:lnSpc>
              <a:spcBef>
                <a:spcPts val="1200"/>
              </a:spcBef>
              <a:spcAft>
                <a:spcPts val="1200"/>
              </a:spcAft>
              <a:buClr>
                <a:schemeClr val="dk1"/>
              </a:buClr>
              <a:buSzPts val="1100"/>
              <a:buFont typeface="Arial"/>
              <a:buNone/>
            </a:pPr>
            <a:r>
              <a:rPr lang="en" sz="1800">
                <a:solidFill>
                  <a:srgbClr val="595959"/>
                </a:solidFill>
              </a:rPr>
              <a:t>The reduction of blue resazurin to red resorufin, can be measured using fluorescence spectrometry or a colorimeter.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f413ba605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4f413ba605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eda64a26e_3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eda64a26e_3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4f524d926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4f524d926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eda64a26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eda64a26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4eda64a26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4eda64a26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Timeline and Milestones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eda64a26e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4eda64a26e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4f3c8e05e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4f3c8e05e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eda64a26e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eda64a26e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4eda64a26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4eda64a26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4eda64a26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4eda64a26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4eda64a26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4eda64a26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Relevance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4f413ba605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4f413ba605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eda64a26e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eda64a26e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4eda64a26e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4eda64a26e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4eda64a26e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4eda64a26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f524d92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f524d92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f3441ed0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f3441ed0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f413ba60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f413ba60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1600">
                <a:solidFill>
                  <a:srgbClr val="595959"/>
                </a:solidFill>
              </a:rPr>
              <a:t>Higher levels of glucose in crabs can indicate normal and thermal stress, due to excess </a:t>
            </a:r>
            <a:r>
              <a:rPr lang="en" sz="1600">
                <a:solidFill>
                  <a:srgbClr val="595959"/>
                </a:solidFill>
                <a:highlight>
                  <a:schemeClr val="lt1"/>
                </a:highlight>
              </a:rPr>
              <a:t>Crustacean hyperglycemic hormones (CHHs) being released.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4FEEE"/>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s://lanwebs.lander.edu/faculty/rsfox/invertebrates/callinectes.html" TargetMode="External"/><Relationship Id="rId6" Type="http://schemas.openxmlformats.org/officeDocument/2006/relationships/hyperlink" Target="https://www.itmedicalteam.pl/articles/determination-of-haemocytes-amount-and-haemocytes-type-in-mature-blue-crab-callinectes-sapidus-rathbun-1896-captured-in--105084.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hyperlink" Target="https://lanwebs.lander.edu/faculty/rsfox/invertebrates/callinectes.html" TargetMode="External"/><Relationship Id="rId6" Type="http://schemas.openxmlformats.org/officeDocument/2006/relationships/hyperlink" Target="https://www.itmedicalteam.pl/articles/determination-of-haemocytes-amount-and-haemocytes-type-in-mature-blue-crab-callinectes-sapidus-rathbun-1896-captured-in--105084.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hyperlink" Target="https://www.sciencedirect.com/science/article/pii/S0048969723008768"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doi.org/10.2307/1538998" TargetMode="External"/><Relationship Id="rId4" Type="http://schemas.openxmlformats.org/officeDocument/2006/relationships/hyperlink" Target="https://doi.org/10.1007/s00436-011-2319-2" TargetMode="External"/><Relationship Id="rId5" Type="http://schemas.openxmlformats.org/officeDocument/2006/relationships/hyperlink" Target="https://doi.org/10.1093/jcbiol/ruz07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www.fisheries.noaa.gov/feature-story/snow-crab-collapse-due-ecological-shift-bering-sea" TargetMode="External"/><Relationship Id="rId4" Type="http://schemas.openxmlformats.org/officeDocument/2006/relationships/hyperlink" Target="https://wdfw.wa.gov/sites/default/files/2025-01/newsletter-dungeness-crab-fishery-2024-5.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comments" Target="../comments/commen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comments" Target="../comments/commen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1200"/>
              </a:spcAft>
              <a:buClr>
                <a:schemeClr val="dk1"/>
              </a:buClr>
              <a:buSzPts val="1100"/>
              <a:buFont typeface="Arial"/>
              <a:buNone/>
            </a:pPr>
            <a:r>
              <a:rPr b="1" lang="en" sz="4700">
                <a:latin typeface="Calibri"/>
                <a:ea typeface="Calibri"/>
                <a:cs typeface="Calibri"/>
                <a:sym typeface="Calibri"/>
              </a:rPr>
              <a:t>Impacts of temperature on immune response in </a:t>
            </a:r>
            <a:r>
              <a:rPr b="1" i="1" lang="en" sz="4700">
                <a:latin typeface="Calibri"/>
                <a:ea typeface="Calibri"/>
                <a:cs typeface="Calibri"/>
                <a:sym typeface="Calibri"/>
              </a:rPr>
              <a:t>Hemigrapsus oregonensis</a:t>
            </a:r>
            <a:endParaRPr i="1" sz="4700">
              <a:latin typeface="Calibri"/>
              <a:ea typeface="Calibri"/>
              <a:cs typeface="Calibri"/>
              <a:sym typeface="Calibri"/>
            </a:endParaRPr>
          </a:p>
        </p:txBody>
      </p:sp>
      <p:sp>
        <p:nvSpPr>
          <p:cNvPr id="55" name="Google Shape;55;p13"/>
          <p:cNvSpPr txBox="1"/>
          <p:nvPr/>
        </p:nvSpPr>
        <p:spPr>
          <a:xfrm>
            <a:off x="2374200" y="3551400"/>
            <a:ext cx="43956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rgbClr val="5E6658"/>
                </a:solidFill>
                <a:latin typeface="Calibri"/>
                <a:ea typeface="Calibri"/>
                <a:cs typeface="Calibri"/>
                <a:sym typeface="Calibri"/>
              </a:rPr>
              <a:t>Emily, </a:t>
            </a:r>
            <a:r>
              <a:rPr lang="en" sz="1800">
                <a:solidFill>
                  <a:srgbClr val="5E6658"/>
                </a:solidFill>
                <a:latin typeface="Calibri"/>
                <a:ea typeface="Calibri"/>
                <a:cs typeface="Calibri"/>
                <a:sym typeface="Calibri"/>
              </a:rPr>
              <a:t>Isaac, Kea, Luke</a:t>
            </a:r>
            <a:endParaRPr sz="1800">
              <a:solidFill>
                <a:srgbClr val="5E6658"/>
              </a:solidFill>
              <a:latin typeface="Calibri"/>
              <a:ea typeface="Calibri"/>
              <a:cs typeface="Calibri"/>
              <a:sym typeface="Calibri"/>
            </a:endParaRPr>
          </a:p>
        </p:txBody>
      </p:sp>
      <p:pic>
        <p:nvPicPr>
          <p:cNvPr id="56" name="Google Shape;56;p13" title="Untitled_Artwork 22.png"/>
          <p:cNvPicPr preferRelativeResize="0"/>
          <p:nvPr/>
        </p:nvPicPr>
        <p:blipFill rotWithShape="1">
          <a:blip r:embed="rId3">
            <a:alphaModFix/>
          </a:blip>
          <a:srcRect b="33919" l="33159" r="22715" t="37729"/>
          <a:stretch/>
        </p:blipFill>
        <p:spPr>
          <a:xfrm rot="998522">
            <a:off x="414572" y="2783266"/>
            <a:ext cx="2406186" cy="15460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41181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Sub-Alternative Hypothesis</a:t>
            </a:r>
            <a:endParaRPr/>
          </a:p>
        </p:txBody>
      </p:sp>
      <p:sp>
        <p:nvSpPr>
          <p:cNvPr id="132" name="Google Shape;132;p22"/>
          <p:cNvSpPr txBox="1"/>
          <p:nvPr>
            <p:ph idx="1" type="body"/>
          </p:nvPr>
        </p:nvSpPr>
        <p:spPr>
          <a:xfrm>
            <a:off x="2878675" y="1452900"/>
            <a:ext cx="3932700" cy="321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600"/>
              <a:t>Righting time</a:t>
            </a:r>
            <a:endParaRPr sz="2600"/>
          </a:p>
          <a:p>
            <a:pPr indent="0" lvl="0" marL="0" rtl="0" algn="l">
              <a:spcBef>
                <a:spcPts val="1200"/>
              </a:spcBef>
              <a:spcAft>
                <a:spcPts val="0"/>
              </a:spcAft>
              <a:buClr>
                <a:schemeClr val="dk1"/>
              </a:buClr>
              <a:buSzPts val="1100"/>
              <a:buFont typeface="Arial"/>
              <a:buNone/>
            </a:pPr>
            <a:r>
              <a:rPr lang="en" sz="2600"/>
              <a:t>Glucose</a:t>
            </a:r>
            <a:endParaRPr sz="2600"/>
          </a:p>
          <a:p>
            <a:pPr indent="0" lvl="0" marL="0" rtl="0" algn="l">
              <a:spcBef>
                <a:spcPts val="1200"/>
              </a:spcBef>
              <a:spcAft>
                <a:spcPts val="0"/>
              </a:spcAft>
              <a:buClr>
                <a:schemeClr val="dk1"/>
              </a:buClr>
              <a:buSzPts val="1100"/>
              <a:buFont typeface="Arial"/>
              <a:buNone/>
            </a:pPr>
            <a:r>
              <a:rPr lang="en" sz="2600"/>
              <a:t>Lactate</a:t>
            </a:r>
            <a:endParaRPr sz="2600"/>
          </a:p>
          <a:p>
            <a:pPr indent="0" lvl="0" marL="0" rtl="0" algn="l">
              <a:spcBef>
                <a:spcPts val="1200"/>
              </a:spcBef>
              <a:spcAft>
                <a:spcPts val="0"/>
              </a:spcAft>
              <a:buClr>
                <a:schemeClr val="dk1"/>
              </a:buClr>
              <a:buSzPts val="1100"/>
              <a:buFont typeface="Arial"/>
              <a:buNone/>
            </a:pPr>
            <a:r>
              <a:rPr lang="en" sz="2600"/>
              <a:t>Osmolarity</a:t>
            </a:r>
            <a:endParaRPr sz="2600"/>
          </a:p>
          <a:p>
            <a:pPr indent="0" lvl="0" marL="0" rtl="0" algn="l">
              <a:spcBef>
                <a:spcPts val="1200"/>
              </a:spcBef>
              <a:spcAft>
                <a:spcPts val="0"/>
              </a:spcAft>
              <a:buClr>
                <a:schemeClr val="dk1"/>
              </a:buClr>
              <a:buSzPts val="1100"/>
              <a:buFont typeface="Arial"/>
              <a:buNone/>
            </a:pPr>
            <a:r>
              <a:rPr lang="en" sz="2600"/>
              <a:t>Oxygen consumption</a:t>
            </a:r>
            <a:endParaRPr sz="2600"/>
          </a:p>
          <a:p>
            <a:pPr indent="0" lvl="0" marL="0" rtl="0" algn="l">
              <a:spcBef>
                <a:spcPts val="1200"/>
              </a:spcBef>
              <a:spcAft>
                <a:spcPts val="1200"/>
              </a:spcAft>
              <a:buClr>
                <a:schemeClr val="dk1"/>
              </a:buClr>
              <a:buSzPts val="1100"/>
              <a:buFont typeface="Arial"/>
              <a:buNone/>
            </a:pPr>
            <a:r>
              <a:t/>
            </a:r>
            <a:endParaRPr sz="2900"/>
          </a:p>
        </p:txBody>
      </p:sp>
      <p:sp>
        <p:nvSpPr>
          <p:cNvPr id="133" name="Google Shape;133;p22"/>
          <p:cNvSpPr txBox="1"/>
          <p:nvPr/>
        </p:nvSpPr>
        <p:spPr>
          <a:xfrm>
            <a:off x="311700" y="1114700"/>
            <a:ext cx="42864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Under heat-stress conditions…</a:t>
            </a:r>
            <a:endParaRPr sz="1800">
              <a:solidFill>
                <a:schemeClr val="dk2"/>
              </a:solidFill>
            </a:endParaRPr>
          </a:p>
        </p:txBody>
      </p:sp>
      <p:sp>
        <p:nvSpPr>
          <p:cNvPr id="134" name="Google Shape;134;p22"/>
          <p:cNvSpPr txBox="1"/>
          <p:nvPr/>
        </p:nvSpPr>
        <p:spPr>
          <a:xfrm>
            <a:off x="5216775" y="4474300"/>
            <a:ext cx="35046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compared to control conditions.</a:t>
            </a:r>
            <a:endParaRPr sz="1800">
              <a:solidFill>
                <a:schemeClr val="dk2"/>
              </a:solidFill>
            </a:endParaRPr>
          </a:p>
        </p:txBody>
      </p:sp>
      <p:sp>
        <p:nvSpPr>
          <p:cNvPr id="135" name="Google Shape;135;p22"/>
          <p:cNvSpPr/>
          <p:nvPr/>
        </p:nvSpPr>
        <p:spPr>
          <a:xfrm rot="10800000">
            <a:off x="486825" y="1575750"/>
            <a:ext cx="1968600" cy="3090300"/>
          </a:xfrm>
          <a:prstGeom prst="down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6" name="Google Shape;136;p22"/>
          <p:cNvSpPr txBox="1"/>
          <p:nvPr/>
        </p:nvSpPr>
        <p:spPr>
          <a:xfrm>
            <a:off x="1296525" y="2211925"/>
            <a:ext cx="3492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INCREASE</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41181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Sub-Alternative Hypothesis</a:t>
            </a:r>
            <a:endParaRPr/>
          </a:p>
        </p:txBody>
      </p:sp>
      <p:sp>
        <p:nvSpPr>
          <p:cNvPr id="142" name="Google Shape;142;p23"/>
          <p:cNvSpPr txBox="1"/>
          <p:nvPr/>
        </p:nvSpPr>
        <p:spPr>
          <a:xfrm>
            <a:off x="2039650" y="1791222"/>
            <a:ext cx="4408500" cy="1937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900">
                <a:solidFill>
                  <a:schemeClr val="dk2"/>
                </a:solidFill>
              </a:rPr>
              <a:t>BCA Protein</a:t>
            </a:r>
            <a:endParaRPr sz="2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2900">
                <a:solidFill>
                  <a:schemeClr val="dk2"/>
                </a:solidFill>
              </a:rPr>
              <a:t>Triglycerides</a:t>
            </a:r>
            <a:endParaRPr sz="2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2900">
                <a:solidFill>
                  <a:schemeClr val="dk2"/>
                </a:solidFill>
              </a:rPr>
              <a:t>Haemocyte concentration</a:t>
            </a:r>
            <a:endParaRPr sz="2900">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143" name="Google Shape;143;p23"/>
          <p:cNvSpPr txBox="1"/>
          <p:nvPr/>
        </p:nvSpPr>
        <p:spPr>
          <a:xfrm>
            <a:off x="400550" y="1152775"/>
            <a:ext cx="42864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Under heat-stress conditions…</a:t>
            </a:r>
            <a:endParaRPr sz="1800">
              <a:solidFill>
                <a:schemeClr val="dk2"/>
              </a:solidFill>
            </a:endParaRPr>
          </a:p>
        </p:txBody>
      </p:sp>
      <p:sp>
        <p:nvSpPr>
          <p:cNvPr id="144" name="Google Shape;144;p23"/>
          <p:cNvSpPr txBox="1"/>
          <p:nvPr/>
        </p:nvSpPr>
        <p:spPr>
          <a:xfrm>
            <a:off x="5216775" y="4474300"/>
            <a:ext cx="35046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compared to control conditions.</a:t>
            </a:r>
            <a:endParaRPr sz="1800">
              <a:solidFill>
                <a:schemeClr val="dk2"/>
              </a:solidFill>
            </a:endParaRPr>
          </a:p>
        </p:txBody>
      </p:sp>
      <p:sp>
        <p:nvSpPr>
          <p:cNvPr id="145" name="Google Shape;145;p23"/>
          <p:cNvSpPr/>
          <p:nvPr/>
        </p:nvSpPr>
        <p:spPr>
          <a:xfrm>
            <a:off x="486825" y="1791225"/>
            <a:ext cx="1968600" cy="3090300"/>
          </a:xfrm>
          <a:prstGeom prst="downArrow">
            <a:avLst>
              <a:gd fmla="val 50000" name="adj1"/>
              <a:gd fmla="val 50000" name="adj2"/>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6" name="Google Shape;146;p23"/>
          <p:cNvSpPr txBox="1"/>
          <p:nvPr/>
        </p:nvSpPr>
        <p:spPr>
          <a:xfrm>
            <a:off x="1296525" y="1898325"/>
            <a:ext cx="3492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rPr>
              <a:t>DE</a:t>
            </a:r>
            <a:r>
              <a:rPr lang="en" sz="1800">
                <a:solidFill>
                  <a:schemeClr val="dk2"/>
                </a:solidFill>
              </a:rPr>
              <a:t>CREASE</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41181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Sub-Alternative Hypothesis</a:t>
            </a:r>
            <a:endParaRPr/>
          </a:p>
        </p:txBody>
      </p:sp>
      <p:sp>
        <p:nvSpPr>
          <p:cNvPr id="152" name="Google Shape;15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t/>
            </a:r>
            <a:endParaRPr sz="1600">
              <a:highlight>
                <a:srgbClr val="D9EAD3"/>
              </a:highlight>
            </a:endParaRPr>
          </a:p>
          <a:p>
            <a:pPr indent="0" lvl="0" marL="0" rtl="0" algn="l">
              <a:spcBef>
                <a:spcPts val="1200"/>
              </a:spcBef>
              <a:spcAft>
                <a:spcPts val="0"/>
              </a:spcAft>
              <a:buNone/>
            </a:pPr>
            <a:r>
              <a:rPr lang="en" sz="1600">
                <a:highlight>
                  <a:srgbClr val="D9EAD3"/>
                </a:highlight>
              </a:rPr>
              <a:t>A: Righting time - </a:t>
            </a:r>
            <a:r>
              <a:rPr lang="en" sz="1600"/>
              <a:t>Crabs treated with warmer temperatures and immune challenge presence (mud) will take longer to right themselves than control crabs.</a:t>
            </a:r>
            <a:endParaRPr sz="1600"/>
          </a:p>
          <a:p>
            <a:pPr indent="0" lvl="0" marL="0" rtl="0" algn="l">
              <a:spcBef>
                <a:spcPts val="1200"/>
              </a:spcBef>
              <a:spcAft>
                <a:spcPts val="0"/>
              </a:spcAft>
              <a:buClr>
                <a:schemeClr val="dk1"/>
              </a:buClr>
              <a:buSzPct val="68750"/>
              <a:buFont typeface="Arial"/>
              <a:buNone/>
            </a:pPr>
            <a:r>
              <a:rPr lang="en" sz="1600">
                <a:highlight>
                  <a:srgbClr val="D9EAD3"/>
                </a:highlight>
              </a:rPr>
              <a:t>B: Glucose - </a:t>
            </a:r>
            <a:r>
              <a:rPr lang="en" sz="1600"/>
              <a:t>Crabs treated with warmer temperatures and immune challenge presence will experience higher haemolymph glucose levels than control crabs.</a:t>
            </a:r>
            <a:endParaRPr sz="1600"/>
          </a:p>
          <a:p>
            <a:pPr indent="0" lvl="0" marL="0" rtl="0" algn="l">
              <a:spcBef>
                <a:spcPts val="1200"/>
              </a:spcBef>
              <a:spcAft>
                <a:spcPts val="0"/>
              </a:spcAft>
              <a:buClr>
                <a:schemeClr val="dk1"/>
              </a:buClr>
              <a:buSzPct val="68750"/>
              <a:buFont typeface="Arial"/>
              <a:buNone/>
            </a:pPr>
            <a:r>
              <a:rPr lang="en" sz="1600">
                <a:highlight>
                  <a:srgbClr val="D9EAD3"/>
                </a:highlight>
              </a:rPr>
              <a:t>C: Lactate - </a:t>
            </a:r>
            <a:r>
              <a:rPr lang="en" sz="1600"/>
              <a:t>Crabs treated with warmer temperatures and immune challenge presence will experience higher haemolymph lactate levels.</a:t>
            </a:r>
            <a:endParaRPr sz="1600"/>
          </a:p>
          <a:p>
            <a:pPr indent="0" lvl="0" marL="0" rtl="0" algn="l">
              <a:spcBef>
                <a:spcPts val="1200"/>
              </a:spcBef>
              <a:spcAft>
                <a:spcPts val="0"/>
              </a:spcAft>
              <a:buClr>
                <a:schemeClr val="dk1"/>
              </a:buClr>
              <a:buSzPct val="68750"/>
              <a:buFont typeface="Arial"/>
              <a:buNone/>
            </a:pPr>
            <a:r>
              <a:rPr lang="en" sz="1600">
                <a:highlight>
                  <a:srgbClr val="D9EAD3"/>
                </a:highlight>
              </a:rPr>
              <a:t>D: Triglycerides - </a:t>
            </a:r>
            <a:r>
              <a:rPr lang="en" sz="1600"/>
              <a:t>Crabs treated with warmer temperatures and immune challenge presence will experience decreased levels of triglycerides compared to control crabs.</a:t>
            </a:r>
            <a:endParaRPr sz="1600"/>
          </a:p>
          <a:p>
            <a:pPr indent="0" lvl="0" marL="0" rtl="0" algn="l">
              <a:spcBef>
                <a:spcPts val="1200"/>
              </a:spcBef>
              <a:spcAft>
                <a:spcPts val="0"/>
              </a:spcAft>
              <a:buClr>
                <a:schemeClr val="dk1"/>
              </a:buClr>
              <a:buSzPct val="68750"/>
              <a:buFont typeface="Arial"/>
              <a:buNone/>
            </a:pPr>
            <a:r>
              <a:rPr lang="en" sz="1600">
                <a:highlight>
                  <a:srgbClr val="D9EAD3"/>
                </a:highlight>
              </a:rPr>
              <a:t>E: BCA Protein - </a:t>
            </a:r>
            <a:r>
              <a:rPr lang="en" sz="1600"/>
              <a:t>Crabs treated with warmer temperatures and immune challenge presence will experience decreased levels of BCA proteins compared to control crabs.</a:t>
            </a:r>
            <a:endParaRPr sz="1600">
              <a:highlight>
                <a:srgbClr val="D9EAD3"/>
              </a:highlight>
            </a:endParaRPr>
          </a:p>
          <a:p>
            <a:pPr indent="0" lvl="0" marL="0" rtl="0" algn="l">
              <a:spcBef>
                <a:spcPts val="1200"/>
              </a:spcBef>
              <a:spcAft>
                <a:spcPts val="0"/>
              </a:spcAft>
              <a:buClr>
                <a:schemeClr val="dk1"/>
              </a:buClr>
              <a:buSzPct val="68750"/>
              <a:buFont typeface="Arial"/>
              <a:buNone/>
            </a:pPr>
            <a:r>
              <a:rPr lang="en" sz="1600">
                <a:highlight>
                  <a:srgbClr val="D9EAD3"/>
                </a:highlight>
              </a:rPr>
              <a:t>F: Osmolarity - </a:t>
            </a:r>
            <a:r>
              <a:rPr lang="en" sz="1600"/>
              <a:t>Crabs treated with warmer temperatures</a:t>
            </a:r>
            <a:endParaRPr sz="1600"/>
          </a:p>
          <a:p>
            <a:pPr indent="0" lvl="0" marL="0" rtl="0" algn="l">
              <a:spcBef>
                <a:spcPts val="1200"/>
              </a:spcBef>
              <a:spcAft>
                <a:spcPts val="0"/>
              </a:spcAft>
              <a:buClr>
                <a:schemeClr val="dk1"/>
              </a:buClr>
              <a:buSzPct val="68750"/>
              <a:buFont typeface="Arial"/>
              <a:buNone/>
            </a:pPr>
            <a:r>
              <a:rPr lang="en" sz="1600">
                <a:highlight>
                  <a:srgbClr val="D9EAD3"/>
                </a:highlight>
              </a:rPr>
              <a:t>G: Respirometry - </a:t>
            </a:r>
            <a:r>
              <a:rPr lang="en" sz="1600"/>
              <a:t>Crabs treated with warmer temperatures and immune challenge presence will experience increased respiratory rates compared to control crabs.</a:t>
            </a:r>
            <a:endParaRPr sz="1600"/>
          </a:p>
          <a:p>
            <a:pPr indent="0" lvl="0" marL="0" rtl="0" algn="l">
              <a:spcBef>
                <a:spcPts val="1200"/>
              </a:spcBef>
              <a:spcAft>
                <a:spcPts val="1200"/>
              </a:spcAft>
              <a:buClr>
                <a:schemeClr val="dk1"/>
              </a:buClr>
              <a:buSzPct val="68750"/>
              <a:buFont typeface="Arial"/>
              <a:buNone/>
            </a:pPr>
            <a:r>
              <a:rPr lang="en" sz="1600">
                <a:highlight>
                  <a:srgbClr val="D9EAD3"/>
                </a:highlight>
              </a:rPr>
              <a:t>H: Haemocyte Concentration - </a:t>
            </a:r>
            <a:r>
              <a:rPr lang="en" sz="1600"/>
              <a:t>Crabs treated with warmer temperatures will experience decreased haemocyte concentrations compared to control crabs.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grpSp>
        <p:nvGrpSpPr>
          <p:cNvPr id="157" name="Google Shape;157;p25"/>
          <p:cNvGrpSpPr/>
          <p:nvPr/>
        </p:nvGrpSpPr>
        <p:grpSpPr>
          <a:xfrm>
            <a:off x="4610920" y="1731925"/>
            <a:ext cx="4200376" cy="2683699"/>
            <a:chOff x="1695448" y="999450"/>
            <a:chExt cx="5753152" cy="3144714"/>
          </a:xfrm>
        </p:grpSpPr>
        <p:sp>
          <p:nvSpPr>
            <p:cNvPr id="158" name="Google Shape;158;p25"/>
            <p:cNvSpPr/>
            <p:nvPr/>
          </p:nvSpPr>
          <p:spPr>
            <a:xfrm>
              <a:off x="1695499" y="999450"/>
              <a:ext cx="2819400" cy="3144600"/>
            </a:xfrm>
            <a:prstGeom prst="roundRect">
              <a:avLst>
                <a:gd fmla="val 7280" name="adj"/>
              </a:avLst>
            </a:prstGeom>
            <a:solidFill>
              <a:srgbClr val="ADC2A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59" name="Google Shape;159;p25"/>
            <p:cNvSpPr txBox="1"/>
            <p:nvPr/>
          </p:nvSpPr>
          <p:spPr>
            <a:xfrm>
              <a:off x="1695448" y="2212164"/>
              <a:ext cx="2819400" cy="1932000"/>
            </a:xfrm>
            <a:prstGeom prst="rect">
              <a:avLst/>
            </a:prstGeom>
            <a:noFill/>
            <a:ln>
              <a:noFill/>
            </a:ln>
          </p:spPr>
          <p:txBody>
            <a:bodyPr anchorCtr="0" anchor="b" bIns="182875" lIns="91425" spcFirstLastPara="1" rIns="91425" wrap="square" tIns="91425">
              <a:normAutofit lnSpcReduction="20000"/>
            </a:bodyPr>
            <a:lstStyle/>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Five Crabs</a:t>
              </a:r>
              <a:endParaRPr sz="1800">
                <a:solidFill>
                  <a:srgbClr val="000000"/>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30</a:t>
              </a:r>
              <a:r>
                <a:rPr lang="en" sz="1800">
                  <a:solidFill>
                    <a:schemeClr val="dk1"/>
                  </a:solidFill>
                  <a:latin typeface="Archivo"/>
                  <a:ea typeface="Archivo"/>
                  <a:cs typeface="Archivo"/>
                  <a:sym typeface="Archivo"/>
                </a:rPr>
                <a:t>°C.</a:t>
              </a:r>
              <a:endParaRPr sz="1800">
                <a:solidFill>
                  <a:srgbClr val="000000"/>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1 ½ inches of mud</a:t>
              </a:r>
              <a:endParaRPr sz="1800">
                <a:solidFill>
                  <a:srgbClr val="000000"/>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1-2  covers</a:t>
              </a:r>
              <a:endParaRPr sz="1800">
                <a:solidFill>
                  <a:srgbClr val="000000"/>
                </a:solidFill>
                <a:latin typeface="Archivo"/>
                <a:ea typeface="Archivo"/>
                <a:cs typeface="Archivo"/>
                <a:sym typeface="Archivo"/>
              </a:endParaRPr>
            </a:p>
          </p:txBody>
        </p:sp>
        <p:sp>
          <p:nvSpPr>
            <p:cNvPr id="160" name="Google Shape;160;p25"/>
            <p:cNvSpPr txBox="1"/>
            <p:nvPr/>
          </p:nvSpPr>
          <p:spPr>
            <a:xfrm>
              <a:off x="1695500" y="999450"/>
              <a:ext cx="2819400" cy="923400"/>
            </a:xfrm>
            <a:prstGeom prst="rect">
              <a:avLst/>
            </a:prstGeom>
            <a:noFill/>
            <a:ln>
              <a:noFill/>
            </a:ln>
          </p:spPr>
          <p:txBody>
            <a:bodyPr anchorCtr="0" anchor="t" bIns="91425" lIns="182875" spcFirstLastPara="1" rIns="182875" wrap="square" tIns="91425">
              <a:normAutofit lnSpcReduction="20000"/>
            </a:bodyPr>
            <a:lstStyle/>
            <a:p>
              <a:pPr indent="0" lvl="0" marL="0" rtl="0" algn="l">
                <a:lnSpc>
                  <a:spcPct val="100000"/>
                </a:lnSpc>
                <a:spcBef>
                  <a:spcPts val="0"/>
                </a:spcBef>
                <a:spcAft>
                  <a:spcPts val="0"/>
                </a:spcAft>
                <a:buNone/>
              </a:pPr>
              <a:r>
                <a:rPr b="1" lang="en" sz="2400">
                  <a:latin typeface="Darker Grotesque"/>
                  <a:ea typeface="Darker Grotesque"/>
                  <a:cs typeface="Darker Grotesque"/>
                  <a:sym typeface="Darker Grotesque"/>
                </a:rPr>
                <a:t>Group 3: Heat, Mud</a:t>
              </a:r>
              <a:endParaRPr b="1" sz="2400">
                <a:latin typeface="Darker Grotesque"/>
                <a:ea typeface="Darker Grotesque"/>
                <a:cs typeface="Darker Grotesque"/>
                <a:sym typeface="Darker Grotesque"/>
              </a:endParaRPr>
            </a:p>
          </p:txBody>
        </p:sp>
        <p:sp>
          <p:nvSpPr>
            <p:cNvPr id="161" name="Google Shape;161;p25"/>
            <p:cNvSpPr/>
            <p:nvPr/>
          </p:nvSpPr>
          <p:spPr>
            <a:xfrm>
              <a:off x="4629199" y="999450"/>
              <a:ext cx="2819400" cy="3144600"/>
            </a:xfrm>
            <a:prstGeom prst="roundRect">
              <a:avLst>
                <a:gd fmla="val 7280" name="adj"/>
              </a:avLst>
            </a:prstGeom>
            <a:solidFill>
              <a:srgbClr val="ADC2A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62" name="Google Shape;162;p25"/>
            <p:cNvSpPr txBox="1"/>
            <p:nvPr/>
          </p:nvSpPr>
          <p:spPr>
            <a:xfrm>
              <a:off x="4629152" y="2212046"/>
              <a:ext cx="2819400" cy="1932000"/>
            </a:xfrm>
            <a:prstGeom prst="rect">
              <a:avLst/>
            </a:prstGeom>
            <a:noFill/>
            <a:ln>
              <a:noFill/>
            </a:ln>
          </p:spPr>
          <p:txBody>
            <a:bodyPr anchorCtr="0" anchor="b" bIns="182875" lIns="91425" spcFirstLastPara="1" rIns="91425" wrap="square" tIns="91425">
              <a:normAutofit/>
            </a:bodyPr>
            <a:lstStyle/>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Five Crabs</a:t>
              </a:r>
              <a:endParaRPr sz="1800">
                <a:solidFill>
                  <a:schemeClr val="dk1"/>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30</a:t>
              </a:r>
              <a:r>
                <a:rPr lang="en" sz="1800">
                  <a:solidFill>
                    <a:schemeClr val="dk1"/>
                  </a:solidFill>
                  <a:latin typeface="Archivo"/>
                  <a:ea typeface="Archivo"/>
                  <a:cs typeface="Archivo"/>
                  <a:sym typeface="Archivo"/>
                </a:rPr>
                <a:t>°C.</a:t>
              </a:r>
              <a:endParaRPr sz="1800">
                <a:solidFill>
                  <a:schemeClr val="dk1"/>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No Mud</a:t>
              </a:r>
              <a:endParaRPr sz="1800">
                <a:solidFill>
                  <a:schemeClr val="dk1"/>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1-2  covers</a:t>
              </a:r>
              <a:endParaRPr sz="1800">
                <a:latin typeface="Archivo Medium"/>
                <a:ea typeface="Archivo Medium"/>
                <a:cs typeface="Archivo Medium"/>
                <a:sym typeface="Archivo Medium"/>
              </a:endParaRPr>
            </a:p>
          </p:txBody>
        </p:sp>
        <p:sp>
          <p:nvSpPr>
            <p:cNvPr id="163" name="Google Shape;163;p25"/>
            <p:cNvSpPr txBox="1"/>
            <p:nvPr/>
          </p:nvSpPr>
          <p:spPr>
            <a:xfrm>
              <a:off x="4629200" y="999450"/>
              <a:ext cx="2819400" cy="923400"/>
            </a:xfrm>
            <a:prstGeom prst="rect">
              <a:avLst/>
            </a:prstGeom>
            <a:noFill/>
            <a:ln>
              <a:noFill/>
            </a:ln>
          </p:spPr>
          <p:txBody>
            <a:bodyPr anchorCtr="0" anchor="t" bIns="91425" lIns="182875" spcFirstLastPara="1" rIns="182875" wrap="square" tIns="91425">
              <a:normAutofit lnSpcReduction="20000"/>
            </a:bodyPr>
            <a:lstStyle/>
            <a:p>
              <a:pPr indent="0" lvl="0" marL="0" rtl="0" algn="l">
                <a:lnSpc>
                  <a:spcPct val="100000"/>
                </a:lnSpc>
                <a:spcBef>
                  <a:spcPts val="0"/>
                </a:spcBef>
                <a:spcAft>
                  <a:spcPts val="0"/>
                </a:spcAft>
                <a:buNone/>
              </a:pPr>
              <a:r>
                <a:rPr b="1" lang="en" sz="2400">
                  <a:latin typeface="Darker Grotesque"/>
                  <a:ea typeface="Darker Grotesque"/>
                  <a:cs typeface="Darker Grotesque"/>
                  <a:sym typeface="Darker Grotesque"/>
                </a:rPr>
                <a:t>Group 4</a:t>
              </a:r>
              <a:r>
                <a:rPr b="1" lang="en" sz="2400">
                  <a:latin typeface="Darker Grotesque"/>
                  <a:ea typeface="Darker Grotesque"/>
                  <a:cs typeface="Darker Grotesque"/>
                  <a:sym typeface="Darker Grotesque"/>
                </a:rPr>
                <a:t>: Heat, No Mud</a:t>
              </a:r>
              <a:endParaRPr b="1" sz="2400">
                <a:latin typeface="Darker Grotesque"/>
                <a:ea typeface="Darker Grotesque"/>
                <a:cs typeface="Darker Grotesque"/>
                <a:sym typeface="Darker Grotesque"/>
              </a:endParaRPr>
            </a:p>
          </p:txBody>
        </p:sp>
      </p:grpSp>
      <p:sp>
        <p:nvSpPr>
          <p:cNvPr id="164" name="Google Shape;164;p25"/>
          <p:cNvSpPr txBox="1"/>
          <p:nvPr>
            <p:ph type="title"/>
          </p:nvPr>
        </p:nvSpPr>
        <p:spPr>
          <a:xfrm>
            <a:off x="311700" y="445025"/>
            <a:ext cx="65199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Treatment Groups and Experimental Design</a:t>
            </a:r>
            <a:endParaRPr/>
          </a:p>
        </p:txBody>
      </p:sp>
      <p:grpSp>
        <p:nvGrpSpPr>
          <p:cNvPr id="165" name="Google Shape;165;p25"/>
          <p:cNvGrpSpPr/>
          <p:nvPr/>
        </p:nvGrpSpPr>
        <p:grpSpPr>
          <a:xfrm>
            <a:off x="332709" y="1731925"/>
            <a:ext cx="4200364" cy="2683699"/>
            <a:chOff x="1695465" y="999450"/>
            <a:chExt cx="5753135" cy="3144714"/>
          </a:xfrm>
        </p:grpSpPr>
        <p:sp>
          <p:nvSpPr>
            <p:cNvPr id="166" name="Google Shape;166;p25"/>
            <p:cNvSpPr/>
            <p:nvPr/>
          </p:nvSpPr>
          <p:spPr>
            <a:xfrm>
              <a:off x="1695499" y="999450"/>
              <a:ext cx="2819400" cy="3144600"/>
            </a:xfrm>
            <a:prstGeom prst="roundRect">
              <a:avLst>
                <a:gd fmla="val 7280" name="adj"/>
              </a:avLst>
            </a:prstGeom>
            <a:solidFill>
              <a:srgbClr val="ADC2A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67" name="Google Shape;167;p25"/>
            <p:cNvSpPr txBox="1"/>
            <p:nvPr/>
          </p:nvSpPr>
          <p:spPr>
            <a:xfrm>
              <a:off x="1695465" y="2212164"/>
              <a:ext cx="2819400" cy="1932000"/>
            </a:xfrm>
            <a:prstGeom prst="rect">
              <a:avLst/>
            </a:prstGeom>
            <a:noFill/>
            <a:ln>
              <a:noFill/>
            </a:ln>
          </p:spPr>
          <p:txBody>
            <a:bodyPr anchorCtr="0" anchor="b" bIns="182875" lIns="91425" spcFirstLastPara="1" rIns="91425" wrap="square" tIns="91425">
              <a:normAutofit/>
            </a:bodyPr>
            <a:lstStyle/>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Five Crabs</a:t>
              </a:r>
              <a:endParaRPr sz="1800">
                <a:solidFill>
                  <a:srgbClr val="000000"/>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~13</a:t>
              </a:r>
              <a:r>
                <a:rPr lang="en" sz="1800">
                  <a:solidFill>
                    <a:schemeClr val="dk1"/>
                  </a:solidFill>
                  <a:latin typeface="Archivo"/>
                  <a:ea typeface="Archivo"/>
                  <a:cs typeface="Archivo"/>
                  <a:sym typeface="Archivo"/>
                </a:rPr>
                <a:t>°C.</a:t>
              </a:r>
              <a:endParaRPr sz="1800">
                <a:solidFill>
                  <a:srgbClr val="000000"/>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No Mud</a:t>
              </a:r>
              <a:endParaRPr sz="1800">
                <a:solidFill>
                  <a:srgbClr val="000000"/>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rgbClr val="000000"/>
                </a:buClr>
                <a:buSzPts val="1800"/>
                <a:buFont typeface="Archivo Medium"/>
                <a:buChar char="➔"/>
              </a:pPr>
              <a:r>
                <a:rPr lang="en" sz="1800">
                  <a:latin typeface="Archivo Medium"/>
                  <a:ea typeface="Archivo Medium"/>
                  <a:cs typeface="Archivo Medium"/>
                  <a:sym typeface="Archivo Medium"/>
                </a:rPr>
                <a:t>1-2  covers</a:t>
              </a:r>
              <a:endParaRPr sz="1800">
                <a:solidFill>
                  <a:srgbClr val="000000"/>
                </a:solidFill>
                <a:latin typeface="Archivo"/>
                <a:ea typeface="Archivo"/>
                <a:cs typeface="Archivo"/>
                <a:sym typeface="Archivo"/>
              </a:endParaRPr>
            </a:p>
          </p:txBody>
        </p:sp>
        <p:sp>
          <p:nvSpPr>
            <p:cNvPr id="168" name="Google Shape;168;p25"/>
            <p:cNvSpPr txBox="1"/>
            <p:nvPr/>
          </p:nvSpPr>
          <p:spPr>
            <a:xfrm>
              <a:off x="1695517" y="999450"/>
              <a:ext cx="2819400" cy="923400"/>
            </a:xfrm>
            <a:prstGeom prst="rect">
              <a:avLst/>
            </a:prstGeom>
            <a:noFill/>
            <a:ln>
              <a:noFill/>
            </a:ln>
          </p:spPr>
          <p:txBody>
            <a:bodyPr anchorCtr="0" anchor="t" bIns="91425" lIns="182875" spcFirstLastPara="1" rIns="182875" wrap="square" tIns="91425">
              <a:noAutofit/>
            </a:bodyPr>
            <a:lstStyle/>
            <a:p>
              <a:pPr indent="0" lvl="0" marL="0" rtl="0" algn="l">
                <a:lnSpc>
                  <a:spcPct val="90000"/>
                </a:lnSpc>
                <a:spcBef>
                  <a:spcPts val="0"/>
                </a:spcBef>
                <a:spcAft>
                  <a:spcPts val="0"/>
                </a:spcAft>
                <a:buSzPts val="935"/>
                <a:buNone/>
              </a:pPr>
              <a:r>
                <a:rPr b="1" lang="en" sz="2340">
                  <a:latin typeface="Darker Grotesque"/>
                  <a:ea typeface="Darker Grotesque"/>
                  <a:cs typeface="Darker Grotesque"/>
                  <a:sym typeface="Darker Grotesque"/>
                </a:rPr>
                <a:t>Group</a:t>
              </a:r>
              <a:r>
                <a:rPr b="1" lang="en" sz="2340">
                  <a:latin typeface="Darker Grotesque"/>
                  <a:ea typeface="Darker Grotesque"/>
                  <a:cs typeface="Darker Grotesque"/>
                  <a:sym typeface="Darker Grotesque"/>
                </a:rPr>
                <a:t> 1: Control, no Mud</a:t>
              </a:r>
              <a:endParaRPr b="1" sz="2340">
                <a:latin typeface="Darker Grotesque"/>
                <a:ea typeface="Darker Grotesque"/>
                <a:cs typeface="Darker Grotesque"/>
                <a:sym typeface="Darker Grotesque"/>
              </a:endParaRPr>
            </a:p>
          </p:txBody>
        </p:sp>
        <p:sp>
          <p:nvSpPr>
            <p:cNvPr id="169" name="Google Shape;169;p25"/>
            <p:cNvSpPr/>
            <p:nvPr/>
          </p:nvSpPr>
          <p:spPr>
            <a:xfrm>
              <a:off x="4629199" y="999450"/>
              <a:ext cx="2819400" cy="3144600"/>
            </a:xfrm>
            <a:prstGeom prst="roundRect">
              <a:avLst>
                <a:gd fmla="val 7280" name="adj"/>
              </a:avLst>
            </a:prstGeom>
            <a:solidFill>
              <a:srgbClr val="ADC2A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70" name="Google Shape;170;p25"/>
            <p:cNvSpPr txBox="1"/>
            <p:nvPr/>
          </p:nvSpPr>
          <p:spPr>
            <a:xfrm>
              <a:off x="4629152" y="2212046"/>
              <a:ext cx="2819400" cy="1932000"/>
            </a:xfrm>
            <a:prstGeom prst="rect">
              <a:avLst/>
            </a:prstGeom>
            <a:noFill/>
            <a:ln>
              <a:noFill/>
            </a:ln>
          </p:spPr>
          <p:txBody>
            <a:bodyPr anchorCtr="0" anchor="b" bIns="182875" lIns="91425" spcFirstLastPara="1" rIns="91425" wrap="square" tIns="91425">
              <a:normAutofit lnSpcReduction="20000"/>
            </a:bodyPr>
            <a:lstStyle/>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Five Crabs</a:t>
              </a:r>
              <a:endParaRPr sz="1800">
                <a:solidFill>
                  <a:schemeClr val="dk1"/>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~13</a:t>
              </a:r>
              <a:r>
                <a:rPr lang="en" sz="1800">
                  <a:solidFill>
                    <a:schemeClr val="dk1"/>
                  </a:solidFill>
                  <a:latin typeface="Archivo"/>
                  <a:ea typeface="Archivo"/>
                  <a:cs typeface="Archivo"/>
                  <a:sym typeface="Archivo"/>
                </a:rPr>
                <a:t>°C.</a:t>
              </a:r>
              <a:endParaRPr sz="1800">
                <a:solidFill>
                  <a:schemeClr val="dk1"/>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1 ½ inches of mud</a:t>
              </a:r>
              <a:endParaRPr sz="1800">
                <a:solidFill>
                  <a:schemeClr val="dk1"/>
                </a:solidFill>
                <a:latin typeface="Archivo Medium"/>
                <a:ea typeface="Archivo Medium"/>
                <a:cs typeface="Archivo Medium"/>
                <a:sym typeface="Archivo Medium"/>
              </a:endParaRPr>
            </a:p>
            <a:p>
              <a:pPr indent="-342900" lvl="0" marL="457200" rtl="0" algn="l">
                <a:lnSpc>
                  <a:spcPct val="115000"/>
                </a:lnSpc>
                <a:spcBef>
                  <a:spcPts val="0"/>
                </a:spcBef>
                <a:spcAft>
                  <a:spcPts val="0"/>
                </a:spcAft>
                <a:buClr>
                  <a:schemeClr val="dk1"/>
                </a:buClr>
                <a:buSzPts val="1800"/>
                <a:buFont typeface="Archivo Medium"/>
                <a:buChar char="➔"/>
              </a:pPr>
              <a:r>
                <a:rPr lang="en" sz="1800">
                  <a:solidFill>
                    <a:schemeClr val="dk1"/>
                  </a:solidFill>
                  <a:latin typeface="Archivo Medium"/>
                  <a:ea typeface="Archivo Medium"/>
                  <a:cs typeface="Archivo Medium"/>
                  <a:sym typeface="Archivo Medium"/>
                </a:rPr>
                <a:t>1-2  covers</a:t>
              </a:r>
              <a:endParaRPr sz="1800">
                <a:latin typeface="Archivo Medium"/>
                <a:ea typeface="Archivo Medium"/>
                <a:cs typeface="Archivo Medium"/>
                <a:sym typeface="Archivo Medium"/>
              </a:endParaRPr>
            </a:p>
          </p:txBody>
        </p:sp>
        <p:sp>
          <p:nvSpPr>
            <p:cNvPr id="171" name="Google Shape;171;p25"/>
            <p:cNvSpPr txBox="1"/>
            <p:nvPr/>
          </p:nvSpPr>
          <p:spPr>
            <a:xfrm>
              <a:off x="4629200" y="999450"/>
              <a:ext cx="2819400" cy="923400"/>
            </a:xfrm>
            <a:prstGeom prst="rect">
              <a:avLst/>
            </a:prstGeom>
            <a:noFill/>
            <a:ln>
              <a:noFill/>
            </a:ln>
          </p:spPr>
          <p:txBody>
            <a:bodyPr anchorCtr="0" anchor="t" bIns="91425" lIns="182875" spcFirstLastPara="1" rIns="182875" wrap="square" tIns="91425">
              <a:normAutofit lnSpcReduction="20000"/>
            </a:bodyPr>
            <a:lstStyle/>
            <a:p>
              <a:pPr indent="0" lvl="0" marL="0" rtl="0" algn="l">
                <a:lnSpc>
                  <a:spcPct val="100000"/>
                </a:lnSpc>
                <a:spcBef>
                  <a:spcPts val="0"/>
                </a:spcBef>
                <a:spcAft>
                  <a:spcPts val="0"/>
                </a:spcAft>
                <a:buNone/>
              </a:pPr>
              <a:r>
                <a:rPr b="1" lang="en" sz="2400">
                  <a:latin typeface="Darker Grotesque"/>
                  <a:ea typeface="Darker Grotesque"/>
                  <a:cs typeface="Darker Grotesque"/>
                  <a:sym typeface="Darker Grotesque"/>
                </a:rPr>
                <a:t>Group</a:t>
              </a:r>
              <a:r>
                <a:rPr b="1" lang="en" sz="2400">
                  <a:solidFill>
                    <a:srgbClr val="000000"/>
                  </a:solidFill>
                  <a:latin typeface="Darker Grotesque"/>
                  <a:ea typeface="Darker Grotesque"/>
                  <a:cs typeface="Darker Grotesque"/>
                  <a:sym typeface="Darker Grotesque"/>
                </a:rPr>
                <a:t> </a:t>
              </a:r>
              <a:r>
                <a:rPr b="1" lang="en" sz="2400">
                  <a:latin typeface="Darker Grotesque"/>
                  <a:ea typeface="Darker Grotesque"/>
                  <a:cs typeface="Darker Grotesque"/>
                  <a:sym typeface="Darker Grotesque"/>
                </a:rPr>
                <a:t>2: Control, Mud</a:t>
              </a:r>
              <a:endParaRPr b="1" sz="2400">
                <a:latin typeface="Darker Grotesque"/>
                <a:ea typeface="Darker Grotesque"/>
                <a:cs typeface="Darker Grotesque"/>
                <a:sym typeface="Darker Grotesque"/>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311700" y="445025"/>
            <a:ext cx="65520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Treatment Groups and Experimental Design</a:t>
            </a:r>
            <a:endParaRPr/>
          </a:p>
          <a:p>
            <a:pPr indent="0" lvl="0" marL="0" rtl="0" algn="l">
              <a:spcBef>
                <a:spcPts val="0"/>
              </a:spcBef>
              <a:spcAft>
                <a:spcPts val="0"/>
              </a:spcAft>
              <a:buNone/>
            </a:pPr>
            <a:r>
              <a:t/>
            </a:r>
            <a:endParaRPr/>
          </a:p>
        </p:txBody>
      </p:sp>
      <p:grpSp>
        <p:nvGrpSpPr>
          <p:cNvPr id="177" name="Google Shape;177;p26"/>
          <p:cNvGrpSpPr/>
          <p:nvPr/>
        </p:nvGrpSpPr>
        <p:grpSpPr>
          <a:xfrm>
            <a:off x="5760354" y="1189775"/>
            <a:ext cx="3305700" cy="3483050"/>
            <a:chOff x="5632317" y="1189775"/>
            <a:chExt cx="3305700" cy="3483050"/>
          </a:xfrm>
        </p:grpSpPr>
        <p:sp>
          <p:nvSpPr>
            <p:cNvPr id="178" name="Google Shape;178;p26"/>
            <p:cNvSpPr/>
            <p:nvPr/>
          </p:nvSpPr>
          <p:spPr>
            <a:xfrm>
              <a:off x="5632317" y="1189775"/>
              <a:ext cx="3305700" cy="669000"/>
            </a:xfrm>
            <a:prstGeom prst="chevron">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Covers</a:t>
              </a:r>
              <a:endParaRPr>
                <a:solidFill>
                  <a:srgbClr val="FFFFFF"/>
                </a:solidFill>
                <a:latin typeface="Roboto"/>
                <a:ea typeface="Roboto"/>
                <a:cs typeface="Roboto"/>
                <a:sym typeface="Roboto"/>
              </a:endParaRPr>
            </a:p>
          </p:txBody>
        </p:sp>
        <p:sp>
          <p:nvSpPr>
            <p:cNvPr id="179" name="Google Shape;179;p26"/>
            <p:cNvSpPr txBox="1"/>
            <p:nvPr/>
          </p:nvSpPr>
          <p:spPr>
            <a:xfrm>
              <a:off x="6167063" y="2057125"/>
              <a:ext cx="2236200" cy="2615700"/>
            </a:xfrm>
            <a:prstGeom prst="rect">
              <a:avLst/>
            </a:prstGeom>
            <a:solidFill>
              <a:srgbClr val="9FC5E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Covers, numbering 1-2, will be placed in the tanks to simulate rocks and other natural habitat structures crabs can use to hide or for protection.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These will be placed in all tanks to help prevent additional stress due to being exposed. </a:t>
              </a:r>
              <a:endParaRPr sz="1200">
                <a:latin typeface="Roboto"/>
                <a:ea typeface="Roboto"/>
                <a:cs typeface="Roboto"/>
                <a:sym typeface="Roboto"/>
              </a:endParaRPr>
            </a:p>
          </p:txBody>
        </p:sp>
      </p:grpSp>
      <p:grpSp>
        <p:nvGrpSpPr>
          <p:cNvPr id="180" name="Google Shape;180;p26"/>
          <p:cNvGrpSpPr/>
          <p:nvPr/>
        </p:nvGrpSpPr>
        <p:grpSpPr>
          <a:xfrm>
            <a:off x="128038" y="1189989"/>
            <a:ext cx="3546900" cy="3482836"/>
            <a:chOff x="0" y="1189989"/>
            <a:chExt cx="3546900" cy="3482836"/>
          </a:xfrm>
        </p:grpSpPr>
        <p:sp>
          <p:nvSpPr>
            <p:cNvPr id="181" name="Google Shape;181;p26"/>
            <p:cNvSpPr/>
            <p:nvPr/>
          </p:nvSpPr>
          <p:spPr>
            <a:xfrm>
              <a:off x="0" y="1189989"/>
              <a:ext cx="3546900" cy="669000"/>
            </a:xfrm>
            <a:prstGeom prst="homePlate">
              <a:avLst>
                <a:gd fmla="val 50000" name="adj"/>
              </a:avLst>
            </a:prstGeom>
            <a:solidFill>
              <a:srgbClr val="A2C4C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Temperature</a:t>
              </a:r>
              <a:endParaRPr>
                <a:solidFill>
                  <a:srgbClr val="FFFFFF"/>
                </a:solidFill>
                <a:latin typeface="Roboto"/>
                <a:ea typeface="Roboto"/>
                <a:cs typeface="Roboto"/>
                <a:sym typeface="Roboto"/>
              </a:endParaRPr>
            </a:p>
          </p:txBody>
        </p:sp>
        <p:sp>
          <p:nvSpPr>
            <p:cNvPr id="182" name="Google Shape;182;p26"/>
            <p:cNvSpPr txBox="1"/>
            <p:nvPr/>
          </p:nvSpPr>
          <p:spPr>
            <a:xfrm>
              <a:off x="655361" y="2057125"/>
              <a:ext cx="2236200" cy="2615700"/>
            </a:xfrm>
            <a:prstGeom prst="rect">
              <a:avLst/>
            </a:prstGeom>
            <a:solidFill>
              <a:srgbClr val="A2C4C9"/>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A temperature increase to 30 C was chosen to simulate </a:t>
              </a:r>
              <a:r>
                <a:rPr lang="en" sz="1200">
                  <a:latin typeface="Roboto"/>
                  <a:ea typeface="Roboto"/>
                  <a:cs typeface="Roboto"/>
                  <a:sym typeface="Roboto"/>
                </a:rPr>
                <a:t>possible temperature changes due to climate change. </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Needed a temperature high enough to trigger changes without heating beyond crab’s ability to adapt. This temperature was chosen based off of papers performing similar research.</a:t>
              </a:r>
              <a:endParaRPr sz="1200">
                <a:latin typeface="Roboto"/>
                <a:ea typeface="Roboto"/>
                <a:cs typeface="Roboto"/>
                <a:sym typeface="Roboto"/>
              </a:endParaRPr>
            </a:p>
          </p:txBody>
        </p:sp>
      </p:grpSp>
      <p:grpSp>
        <p:nvGrpSpPr>
          <p:cNvPr id="183" name="Google Shape;183;p26"/>
          <p:cNvGrpSpPr/>
          <p:nvPr/>
        </p:nvGrpSpPr>
        <p:grpSpPr>
          <a:xfrm>
            <a:off x="2944204" y="1189775"/>
            <a:ext cx="3305700" cy="3483050"/>
            <a:chOff x="2944204" y="1189775"/>
            <a:chExt cx="3305700" cy="3483050"/>
          </a:xfrm>
        </p:grpSpPr>
        <p:sp>
          <p:nvSpPr>
            <p:cNvPr id="184" name="Google Shape;184;p26"/>
            <p:cNvSpPr/>
            <p:nvPr/>
          </p:nvSpPr>
          <p:spPr>
            <a:xfrm>
              <a:off x="2944204" y="1189775"/>
              <a:ext cx="3305700" cy="669000"/>
            </a:xfrm>
            <a:prstGeom prst="chevron">
              <a:avLst>
                <a:gd fmla="val 50000" name="adj"/>
              </a:avLst>
            </a:prstGeom>
            <a:solidFill>
              <a:srgbClr val="B6D7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Mud</a:t>
              </a:r>
              <a:endParaRPr>
                <a:solidFill>
                  <a:srgbClr val="FFFFFF"/>
                </a:solidFill>
                <a:latin typeface="Roboto"/>
                <a:ea typeface="Roboto"/>
                <a:cs typeface="Roboto"/>
                <a:sym typeface="Roboto"/>
              </a:endParaRPr>
            </a:p>
          </p:txBody>
        </p:sp>
        <p:sp>
          <p:nvSpPr>
            <p:cNvPr id="185" name="Google Shape;185;p26"/>
            <p:cNvSpPr txBox="1"/>
            <p:nvPr/>
          </p:nvSpPr>
          <p:spPr>
            <a:xfrm>
              <a:off x="3478949" y="2057125"/>
              <a:ext cx="2236200" cy="2615700"/>
            </a:xfrm>
            <a:prstGeom prst="rect">
              <a:avLst/>
            </a:prstGeom>
            <a:solidFill>
              <a:srgbClr val="B6D7A8"/>
            </a:solid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A layer of mud, roughly 1 ½ inches deep was chosen to simulate bacteria and infectants crabs may be exposed to in their natural habitat. </a:t>
              </a:r>
              <a:endParaRPr sz="1200">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7"/>
          <p:cNvSpPr txBox="1"/>
          <p:nvPr>
            <p:ph type="title"/>
          </p:nvPr>
        </p:nvSpPr>
        <p:spPr>
          <a:xfrm>
            <a:off x="493100" y="425400"/>
            <a:ext cx="69627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Stress and Immune Response Measurements</a:t>
            </a:r>
            <a:endParaRPr/>
          </a:p>
        </p:txBody>
      </p:sp>
      <p:grpSp>
        <p:nvGrpSpPr>
          <p:cNvPr id="191" name="Google Shape;191;p27"/>
          <p:cNvGrpSpPr/>
          <p:nvPr/>
        </p:nvGrpSpPr>
        <p:grpSpPr>
          <a:xfrm>
            <a:off x="493089" y="1417925"/>
            <a:ext cx="8297613" cy="3027700"/>
            <a:chOff x="2428875" y="1057900"/>
            <a:chExt cx="4286400" cy="3027700"/>
          </a:xfrm>
        </p:grpSpPr>
        <p:sp>
          <p:nvSpPr>
            <p:cNvPr id="192" name="Google Shape;192;p27"/>
            <p:cNvSpPr/>
            <p:nvPr/>
          </p:nvSpPr>
          <p:spPr>
            <a:xfrm>
              <a:off x="2428875" y="1057900"/>
              <a:ext cx="4286400" cy="924600"/>
            </a:xfrm>
            <a:prstGeom prst="roundRect">
              <a:avLst>
                <a:gd fmla="val 19759" name="adj"/>
              </a:avLst>
            </a:prstGeom>
            <a:solidFill>
              <a:srgbClr val="FFFFFF"/>
            </a:solidFill>
            <a:ln cap="flat" cmpd="sng" w="19050">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3" name="Google Shape;193;p27"/>
            <p:cNvSpPr/>
            <p:nvPr/>
          </p:nvSpPr>
          <p:spPr>
            <a:xfrm>
              <a:off x="2428875" y="2109450"/>
              <a:ext cx="4286400" cy="924600"/>
            </a:xfrm>
            <a:prstGeom prst="roundRect">
              <a:avLst>
                <a:gd fmla="val 19759" name="adj"/>
              </a:avLst>
            </a:prstGeom>
            <a:solidFill>
              <a:srgbClr val="ADC2A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4" name="Google Shape;194;p27"/>
            <p:cNvSpPr/>
            <p:nvPr/>
          </p:nvSpPr>
          <p:spPr>
            <a:xfrm>
              <a:off x="2428875" y="3161000"/>
              <a:ext cx="4286400" cy="924600"/>
            </a:xfrm>
            <a:prstGeom prst="roundRect">
              <a:avLst>
                <a:gd fmla="val 19759" name="adj"/>
              </a:avLst>
            </a:prstGeom>
            <a:solidFill>
              <a:srgbClr val="83AFA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95" name="Google Shape;195;p27"/>
            <p:cNvSpPr txBox="1"/>
            <p:nvPr/>
          </p:nvSpPr>
          <p:spPr>
            <a:xfrm>
              <a:off x="2490975" y="1119988"/>
              <a:ext cx="1526400" cy="800400"/>
            </a:xfrm>
            <a:prstGeom prst="rect">
              <a:avLst/>
            </a:prstGeom>
            <a:noFill/>
            <a:ln>
              <a:noFill/>
            </a:ln>
          </p:spPr>
          <p:txBody>
            <a:bodyPr anchorCtr="0" anchor="ctr" bIns="91425" lIns="91425" spcFirstLastPara="1" rIns="91425" wrap="square" tIns="91425">
              <a:normAutofit/>
            </a:bodyPr>
            <a:lstStyle/>
            <a:p>
              <a:pPr indent="0" lvl="0" marL="0" rtl="0" algn="l">
                <a:lnSpc>
                  <a:spcPct val="60000"/>
                </a:lnSpc>
                <a:spcBef>
                  <a:spcPts val="0"/>
                </a:spcBef>
                <a:spcAft>
                  <a:spcPts val="0"/>
                </a:spcAft>
                <a:buNone/>
              </a:pPr>
              <a:r>
                <a:rPr b="1" lang="en" sz="1800">
                  <a:latin typeface="Darker Grotesque"/>
                  <a:ea typeface="Darker Grotesque"/>
                  <a:cs typeface="Darker Grotesque"/>
                  <a:sym typeface="Darker Grotesque"/>
                </a:rPr>
                <a:t>Haemocyte Concentration</a:t>
              </a:r>
              <a:endParaRPr b="1" sz="1800">
                <a:solidFill>
                  <a:srgbClr val="000000"/>
                </a:solidFill>
                <a:latin typeface="Darker Grotesque"/>
                <a:ea typeface="Darker Grotesque"/>
                <a:cs typeface="Darker Grotesque"/>
                <a:sym typeface="Darker Grotesque"/>
              </a:endParaRPr>
            </a:p>
          </p:txBody>
        </p:sp>
        <p:sp>
          <p:nvSpPr>
            <p:cNvPr id="196" name="Google Shape;196;p27"/>
            <p:cNvSpPr txBox="1"/>
            <p:nvPr/>
          </p:nvSpPr>
          <p:spPr>
            <a:xfrm>
              <a:off x="4629150" y="1120000"/>
              <a:ext cx="2024100" cy="8004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1200">
                  <a:latin typeface="Archivo"/>
                  <a:ea typeface="Archivo"/>
                  <a:cs typeface="Archivo"/>
                  <a:sym typeface="Archivo"/>
                </a:rPr>
                <a:t>Immune Response: </a:t>
              </a:r>
              <a:endParaRPr b="1" sz="1200">
                <a:latin typeface="Archivo"/>
                <a:ea typeface="Archivo"/>
                <a:cs typeface="Archivo"/>
                <a:sym typeface="Archivo"/>
              </a:endParaRPr>
            </a:p>
            <a:p>
              <a:pPr indent="0" lvl="0" marL="0" rtl="0" algn="l">
                <a:spcBef>
                  <a:spcPts val="0"/>
                </a:spcBef>
                <a:spcAft>
                  <a:spcPts val="0"/>
                </a:spcAft>
                <a:buNone/>
              </a:pPr>
              <a:r>
                <a:rPr lang="en" sz="1200">
                  <a:latin typeface="Archivo"/>
                  <a:ea typeface="Archivo"/>
                  <a:cs typeface="Archivo"/>
                  <a:sym typeface="Archivo"/>
                </a:rPr>
                <a:t>Will be measured by: counting haemocytes in a hemocytometer</a:t>
              </a:r>
              <a:endParaRPr sz="1200">
                <a:latin typeface="Archivo"/>
                <a:ea typeface="Archivo"/>
                <a:cs typeface="Archivo"/>
                <a:sym typeface="Archivo"/>
              </a:endParaRPr>
            </a:p>
          </p:txBody>
        </p:sp>
        <p:sp>
          <p:nvSpPr>
            <p:cNvPr id="197" name="Google Shape;197;p27"/>
            <p:cNvSpPr txBox="1"/>
            <p:nvPr/>
          </p:nvSpPr>
          <p:spPr>
            <a:xfrm>
              <a:off x="2490975" y="2171539"/>
              <a:ext cx="1526400" cy="800400"/>
            </a:xfrm>
            <a:prstGeom prst="rect">
              <a:avLst/>
            </a:prstGeom>
            <a:noFill/>
            <a:ln>
              <a:noFill/>
            </a:ln>
          </p:spPr>
          <p:txBody>
            <a:bodyPr anchorCtr="0" anchor="ctr" bIns="91425" lIns="91425" spcFirstLastPara="1" rIns="91425" wrap="square" tIns="91425">
              <a:normAutofit/>
            </a:bodyPr>
            <a:lstStyle/>
            <a:p>
              <a:pPr indent="0" lvl="0" marL="0" rtl="0" algn="l">
                <a:lnSpc>
                  <a:spcPct val="60000"/>
                </a:lnSpc>
                <a:spcBef>
                  <a:spcPts val="0"/>
                </a:spcBef>
                <a:spcAft>
                  <a:spcPts val="0"/>
                </a:spcAft>
                <a:buNone/>
              </a:pPr>
              <a:r>
                <a:rPr b="1" lang="en" sz="1800">
                  <a:latin typeface="Darker Grotesque"/>
                  <a:ea typeface="Darker Grotesque"/>
                  <a:cs typeface="Darker Grotesque"/>
                  <a:sym typeface="Darker Grotesque"/>
                </a:rPr>
                <a:t>Physiological assays</a:t>
              </a:r>
              <a:endParaRPr b="1" sz="1800">
                <a:solidFill>
                  <a:srgbClr val="000000"/>
                </a:solidFill>
                <a:latin typeface="Darker Grotesque"/>
                <a:ea typeface="Darker Grotesque"/>
                <a:cs typeface="Darker Grotesque"/>
                <a:sym typeface="Darker Grotesque"/>
              </a:endParaRPr>
            </a:p>
          </p:txBody>
        </p:sp>
        <p:sp>
          <p:nvSpPr>
            <p:cNvPr id="198" name="Google Shape;198;p27"/>
            <p:cNvSpPr txBox="1"/>
            <p:nvPr/>
          </p:nvSpPr>
          <p:spPr>
            <a:xfrm>
              <a:off x="4629147" y="2202600"/>
              <a:ext cx="2024100" cy="800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200"/>
            </a:p>
            <a:p>
              <a:pPr indent="0" lvl="0" marL="0" rtl="0" algn="l">
                <a:spcBef>
                  <a:spcPts val="0"/>
                </a:spcBef>
                <a:spcAft>
                  <a:spcPts val="0"/>
                </a:spcAft>
                <a:buNone/>
              </a:pPr>
              <a:r>
                <a:rPr b="1" lang="en" sz="1200"/>
                <a:t>Stress:</a:t>
              </a:r>
              <a:endParaRPr b="1" sz="1200"/>
            </a:p>
            <a:p>
              <a:pPr indent="0" lvl="0" marL="0" rtl="0" algn="l">
                <a:spcBef>
                  <a:spcPts val="0"/>
                </a:spcBef>
                <a:spcAft>
                  <a:spcPts val="0"/>
                </a:spcAft>
                <a:buNone/>
              </a:pPr>
              <a:r>
                <a:rPr lang="en" sz="1200"/>
                <a:t>Will be measured by: Righting time, extracting haemolymph to measure </a:t>
              </a:r>
              <a:r>
                <a:rPr lang="en" sz="1200">
                  <a:solidFill>
                    <a:schemeClr val="dk1"/>
                  </a:solidFill>
                </a:rPr>
                <a:t>Glucose, Lactate, Triglycerides, BCA protein, Osmolarity</a:t>
              </a:r>
              <a:endParaRPr sz="1200">
                <a:solidFill>
                  <a:schemeClr val="dk1"/>
                </a:solidFill>
              </a:endParaRPr>
            </a:p>
            <a:p>
              <a:pPr indent="0" lvl="0" marL="0" rtl="0" algn="l">
                <a:spcBef>
                  <a:spcPts val="0"/>
                </a:spcBef>
                <a:spcAft>
                  <a:spcPts val="0"/>
                </a:spcAft>
                <a:buNone/>
              </a:pPr>
              <a:r>
                <a:t/>
              </a:r>
              <a:endParaRPr sz="1900">
                <a:latin typeface="Archivo"/>
                <a:ea typeface="Archivo"/>
                <a:cs typeface="Archivo"/>
                <a:sym typeface="Archivo"/>
              </a:endParaRPr>
            </a:p>
          </p:txBody>
        </p:sp>
        <p:sp>
          <p:nvSpPr>
            <p:cNvPr id="199" name="Google Shape;199;p27"/>
            <p:cNvSpPr txBox="1"/>
            <p:nvPr/>
          </p:nvSpPr>
          <p:spPr>
            <a:xfrm>
              <a:off x="2490975" y="3223100"/>
              <a:ext cx="1526400" cy="800400"/>
            </a:xfrm>
            <a:prstGeom prst="rect">
              <a:avLst/>
            </a:prstGeom>
            <a:noFill/>
            <a:ln>
              <a:noFill/>
            </a:ln>
          </p:spPr>
          <p:txBody>
            <a:bodyPr anchorCtr="0" anchor="ctr" bIns="91425" lIns="91425" spcFirstLastPara="1" rIns="91425" wrap="square" tIns="91425">
              <a:normAutofit/>
            </a:bodyPr>
            <a:lstStyle/>
            <a:p>
              <a:pPr indent="0" lvl="0" marL="0" rtl="0" algn="l">
                <a:lnSpc>
                  <a:spcPct val="60000"/>
                </a:lnSpc>
                <a:spcBef>
                  <a:spcPts val="0"/>
                </a:spcBef>
                <a:spcAft>
                  <a:spcPts val="0"/>
                </a:spcAft>
                <a:buNone/>
              </a:pPr>
              <a:r>
                <a:rPr b="1" lang="en" sz="1800">
                  <a:latin typeface="Darker Grotesque"/>
                  <a:ea typeface="Darker Grotesque"/>
                  <a:cs typeface="Darker Grotesque"/>
                  <a:sym typeface="Darker Grotesque"/>
                </a:rPr>
                <a:t>Respirometry</a:t>
              </a:r>
              <a:endParaRPr b="1" sz="1800">
                <a:solidFill>
                  <a:srgbClr val="000000"/>
                </a:solidFill>
                <a:latin typeface="Darker Grotesque"/>
                <a:ea typeface="Darker Grotesque"/>
                <a:cs typeface="Darker Grotesque"/>
                <a:sym typeface="Darker Grotesque"/>
              </a:endParaRPr>
            </a:p>
          </p:txBody>
        </p:sp>
        <p:sp>
          <p:nvSpPr>
            <p:cNvPr id="200" name="Google Shape;200;p27"/>
            <p:cNvSpPr txBox="1"/>
            <p:nvPr/>
          </p:nvSpPr>
          <p:spPr>
            <a:xfrm>
              <a:off x="4629200" y="3223100"/>
              <a:ext cx="2024100" cy="800400"/>
            </a:xfrm>
            <a:prstGeom prst="rect">
              <a:avLst/>
            </a:prstGeom>
            <a:noFill/>
            <a:ln>
              <a:noFill/>
            </a:ln>
          </p:spPr>
          <p:txBody>
            <a:bodyPr anchorCtr="0" anchor="ctr" bIns="91425" lIns="91425" spcFirstLastPara="1" rIns="91425" wrap="square" tIns="91425">
              <a:normAutofit/>
            </a:bodyPr>
            <a:lstStyle/>
            <a:p>
              <a:pPr indent="0" lvl="0" marL="0" rtl="0" algn="l">
                <a:spcBef>
                  <a:spcPts val="0"/>
                </a:spcBef>
                <a:spcAft>
                  <a:spcPts val="0"/>
                </a:spcAft>
                <a:buNone/>
              </a:pPr>
              <a:r>
                <a:rPr b="1" lang="en" sz="1200">
                  <a:latin typeface="Archivo"/>
                  <a:ea typeface="Archivo"/>
                  <a:cs typeface="Archivo"/>
                  <a:sym typeface="Archivo"/>
                </a:rPr>
                <a:t>Stress:</a:t>
              </a:r>
              <a:endParaRPr b="1" sz="1200">
                <a:latin typeface="Archivo"/>
                <a:ea typeface="Archivo"/>
                <a:cs typeface="Archivo"/>
                <a:sym typeface="Archivo"/>
              </a:endParaRPr>
            </a:p>
            <a:p>
              <a:pPr indent="0" lvl="0" marL="0" rtl="0" algn="l">
                <a:spcBef>
                  <a:spcPts val="0"/>
                </a:spcBef>
                <a:spcAft>
                  <a:spcPts val="0"/>
                </a:spcAft>
                <a:buNone/>
              </a:pPr>
              <a:r>
                <a:rPr lang="en" sz="1200">
                  <a:latin typeface="Archivo"/>
                  <a:ea typeface="Archivo"/>
                  <a:cs typeface="Archivo"/>
                  <a:sym typeface="Archivo"/>
                </a:rPr>
                <a:t>Will be measured by: Resazurin assay</a:t>
              </a:r>
              <a:endParaRPr sz="1200">
                <a:latin typeface="Archivo"/>
                <a:ea typeface="Archivo"/>
                <a:cs typeface="Archivo"/>
                <a:sym typeface="Archiv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8"/>
          <p:cNvSpPr txBox="1"/>
          <p:nvPr/>
        </p:nvSpPr>
        <p:spPr>
          <a:xfrm>
            <a:off x="651775" y="536375"/>
            <a:ext cx="3738900" cy="406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lang="en" sz="2400">
                <a:solidFill>
                  <a:schemeClr val="dk1"/>
                </a:solidFill>
              </a:rPr>
              <a:t>Haemocyte Concentration</a:t>
            </a:r>
            <a:endParaRPr sz="2400">
              <a:solidFill>
                <a:schemeClr val="dk1"/>
              </a:solidFill>
            </a:endParaRPr>
          </a:p>
        </p:txBody>
      </p:sp>
      <p:pic>
        <p:nvPicPr>
          <p:cNvPr id="206" name="Google Shape;206;p28"/>
          <p:cNvPicPr preferRelativeResize="0"/>
          <p:nvPr/>
        </p:nvPicPr>
        <p:blipFill>
          <a:blip r:embed="rId3">
            <a:alphaModFix/>
          </a:blip>
          <a:stretch>
            <a:fillRect/>
          </a:stretch>
        </p:blipFill>
        <p:spPr>
          <a:xfrm>
            <a:off x="4703075" y="210350"/>
            <a:ext cx="4065724" cy="2361400"/>
          </a:xfrm>
          <a:prstGeom prst="rect">
            <a:avLst/>
          </a:prstGeom>
          <a:noFill/>
          <a:ln>
            <a:noFill/>
          </a:ln>
        </p:spPr>
      </p:pic>
      <p:sp>
        <p:nvSpPr>
          <p:cNvPr id="207" name="Google Shape;207;p28"/>
          <p:cNvSpPr txBox="1"/>
          <p:nvPr/>
        </p:nvSpPr>
        <p:spPr>
          <a:xfrm>
            <a:off x="651775" y="1279075"/>
            <a:ext cx="3520800" cy="2970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Using a needle to break through the membrane, we can extract haemolymph from the merus of the leg of the crab.</a:t>
            </a:r>
            <a:endParaRPr sz="2000">
              <a:solidFill>
                <a:schemeClr val="dk2"/>
              </a:solidFill>
            </a:endParaRPr>
          </a:p>
          <a:p>
            <a:pPr indent="-355600" lvl="0" marL="457200" rtl="0" algn="l">
              <a:lnSpc>
                <a:spcPct val="115000"/>
              </a:lnSpc>
              <a:spcBef>
                <a:spcPts val="0"/>
              </a:spcBef>
              <a:spcAft>
                <a:spcPts val="0"/>
              </a:spcAft>
              <a:buClr>
                <a:schemeClr val="dk2"/>
              </a:buClr>
              <a:buSzPts val="2000"/>
              <a:buChar char="●"/>
            </a:pPr>
            <a:r>
              <a:rPr lang="en" sz="2000">
                <a:solidFill>
                  <a:schemeClr val="dk2"/>
                </a:solidFill>
              </a:rPr>
              <a:t>We can then use a haemocytometer </a:t>
            </a:r>
            <a:endParaRPr sz="2000">
              <a:solidFill>
                <a:schemeClr val="dk2"/>
              </a:solidFill>
            </a:endParaRPr>
          </a:p>
        </p:txBody>
      </p:sp>
      <p:pic>
        <p:nvPicPr>
          <p:cNvPr id="208" name="Google Shape;208;p28"/>
          <p:cNvPicPr preferRelativeResize="0"/>
          <p:nvPr/>
        </p:nvPicPr>
        <p:blipFill rotWithShape="1">
          <a:blip r:embed="rId4">
            <a:alphaModFix/>
          </a:blip>
          <a:srcRect b="0" l="28601" r="25335" t="66727"/>
          <a:stretch/>
        </p:blipFill>
        <p:spPr>
          <a:xfrm>
            <a:off x="5072688" y="2874950"/>
            <a:ext cx="3175825" cy="1835200"/>
          </a:xfrm>
          <a:prstGeom prst="rect">
            <a:avLst/>
          </a:prstGeom>
          <a:noFill/>
          <a:ln>
            <a:noFill/>
          </a:ln>
        </p:spPr>
      </p:pic>
      <p:sp>
        <p:nvSpPr>
          <p:cNvPr id="209" name="Google Shape;209;p28"/>
          <p:cNvSpPr txBox="1"/>
          <p:nvPr/>
        </p:nvSpPr>
        <p:spPr>
          <a:xfrm>
            <a:off x="5160588" y="4620300"/>
            <a:ext cx="3000000" cy="26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00" u="sng">
                <a:solidFill>
                  <a:schemeClr val="hlink"/>
                </a:solidFill>
                <a:hlinkClick r:id="rId5"/>
              </a:rPr>
              <a:t>https://lanwebs.lander.edu/faculty/rsfox/invertebrates/callinectes.html</a:t>
            </a:r>
            <a:endParaRPr sz="800"/>
          </a:p>
        </p:txBody>
      </p:sp>
      <p:sp>
        <p:nvSpPr>
          <p:cNvPr id="210" name="Google Shape;210;p28"/>
          <p:cNvSpPr txBox="1"/>
          <p:nvPr/>
        </p:nvSpPr>
        <p:spPr>
          <a:xfrm>
            <a:off x="4703075" y="2410725"/>
            <a:ext cx="4167600" cy="246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 u="sng">
                <a:solidFill>
                  <a:schemeClr val="hlink"/>
                </a:solidFill>
                <a:hlinkClick r:id="rId6"/>
              </a:rPr>
              <a:t>https://www.itmedicalteam.pl/articles/determination-of-haemocytes-amount-and-haemocytes-type-in-mature-blue-crab-callinectes-sapidus-rathbun-1896-captured-in--105084.html</a:t>
            </a:r>
            <a:endParaRPr sz="700"/>
          </a:p>
        </p:txBody>
      </p:sp>
      <p:cxnSp>
        <p:nvCxnSpPr>
          <p:cNvPr id="211" name="Google Shape;211;p28"/>
          <p:cNvCxnSpPr/>
          <p:nvPr/>
        </p:nvCxnSpPr>
        <p:spPr>
          <a:xfrm>
            <a:off x="2210175" y="3264400"/>
            <a:ext cx="5095200" cy="47400"/>
          </a:xfrm>
          <a:prstGeom prst="straightConnector1">
            <a:avLst/>
          </a:prstGeom>
          <a:noFill/>
          <a:ln cap="flat" cmpd="sng" w="28575">
            <a:solidFill>
              <a:srgbClr val="595959"/>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29"/>
          <p:cNvSpPr txBox="1"/>
          <p:nvPr/>
        </p:nvSpPr>
        <p:spPr>
          <a:xfrm>
            <a:off x="311700" y="545700"/>
            <a:ext cx="3738900" cy="406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lang="en" sz="2400">
                <a:solidFill>
                  <a:schemeClr val="dk1"/>
                </a:solidFill>
              </a:rPr>
              <a:t>Haemocyte Concentration</a:t>
            </a:r>
            <a:endParaRPr sz="2400">
              <a:solidFill>
                <a:schemeClr val="dk1"/>
              </a:solidFill>
            </a:endParaRPr>
          </a:p>
        </p:txBody>
      </p:sp>
      <p:pic>
        <p:nvPicPr>
          <p:cNvPr id="217" name="Google Shape;217;p29"/>
          <p:cNvPicPr preferRelativeResize="0"/>
          <p:nvPr/>
        </p:nvPicPr>
        <p:blipFill>
          <a:blip r:embed="rId3">
            <a:alphaModFix/>
          </a:blip>
          <a:stretch>
            <a:fillRect/>
          </a:stretch>
        </p:blipFill>
        <p:spPr>
          <a:xfrm>
            <a:off x="4703075" y="210350"/>
            <a:ext cx="4065724" cy="2361400"/>
          </a:xfrm>
          <a:prstGeom prst="rect">
            <a:avLst/>
          </a:prstGeom>
          <a:noFill/>
          <a:ln>
            <a:noFill/>
          </a:ln>
        </p:spPr>
      </p:pic>
      <p:sp>
        <p:nvSpPr>
          <p:cNvPr id="218" name="Google Shape;218;p29"/>
          <p:cNvSpPr txBox="1"/>
          <p:nvPr/>
        </p:nvSpPr>
        <p:spPr>
          <a:xfrm>
            <a:off x="452675" y="1176450"/>
            <a:ext cx="3520800" cy="316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Using a syringing needle to break through the arthrodial membrane, we can extract haemolymph from the merus of the swimming leg of the crab.</a:t>
            </a:r>
            <a:endParaRPr sz="1800">
              <a:solidFill>
                <a:schemeClr val="dk2"/>
              </a:solidFill>
            </a:endParaRPr>
          </a:p>
          <a:p>
            <a:pPr indent="0" lvl="0" marL="0" rtl="0" algn="l">
              <a:lnSpc>
                <a:spcPct val="115000"/>
              </a:lnSpc>
              <a:spcBef>
                <a:spcPts val="1200"/>
              </a:spcBef>
              <a:spcAft>
                <a:spcPts val="1200"/>
              </a:spcAft>
              <a:buNone/>
            </a:pPr>
            <a:r>
              <a:rPr lang="en" sz="1800">
                <a:solidFill>
                  <a:schemeClr val="dk2"/>
                </a:solidFill>
              </a:rPr>
              <a:t>We can then use a haemocytometer to count the haemocyte concentration within the crab’s haemolymph.</a:t>
            </a:r>
            <a:endParaRPr sz="1800">
              <a:solidFill>
                <a:schemeClr val="dk2"/>
              </a:solidFill>
            </a:endParaRPr>
          </a:p>
        </p:txBody>
      </p:sp>
      <p:pic>
        <p:nvPicPr>
          <p:cNvPr id="219" name="Google Shape;219;p29"/>
          <p:cNvPicPr preferRelativeResize="0"/>
          <p:nvPr/>
        </p:nvPicPr>
        <p:blipFill rotWithShape="1">
          <a:blip r:embed="rId4">
            <a:alphaModFix/>
          </a:blip>
          <a:srcRect b="0" l="28601" r="25335" t="66727"/>
          <a:stretch/>
        </p:blipFill>
        <p:spPr>
          <a:xfrm>
            <a:off x="5291675" y="2962350"/>
            <a:ext cx="2888524" cy="1669175"/>
          </a:xfrm>
          <a:prstGeom prst="rect">
            <a:avLst/>
          </a:prstGeom>
          <a:noFill/>
          <a:ln>
            <a:noFill/>
          </a:ln>
        </p:spPr>
      </p:pic>
      <p:sp>
        <p:nvSpPr>
          <p:cNvPr id="220" name="Google Shape;220;p29"/>
          <p:cNvSpPr txBox="1"/>
          <p:nvPr/>
        </p:nvSpPr>
        <p:spPr>
          <a:xfrm>
            <a:off x="5160588" y="46203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u="sng">
                <a:solidFill>
                  <a:schemeClr val="hlink"/>
                </a:solidFill>
                <a:hlinkClick r:id="rId5"/>
              </a:rPr>
              <a:t>https://lanwebs.lander.edu/faculty/rsfox/invertebrates/callinectes.html</a:t>
            </a:r>
            <a:endParaRPr/>
          </a:p>
        </p:txBody>
      </p:sp>
      <p:sp>
        <p:nvSpPr>
          <p:cNvPr id="221" name="Google Shape;221;p29"/>
          <p:cNvSpPr txBox="1"/>
          <p:nvPr/>
        </p:nvSpPr>
        <p:spPr>
          <a:xfrm>
            <a:off x="4703075" y="2629200"/>
            <a:ext cx="4167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700" u="sng">
                <a:solidFill>
                  <a:schemeClr val="hlink"/>
                </a:solidFill>
                <a:hlinkClick r:id="rId6"/>
              </a:rPr>
              <a:t>https://www.itmedicalteam.pl/articles/determination-of-haemocytes-amount-and-haemocytes-type-in-mature-blue-crab-callinectes-sapidus-rathbun-1896-captured-in--105084.html</a:t>
            </a:r>
            <a:endParaRPr sz="1000"/>
          </a:p>
        </p:txBody>
      </p:sp>
      <p:cxnSp>
        <p:nvCxnSpPr>
          <p:cNvPr id="222" name="Google Shape;222;p29"/>
          <p:cNvCxnSpPr/>
          <p:nvPr/>
        </p:nvCxnSpPr>
        <p:spPr>
          <a:xfrm>
            <a:off x="3565325" y="2700200"/>
            <a:ext cx="3740100" cy="611700"/>
          </a:xfrm>
          <a:prstGeom prst="straightConnector1">
            <a:avLst/>
          </a:prstGeom>
          <a:noFill/>
          <a:ln cap="flat" cmpd="sng" w="28575">
            <a:solidFill>
              <a:srgbClr val="595959"/>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type="title"/>
          </p:nvPr>
        </p:nvSpPr>
        <p:spPr>
          <a:xfrm>
            <a:off x="311700" y="473900"/>
            <a:ext cx="3132600" cy="392100"/>
          </a:xfrm>
          <a:prstGeom prst="rect">
            <a:avLst/>
          </a:prstGeom>
          <a:solidFill>
            <a:srgbClr val="D9EAD3"/>
          </a:solidFill>
        </p:spPr>
        <p:txBody>
          <a:bodyPr anchorCtr="0" anchor="t" bIns="91425" lIns="91425" spcFirstLastPara="1" rIns="91425" wrap="square" tIns="91425">
            <a:noAutofit/>
          </a:bodyPr>
          <a:lstStyle/>
          <a:p>
            <a:pPr indent="0" lvl="0" marL="0" rtl="0" algn="l">
              <a:lnSpc>
                <a:spcPct val="60000"/>
              </a:lnSpc>
              <a:spcBef>
                <a:spcPts val="0"/>
              </a:spcBef>
              <a:spcAft>
                <a:spcPts val="0"/>
              </a:spcAft>
              <a:buClr>
                <a:schemeClr val="dk1"/>
              </a:buClr>
              <a:buSzPts val="1100"/>
              <a:buFont typeface="Arial"/>
              <a:buNone/>
            </a:pPr>
            <a:r>
              <a:rPr lang="en" sz="2400"/>
              <a:t>Physiological Assays</a:t>
            </a:r>
            <a:endParaRPr sz="2400"/>
          </a:p>
        </p:txBody>
      </p:sp>
      <p:sp>
        <p:nvSpPr>
          <p:cNvPr id="228" name="Google Shape;228;p30"/>
          <p:cNvSpPr txBox="1"/>
          <p:nvPr>
            <p:ph idx="1" type="body"/>
          </p:nvPr>
        </p:nvSpPr>
        <p:spPr>
          <a:xfrm>
            <a:off x="311700" y="1037400"/>
            <a:ext cx="8520600" cy="3068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In order to measure righting time we will flip the crabs onto their back and time how long it takes them to get back into an upright position again. </a:t>
            </a:r>
            <a:endParaRPr sz="2200"/>
          </a:p>
          <a:p>
            <a:pPr indent="-368300" lvl="0" marL="457200" rtl="0" algn="l">
              <a:spcBef>
                <a:spcPts val="0"/>
              </a:spcBef>
              <a:spcAft>
                <a:spcPts val="0"/>
              </a:spcAft>
              <a:buSzPts val="2200"/>
              <a:buChar char="●"/>
            </a:pPr>
            <a:r>
              <a:rPr lang="en" sz="2200"/>
              <a:t>To measure the glucose level of the crabs’ haemolymph, we will be using the glucose oxidase method. </a:t>
            </a:r>
            <a:endParaRPr sz="2200"/>
          </a:p>
          <a:p>
            <a:pPr indent="-368300" lvl="0" marL="457200" rtl="0" algn="l">
              <a:spcBef>
                <a:spcPts val="0"/>
              </a:spcBef>
              <a:spcAft>
                <a:spcPts val="0"/>
              </a:spcAft>
              <a:buSzPts val="2200"/>
              <a:buChar char="●"/>
            </a:pPr>
            <a:r>
              <a:rPr lang="en" sz="2200"/>
              <a:t>Lactate can be extracted from haemolymph and measured using an enzymatic assay.</a:t>
            </a:r>
            <a:endParaRPr sz="2200"/>
          </a:p>
        </p:txBody>
      </p:sp>
      <p:pic>
        <p:nvPicPr>
          <p:cNvPr id="229" name="Google Shape;229;p30"/>
          <p:cNvPicPr preferRelativeResize="0"/>
          <p:nvPr/>
        </p:nvPicPr>
        <p:blipFill rotWithShape="1">
          <a:blip r:embed="rId3">
            <a:alphaModFix/>
          </a:blip>
          <a:srcRect b="33927" l="43820" r="25159" t="38612"/>
          <a:stretch/>
        </p:blipFill>
        <p:spPr>
          <a:xfrm>
            <a:off x="4302874" y="3459375"/>
            <a:ext cx="4615373" cy="1636025"/>
          </a:xfrm>
          <a:prstGeom prst="rect">
            <a:avLst/>
          </a:prstGeom>
          <a:noFill/>
          <a:ln>
            <a:noFill/>
          </a:ln>
        </p:spPr>
      </p:pic>
      <p:sp>
        <p:nvSpPr>
          <p:cNvPr id="230" name="Google Shape;230;p30"/>
          <p:cNvSpPr txBox="1"/>
          <p:nvPr/>
        </p:nvSpPr>
        <p:spPr>
          <a:xfrm>
            <a:off x="6387150" y="4866600"/>
            <a:ext cx="2629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u="sng">
                <a:solidFill>
                  <a:schemeClr val="hlink"/>
                </a:solidFill>
                <a:hlinkClick r:id="rId4"/>
              </a:rPr>
              <a:t>https://www.sciencedirect.com/science/article/pii/S0048969723008768</a:t>
            </a:r>
            <a:endParaRPr sz="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4" name="Shape 234"/>
        <p:cNvGrpSpPr/>
        <p:nvPr/>
      </p:nvGrpSpPr>
      <p:grpSpPr>
        <a:xfrm>
          <a:off x="0" y="0"/>
          <a:ext cx="0" cy="0"/>
          <a:chOff x="0" y="0"/>
          <a:chExt cx="0" cy="0"/>
        </a:xfrm>
      </p:grpSpPr>
      <p:sp>
        <p:nvSpPr>
          <p:cNvPr id="235" name="Google Shape;235;p31"/>
          <p:cNvSpPr txBox="1"/>
          <p:nvPr>
            <p:ph type="title"/>
          </p:nvPr>
        </p:nvSpPr>
        <p:spPr>
          <a:xfrm>
            <a:off x="311700" y="473900"/>
            <a:ext cx="3132600" cy="392100"/>
          </a:xfrm>
          <a:prstGeom prst="rect">
            <a:avLst/>
          </a:prstGeom>
          <a:solidFill>
            <a:srgbClr val="D9EAD3"/>
          </a:solidFill>
        </p:spPr>
        <p:txBody>
          <a:bodyPr anchorCtr="0" anchor="t" bIns="91425" lIns="91425" spcFirstLastPara="1" rIns="91425" wrap="square" tIns="91425">
            <a:noAutofit/>
          </a:bodyPr>
          <a:lstStyle/>
          <a:p>
            <a:pPr indent="0" lvl="0" marL="0" rtl="0" algn="l">
              <a:lnSpc>
                <a:spcPct val="60000"/>
              </a:lnSpc>
              <a:spcBef>
                <a:spcPts val="0"/>
              </a:spcBef>
              <a:spcAft>
                <a:spcPts val="0"/>
              </a:spcAft>
              <a:buNone/>
            </a:pPr>
            <a:r>
              <a:rPr lang="en" sz="2400"/>
              <a:t>Physiological Assays</a:t>
            </a:r>
            <a:endParaRPr sz="2400"/>
          </a:p>
        </p:txBody>
      </p:sp>
      <p:sp>
        <p:nvSpPr>
          <p:cNvPr id="236" name="Google Shape;236;p31"/>
          <p:cNvSpPr txBox="1"/>
          <p:nvPr>
            <p:ph idx="1" type="body"/>
          </p:nvPr>
        </p:nvSpPr>
        <p:spPr>
          <a:xfrm>
            <a:off x="311700" y="1185300"/>
            <a:ext cx="8520600" cy="360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In order to measure righting time we will flip the crabs onto their back and time how long it takes them to get back into an upright position again. This will be done multiple times and the average righting time will be taken into consideration. </a:t>
            </a:r>
            <a:endParaRPr sz="1600"/>
          </a:p>
          <a:p>
            <a:pPr indent="0" lvl="0" marL="0" rtl="0" algn="l">
              <a:spcBef>
                <a:spcPts val="1200"/>
              </a:spcBef>
              <a:spcAft>
                <a:spcPts val="0"/>
              </a:spcAft>
              <a:buNone/>
            </a:pPr>
            <a:r>
              <a:rPr lang="en" sz="1600"/>
              <a:t>To measure the glucose level of the crabs’ haemolymph, we will be using the glucose oxidase method. Glucose reacts with glucose oxidase forming hydrogen peroxide and gluconic acid. The hydrogen peroxide can then be measured using peroxidase and a chromogen (such as 2-amino-4-hydroxybenzenesulfonic acid (AHBS)). </a:t>
            </a:r>
            <a:endParaRPr sz="1600"/>
          </a:p>
          <a:p>
            <a:pPr indent="0" lvl="0" marL="0" rtl="0" algn="l">
              <a:spcBef>
                <a:spcPts val="1200"/>
              </a:spcBef>
              <a:spcAft>
                <a:spcPts val="1200"/>
              </a:spcAft>
              <a:buNone/>
            </a:pPr>
            <a:r>
              <a:rPr lang="en" sz="1600"/>
              <a:t>Lactate can be extracted from haemolymph and measured using an enzymatic assay. One assay is very similar to the glucose oxidase assay, using lactate oxidase to produce pyruvate, which then produces hydrogen peroxide which can be measured using a peroxidase and chromogen, as discussed above.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519725" y="466925"/>
            <a:ext cx="47793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Warming Oceans</a:t>
            </a:r>
            <a:endParaRPr/>
          </a:p>
        </p:txBody>
      </p:sp>
      <p:sp>
        <p:nvSpPr>
          <p:cNvPr id="62" name="Google Shape;62;p14"/>
          <p:cNvSpPr txBox="1"/>
          <p:nvPr>
            <p:ph idx="1" type="body"/>
          </p:nvPr>
        </p:nvSpPr>
        <p:spPr>
          <a:xfrm>
            <a:off x="311700" y="1152475"/>
            <a:ext cx="53919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2024 was the warmest recorded year for sea surface temperature</a:t>
            </a:r>
            <a:endParaRPr/>
          </a:p>
          <a:p>
            <a:pPr indent="-342900" lvl="0" marL="457200" rtl="0" algn="l">
              <a:lnSpc>
                <a:spcPct val="150000"/>
              </a:lnSpc>
              <a:spcBef>
                <a:spcPts val="0"/>
              </a:spcBef>
              <a:spcAft>
                <a:spcPts val="0"/>
              </a:spcAft>
              <a:buSzPts val="1800"/>
              <a:buChar char="●"/>
            </a:pPr>
            <a:r>
              <a:rPr lang="en"/>
              <a:t>Marine heat waves are increasing in frequency</a:t>
            </a:r>
            <a:endParaRPr/>
          </a:p>
          <a:p>
            <a:pPr indent="-342900" lvl="0" marL="457200" rtl="0" algn="l">
              <a:lnSpc>
                <a:spcPct val="150000"/>
              </a:lnSpc>
              <a:spcBef>
                <a:spcPts val="0"/>
              </a:spcBef>
              <a:spcAft>
                <a:spcPts val="0"/>
              </a:spcAft>
              <a:buSzPts val="1800"/>
              <a:buChar char="●"/>
            </a:pPr>
            <a:r>
              <a:rPr lang="en"/>
              <a:t>Warmer ocean temperatures impact species distributions, reproductive success, and metabolic rates</a:t>
            </a:r>
            <a:endParaRPr/>
          </a:p>
          <a:p>
            <a:pPr indent="-342900" lvl="0" marL="457200" rtl="0" algn="l">
              <a:lnSpc>
                <a:spcPct val="150000"/>
              </a:lnSpc>
              <a:spcBef>
                <a:spcPts val="0"/>
              </a:spcBef>
              <a:spcAft>
                <a:spcPts val="0"/>
              </a:spcAft>
              <a:buSzPts val="1800"/>
              <a:buChar char="●"/>
            </a:pPr>
            <a:r>
              <a:rPr lang="en"/>
              <a:t>Fisheries and economic impacts</a:t>
            </a:r>
            <a:endParaRPr/>
          </a:p>
        </p:txBody>
      </p:sp>
      <p:pic>
        <p:nvPicPr>
          <p:cNvPr descr="Chart: The Oceans Are Getting Warmer | Statista" id="63" name="Google Shape;63;p14"/>
          <p:cNvPicPr preferRelativeResize="0"/>
          <p:nvPr/>
        </p:nvPicPr>
        <p:blipFill>
          <a:blip r:embed="rId3">
            <a:alphaModFix/>
          </a:blip>
          <a:stretch>
            <a:fillRect/>
          </a:stretch>
        </p:blipFill>
        <p:spPr>
          <a:xfrm>
            <a:off x="5795350" y="0"/>
            <a:ext cx="3348649" cy="3348649"/>
          </a:xfrm>
          <a:prstGeom prst="rect">
            <a:avLst/>
          </a:prstGeom>
          <a:noFill/>
          <a:ln>
            <a:noFill/>
          </a:ln>
        </p:spPr>
      </p:pic>
      <p:sp>
        <p:nvSpPr>
          <p:cNvPr id="64" name="Google Shape;64;p14"/>
          <p:cNvSpPr txBox="1"/>
          <p:nvPr/>
        </p:nvSpPr>
        <p:spPr>
          <a:xfrm>
            <a:off x="5795275" y="3432400"/>
            <a:ext cx="3348600" cy="2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https://www.statista.com/chart/19418/divergence-of-ocean-temperatures-from-20th-century-average/</a:t>
            </a:r>
            <a:endParaRPr sz="800">
              <a:solidFill>
                <a:schemeClr val="dk2"/>
              </a:solidFill>
            </a:endParaRPr>
          </a:p>
        </p:txBody>
      </p:sp>
      <p:sp>
        <p:nvSpPr>
          <p:cNvPr id="65" name="Google Shape;65;p14"/>
          <p:cNvSpPr txBox="1"/>
          <p:nvPr/>
        </p:nvSpPr>
        <p:spPr>
          <a:xfrm>
            <a:off x="0" y="4568875"/>
            <a:ext cx="5391900" cy="29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800">
                <a:solidFill>
                  <a:srgbClr val="333333"/>
                </a:solidFill>
                <a:highlight>
                  <a:schemeClr val="lt1"/>
                </a:highlight>
              </a:rPr>
              <a:t>Climate change indicators: Sea surface temperature</a:t>
            </a:r>
            <a:r>
              <a:rPr lang="en" sz="800">
                <a:solidFill>
                  <a:srgbClr val="333333"/>
                </a:solidFill>
                <a:highlight>
                  <a:schemeClr val="lt1"/>
                </a:highlight>
              </a:rPr>
              <a:t>. (2023, July 21). US EPA. https://www.epa.gov/climate-indicators/climate-change-indicators-sea-surface-temperature</a:t>
            </a:r>
            <a:endParaRPr sz="800">
              <a:solidFill>
                <a:schemeClr val="dk2"/>
              </a:solidFill>
              <a:highlight>
                <a:schemeClr val="lt1"/>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2"/>
          <p:cNvSpPr txBox="1"/>
          <p:nvPr>
            <p:ph type="title"/>
          </p:nvPr>
        </p:nvSpPr>
        <p:spPr>
          <a:xfrm>
            <a:off x="311700" y="445025"/>
            <a:ext cx="3065400" cy="449700"/>
          </a:xfrm>
          <a:prstGeom prst="rect">
            <a:avLst/>
          </a:prstGeom>
          <a:solidFill>
            <a:srgbClr val="D9EAD3"/>
          </a:solidFill>
        </p:spPr>
        <p:txBody>
          <a:bodyPr anchorCtr="0" anchor="t" bIns="91425" lIns="91425" spcFirstLastPara="1" rIns="91425" wrap="square" tIns="91425">
            <a:normAutofit/>
          </a:bodyPr>
          <a:lstStyle/>
          <a:p>
            <a:pPr indent="0" lvl="0" marL="0" rtl="0" algn="l">
              <a:lnSpc>
                <a:spcPct val="60000"/>
              </a:lnSpc>
              <a:spcBef>
                <a:spcPts val="0"/>
              </a:spcBef>
              <a:spcAft>
                <a:spcPts val="0"/>
              </a:spcAft>
              <a:buNone/>
            </a:pPr>
            <a:r>
              <a:rPr lang="en" sz="2400"/>
              <a:t>Physiological Assays</a:t>
            </a:r>
            <a:endParaRPr sz="2400"/>
          </a:p>
        </p:txBody>
      </p:sp>
      <p:sp>
        <p:nvSpPr>
          <p:cNvPr id="242" name="Google Shape;242;p32"/>
          <p:cNvSpPr txBox="1"/>
          <p:nvPr>
            <p:ph idx="1" type="body"/>
          </p:nvPr>
        </p:nvSpPr>
        <p:spPr>
          <a:xfrm>
            <a:off x="311700" y="116172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Triglycerides extracted from homogenized crab tissue can be measured using enzymatic assays. </a:t>
            </a:r>
            <a:endParaRPr sz="2000"/>
          </a:p>
          <a:p>
            <a:pPr indent="-355600" lvl="0" marL="457200" rtl="0" algn="l">
              <a:spcBef>
                <a:spcPts val="0"/>
              </a:spcBef>
              <a:spcAft>
                <a:spcPts val="0"/>
              </a:spcAft>
              <a:buSzPts val="2000"/>
              <a:buChar char="●"/>
            </a:pPr>
            <a:r>
              <a:rPr lang="en" sz="2000"/>
              <a:t>To measure protein concentration, a BCA (</a:t>
            </a:r>
            <a:r>
              <a:rPr lang="en" sz="2000">
                <a:solidFill>
                  <a:srgbClr val="595959"/>
                </a:solidFill>
                <a:highlight>
                  <a:srgbClr val="FFFFFF"/>
                </a:highlight>
              </a:rPr>
              <a:t>Bicinchoninic Acid) </a:t>
            </a:r>
            <a:r>
              <a:rPr lang="en" sz="2000"/>
              <a:t>assay can be used, the more purple the final solution is, the higher the protein concentration.</a:t>
            </a:r>
            <a:endParaRPr sz="2000"/>
          </a:p>
          <a:p>
            <a:pPr indent="-355600" lvl="0" marL="457200" rtl="0" algn="l">
              <a:spcBef>
                <a:spcPts val="0"/>
              </a:spcBef>
              <a:spcAft>
                <a:spcPts val="0"/>
              </a:spcAft>
              <a:buSzPts val="2000"/>
              <a:buChar char="●"/>
            </a:pPr>
            <a:r>
              <a:rPr lang="en" sz="2000"/>
              <a:t>Measuring osmolarity in crabs can be done by collecting haemolymph and using a vapour pressure osmometer or cryoscopic osmometer</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311700" y="445025"/>
            <a:ext cx="3065400" cy="449700"/>
          </a:xfrm>
          <a:prstGeom prst="rect">
            <a:avLst/>
          </a:prstGeom>
          <a:solidFill>
            <a:srgbClr val="D9EAD3"/>
          </a:solidFill>
        </p:spPr>
        <p:txBody>
          <a:bodyPr anchorCtr="0" anchor="t" bIns="91425" lIns="91425" spcFirstLastPara="1" rIns="91425" wrap="square" tIns="91425">
            <a:normAutofit/>
          </a:bodyPr>
          <a:lstStyle/>
          <a:p>
            <a:pPr indent="0" lvl="0" marL="0" rtl="0" algn="l">
              <a:lnSpc>
                <a:spcPct val="60000"/>
              </a:lnSpc>
              <a:spcBef>
                <a:spcPts val="0"/>
              </a:spcBef>
              <a:spcAft>
                <a:spcPts val="0"/>
              </a:spcAft>
              <a:buNone/>
            </a:pPr>
            <a:r>
              <a:rPr lang="en" sz="2400"/>
              <a:t>Physiological Assays</a:t>
            </a:r>
            <a:endParaRPr sz="2400"/>
          </a:p>
        </p:txBody>
      </p:sp>
      <p:sp>
        <p:nvSpPr>
          <p:cNvPr id="248" name="Google Shape;24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Triglycerides can be measured by taking crab tissue and homogenizing it. They can then be extracted using methanol/chloroform and measured using methods such as enzymatic assays.</a:t>
            </a:r>
            <a:endParaRPr/>
          </a:p>
          <a:p>
            <a:pPr indent="0" lvl="0" marL="0" rtl="0" algn="l">
              <a:spcBef>
                <a:spcPts val="1200"/>
              </a:spcBef>
              <a:spcAft>
                <a:spcPts val="0"/>
              </a:spcAft>
              <a:buNone/>
            </a:pPr>
            <a:r>
              <a:rPr lang="en"/>
              <a:t>To measure protein concentration, a BCA (</a:t>
            </a:r>
            <a:r>
              <a:rPr lang="en">
                <a:solidFill>
                  <a:srgbClr val="595959"/>
                </a:solidFill>
                <a:highlight>
                  <a:srgbClr val="FFFFFF"/>
                </a:highlight>
              </a:rPr>
              <a:t>Bicinchoninic Acid) </a:t>
            </a:r>
            <a:r>
              <a:rPr lang="en"/>
              <a:t>assay can be used by mixing the sample with a BCA reagent and using a spectrophotometer to measure colour absorbance. The more purple the final solution is, the higher the protein concentration from the sample. </a:t>
            </a:r>
            <a:endParaRPr/>
          </a:p>
          <a:p>
            <a:pPr indent="0" lvl="0" marL="0" rtl="0" algn="l">
              <a:spcBef>
                <a:spcPts val="1200"/>
              </a:spcBef>
              <a:spcAft>
                <a:spcPts val="1200"/>
              </a:spcAft>
              <a:buNone/>
            </a:pPr>
            <a:r>
              <a:rPr lang="en"/>
              <a:t>Measuring osmolarity in crabs can be done by collecting haemolymph and using a vapour pressure osmometer or cryoscopic osmometer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34"/>
          <p:cNvPicPr preferRelativeResize="0"/>
          <p:nvPr/>
        </p:nvPicPr>
        <p:blipFill>
          <a:blip r:embed="rId3">
            <a:alphaModFix/>
          </a:blip>
          <a:stretch>
            <a:fillRect/>
          </a:stretch>
        </p:blipFill>
        <p:spPr>
          <a:xfrm>
            <a:off x="4517150" y="1010338"/>
            <a:ext cx="4438125" cy="3122825"/>
          </a:xfrm>
          <a:prstGeom prst="rect">
            <a:avLst/>
          </a:prstGeom>
          <a:noFill/>
          <a:ln>
            <a:noFill/>
          </a:ln>
        </p:spPr>
      </p:pic>
      <p:sp>
        <p:nvSpPr>
          <p:cNvPr id="254" name="Google Shape;254;p34"/>
          <p:cNvSpPr txBox="1"/>
          <p:nvPr/>
        </p:nvSpPr>
        <p:spPr>
          <a:xfrm>
            <a:off x="480950" y="348950"/>
            <a:ext cx="2078400" cy="406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lang="en" sz="2400">
                <a:solidFill>
                  <a:schemeClr val="dk1"/>
                </a:solidFill>
              </a:rPr>
              <a:t>Respirometry </a:t>
            </a:r>
            <a:endParaRPr sz="2400"/>
          </a:p>
        </p:txBody>
      </p:sp>
      <p:sp>
        <p:nvSpPr>
          <p:cNvPr id="255" name="Google Shape;255;p34"/>
          <p:cNvSpPr txBox="1"/>
          <p:nvPr/>
        </p:nvSpPr>
        <p:spPr>
          <a:xfrm>
            <a:off x="480950" y="1086450"/>
            <a:ext cx="3782700" cy="2970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2"/>
              </a:buClr>
              <a:buSzPts val="2000"/>
              <a:buChar char="●"/>
            </a:pPr>
            <a:r>
              <a:rPr lang="en" sz="2000">
                <a:solidFill>
                  <a:schemeClr val="dk2"/>
                </a:solidFill>
              </a:rPr>
              <a:t>The Resazurin Assay can be used as an indirect measurement of </a:t>
            </a:r>
            <a:r>
              <a:rPr lang="en" sz="2000">
                <a:solidFill>
                  <a:schemeClr val="dk2"/>
                </a:solidFill>
              </a:rPr>
              <a:t>respiration rate.</a:t>
            </a:r>
            <a:endParaRPr sz="2000">
              <a:solidFill>
                <a:schemeClr val="dk2"/>
              </a:solidFill>
            </a:endParaRPr>
          </a:p>
          <a:p>
            <a:pPr indent="-355600" lvl="0" marL="457200" rtl="0" algn="l">
              <a:lnSpc>
                <a:spcPct val="115000"/>
              </a:lnSpc>
              <a:spcBef>
                <a:spcPts val="0"/>
              </a:spcBef>
              <a:spcAft>
                <a:spcPts val="0"/>
              </a:spcAft>
              <a:buSzPts val="2000"/>
              <a:buChar char="●"/>
            </a:pPr>
            <a:r>
              <a:rPr lang="en" sz="2000">
                <a:solidFill>
                  <a:srgbClr val="595959"/>
                </a:solidFill>
                <a:highlight>
                  <a:srgbClr val="FFFFFF"/>
                </a:highlight>
              </a:rPr>
              <a:t>Fluorescence spectrometry</a:t>
            </a:r>
            <a:r>
              <a:rPr lang="en" sz="2000">
                <a:solidFill>
                  <a:schemeClr val="dk2"/>
                </a:solidFill>
              </a:rPr>
              <a:t> can measure the concentration of resorufin using the red colour.</a:t>
            </a:r>
            <a:endParaRPr sz="20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9" name="Shape 259"/>
        <p:cNvGrpSpPr/>
        <p:nvPr/>
      </p:nvGrpSpPr>
      <p:grpSpPr>
        <a:xfrm>
          <a:off x="0" y="0"/>
          <a:ext cx="0" cy="0"/>
          <a:chOff x="0" y="0"/>
          <a:chExt cx="0" cy="0"/>
        </a:xfrm>
      </p:grpSpPr>
      <p:pic>
        <p:nvPicPr>
          <p:cNvPr id="260" name="Google Shape;260;p35"/>
          <p:cNvPicPr preferRelativeResize="0"/>
          <p:nvPr/>
        </p:nvPicPr>
        <p:blipFill>
          <a:blip r:embed="rId3">
            <a:alphaModFix/>
          </a:blip>
          <a:stretch>
            <a:fillRect/>
          </a:stretch>
        </p:blipFill>
        <p:spPr>
          <a:xfrm>
            <a:off x="4507875" y="205250"/>
            <a:ext cx="4438125" cy="3122825"/>
          </a:xfrm>
          <a:prstGeom prst="rect">
            <a:avLst/>
          </a:prstGeom>
          <a:noFill/>
          <a:ln>
            <a:noFill/>
          </a:ln>
        </p:spPr>
      </p:pic>
      <p:sp>
        <p:nvSpPr>
          <p:cNvPr id="261" name="Google Shape;261;p35"/>
          <p:cNvSpPr txBox="1"/>
          <p:nvPr/>
        </p:nvSpPr>
        <p:spPr>
          <a:xfrm>
            <a:off x="480950" y="348950"/>
            <a:ext cx="2078400" cy="4062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lnSpc>
                <a:spcPct val="60000"/>
              </a:lnSpc>
              <a:spcBef>
                <a:spcPts val="0"/>
              </a:spcBef>
              <a:spcAft>
                <a:spcPts val="0"/>
              </a:spcAft>
              <a:buNone/>
            </a:pPr>
            <a:r>
              <a:rPr lang="en" sz="2400">
                <a:solidFill>
                  <a:schemeClr val="dk1"/>
                </a:solidFill>
              </a:rPr>
              <a:t>Respirometry </a:t>
            </a:r>
            <a:endParaRPr sz="2400"/>
          </a:p>
        </p:txBody>
      </p:sp>
      <p:sp>
        <p:nvSpPr>
          <p:cNvPr id="262" name="Google Shape;262;p35"/>
          <p:cNvSpPr txBox="1"/>
          <p:nvPr/>
        </p:nvSpPr>
        <p:spPr>
          <a:xfrm>
            <a:off x="480950" y="1093950"/>
            <a:ext cx="3782700" cy="380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dk2"/>
                </a:solidFill>
              </a:rPr>
              <a:t>The Resazurin Assay, is a downstream indicator of cellular metabolic activity, and while not a direct indicator of respiration metabolic rate has been closely linked to respiration rate.</a:t>
            </a:r>
            <a:endParaRPr sz="1800">
              <a:solidFill>
                <a:schemeClr val="dk2"/>
              </a:solidFill>
            </a:endParaRPr>
          </a:p>
          <a:p>
            <a:pPr indent="0" lvl="0" marL="0" rtl="0" algn="l">
              <a:lnSpc>
                <a:spcPct val="115000"/>
              </a:lnSpc>
              <a:spcBef>
                <a:spcPts val="1200"/>
              </a:spcBef>
              <a:spcAft>
                <a:spcPts val="1200"/>
              </a:spcAft>
              <a:buNone/>
            </a:pPr>
            <a:r>
              <a:rPr lang="en" sz="1800">
                <a:solidFill>
                  <a:schemeClr val="dk2"/>
                </a:solidFill>
              </a:rPr>
              <a:t>Measurement through the reduction of blue resazurin to red resorufin, which can be determined using fluorescence spectrometry or a colorimeter. </a:t>
            </a:r>
            <a:endParaRPr sz="18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p36"/>
          <p:cNvSpPr txBox="1"/>
          <p:nvPr>
            <p:ph idx="1" type="body"/>
          </p:nvPr>
        </p:nvSpPr>
        <p:spPr>
          <a:xfrm>
            <a:off x="311700" y="519450"/>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Our experiment will use the yellow shore crab (</a:t>
            </a:r>
            <a:r>
              <a:rPr i="1" lang="en"/>
              <a:t>H. oregonensis) </a:t>
            </a:r>
            <a:r>
              <a:rPr lang="en"/>
              <a:t>as a proxy for the Dungeness crab </a:t>
            </a:r>
            <a:r>
              <a:rPr i="1" lang="en"/>
              <a:t>(M. magister). </a:t>
            </a:r>
            <a:endParaRPr i="1"/>
          </a:p>
          <a:p>
            <a:pPr indent="0" lvl="0" marL="0" rtl="0" algn="l">
              <a:spcBef>
                <a:spcPts val="1200"/>
              </a:spcBef>
              <a:spcAft>
                <a:spcPts val="0"/>
              </a:spcAft>
              <a:buNone/>
            </a:pPr>
            <a:r>
              <a:rPr lang="en"/>
              <a:t>The aim of this experiment is to study how rising temperatures due to climate change may </a:t>
            </a:r>
            <a:r>
              <a:rPr lang="en"/>
              <a:t>affect disease and infection rates in Dungeness crab. Bitter crab disease has big impacts on fisheries, costing millions of dollars. An increase of bitter crab disease and others could be greatly detrimental to Washington fisheries. </a:t>
            </a:r>
            <a:endParaRPr/>
          </a:p>
          <a:p>
            <a:pPr indent="0" lvl="0" marL="0" rtl="0" algn="l">
              <a:spcBef>
                <a:spcPts val="1200"/>
              </a:spcBef>
              <a:spcAft>
                <a:spcPts val="0"/>
              </a:spcAft>
              <a:buNone/>
            </a:pPr>
            <a:r>
              <a:rPr lang="en"/>
              <a:t>-find out value of dungeness fishery</a:t>
            </a:r>
            <a:endParaRPr/>
          </a:p>
          <a:p>
            <a:pPr indent="0" lvl="0" marL="0" rtl="0" algn="l">
              <a:spcBef>
                <a:spcPts val="1200"/>
              </a:spcBef>
              <a:spcAft>
                <a:spcPts val="0"/>
              </a:spcAft>
              <a:buNone/>
            </a:pPr>
            <a:r>
              <a:rPr lang="en"/>
              <a:t>-talk about importance of dungeness to economy, culture/tourism/tribes</a:t>
            </a:r>
            <a:endParaRPr/>
          </a:p>
          <a:p>
            <a:pPr indent="0" lvl="0" marL="0" rtl="0" algn="l">
              <a:spcBef>
                <a:spcPts val="1200"/>
              </a:spcBef>
              <a:spcAft>
                <a:spcPts val="0"/>
              </a:spcAft>
              <a:buNone/>
            </a:pPr>
            <a:r>
              <a:rPr lang="en"/>
              <a:t>-bitter crab disease</a:t>
            </a:r>
            <a:endParaRPr/>
          </a:p>
          <a:p>
            <a:pPr indent="0" lvl="0" marL="0" rtl="0" algn="l">
              <a:spcBef>
                <a:spcPts val="1200"/>
              </a:spcBef>
              <a:spcAft>
                <a:spcPts val="1200"/>
              </a:spcAft>
              <a:buNone/>
            </a:pPr>
            <a:r>
              <a:rPr lang="en"/>
              <a:t>-investigate income lost from bcb and other crab diseases.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311700" y="445025"/>
            <a:ext cx="85206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a:t>
            </a:r>
            <a:endParaRPr/>
          </a:p>
        </p:txBody>
      </p:sp>
      <p:sp>
        <p:nvSpPr>
          <p:cNvPr id="273" name="Google Shape;273;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 sz="1900"/>
              <a:t>Mud sample is highly variable factor with little control on our end</a:t>
            </a:r>
            <a:endParaRPr sz="1900"/>
          </a:p>
          <a:p>
            <a:pPr indent="-349250" lvl="0" marL="457200" rtl="0" algn="l">
              <a:spcBef>
                <a:spcPts val="0"/>
              </a:spcBef>
              <a:spcAft>
                <a:spcPts val="0"/>
              </a:spcAft>
              <a:buSzPts val="1900"/>
              <a:buChar char="●"/>
            </a:pPr>
            <a:r>
              <a:rPr lang="en" sz="1900"/>
              <a:t>Simple one host scenarios involving just </a:t>
            </a:r>
            <a:r>
              <a:rPr i="1" lang="en" sz="1900"/>
              <a:t>H. oregonensis </a:t>
            </a:r>
            <a:r>
              <a:rPr lang="en" sz="1900"/>
              <a:t>and lacks definitive hosts</a:t>
            </a:r>
            <a:endParaRPr sz="1900"/>
          </a:p>
          <a:p>
            <a:pPr indent="-349250" lvl="0" marL="457200" rtl="0" algn="l">
              <a:spcBef>
                <a:spcPts val="0"/>
              </a:spcBef>
              <a:spcAft>
                <a:spcPts val="0"/>
              </a:spcAft>
              <a:buSzPts val="1900"/>
              <a:buChar char="●"/>
            </a:pPr>
            <a:r>
              <a:rPr lang="en" sz="1900"/>
              <a:t>Confounding aggregators of stress forcing on crabs</a:t>
            </a:r>
            <a:endParaRPr sz="1900"/>
          </a:p>
          <a:p>
            <a:pPr indent="-349250" lvl="1" marL="914400" rtl="0" algn="l">
              <a:spcBef>
                <a:spcPts val="0"/>
              </a:spcBef>
              <a:spcAft>
                <a:spcPts val="0"/>
              </a:spcAft>
              <a:buSzPts val="1900"/>
              <a:buChar char="○"/>
            </a:pPr>
            <a:r>
              <a:rPr lang="en" sz="1900"/>
              <a:t>Temperature</a:t>
            </a:r>
            <a:endParaRPr sz="1900"/>
          </a:p>
          <a:p>
            <a:pPr indent="-349250" lvl="1" marL="914400" rtl="0" algn="l">
              <a:spcBef>
                <a:spcPts val="0"/>
              </a:spcBef>
              <a:spcAft>
                <a:spcPts val="0"/>
              </a:spcAft>
              <a:buSzPts val="1900"/>
              <a:buChar char="○"/>
            </a:pPr>
            <a:r>
              <a:rPr lang="en" sz="1900"/>
              <a:t># of crabs confined to space</a:t>
            </a:r>
            <a:endParaRPr sz="1900"/>
          </a:p>
          <a:p>
            <a:pPr indent="-349250" lvl="1" marL="914400" rtl="0" algn="l">
              <a:spcBef>
                <a:spcPts val="0"/>
              </a:spcBef>
              <a:spcAft>
                <a:spcPts val="0"/>
              </a:spcAft>
              <a:buSzPts val="1900"/>
              <a:buChar char="○"/>
            </a:pPr>
            <a:r>
              <a:rPr lang="en" sz="1900"/>
              <a:t>Peripheral movement</a:t>
            </a:r>
            <a:endParaRPr sz="1900"/>
          </a:p>
          <a:p>
            <a:pPr indent="-349250" lvl="0" marL="457200" rtl="0" algn="l">
              <a:spcBef>
                <a:spcPts val="0"/>
              </a:spcBef>
              <a:spcAft>
                <a:spcPts val="0"/>
              </a:spcAft>
              <a:buSzPts val="1900"/>
              <a:buChar char="●"/>
            </a:pPr>
            <a:r>
              <a:rPr lang="en" sz="1900"/>
              <a:t>Incapacity to observe specific parasites</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199650" y="373725"/>
            <a:ext cx="8520600" cy="572700"/>
          </a:xfrm>
          <a:prstGeom prst="rect">
            <a:avLst/>
          </a:prstGeom>
          <a:solidFill>
            <a:srgbClr val="D9EAD3"/>
          </a:solidFill>
        </p:spPr>
        <p:txBody>
          <a:bodyPr anchorCtr="0" anchor="t" bIns="91425" lIns="91425" spcFirstLastPara="1" rIns="91425" wrap="square" tIns="91425">
            <a:noAutofit/>
          </a:bodyPr>
          <a:lstStyle/>
          <a:p>
            <a:pPr indent="0" lvl="0" marL="0" rtl="0" algn="l">
              <a:spcBef>
                <a:spcPts val="0"/>
              </a:spcBef>
              <a:spcAft>
                <a:spcPts val="0"/>
              </a:spcAft>
              <a:buNone/>
            </a:pPr>
            <a:r>
              <a:rPr lang="en" sz="2400"/>
              <a:t>Relevance to real-world ecological or management outcomes</a:t>
            </a:r>
            <a:endParaRPr sz="2400"/>
          </a:p>
        </p:txBody>
      </p:sp>
      <p:sp>
        <p:nvSpPr>
          <p:cNvPr id="279" name="Google Shape;279;p38"/>
          <p:cNvSpPr txBox="1"/>
          <p:nvPr>
            <p:ph idx="1" type="body"/>
          </p:nvPr>
        </p:nvSpPr>
        <p:spPr>
          <a:xfrm>
            <a:off x="199650" y="1152475"/>
            <a:ext cx="8520600" cy="3416400"/>
          </a:xfrm>
          <a:prstGeom prst="rect">
            <a:avLst/>
          </a:prstGeom>
        </p:spPr>
        <p:txBody>
          <a:bodyPr anchorCtr="0" anchor="t" bIns="91425" lIns="91425" spcFirstLastPara="1" rIns="91425" wrap="square" tIns="91425">
            <a:normAutofit fontScale="47500" lnSpcReduction="10000"/>
          </a:bodyPr>
          <a:lstStyle/>
          <a:p>
            <a:pPr indent="-357649" lvl="0" marL="457200" rtl="0" algn="l">
              <a:spcBef>
                <a:spcPts val="0"/>
              </a:spcBef>
              <a:spcAft>
                <a:spcPts val="0"/>
              </a:spcAft>
              <a:buSzPct val="100000"/>
              <a:buChar char="●"/>
            </a:pPr>
            <a:r>
              <a:rPr lang="en" sz="4278"/>
              <a:t>Our </a:t>
            </a:r>
            <a:r>
              <a:rPr lang="en" sz="4278"/>
              <a:t>experiment</a:t>
            </a:r>
            <a:r>
              <a:rPr lang="en" sz="4278"/>
              <a:t> will use the yellow shore crab (</a:t>
            </a:r>
            <a:r>
              <a:rPr i="1" lang="en" sz="4278"/>
              <a:t>H. oregonensis) </a:t>
            </a:r>
            <a:r>
              <a:rPr lang="en" sz="4278"/>
              <a:t>as a proxy for the Dungeness crab </a:t>
            </a:r>
            <a:r>
              <a:rPr i="1" lang="en" sz="4278"/>
              <a:t>(M. magister). </a:t>
            </a:r>
            <a:endParaRPr i="1" sz="4278"/>
          </a:p>
          <a:p>
            <a:pPr indent="-357649" lvl="0" marL="457200" rtl="0" algn="l">
              <a:spcBef>
                <a:spcPts val="0"/>
              </a:spcBef>
              <a:spcAft>
                <a:spcPts val="0"/>
              </a:spcAft>
              <a:buSzPct val="100000"/>
              <a:buChar char="●"/>
            </a:pPr>
            <a:r>
              <a:rPr lang="en" sz="4278"/>
              <a:t>The 2023-2024 Dungeness crab season ex-vessel value in washington state was  $66.8 million </a:t>
            </a:r>
            <a:endParaRPr sz="4278"/>
          </a:p>
          <a:p>
            <a:pPr indent="-357649" lvl="0" marL="457200" rtl="0" algn="l">
              <a:spcBef>
                <a:spcPts val="0"/>
              </a:spcBef>
              <a:spcAft>
                <a:spcPts val="0"/>
              </a:spcAft>
              <a:buSzPct val="100000"/>
              <a:buChar char="●"/>
            </a:pPr>
            <a:r>
              <a:rPr lang="en" sz="4278"/>
              <a:t>Dungeness crabs are harvested by the Hoh, </a:t>
            </a:r>
            <a:r>
              <a:rPr lang="en" sz="4278"/>
              <a:t>Quinault</a:t>
            </a:r>
            <a:r>
              <a:rPr lang="en" sz="4278"/>
              <a:t>, Makah, and Quileute tribes</a:t>
            </a:r>
            <a:endParaRPr sz="4278"/>
          </a:p>
          <a:p>
            <a:pPr indent="-357649" lvl="0" marL="457200" rtl="0" algn="l">
              <a:spcBef>
                <a:spcPts val="0"/>
              </a:spcBef>
              <a:spcAft>
                <a:spcPts val="0"/>
              </a:spcAft>
              <a:buSzPct val="100000"/>
              <a:buChar char="●"/>
            </a:pPr>
            <a:r>
              <a:rPr lang="en" sz="4278"/>
              <a:t>Will rising ocean temperatures affect the Dungeness crab’s ability to fight diseases like BCB?</a:t>
            </a:r>
            <a:endParaRPr sz="4278"/>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p:nvPr/>
        </p:nvSpPr>
        <p:spPr>
          <a:xfrm>
            <a:off x="481725" y="1237150"/>
            <a:ext cx="438000" cy="3207900"/>
          </a:xfrm>
          <a:prstGeom prst="rec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9"/>
          <p:cNvSpPr txBox="1"/>
          <p:nvPr>
            <p:ph type="title"/>
          </p:nvPr>
        </p:nvSpPr>
        <p:spPr>
          <a:xfrm>
            <a:off x="458100" y="455975"/>
            <a:ext cx="48558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Timeline and Milestones</a:t>
            </a:r>
            <a:endParaRPr/>
          </a:p>
        </p:txBody>
      </p:sp>
      <p:sp>
        <p:nvSpPr>
          <p:cNvPr id="286" name="Google Shape;286;p39"/>
          <p:cNvSpPr txBox="1"/>
          <p:nvPr>
            <p:ph idx="1" type="body"/>
          </p:nvPr>
        </p:nvSpPr>
        <p:spPr>
          <a:xfrm>
            <a:off x="458100" y="1179425"/>
            <a:ext cx="8374200" cy="3441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Today (project proposal)</a:t>
            </a:r>
            <a:endParaRPr/>
          </a:p>
          <a:p>
            <a:pPr indent="-342900" lvl="0" marL="457200" rtl="0" algn="l">
              <a:lnSpc>
                <a:spcPct val="150000"/>
              </a:lnSpc>
              <a:spcBef>
                <a:spcPts val="0"/>
              </a:spcBef>
              <a:spcAft>
                <a:spcPts val="0"/>
              </a:spcAft>
              <a:buSzPts val="1800"/>
              <a:buChar char="●"/>
            </a:pPr>
            <a:r>
              <a:rPr lang="en"/>
              <a:t>April 29th - Study setup</a:t>
            </a:r>
            <a:endParaRPr/>
          </a:p>
          <a:p>
            <a:pPr indent="-342900" lvl="0" marL="457200" rtl="0" algn="l">
              <a:lnSpc>
                <a:spcPct val="150000"/>
              </a:lnSpc>
              <a:spcBef>
                <a:spcPts val="0"/>
              </a:spcBef>
              <a:spcAft>
                <a:spcPts val="0"/>
              </a:spcAft>
              <a:buSzPts val="1800"/>
              <a:buChar char="●"/>
            </a:pPr>
            <a:r>
              <a:rPr lang="en"/>
              <a:t>April 29th - Data collection</a:t>
            </a:r>
            <a:endParaRPr/>
          </a:p>
          <a:p>
            <a:pPr indent="-342900" lvl="0" marL="457200" rtl="0" algn="l">
              <a:lnSpc>
                <a:spcPct val="150000"/>
              </a:lnSpc>
              <a:spcBef>
                <a:spcPts val="0"/>
              </a:spcBef>
              <a:spcAft>
                <a:spcPts val="0"/>
              </a:spcAft>
              <a:buSzPts val="1800"/>
              <a:buChar char="●"/>
            </a:pPr>
            <a:r>
              <a:rPr lang="en"/>
              <a:t>May 6th - Data collection</a:t>
            </a:r>
            <a:endParaRPr/>
          </a:p>
          <a:p>
            <a:pPr indent="-342900" lvl="0" marL="457200" rtl="0" algn="l">
              <a:lnSpc>
                <a:spcPct val="150000"/>
              </a:lnSpc>
              <a:spcBef>
                <a:spcPts val="0"/>
              </a:spcBef>
              <a:spcAft>
                <a:spcPts val="0"/>
              </a:spcAft>
              <a:buSzPts val="1800"/>
              <a:buChar char="●"/>
            </a:pPr>
            <a:r>
              <a:rPr lang="en"/>
              <a:t>May 13th - Data collection</a:t>
            </a:r>
            <a:endParaRPr/>
          </a:p>
          <a:p>
            <a:pPr indent="-342900" lvl="0" marL="457200" rtl="0" algn="l">
              <a:lnSpc>
                <a:spcPct val="150000"/>
              </a:lnSpc>
              <a:spcBef>
                <a:spcPts val="0"/>
              </a:spcBef>
              <a:spcAft>
                <a:spcPts val="0"/>
              </a:spcAft>
              <a:buSzPts val="1800"/>
              <a:buChar char="●"/>
            </a:pPr>
            <a:r>
              <a:rPr lang="en"/>
              <a:t>Hypothesis defense and initial results</a:t>
            </a:r>
            <a:endParaRPr/>
          </a:p>
          <a:p>
            <a:pPr indent="-342900" lvl="0" marL="457200" rtl="0" algn="l">
              <a:lnSpc>
                <a:spcPct val="150000"/>
              </a:lnSpc>
              <a:spcBef>
                <a:spcPts val="0"/>
              </a:spcBef>
              <a:spcAft>
                <a:spcPts val="0"/>
              </a:spcAft>
              <a:buSzPts val="1800"/>
              <a:buChar char="●"/>
            </a:pPr>
            <a:r>
              <a:rPr lang="en"/>
              <a:t>Preliminary paper</a:t>
            </a:r>
            <a:endParaRPr/>
          </a:p>
          <a:p>
            <a:pPr indent="-342900" lvl="0" marL="457200" rtl="0" algn="l">
              <a:lnSpc>
                <a:spcPct val="150000"/>
              </a:lnSpc>
              <a:spcBef>
                <a:spcPts val="0"/>
              </a:spcBef>
              <a:spcAft>
                <a:spcPts val="0"/>
              </a:spcAft>
              <a:buSzPts val="1800"/>
              <a:buChar char="●"/>
            </a:pPr>
            <a:r>
              <a:rPr lang="en"/>
              <a:t>Final presentation</a:t>
            </a:r>
            <a:endParaRPr/>
          </a:p>
        </p:txBody>
      </p:sp>
      <p:cxnSp>
        <p:nvCxnSpPr>
          <p:cNvPr id="287" name="Google Shape;287;p39"/>
          <p:cNvCxnSpPr/>
          <p:nvPr/>
        </p:nvCxnSpPr>
        <p:spPr>
          <a:xfrm>
            <a:off x="710175" y="1332050"/>
            <a:ext cx="5100" cy="3036600"/>
          </a:xfrm>
          <a:prstGeom prst="straightConnector1">
            <a:avLst/>
          </a:prstGeom>
          <a:noFill/>
          <a:ln cap="flat" cmpd="sng" w="38100">
            <a:solidFill>
              <a:schemeClr val="dk2"/>
            </a:solidFill>
            <a:prstDash val="solid"/>
            <a:round/>
            <a:headEnd len="med" w="med" type="oval"/>
            <a:tailEnd len="med" w="med" type="oval"/>
          </a:ln>
        </p:spPr>
      </p:cxnSp>
      <p:pic>
        <p:nvPicPr>
          <p:cNvPr id="288" name="Google Shape;288;p39" title="Untitled_Artwork 22.png"/>
          <p:cNvPicPr preferRelativeResize="0"/>
          <p:nvPr/>
        </p:nvPicPr>
        <p:blipFill rotWithShape="1">
          <a:blip r:embed="rId3">
            <a:alphaModFix/>
          </a:blip>
          <a:srcRect b="33919" l="33159" r="22715" t="37729"/>
          <a:stretch/>
        </p:blipFill>
        <p:spPr>
          <a:xfrm rot="-1496925">
            <a:off x="6287268" y="3051045"/>
            <a:ext cx="3106213" cy="199581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0"/>
          <p:cNvSpPr txBox="1"/>
          <p:nvPr>
            <p:ph type="title"/>
          </p:nvPr>
        </p:nvSpPr>
        <p:spPr>
          <a:xfrm>
            <a:off x="311700" y="208800"/>
            <a:ext cx="20421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294" name="Google Shape;294;p40"/>
          <p:cNvSpPr txBox="1"/>
          <p:nvPr>
            <p:ph idx="1" type="body"/>
          </p:nvPr>
        </p:nvSpPr>
        <p:spPr>
          <a:xfrm>
            <a:off x="51300" y="781500"/>
            <a:ext cx="9036600" cy="4080000"/>
          </a:xfrm>
          <a:prstGeom prst="rect">
            <a:avLst/>
          </a:prstGeom>
        </p:spPr>
        <p:txBody>
          <a:bodyPr anchorCtr="0" anchor="t" bIns="91425" lIns="91425" spcFirstLastPara="1" rIns="91425" wrap="square" tIns="91425">
            <a:noAutofit/>
          </a:bodyPr>
          <a:lstStyle/>
          <a:p>
            <a:pPr indent="-355600" lvl="0" marL="355600" rtl="0" algn="l">
              <a:spcBef>
                <a:spcPts val="1200"/>
              </a:spcBef>
              <a:spcAft>
                <a:spcPts val="0"/>
              </a:spcAft>
              <a:buNone/>
            </a:pPr>
            <a:r>
              <a:rPr lang="en" sz="1000">
                <a:solidFill>
                  <a:schemeClr val="dk1"/>
                </a:solidFill>
                <a:highlight>
                  <a:schemeClr val="lt1"/>
                </a:highlight>
                <a:latin typeface="Times New Roman"/>
                <a:ea typeface="Times New Roman"/>
                <a:cs typeface="Times New Roman"/>
                <a:sym typeface="Times New Roman"/>
              </a:rPr>
              <a:t>Adamo, S. A. (2012). The effects of the stress response on immune function in invertebrates: An evolutionary perspective on an ancient connection. </a:t>
            </a:r>
            <a:r>
              <a:rPr i="1" lang="en" sz="1000">
                <a:solidFill>
                  <a:schemeClr val="dk1"/>
                </a:solidFill>
                <a:highlight>
                  <a:schemeClr val="lt1"/>
                </a:highlight>
                <a:latin typeface="Times New Roman"/>
                <a:ea typeface="Times New Roman"/>
                <a:cs typeface="Times New Roman"/>
                <a:sym typeface="Times New Roman"/>
              </a:rPr>
              <a:t>Hormones and Behavior</a:t>
            </a:r>
            <a:r>
              <a:rPr lang="en" sz="1000">
                <a:solidFill>
                  <a:schemeClr val="dk1"/>
                </a:solidFill>
                <a:highlight>
                  <a:schemeClr val="lt1"/>
                </a:highlight>
                <a:latin typeface="Times New Roman"/>
                <a:ea typeface="Times New Roman"/>
                <a:cs typeface="Times New Roman"/>
                <a:sym typeface="Times New Roman"/>
              </a:rPr>
              <a:t>, </a:t>
            </a:r>
            <a:r>
              <a:rPr i="1" lang="en" sz="1000">
                <a:solidFill>
                  <a:schemeClr val="dk1"/>
                </a:solidFill>
                <a:highlight>
                  <a:schemeClr val="lt1"/>
                </a:highlight>
                <a:latin typeface="Times New Roman"/>
                <a:ea typeface="Times New Roman"/>
                <a:cs typeface="Times New Roman"/>
                <a:sym typeface="Times New Roman"/>
              </a:rPr>
              <a:t>62</a:t>
            </a:r>
            <a:r>
              <a:rPr lang="en" sz="1000">
                <a:solidFill>
                  <a:schemeClr val="dk1"/>
                </a:solidFill>
                <a:highlight>
                  <a:schemeClr val="lt1"/>
                </a:highlight>
                <a:latin typeface="Times New Roman"/>
                <a:ea typeface="Times New Roman"/>
                <a:cs typeface="Times New Roman"/>
                <a:sym typeface="Times New Roman"/>
              </a:rPr>
              <a:t>(3), 324–330. https://doi.org/10.1016/j.yhbeh.2012.02.012</a:t>
            </a:r>
            <a:endParaRPr sz="1000">
              <a:solidFill>
                <a:schemeClr val="dk1"/>
              </a:solidFill>
              <a:latin typeface="Times New Roman"/>
              <a:ea typeface="Times New Roman"/>
              <a:cs typeface="Times New Roman"/>
              <a:sym typeface="Times New Roman"/>
            </a:endParaRPr>
          </a:p>
          <a:p>
            <a:pPr indent="-355600" lvl="0" marL="355600" rtl="0" algn="l">
              <a:spcBef>
                <a:spcPts val="1200"/>
              </a:spcBef>
              <a:spcAft>
                <a:spcPts val="0"/>
              </a:spcAft>
              <a:buNone/>
            </a:pPr>
            <a:r>
              <a:rPr lang="en" sz="1000">
                <a:solidFill>
                  <a:schemeClr val="dk1"/>
                </a:solidFill>
                <a:latin typeface="Times New Roman"/>
                <a:ea typeface="Times New Roman"/>
                <a:cs typeface="Times New Roman"/>
                <a:sym typeface="Times New Roman"/>
              </a:rPr>
              <a:t>Alaska Fisheries Science Center. (2025, March 3). </a:t>
            </a:r>
            <a:r>
              <a:rPr i="1" lang="en" sz="1000">
                <a:solidFill>
                  <a:schemeClr val="dk1"/>
                </a:solidFill>
                <a:latin typeface="Times New Roman"/>
                <a:ea typeface="Times New Roman"/>
                <a:cs typeface="Times New Roman"/>
                <a:sym typeface="Times New Roman"/>
              </a:rPr>
              <a:t>Snow crab collapse due to ecological shift in the Bering Sea</a:t>
            </a:r>
            <a:r>
              <a:rPr lang="en" sz="1000">
                <a:solidFill>
                  <a:schemeClr val="dk1"/>
                </a:solidFill>
                <a:latin typeface="Times New Roman"/>
                <a:ea typeface="Times New Roman"/>
                <a:cs typeface="Times New Roman"/>
                <a:sym typeface="Times New Roman"/>
              </a:rPr>
              <a:t>. NOAA Fisheries. https://www.fisheries.noaa.gov/feature-story/snow-crab-collapse-due-ecological-shift-bering-sea </a:t>
            </a:r>
            <a:endParaRPr sz="1000">
              <a:solidFill>
                <a:schemeClr val="dk1"/>
              </a:solidFill>
              <a:latin typeface="Times New Roman"/>
              <a:ea typeface="Times New Roman"/>
              <a:cs typeface="Times New Roman"/>
              <a:sym typeface="Times New Roman"/>
            </a:endParaRPr>
          </a:p>
          <a:p>
            <a:pPr indent="-355600" lvl="0" marL="355600" rtl="0" algn="l">
              <a:spcBef>
                <a:spcPts val="1200"/>
              </a:spcBef>
              <a:spcAft>
                <a:spcPts val="0"/>
              </a:spcAft>
              <a:buNone/>
            </a:pPr>
            <a:r>
              <a:rPr i="1" lang="en" sz="1000">
                <a:solidFill>
                  <a:srgbClr val="333333"/>
                </a:solidFill>
                <a:highlight>
                  <a:schemeClr val="lt1"/>
                </a:highlight>
                <a:latin typeface="Times New Roman"/>
                <a:ea typeface="Times New Roman"/>
                <a:cs typeface="Times New Roman"/>
                <a:sym typeface="Times New Roman"/>
              </a:rPr>
              <a:t>Climate change indicators: Sea surface temperature</a:t>
            </a:r>
            <a:r>
              <a:rPr lang="en" sz="1000">
                <a:solidFill>
                  <a:srgbClr val="333333"/>
                </a:solidFill>
                <a:highlight>
                  <a:schemeClr val="lt1"/>
                </a:highlight>
                <a:latin typeface="Times New Roman"/>
                <a:ea typeface="Times New Roman"/>
                <a:cs typeface="Times New Roman"/>
                <a:sym typeface="Times New Roman"/>
              </a:rPr>
              <a:t>. (2023, July 21). US EPA. https://www.epa.gov/climate-indicators/climate-change-indicators-sea-surface-temperature</a:t>
            </a:r>
            <a:endParaRPr sz="1000">
              <a:solidFill>
                <a:srgbClr val="333333"/>
              </a:solidFill>
              <a:highlight>
                <a:schemeClr val="lt1"/>
              </a:highlight>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rPr lang="en" sz="1000">
                <a:solidFill>
                  <a:srgbClr val="333333"/>
                </a:solidFill>
                <a:highlight>
                  <a:srgbClr val="FFFFFF"/>
                </a:highlight>
                <a:latin typeface="Times New Roman"/>
                <a:ea typeface="Times New Roman"/>
                <a:cs typeface="Times New Roman"/>
                <a:sym typeface="Times New Roman"/>
              </a:rPr>
              <a:t>Cohen, R.E., C.C. James, A. Lee, M.M. Martinelli, W.T. Muraoka, M. Ortega, R. Sadowski, L. Starkey, A.R. Szesciorka, S.E. Timko, E.L. Weiss, and P.J.S. Franks. 2018. Marine host-pathogen dynamics: Influences of global climate change. </a:t>
            </a:r>
            <a:r>
              <a:rPr i="1" lang="en" sz="1000">
                <a:solidFill>
                  <a:srgbClr val="333333"/>
                </a:solidFill>
                <a:highlight>
                  <a:srgbClr val="FFFFFF"/>
                </a:highlight>
                <a:latin typeface="Times New Roman"/>
                <a:ea typeface="Times New Roman"/>
                <a:cs typeface="Times New Roman"/>
                <a:sym typeface="Times New Roman"/>
              </a:rPr>
              <a:t>Oceanography</a:t>
            </a:r>
            <a:r>
              <a:rPr lang="en" sz="1000">
                <a:solidFill>
                  <a:srgbClr val="333333"/>
                </a:solidFill>
                <a:highlight>
                  <a:srgbClr val="FFFFFF"/>
                </a:highlight>
                <a:latin typeface="Times New Roman"/>
                <a:ea typeface="Times New Roman"/>
                <a:cs typeface="Times New Roman"/>
                <a:sym typeface="Times New Roman"/>
              </a:rPr>
              <a:t> 31(2):182–193, https://doi.org/10.5670/oceanog.2018.201.</a:t>
            </a:r>
            <a:endParaRPr sz="1000">
              <a:solidFill>
                <a:srgbClr val="333333"/>
              </a:solidFill>
              <a:highlight>
                <a:schemeClr val="lt1"/>
              </a:highlight>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rPr lang="en" sz="1000">
                <a:solidFill>
                  <a:schemeClr val="dk1"/>
                </a:solidFill>
                <a:highlight>
                  <a:schemeClr val="lt1"/>
                </a:highlight>
                <a:latin typeface="Times New Roman"/>
                <a:ea typeface="Times New Roman"/>
                <a:cs typeface="Times New Roman"/>
                <a:sym typeface="Times New Roman"/>
              </a:rPr>
              <a:t>Dehnel L, P. A. (1960). Effect of temperature and salinity on the oxygen consumption of two intertidal crabs. </a:t>
            </a:r>
            <a:r>
              <a:rPr i="1" lang="en" sz="1000">
                <a:solidFill>
                  <a:schemeClr val="dk1"/>
                </a:solidFill>
                <a:highlight>
                  <a:schemeClr val="lt1"/>
                </a:highlight>
                <a:latin typeface="Times New Roman"/>
                <a:ea typeface="Times New Roman"/>
                <a:cs typeface="Times New Roman"/>
                <a:sym typeface="Times New Roman"/>
              </a:rPr>
              <a:t>The Biological Bulletin</a:t>
            </a:r>
            <a:r>
              <a:rPr lang="en" sz="1000">
                <a:solidFill>
                  <a:schemeClr val="dk1"/>
                </a:solidFill>
                <a:highlight>
                  <a:schemeClr val="lt1"/>
                </a:highlight>
                <a:latin typeface="Times New Roman"/>
                <a:ea typeface="Times New Roman"/>
                <a:cs typeface="Times New Roman"/>
                <a:sym typeface="Times New Roman"/>
              </a:rPr>
              <a:t>, </a:t>
            </a:r>
            <a:r>
              <a:rPr i="1" lang="en" sz="1000">
                <a:solidFill>
                  <a:schemeClr val="dk1"/>
                </a:solidFill>
                <a:highlight>
                  <a:schemeClr val="lt1"/>
                </a:highlight>
                <a:latin typeface="Times New Roman"/>
                <a:ea typeface="Times New Roman"/>
                <a:cs typeface="Times New Roman"/>
                <a:sym typeface="Times New Roman"/>
              </a:rPr>
              <a:t>118</a:t>
            </a:r>
            <a:r>
              <a:rPr lang="en" sz="1000">
                <a:solidFill>
                  <a:schemeClr val="dk1"/>
                </a:solidFill>
                <a:highlight>
                  <a:schemeClr val="lt1"/>
                </a:highlight>
                <a:latin typeface="Times New Roman"/>
                <a:ea typeface="Times New Roman"/>
                <a:cs typeface="Times New Roman"/>
                <a:sym typeface="Times New Roman"/>
              </a:rPr>
              <a:t>(2), 215–249. </a:t>
            </a:r>
            <a:r>
              <a:rPr lang="en" sz="1000" u="sng">
                <a:solidFill>
                  <a:schemeClr val="hlink"/>
                </a:solidFill>
                <a:highlight>
                  <a:schemeClr val="lt1"/>
                </a:highlight>
                <a:latin typeface="Times New Roman"/>
                <a:ea typeface="Times New Roman"/>
                <a:cs typeface="Times New Roman"/>
                <a:sym typeface="Times New Roman"/>
                <a:hlinkClick r:id="rId3"/>
              </a:rPr>
              <a:t>https://doi.org/10.2307/1538998</a:t>
            </a:r>
            <a:endParaRPr sz="1000">
              <a:solidFill>
                <a:schemeClr val="dk1"/>
              </a:solidFill>
              <a:highlight>
                <a:schemeClr val="lt1"/>
              </a:highlight>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rPr lang="en" sz="1000">
                <a:solidFill>
                  <a:schemeClr val="dk1"/>
                </a:solidFill>
                <a:latin typeface="Times New Roman"/>
                <a:ea typeface="Times New Roman"/>
                <a:cs typeface="Times New Roman"/>
                <a:sym typeface="Times New Roman"/>
              </a:rPr>
              <a:t>Dittmer, J., Koehler, A. V., Richard, F.-J., Poulin, R., &amp; Sicard, M. (2011). Variation of parasite load and immune parameters in two species of New Zealand shore crabs. </a:t>
            </a:r>
            <a:r>
              <a:rPr i="1" lang="en" sz="1000">
                <a:solidFill>
                  <a:schemeClr val="dk1"/>
                </a:solidFill>
                <a:latin typeface="Times New Roman"/>
                <a:ea typeface="Times New Roman"/>
                <a:cs typeface="Times New Roman"/>
                <a:sym typeface="Times New Roman"/>
              </a:rPr>
              <a:t>Parasitology Research</a:t>
            </a:r>
            <a:r>
              <a:rPr lang="en" sz="1000">
                <a:solidFill>
                  <a:schemeClr val="dk1"/>
                </a:solidFill>
                <a:latin typeface="Times New Roman"/>
                <a:ea typeface="Times New Roman"/>
                <a:cs typeface="Times New Roman"/>
                <a:sym typeface="Times New Roman"/>
              </a:rPr>
              <a:t>, </a:t>
            </a:r>
            <a:r>
              <a:rPr i="1" lang="en" sz="1000">
                <a:solidFill>
                  <a:schemeClr val="dk1"/>
                </a:solidFill>
                <a:latin typeface="Times New Roman"/>
                <a:ea typeface="Times New Roman"/>
                <a:cs typeface="Times New Roman"/>
                <a:sym typeface="Times New Roman"/>
              </a:rPr>
              <a:t>109</a:t>
            </a:r>
            <a:r>
              <a:rPr lang="en" sz="1000">
                <a:solidFill>
                  <a:schemeClr val="dk1"/>
                </a:solidFill>
                <a:latin typeface="Times New Roman"/>
                <a:ea typeface="Times New Roman"/>
                <a:cs typeface="Times New Roman"/>
                <a:sym typeface="Times New Roman"/>
              </a:rPr>
              <a:t>(3), 759–767. </a:t>
            </a:r>
            <a:r>
              <a:rPr lang="en" sz="1000" u="sng">
                <a:solidFill>
                  <a:schemeClr val="hlink"/>
                </a:solidFill>
                <a:latin typeface="Times New Roman"/>
                <a:ea typeface="Times New Roman"/>
                <a:cs typeface="Times New Roman"/>
                <a:sym typeface="Times New Roman"/>
                <a:hlinkClick r:id="rId4"/>
              </a:rPr>
              <a:t>https://doi.org/10.1007/s00436-011-2319-2</a:t>
            </a:r>
            <a:endParaRPr i="1" sz="1000">
              <a:solidFill>
                <a:schemeClr val="dk1"/>
              </a:solidFill>
              <a:highlight>
                <a:srgbClr val="FFFFFF"/>
              </a:highlight>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rPr lang="en" sz="1000">
                <a:solidFill>
                  <a:srgbClr val="2A2A2A"/>
                </a:solidFill>
                <a:highlight>
                  <a:srgbClr val="FFFFFF"/>
                </a:highlight>
                <a:latin typeface="Times New Roman"/>
                <a:ea typeface="Times New Roman"/>
                <a:cs typeface="Times New Roman"/>
                <a:sym typeface="Times New Roman"/>
              </a:rPr>
              <a:t>Shields, Jeffery, Climate change enhances disease processes in crustaceans: case studies in lobsters, crabs, and shrimps, </a:t>
            </a:r>
            <a:r>
              <a:rPr i="1" lang="en" sz="1000">
                <a:solidFill>
                  <a:srgbClr val="2A2A2A"/>
                </a:solidFill>
                <a:highlight>
                  <a:srgbClr val="FFFFFF"/>
                </a:highlight>
                <a:latin typeface="Times New Roman"/>
                <a:ea typeface="Times New Roman"/>
                <a:cs typeface="Times New Roman"/>
                <a:sym typeface="Times New Roman"/>
              </a:rPr>
              <a:t>Journal of Crustacean Biology</a:t>
            </a:r>
            <a:r>
              <a:rPr lang="en" sz="1000">
                <a:solidFill>
                  <a:srgbClr val="2A2A2A"/>
                </a:solidFill>
                <a:highlight>
                  <a:srgbClr val="FFFFFF"/>
                </a:highlight>
                <a:latin typeface="Times New Roman"/>
                <a:ea typeface="Times New Roman"/>
                <a:cs typeface="Times New Roman"/>
                <a:sym typeface="Times New Roman"/>
              </a:rPr>
              <a:t>, Volume 39, Issue 6, November 2019, Pages 673–683, </a:t>
            </a:r>
            <a:r>
              <a:rPr lang="en" sz="1000">
                <a:solidFill>
                  <a:srgbClr val="006FB7"/>
                </a:solidFill>
                <a:highlight>
                  <a:srgbClr val="FFFFFF"/>
                </a:highlight>
                <a:uFill>
                  <a:noFill/>
                </a:uFill>
                <a:latin typeface="Times New Roman"/>
                <a:ea typeface="Times New Roman"/>
                <a:cs typeface="Times New Roman"/>
                <a:sym typeface="Times New Roman"/>
                <a:hlinkClick r:id="rId5">
                  <a:extLst>
                    <a:ext uri="{A12FA001-AC4F-418D-AE19-62706E023703}">
                      <ahyp:hlinkClr val="tx"/>
                    </a:ext>
                  </a:extLst>
                </a:hlinkClick>
              </a:rPr>
              <a:t>https://doi.org/10.1093/jcbiol/ruz072</a:t>
            </a:r>
            <a:endParaRPr i="1" sz="1000">
              <a:solidFill>
                <a:schemeClr val="dk1"/>
              </a:solidFill>
              <a:highlight>
                <a:srgbClr val="FFFFFF"/>
              </a:highlight>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355600" lvl="0" marL="355600" rtl="0" algn="l">
              <a:spcBef>
                <a:spcPts val="1200"/>
              </a:spcBef>
              <a:spcAft>
                <a:spcPts val="120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1"/>
          <p:cNvSpPr txBox="1"/>
          <p:nvPr>
            <p:ph type="title"/>
          </p:nvPr>
        </p:nvSpPr>
        <p:spPr>
          <a:xfrm>
            <a:off x="311700" y="208800"/>
            <a:ext cx="20421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Works Cited:</a:t>
            </a:r>
            <a:endParaRPr/>
          </a:p>
        </p:txBody>
      </p:sp>
      <p:sp>
        <p:nvSpPr>
          <p:cNvPr id="300" name="Google Shape;300;p41"/>
          <p:cNvSpPr txBox="1"/>
          <p:nvPr>
            <p:ph idx="1" type="body"/>
          </p:nvPr>
        </p:nvSpPr>
        <p:spPr>
          <a:xfrm>
            <a:off x="51300" y="781500"/>
            <a:ext cx="9036600" cy="4080000"/>
          </a:xfrm>
          <a:prstGeom prst="rect">
            <a:avLst/>
          </a:prstGeom>
        </p:spPr>
        <p:txBody>
          <a:bodyPr anchorCtr="0" anchor="t" bIns="91425" lIns="91425" spcFirstLastPara="1" rIns="91425" wrap="square" tIns="91425">
            <a:noAutofit/>
          </a:bodyPr>
          <a:lstStyle/>
          <a:p>
            <a:pPr indent="-355600" lvl="0" marL="355600" rtl="0" algn="l">
              <a:spcBef>
                <a:spcPts val="1200"/>
              </a:spcBef>
              <a:spcAft>
                <a:spcPts val="0"/>
              </a:spcAft>
              <a:buClr>
                <a:schemeClr val="dk1"/>
              </a:buClr>
              <a:buSzPts val="1100"/>
              <a:buFont typeface="Arial"/>
              <a:buNone/>
            </a:pPr>
            <a:r>
              <a:rPr i="1" lang="en" sz="1000">
                <a:solidFill>
                  <a:schemeClr val="dk1"/>
                </a:solidFill>
                <a:highlight>
                  <a:schemeClr val="lt1"/>
                </a:highlight>
                <a:latin typeface="Times New Roman"/>
                <a:ea typeface="Times New Roman"/>
                <a:cs typeface="Times New Roman"/>
                <a:sym typeface="Times New Roman"/>
              </a:rPr>
              <a:t>Snow crab collapse due to ecological shift in the Bering Sea</a:t>
            </a:r>
            <a:r>
              <a:rPr lang="en" sz="1000">
                <a:solidFill>
                  <a:schemeClr val="dk1"/>
                </a:solidFill>
                <a:highlight>
                  <a:schemeClr val="lt1"/>
                </a:highlight>
                <a:latin typeface="Times New Roman"/>
                <a:ea typeface="Times New Roman"/>
                <a:cs typeface="Times New Roman"/>
                <a:sym typeface="Times New Roman"/>
              </a:rPr>
              <a:t>. (2024, August, 21). NOAA. </a:t>
            </a:r>
            <a:r>
              <a:rPr lang="en" sz="1000">
                <a:solidFill>
                  <a:schemeClr val="dk1"/>
                </a:solidFill>
                <a:highlight>
                  <a:schemeClr val="lt1"/>
                </a:highlight>
                <a:uFill>
                  <a:noFill/>
                </a:uFill>
                <a:latin typeface="Times New Roman"/>
                <a:ea typeface="Times New Roman"/>
                <a:cs typeface="Times New Roman"/>
                <a:sym typeface="Times New Roman"/>
                <a:hlinkClick r:id="rId3">
                  <a:extLst>
                    <a:ext uri="{A12FA001-AC4F-418D-AE19-62706E023703}">
                      <ahyp:hlinkClr val="tx"/>
                    </a:ext>
                  </a:extLst>
                </a:hlinkClick>
              </a:rPr>
              <a:t>https://www.fisheries.noaa.gov/feature-story/snow-crab-collapse-due-ecological-shift-bering-sea</a:t>
            </a:r>
            <a:endParaRPr sz="1000">
              <a:solidFill>
                <a:schemeClr val="dk1"/>
              </a:solidFill>
              <a:highlight>
                <a:schemeClr val="lt1"/>
              </a:highlight>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rPr lang="en" sz="1100">
                <a:solidFill>
                  <a:schemeClr val="dk1"/>
                </a:solidFill>
                <a:latin typeface="Times New Roman"/>
                <a:ea typeface="Times New Roman"/>
                <a:cs typeface="Times New Roman"/>
                <a:sym typeface="Times New Roman"/>
              </a:rPr>
              <a:t>Truscott, R., &amp; White, K. N. (1990). The Influence of Metal and Temperature Stress on the Immune System of Crabs. </a:t>
            </a:r>
            <a:r>
              <a:rPr i="1" lang="en" sz="1100">
                <a:solidFill>
                  <a:schemeClr val="dk1"/>
                </a:solidFill>
                <a:latin typeface="Times New Roman"/>
                <a:ea typeface="Times New Roman"/>
                <a:cs typeface="Times New Roman"/>
                <a:sym typeface="Times New Roman"/>
              </a:rPr>
              <a:t>Functional Ecology</a:t>
            </a:r>
            <a:r>
              <a:rPr lang="en" sz="1100">
                <a:solidFill>
                  <a:schemeClr val="dk1"/>
                </a:solidFill>
                <a:latin typeface="Times New Roman"/>
                <a:ea typeface="Times New Roman"/>
                <a:cs typeface="Times New Roman"/>
                <a:sym typeface="Times New Roman"/>
              </a:rPr>
              <a:t>, </a:t>
            </a:r>
            <a:r>
              <a:rPr i="1" lang="en" sz="1100">
                <a:solidFill>
                  <a:schemeClr val="dk1"/>
                </a:solidFill>
                <a:latin typeface="Times New Roman"/>
                <a:ea typeface="Times New Roman"/>
                <a:cs typeface="Times New Roman"/>
                <a:sym typeface="Times New Roman"/>
              </a:rPr>
              <a:t>4</a:t>
            </a:r>
            <a:r>
              <a:rPr lang="en" sz="1100">
                <a:solidFill>
                  <a:schemeClr val="dk1"/>
                </a:solidFill>
                <a:latin typeface="Times New Roman"/>
                <a:ea typeface="Times New Roman"/>
                <a:cs typeface="Times New Roman"/>
                <a:sym typeface="Times New Roman"/>
              </a:rPr>
              <a:t>(3), 455–461. https://doi.org/10.2307/2389609</a:t>
            </a:r>
            <a:endParaRPr sz="1100">
              <a:solidFill>
                <a:schemeClr val="dk1"/>
              </a:solidFill>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rPr i="1" lang="en" sz="1000">
                <a:solidFill>
                  <a:schemeClr val="dk1"/>
                </a:solidFill>
                <a:highlight>
                  <a:schemeClr val="lt1"/>
                </a:highlight>
                <a:latin typeface="Times New Roman"/>
                <a:ea typeface="Times New Roman"/>
                <a:cs typeface="Times New Roman"/>
                <a:sym typeface="Times New Roman"/>
              </a:rPr>
              <a:t>Washington Coastal Dungeness Crab Fishery Newsletter</a:t>
            </a:r>
            <a:r>
              <a:rPr lang="en" sz="1000">
                <a:solidFill>
                  <a:schemeClr val="dk1"/>
                </a:solidFill>
                <a:highlight>
                  <a:schemeClr val="lt1"/>
                </a:highlight>
                <a:latin typeface="Times New Roman"/>
                <a:ea typeface="Times New Roman"/>
                <a:cs typeface="Times New Roman"/>
                <a:sym typeface="Times New Roman"/>
              </a:rPr>
              <a:t>. (2024). Washington Department of Fish &amp; Wildlife. </a:t>
            </a:r>
            <a:r>
              <a:rPr lang="en" sz="1000">
                <a:solidFill>
                  <a:schemeClr val="dk1"/>
                </a:solidFill>
                <a:highlight>
                  <a:schemeClr val="lt1"/>
                </a:highlight>
                <a:uFill>
                  <a:noFill/>
                </a:uFill>
                <a:latin typeface="Times New Roman"/>
                <a:ea typeface="Times New Roman"/>
                <a:cs typeface="Times New Roman"/>
                <a:sym typeface="Times New Roman"/>
                <a:hlinkClick r:id="rId4">
                  <a:extLst>
                    <a:ext uri="{A12FA001-AC4F-418D-AE19-62706E023703}">
                      <ahyp:hlinkClr val="tx"/>
                    </a:ext>
                  </a:extLst>
                </a:hlinkClick>
              </a:rPr>
              <a:t>https://wdfw.wa.gov/sites/default/files/2025-01/newsletter-dungeness-crab-fishery-2024-5.pdf</a:t>
            </a:r>
            <a:endParaRPr sz="1000">
              <a:solidFill>
                <a:schemeClr val="dk1"/>
              </a:solidFill>
              <a:highlight>
                <a:schemeClr val="lt1"/>
              </a:highlight>
              <a:latin typeface="Times New Roman"/>
              <a:ea typeface="Times New Roman"/>
              <a:cs typeface="Times New Roman"/>
              <a:sym typeface="Times New Roman"/>
            </a:endParaRPr>
          </a:p>
          <a:p>
            <a:pPr indent="-355600" lvl="0" marL="355600" rtl="0" algn="l">
              <a:spcBef>
                <a:spcPts val="1200"/>
              </a:spcBef>
              <a:spcAft>
                <a:spcPts val="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a:p>
            <a:pPr indent="-355600" lvl="0" marL="355600" rtl="0" algn="l">
              <a:spcBef>
                <a:spcPts val="1200"/>
              </a:spcBef>
              <a:spcAft>
                <a:spcPts val="1200"/>
              </a:spcAft>
              <a:buClr>
                <a:schemeClr val="dk1"/>
              </a:buClr>
              <a:buSzPts val="1100"/>
              <a:buFont typeface="Arial"/>
              <a:buNone/>
            </a:pPr>
            <a:r>
              <a:t/>
            </a:r>
            <a:endParaRPr sz="10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486875" y="455975"/>
            <a:ext cx="65310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Snow Crab Fishery Collapse </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2018-2019 the Bering Sea snow crab population declined by 90%</a:t>
            </a:r>
            <a:endParaRPr/>
          </a:p>
          <a:p>
            <a:pPr indent="-342900" lvl="0" marL="457200" rtl="0" algn="l">
              <a:spcBef>
                <a:spcPts val="0"/>
              </a:spcBef>
              <a:spcAft>
                <a:spcPts val="0"/>
              </a:spcAft>
              <a:buSzPts val="1800"/>
              <a:buChar char="●"/>
            </a:pPr>
            <a:r>
              <a:rPr lang="en"/>
              <a:t>Snow crab </a:t>
            </a:r>
            <a:r>
              <a:rPr lang="en"/>
              <a:t>fishery value</a:t>
            </a:r>
            <a:r>
              <a:rPr lang="en"/>
              <a:t> before the collapse was </a:t>
            </a:r>
            <a:r>
              <a:rPr lang="en"/>
              <a:t>estimated</a:t>
            </a:r>
            <a:r>
              <a:rPr lang="en"/>
              <a:t> to be $227 million.</a:t>
            </a:r>
            <a:endParaRPr/>
          </a:p>
          <a:p>
            <a:pPr indent="-342900" lvl="0" marL="457200" rtl="0" algn="l">
              <a:spcBef>
                <a:spcPts val="0"/>
              </a:spcBef>
              <a:spcAft>
                <a:spcPts val="0"/>
              </a:spcAft>
              <a:buSzPts val="1800"/>
              <a:buChar char="●"/>
            </a:pPr>
            <a:r>
              <a:rPr lang="en"/>
              <a:t>Potential</a:t>
            </a:r>
            <a:r>
              <a:rPr lang="en"/>
              <a:t> Causes:</a:t>
            </a:r>
            <a:endParaRPr/>
          </a:p>
          <a:p>
            <a:pPr indent="-342900" lvl="1" marL="914400" rtl="0" algn="l">
              <a:spcBef>
                <a:spcPts val="0"/>
              </a:spcBef>
              <a:spcAft>
                <a:spcPts val="0"/>
              </a:spcAft>
              <a:buSzPts val="1800"/>
              <a:buChar char="○"/>
            </a:pPr>
            <a:r>
              <a:rPr lang="en" sz="1800"/>
              <a:t>Range shift</a:t>
            </a:r>
            <a:endParaRPr sz="1800"/>
          </a:p>
          <a:p>
            <a:pPr indent="-342900" lvl="1" marL="914400" rtl="0" algn="l">
              <a:spcBef>
                <a:spcPts val="0"/>
              </a:spcBef>
              <a:spcAft>
                <a:spcPts val="0"/>
              </a:spcAft>
              <a:buSzPts val="1800"/>
              <a:buChar char="○"/>
            </a:pPr>
            <a:r>
              <a:rPr lang="en" sz="1800"/>
              <a:t>Starvation due to increased metabolism</a:t>
            </a:r>
            <a:endParaRPr sz="1800"/>
          </a:p>
          <a:p>
            <a:pPr indent="-342900" lvl="1" marL="914400" rtl="0" algn="l">
              <a:spcBef>
                <a:spcPts val="0"/>
              </a:spcBef>
              <a:spcAft>
                <a:spcPts val="0"/>
              </a:spcAft>
              <a:buClr>
                <a:srgbClr val="980000"/>
              </a:buClr>
              <a:buSzPts val="1800"/>
              <a:buChar char="○"/>
            </a:pPr>
            <a:r>
              <a:rPr lang="en" sz="1800">
                <a:solidFill>
                  <a:srgbClr val="980000"/>
                </a:solidFill>
              </a:rPr>
              <a:t>Increase in bitter crab disease</a:t>
            </a:r>
            <a:endParaRPr sz="1800">
              <a:solidFill>
                <a:srgbClr val="980000"/>
              </a:solidFill>
            </a:endParaRPr>
          </a:p>
          <a:p>
            <a:pPr indent="0" lvl="0" marL="0" rtl="0" algn="ctr">
              <a:spcBef>
                <a:spcPts val="1200"/>
              </a:spcBef>
              <a:spcAft>
                <a:spcPts val="1200"/>
              </a:spcAft>
              <a:buNone/>
            </a:pPr>
            <a:r>
              <a:t/>
            </a:r>
            <a:endParaRPr sz="2400">
              <a:solidFill>
                <a:srgbClr val="595959"/>
              </a:solidFill>
            </a:endParaRPr>
          </a:p>
        </p:txBody>
      </p:sp>
      <p:sp>
        <p:nvSpPr>
          <p:cNvPr id="72" name="Google Shape;72;p15"/>
          <p:cNvSpPr txBox="1"/>
          <p:nvPr/>
        </p:nvSpPr>
        <p:spPr>
          <a:xfrm>
            <a:off x="882750" y="3996175"/>
            <a:ext cx="7378500" cy="572700"/>
          </a:xfrm>
          <a:prstGeom prst="rect">
            <a:avLst/>
          </a:prstGeom>
          <a:solidFill>
            <a:srgbClr val="D9EAD3"/>
          </a:solid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200"/>
              </a:spcAft>
              <a:buClr>
                <a:schemeClr val="dk1"/>
              </a:buClr>
              <a:buSzPts val="1100"/>
              <a:buFont typeface="Arial"/>
              <a:buNone/>
            </a:pPr>
            <a:r>
              <a:rPr lang="en" sz="2400">
                <a:solidFill>
                  <a:schemeClr val="dk1"/>
                </a:solidFill>
              </a:rPr>
              <a:t>How does heat stress affect crab’s immune systems?</a:t>
            </a:r>
            <a:endParaRPr sz="18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4" name="Shape 304"/>
        <p:cNvGrpSpPr/>
        <p:nvPr/>
      </p:nvGrpSpPr>
      <p:grpSpPr>
        <a:xfrm>
          <a:off x="0" y="0"/>
          <a:ext cx="0" cy="0"/>
          <a:chOff x="0" y="0"/>
          <a:chExt cx="0" cy="0"/>
        </a:xfrm>
      </p:grpSpPr>
      <p:sp>
        <p:nvSpPr>
          <p:cNvPr id="305" name="Google Shape;30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Proposal assignment requirements</a:t>
            </a:r>
            <a:endParaRPr/>
          </a:p>
        </p:txBody>
      </p:sp>
      <p:sp>
        <p:nvSpPr>
          <p:cNvPr id="306" name="Google Shape;306;p42"/>
          <p:cNvSpPr txBox="1"/>
          <p:nvPr>
            <p:ph idx="1" type="body"/>
          </p:nvPr>
        </p:nvSpPr>
        <p:spPr>
          <a:xfrm>
            <a:off x="311700" y="1129800"/>
            <a:ext cx="8520600" cy="3671100"/>
          </a:xfrm>
          <a:prstGeom prst="rect">
            <a:avLst/>
          </a:prstGeom>
        </p:spPr>
        <p:txBody>
          <a:bodyPr anchorCtr="0" anchor="t" bIns="91425" lIns="91425" spcFirstLastPara="1" rIns="91425" wrap="square" tIns="91425">
            <a:normAutofit fontScale="92500" lnSpcReduction="20000"/>
          </a:bodyPr>
          <a:lstStyle/>
          <a:p>
            <a:pPr indent="0" lvl="0" marL="0" marR="0" rtl="0" algn="l">
              <a:lnSpc>
                <a:spcPct val="100000"/>
              </a:lnSpc>
              <a:spcBef>
                <a:spcPts val="0"/>
              </a:spcBef>
              <a:spcAft>
                <a:spcPts val="0"/>
              </a:spcAft>
              <a:buNone/>
            </a:pPr>
            <a:r>
              <a:rPr lang="en" sz="1250">
                <a:solidFill>
                  <a:schemeClr val="dk1"/>
                </a:solidFill>
                <a:highlight>
                  <a:srgbClr val="F2F2F2"/>
                </a:highlight>
              </a:rPr>
              <a:t>From the ROP</a:t>
            </a:r>
            <a:endParaRPr sz="1250">
              <a:solidFill>
                <a:schemeClr val="dk1"/>
              </a:solidFill>
              <a:highlight>
                <a:srgbClr val="F2F2F2"/>
              </a:highlight>
            </a:endParaRPr>
          </a:p>
          <a:p>
            <a:pPr indent="-302021" lvl="0" marL="457200" marR="0" rtl="0" algn="l">
              <a:lnSpc>
                <a:spcPct val="100000"/>
              </a:lnSpc>
              <a:spcBef>
                <a:spcPts val="0"/>
              </a:spcBef>
              <a:spcAft>
                <a:spcPts val="0"/>
              </a:spcAft>
              <a:buClr>
                <a:schemeClr val="dk1"/>
              </a:buClr>
              <a:buSzPct val="100000"/>
              <a:buChar char="●"/>
            </a:pPr>
            <a:r>
              <a:rPr lang="en" sz="1250">
                <a:solidFill>
                  <a:schemeClr val="dk1"/>
                </a:solidFill>
                <a:highlight>
                  <a:srgbClr val="F2F2F2"/>
                </a:highlight>
              </a:rPr>
              <a:t>Project Title and Summary (max 300 words)</a:t>
            </a:r>
            <a:endParaRPr sz="1250">
              <a:solidFill>
                <a:schemeClr val="dk1"/>
              </a:solidFill>
              <a:highlight>
                <a:srgbClr val="F2F2F2"/>
              </a:highlight>
            </a:endParaRPr>
          </a:p>
          <a:p>
            <a:pPr indent="0" lvl="0" marL="0" rtl="0" algn="l">
              <a:lnSpc>
                <a:spcPct val="100000"/>
              </a:lnSpc>
              <a:spcBef>
                <a:spcPts val="0"/>
              </a:spcBef>
              <a:spcAft>
                <a:spcPts val="0"/>
              </a:spcAft>
              <a:buNone/>
            </a:pPr>
            <a:r>
              <a:t/>
            </a:r>
            <a:endParaRPr sz="1250">
              <a:solidFill>
                <a:schemeClr val="dk1"/>
              </a:solidFill>
              <a:highlight>
                <a:srgbClr val="F2F2F2"/>
              </a:highlight>
            </a:endParaRPr>
          </a:p>
          <a:p>
            <a:pPr indent="-302021" lvl="0" marL="457200" marR="0" rtl="0" algn="l">
              <a:lnSpc>
                <a:spcPct val="100000"/>
              </a:lnSpc>
              <a:spcBef>
                <a:spcPts val="0"/>
              </a:spcBef>
              <a:spcAft>
                <a:spcPts val="0"/>
              </a:spcAft>
              <a:buClr>
                <a:schemeClr val="dk1"/>
              </a:buClr>
              <a:buSzPct val="100000"/>
              <a:buChar char="●"/>
            </a:pPr>
            <a:r>
              <a:rPr lang="en" sz="1250">
                <a:solidFill>
                  <a:schemeClr val="dk1"/>
                </a:solidFill>
                <a:highlight>
                  <a:srgbClr val="F2F2F2"/>
                </a:highlight>
              </a:rPr>
              <a:t>Research Objectives and Background</a:t>
            </a:r>
            <a:endParaRPr sz="1250">
              <a:solidFill>
                <a:schemeClr val="dk1"/>
              </a:solidFill>
              <a:highlight>
                <a:srgbClr val="F2F2F2"/>
              </a:highlight>
            </a:endParaRPr>
          </a:p>
          <a:p>
            <a:pPr indent="0" lvl="0" marL="457200" rtl="0" algn="l">
              <a:lnSpc>
                <a:spcPct val="100000"/>
              </a:lnSpc>
              <a:spcBef>
                <a:spcPts val="0"/>
              </a:spcBef>
              <a:spcAft>
                <a:spcPts val="0"/>
              </a:spcAft>
              <a:buNone/>
            </a:pPr>
            <a:r>
              <a:t/>
            </a:r>
            <a:endParaRPr sz="1250">
              <a:solidFill>
                <a:schemeClr val="dk1"/>
              </a:solidFill>
              <a:highlight>
                <a:srgbClr val="F2F2F2"/>
              </a:highlight>
            </a:endParaRPr>
          </a:p>
          <a:p>
            <a:pPr indent="-302021" lvl="0" marL="457200" marR="0" rtl="0" algn="l">
              <a:lnSpc>
                <a:spcPct val="100000"/>
              </a:lnSpc>
              <a:spcBef>
                <a:spcPts val="0"/>
              </a:spcBef>
              <a:spcAft>
                <a:spcPts val="0"/>
              </a:spcAft>
              <a:buClr>
                <a:schemeClr val="dk1"/>
              </a:buClr>
              <a:buSzPct val="100000"/>
              <a:buChar char="●"/>
            </a:pPr>
            <a:r>
              <a:rPr lang="en" sz="1250">
                <a:solidFill>
                  <a:schemeClr val="dk1"/>
                </a:solidFill>
                <a:highlight>
                  <a:srgbClr val="F2F2F2"/>
                </a:highlight>
              </a:rPr>
              <a:t>Methodology, including stressor types and physiological metrics</a:t>
            </a:r>
            <a:endParaRPr sz="1250">
              <a:solidFill>
                <a:schemeClr val="dk1"/>
              </a:solidFill>
              <a:highlight>
                <a:srgbClr val="F2F2F2"/>
              </a:highlight>
            </a:endParaRPr>
          </a:p>
          <a:p>
            <a:pPr indent="0" lvl="0" marL="457200" rtl="0" algn="l">
              <a:lnSpc>
                <a:spcPct val="100000"/>
              </a:lnSpc>
              <a:spcBef>
                <a:spcPts val="0"/>
              </a:spcBef>
              <a:spcAft>
                <a:spcPts val="0"/>
              </a:spcAft>
              <a:buNone/>
            </a:pPr>
            <a:r>
              <a:t/>
            </a:r>
            <a:endParaRPr sz="1250">
              <a:solidFill>
                <a:schemeClr val="dk1"/>
              </a:solidFill>
              <a:highlight>
                <a:srgbClr val="F2F2F2"/>
              </a:highlight>
            </a:endParaRPr>
          </a:p>
          <a:p>
            <a:pPr indent="-302021" lvl="0" marL="457200" marR="0" rtl="0" algn="l">
              <a:lnSpc>
                <a:spcPct val="100000"/>
              </a:lnSpc>
              <a:spcBef>
                <a:spcPts val="0"/>
              </a:spcBef>
              <a:spcAft>
                <a:spcPts val="0"/>
              </a:spcAft>
              <a:buClr>
                <a:schemeClr val="dk1"/>
              </a:buClr>
              <a:buSzPct val="100000"/>
              <a:buChar char="●"/>
            </a:pPr>
            <a:r>
              <a:rPr lang="en" sz="1250">
                <a:solidFill>
                  <a:schemeClr val="dk1"/>
                </a:solidFill>
                <a:highlight>
                  <a:srgbClr val="F2F2F2"/>
                </a:highlight>
              </a:rPr>
              <a:t>Relevance to real-world ecological or management outcomes</a:t>
            </a:r>
            <a:endParaRPr sz="1250">
              <a:solidFill>
                <a:schemeClr val="dk1"/>
              </a:solidFill>
              <a:highlight>
                <a:srgbClr val="F2F2F2"/>
              </a:highlight>
            </a:endParaRPr>
          </a:p>
          <a:p>
            <a:pPr indent="0" lvl="0" marL="457200" rtl="0" algn="l">
              <a:lnSpc>
                <a:spcPct val="100000"/>
              </a:lnSpc>
              <a:spcBef>
                <a:spcPts val="0"/>
              </a:spcBef>
              <a:spcAft>
                <a:spcPts val="0"/>
              </a:spcAft>
              <a:buNone/>
            </a:pPr>
            <a:r>
              <a:t/>
            </a:r>
            <a:endParaRPr sz="1250">
              <a:solidFill>
                <a:schemeClr val="dk1"/>
              </a:solidFill>
              <a:highlight>
                <a:srgbClr val="F2F2F2"/>
              </a:highlight>
            </a:endParaRPr>
          </a:p>
          <a:p>
            <a:pPr indent="-302021" lvl="0" marL="457200" marR="0" rtl="0" algn="l">
              <a:lnSpc>
                <a:spcPct val="100000"/>
              </a:lnSpc>
              <a:spcBef>
                <a:spcPts val="0"/>
              </a:spcBef>
              <a:spcAft>
                <a:spcPts val="0"/>
              </a:spcAft>
              <a:buClr>
                <a:schemeClr val="dk1"/>
              </a:buClr>
              <a:buSzPct val="100000"/>
              <a:buChar char="●"/>
            </a:pPr>
            <a:r>
              <a:rPr lang="en" sz="1250">
                <a:solidFill>
                  <a:schemeClr val="dk1"/>
                </a:solidFill>
                <a:highlight>
                  <a:srgbClr val="F2F2F2"/>
                </a:highlight>
              </a:rPr>
              <a:t>Timeline and Milestones</a:t>
            </a:r>
            <a:endParaRPr sz="1250">
              <a:solidFill>
                <a:schemeClr val="dk1"/>
              </a:solidFill>
              <a:highlight>
                <a:srgbClr val="F2F2F2"/>
              </a:highlight>
            </a:endParaRPr>
          </a:p>
          <a:p>
            <a:pPr indent="0" lvl="0" marL="0" rtl="0" algn="l">
              <a:lnSpc>
                <a:spcPct val="100000"/>
              </a:lnSpc>
              <a:spcBef>
                <a:spcPts val="0"/>
              </a:spcBef>
              <a:spcAft>
                <a:spcPts val="0"/>
              </a:spcAft>
              <a:buNone/>
            </a:pPr>
            <a:r>
              <a:t/>
            </a:r>
            <a:endParaRPr sz="1250">
              <a:solidFill>
                <a:schemeClr val="dk1"/>
              </a:solidFill>
              <a:highlight>
                <a:srgbClr val="F2F2F2"/>
              </a:highlight>
            </a:endParaRPr>
          </a:p>
          <a:p>
            <a:pPr indent="-302021" lvl="0" marL="457200" marR="0" rtl="0" algn="l">
              <a:lnSpc>
                <a:spcPct val="100000"/>
              </a:lnSpc>
              <a:spcBef>
                <a:spcPts val="0"/>
              </a:spcBef>
              <a:spcAft>
                <a:spcPts val="0"/>
              </a:spcAft>
              <a:buClr>
                <a:schemeClr val="dk1"/>
              </a:buClr>
              <a:buSzPct val="100000"/>
              <a:buChar char="●"/>
            </a:pPr>
            <a:r>
              <a:rPr lang="en" sz="1250">
                <a:solidFill>
                  <a:schemeClr val="dk1"/>
                </a:solidFill>
                <a:highlight>
                  <a:srgbClr val="F2F2F2"/>
                </a:highlight>
              </a:rPr>
              <a:t>Experimental Design and Justification</a:t>
            </a:r>
            <a:endParaRPr sz="1250">
              <a:solidFill>
                <a:schemeClr val="dk1"/>
              </a:solidFill>
              <a:highlight>
                <a:srgbClr val="F2F2F2"/>
              </a:highlight>
            </a:endParaRPr>
          </a:p>
          <a:p>
            <a:pPr indent="0" lvl="0" marL="0" marR="0" rtl="0" algn="l">
              <a:lnSpc>
                <a:spcPct val="100000"/>
              </a:lnSpc>
              <a:spcBef>
                <a:spcPts val="0"/>
              </a:spcBef>
              <a:spcAft>
                <a:spcPts val="0"/>
              </a:spcAft>
              <a:buNone/>
            </a:pPr>
            <a:r>
              <a:t/>
            </a:r>
            <a:endParaRPr sz="1250">
              <a:solidFill>
                <a:schemeClr val="dk1"/>
              </a:solidFill>
              <a:highlight>
                <a:srgbClr val="F2F2F2"/>
              </a:highlight>
            </a:endParaRPr>
          </a:p>
          <a:p>
            <a:pPr indent="0" lvl="0" marL="0" marR="0" rtl="0" algn="l">
              <a:lnSpc>
                <a:spcPct val="100000"/>
              </a:lnSpc>
              <a:spcBef>
                <a:spcPts val="0"/>
              </a:spcBef>
              <a:spcAft>
                <a:spcPts val="0"/>
              </a:spcAft>
              <a:buNone/>
            </a:pPr>
            <a:r>
              <a:rPr lang="en" sz="1250">
                <a:solidFill>
                  <a:schemeClr val="dk1"/>
                </a:solidFill>
                <a:highlight>
                  <a:srgbClr val="F2F2F2"/>
                </a:highlight>
              </a:rPr>
              <a:t>From the slides assignment:</a:t>
            </a:r>
            <a:endParaRPr sz="1250">
              <a:solidFill>
                <a:schemeClr val="dk1"/>
              </a:solidFill>
              <a:highlight>
                <a:srgbClr val="F2F2F2"/>
              </a:highlight>
            </a:endParaRPr>
          </a:p>
          <a:p>
            <a:pPr indent="-302021" lvl="0" marL="457200" marR="0" rtl="0" algn="l">
              <a:lnSpc>
                <a:spcPct val="100000"/>
              </a:lnSpc>
              <a:spcBef>
                <a:spcPts val="0"/>
              </a:spcBef>
              <a:spcAft>
                <a:spcPts val="0"/>
              </a:spcAft>
              <a:buClr>
                <a:schemeClr val="dk1"/>
              </a:buClr>
              <a:buSzPct val="104166"/>
              <a:buChar char="●"/>
            </a:pPr>
            <a:r>
              <a:rPr lang="en" sz="1200">
                <a:solidFill>
                  <a:srgbClr val="2D3B45"/>
                </a:solidFill>
                <a:highlight>
                  <a:srgbClr val="FFFFFF"/>
                </a:highlight>
              </a:rPr>
              <a:t>We expect you to prepare a 10-15 min group presentation using PowerPoint slides.</a:t>
            </a:r>
            <a:endParaRPr sz="1200">
              <a:solidFill>
                <a:srgbClr val="2D3B45"/>
              </a:solidFill>
              <a:highlight>
                <a:srgbClr val="FFFFFF"/>
              </a:highlight>
            </a:endParaRPr>
          </a:p>
          <a:p>
            <a:pPr indent="-302021" lvl="0" marL="457200" marR="0" rtl="0" algn="l">
              <a:lnSpc>
                <a:spcPct val="100000"/>
              </a:lnSpc>
              <a:spcBef>
                <a:spcPts val="0"/>
              </a:spcBef>
              <a:spcAft>
                <a:spcPts val="0"/>
              </a:spcAft>
              <a:buClr>
                <a:schemeClr val="dk1"/>
              </a:buClr>
              <a:buSzPct val="104166"/>
              <a:buChar char="●"/>
            </a:pPr>
            <a:r>
              <a:rPr lang="en" sz="1200">
                <a:solidFill>
                  <a:srgbClr val="2D3B45"/>
                </a:solidFill>
                <a:highlight>
                  <a:srgbClr val="FFFFFF"/>
                </a:highlight>
              </a:rPr>
              <a:t>You must include a background (using relevant literature) leading to a general research question, and a set of specific</a:t>
            </a:r>
            <a:endParaRPr sz="1200">
              <a:solidFill>
                <a:srgbClr val="2D3B45"/>
              </a:solidFill>
              <a:highlight>
                <a:srgbClr val="FFFFFF"/>
              </a:highlight>
            </a:endParaRPr>
          </a:p>
          <a:p>
            <a:pPr indent="0" lvl="0" marL="457200" marR="0" rtl="0" algn="l">
              <a:lnSpc>
                <a:spcPct val="100000"/>
              </a:lnSpc>
              <a:spcBef>
                <a:spcPts val="0"/>
              </a:spcBef>
              <a:spcAft>
                <a:spcPts val="0"/>
              </a:spcAft>
              <a:buNone/>
            </a:pPr>
            <a:r>
              <a:rPr lang="en" sz="1200">
                <a:solidFill>
                  <a:srgbClr val="2D3B45"/>
                </a:solidFill>
                <a:highlight>
                  <a:srgbClr val="FFFFFF"/>
                </a:highlight>
              </a:rPr>
              <a:t> hypothesis (framed as null and alternative hypotheses)</a:t>
            </a:r>
            <a:endParaRPr sz="1200">
              <a:solidFill>
                <a:srgbClr val="2D3B45"/>
              </a:solidFill>
              <a:highlight>
                <a:srgbClr val="FFFFFF"/>
              </a:highlight>
            </a:endParaRPr>
          </a:p>
          <a:p>
            <a:pPr indent="-302021" lvl="0" marL="457200" marR="0" rtl="0" algn="l">
              <a:lnSpc>
                <a:spcPct val="100000"/>
              </a:lnSpc>
              <a:spcBef>
                <a:spcPts val="0"/>
              </a:spcBef>
              <a:spcAft>
                <a:spcPts val="0"/>
              </a:spcAft>
              <a:buClr>
                <a:schemeClr val="dk1"/>
              </a:buClr>
              <a:buSzPct val="104166"/>
              <a:buChar char="●"/>
            </a:pPr>
            <a:r>
              <a:rPr lang="en" sz="1200">
                <a:solidFill>
                  <a:srgbClr val="2D3B45"/>
                </a:solidFill>
                <a:highlight>
                  <a:srgbClr val="FFFFFF"/>
                </a:highlight>
              </a:rPr>
              <a:t>You must include a very specific experimental design, making sure that results generated therein will answer the</a:t>
            </a:r>
            <a:endParaRPr sz="1200">
              <a:solidFill>
                <a:srgbClr val="2D3B45"/>
              </a:solidFill>
              <a:highlight>
                <a:srgbClr val="FFFFFF"/>
              </a:highlight>
            </a:endParaRPr>
          </a:p>
          <a:p>
            <a:pPr indent="0" lvl="0" marL="457200" marR="0" rtl="0" algn="l">
              <a:lnSpc>
                <a:spcPct val="100000"/>
              </a:lnSpc>
              <a:spcBef>
                <a:spcPts val="0"/>
              </a:spcBef>
              <a:spcAft>
                <a:spcPts val="0"/>
              </a:spcAft>
              <a:buNone/>
            </a:pPr>
            <a:r>
              <a:rPr lang="en" sz="1200">
                <a:solidFill>
                  <a:srgbClr val="2D3B45"/>
                </a:solidFill>
                <a:highlight>
                  <a:srgbClr val="FFFFFF"/>
                </a:highlight>
              </a:rPr>
              <a:t> hypothesis you propose. Don't forget the use replicates.</a:t>
            </a:r>
            <a:endParaRPr sz="1200">
              <a:solidFill>
                <a:srgbClr val="2D3B45"/>
              </a:solidFill>
              <a:highlight>
                <a:srgbClr val="FFFFFF"/>
              </a:highlight>
            </a:endParaRPr>
          </a:p>
          <a:p>
            <a:pPr indent="-302021" lvl="0" marL="457200" marR="0" rtl="0" algn="l">
              <a:lnSpc>
                <a:spcPct val="100000"/>
              </a:lnSpc>
              <a:spcBef>
                <a:spcPts val="0"/>
              </a:spcBef>
              <a:spcAft>
                <a:spcPts val="0"/>
              </a:spcAft>
              <a:buClr>
                <a:schemeClr val="dk1"/>
              </a:buClr>
              <a:buSzPct val="104166"/>
              <a:buChar char="●"/>
            </a:pPr>
            <a:r>
              <a:rPr lang="en" sz="1200">
                <a:solidFill>
                  <a:srgbClr val="2D3B45"/>
                </a:solidFill>
                <a:highlight>
                  <a:srgbClr val="FFFFFF"/>
                </a:highlight>
              </a:rPr>
              <a:t>Be ready to receive feedback and to answer questions. You will be graded on both the presentation of your project, and the </a:t>
            </a:r>
            <a:endParaRPr sz="1200">
              <a:solidFill>
                <a:srgbClr val="2D3B45"/>
              </a:solidFill>
              <a:highlight>
                <a:srgbClr val="FFFFFF"/>
              </a:highlight>
            </a:endParaRPr>
          </a:p>
          <a:p>
            <a:pPr indent="0" lvl="0" marL="457200" marR="0" rtl="0" algn="l">
              <a:lnSpc>
                <a:spcPct val="100000"/>
              </a:lnSpc>
              <a:spcBef>
                <a:spcPts val="0"/>
              </a:spcBef>
              <a:spcAft>
                <a:spcPts val="0"/>
              </a:spcAft>
              <a:buNone/>
            </a:pPr>
            <a:r>
              <a:rPr lang="en" sz="1200">
                <a:solidFill>
                  <a:srgbClr val="2D3B45"/>
                </a:solidFill>
                <a:highlight>
                  <a:srgbClr val="FFFFFF"/>
                </a:highlight>
              </a:rPr>
              <a:t>defense of it (your response to questions from the audience, including the teaching team). Expect to use the whiteboard to </a:t>
            </a:r>
            <a:endParaRPr sz="1200">
              <a:solidFill>
                <a:srgbClr val="2D3B45"/>
              </a:solidFill>
              <a:highlight>
                <a:srgbClr val="FFFFFF"/>
              </a:highlight>
            </a:endParaRPr>
          </a:p>
          <a:p>
            <a:pPr indent="457200" lvl="0" marL="0" marR="0" rtl="0" algn="l">
              <a:lnSpc>
                <a:spcPct val="100000"/>
              </a:lnSpc>
              <a:spcBef>
                <a:spcPts val="0"/>
              </a:spcBef>
              <a:spcAft>
                <a:spcPts val="0"/>
              </a:spcAft>
              <a:buNone/>
            </a:pPr>
            <a:r>
              <a:rPr lang="en" sz="1200">
                <a:solidFill>
                  <a:srgbClr val="2D3B45"/>
                </a:solidFill>
                <a:highlight>
                  <a:srgbClr val="FFFFFF"/>
                </a:highlight>
              </a:rPr>
              <a:t>answer some of the questions.</a:t>
            </a:r>
            <a:endParaRPr sz="1200">
              <a:solidFill>
                <a:srgbClr val="2D3B45"/>
              </a:solidFill>
              <a:highlight>
                <a:srgbClr val="FFFFFF"/>
              </a:highlight>
            </a:endParaRPr>
          </a:p>
          <a:p>
            <a:pPr indent="-302021" lvl="0" marL="457200" marR="0" rtl="0" algn="l">
              <a:lnSpc>
                <a:spcPct val="100000"/>
              </a:lnSpc>
              <a:spcBef>
                <a:spcPts val="0"/>
              </a:spcBef>
              <a:spcAft>
                <a:spcPts val="0"/>
              </a:spcAft>
              <a:buClr>
                <a:schemeClr val="dk1"/>
              </a:buClr>
              <a:buSzPct val="104166"/>
              <a:buChar char="●"/>
            </a:pPr>
            <a:r>
              <a:rPr lang="en" sz="1200">
                <a:solidFill>
                  <a:srgbClr val="2D3B45"/>
                </a:solidFill>
                <a:highlight>
                  <a:srgbClr val="FFFFFF"/>
                </a:highlight>
              </a:rPr>
              <a:t>Every member of the research team must participate in the presentation and defense of the project, otherwise members that do</a:t>
            </a:r>
            <a:endParaRPr sz="1200">
              <a:solidFill>
                <a:srgbClr val="2D3B45"/>
              </a:solidFill>
              <a:highlight>
                <a:srgbClr val="FFFFFF"/>
              </a:highlight>
            </a:endParaRPr>
          </a:p>
          <a:p>
            <a:pPr indent="0" lvl="0" marL="457200" marR="0" rtl="0" algn="l">
              <a:lnSpc>
                <a:spcPct val="100000"/>
              </a:lnSpc>
              <a:spcBef>
                <a:spcPts val="0"/>
              </a:spcBef>
              <a:spcAft>
                <a:spcPts val="0"/>
              </a:spcAft>
              <a:buNone/>
            </a:pPr>
            <a:r>
              <a:rPr lang="en" sz="1200">
                <a:solidFill>
                  <a:srgbClr val="2D3B45"/>
                </a:solidFill>
                <a:highlight>
                  <a:srgbClr val="FFFFFF"/>
                </a:highlight>
              </a:rPr>
              <a:t> not engage will be penalized with a 20% penalty in their grade.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12" name="Google Shape;31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	The collapse of the Bering Sea snow crab fishery and the mystery surrounding it necessitates a cultivation of knowledge surrounding crab physiology and ecology. Marine heatwaves, proximal to </a:t>
            </a:r>
            <a:r>
              <a:rPr lang="en"/>
              <a:t>global</a:t>
            </a:r>
            <a:r>
              <a:rPr lang="en"/>
              <a:t> temperature forcing upon oceans, is the culprit behind a population decline of over 10 billion individuals (Szuwalski et al. 2023; ) in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6" name="Shape 316"/>
        <p:cNvGrpSpPr/>
        <p:nvPr/>
      </p:nvGrpSpPr>
      <p:grpSpPr>
        <a:xfrm>
          <a:off x="0" y="0"/>
          <a:ext cx="0" cy="0"/>
          <a:chOff x="0" y="0"/>
          <a:chExt cx="0" cy="0"/>
        </a:xfrm>
      </p:grpSpPr>
      <p:pic>
        <p:nvPicPr>
          <p:cNvPr id="317" name="Google Shape;317;p44"/>
          <p:cNvPicPr preferRelativeResize="0"/>
          <p:nvPr/>
        </p:nvPicPr>
        <p:blipFill>
          <a:blip r:embed="rId3">
            <a:alphaModFix/>
          </a:blip>
          <a:stretch>
            <a:fillRect/>
          </a:stretch>
        </p:blipFill>
        <p:spPr>
          <a:xfrm>
            <a:off x="6469950" y="584700"/>
            <a:ext cx="2182325" cy="3809651"/>
          </a:xfrm>
          <a:prstGeom prst="rect">
            <a:avLst/>
          </a:prstGeom>
          <a:noFill/>
          <a:ln>
            <a:noFill/>
          </a:ln>
        </p:spPr>
      </p:pic>
      <p:graphicFrame>
        <p:nvGraphicFramePr>
          <p:cNvPr id="318" name="Google Shape;318;p44"/>
          <p:cNvGraphicFramePr/>
          <p:nvPr/>
        </p:nvGraphicFramePr>
        <p:xfrm>
          <a:off x="516450" y="1148175"/>
          <a:ext cx="3000000" cy="3000000"/>
        </p:xfrm>
        <a:graphic>
          <a:graphicData uri="http://schemas.openxmlformats.org/drawingml/2006/table">
            <a:tbl>
              <a:tblPr>
                <a:noFill/>
                <a:tableStyleId>{3C6ADEB2-BAF5-40FD-AB12-84654D4601B5}</a:tableStyleId>
              </a:tblPr>
              <a:tblGrid>
                <a:gridCol w="581775"/>
                <a:gridCol w="592525"/>
                <a:gridCol w="592525"/>
                <a:gridCol w="3334425"/>
              </a:tblGrid>
              <a:tr h="482775">
                <a:tc>
                  <a:txBody>
                    <a:bodyPr/>
                    <a:lstStyle/>
                    <a:p>
                      <a:pPr indent="0" lvl="0" marL="0" rtl="0" algn="l">
                        <a:lnSpc>
                          <a:spcPct val="107000"/>
                        </a:lnSpc>
                        <a:spcBef>
                          <a:spcPts val="0"/>
                        </a:spcBef>
                        <a:spcAft>
                          <a:spcPts val="0"/>
                        </a:spcAft>
                        <a:buNone/>
                      </a:pPr>
                      <a:r>
                        <a:rPr b="1" lang="en"/>
                        <a:t>Week 5</a:t>
                      </a:r>
                      <a:endParaRPr b="1"/>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Apr28</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Apr29</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Collect Data I</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2775">
                <a:tc>
                  <a:txBody>
                    <a:bodyPr/>
                    <a:lstStyle/>
                    <a:p>
                      <a:pPr indent="0" lvl="0" marL="0" rtl="0" algn="l">
                        <a:lnSpc>
                          <a:spcPct val="107000"/>
                        </a:lnSpc>
                        <a:spcBef>
                          <a:spcPts val="0"/>
                        </a:spcBef>
                        <a:spcAft>
                          <a:spcPts val="0"/>
                        </a:spcAft>
                        <a:buNone/>
                      </a:pPr>
                      <a:r>
                        <a:rPr b="1" lang="en"/>
                        <a:t>Week 6</a:t>
                      </a:r>
                      <a:endParaRPr b="1"/>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Apr29</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Apr30</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Collect Data II</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2775">
                <a:tc>
                  <a:txBody>
                    <a:bodyPr/>
                    <a:lstStyle/>
                    <a:p>
                      <a:pPr indent="0" lvl="0" marL="0" rtl="0" algn="l">
                        <a:lnSpc>
                          <a:spcPct val="107000"/>
                        </a:lnSpc>
                        <a:spcBef>
                          <a:spcPts val="0"/>
                        </a:spcBef>
                        <a:spcAft>
                          <a:spcPts val="0"/>
                        </a:spcAft>
                        <a:buNone/>
                      </a:pPr>
                      <a:r>
                        <a:rPr b="1" lang="en"/>
                        <a:t>Week 7</a:t>
                      </a:r>
                      <a:endParaRPr b="1"/>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May5</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May6</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Collect Data III</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2775">
                <a:tc>
                  <a:txBody>
                    <a:bodyPr/>
                    <a:lstStyle/>
                    <a:p>
                      <a:pPr indent="0" lvl="0" marL="0" rtl="0" algn="l">
                        <a:lnSpc>
                          <a:spcPct val="107000"/>
                        </a:lnSpc>
                        <a:spcBef>
                          <a:spcPts val="0"/>
                        </a:spcBef>
                        <a:spcAft>
                          <a:spcPts val="0"/>
                        </a:spcAft>
                        <a:buNone/>
                      </a:pPr>
                      <a:r>
                        <a:rPr b="1" lang="en"/>
                        <a:t>Week 8</a:t>
                      </a:r>
                      <a:endParaRPr b="1"/>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May12</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May13</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Present initial results; hypotheses defense (google slides)</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2775">
                <a:tc>
                  <a:txBody>
                    <a:bodyPr/>
                    <a:lstStyle/>
                    <a:p>
                      <a:pPr indent="0" lvl="0" marL="0" rtl="0" algn="l">
                        <a:lnSpc>
                          <a:spcPct val="107000"/>
                        </a:lnSpc>
                        <a:spcBef>
                          <a:spcPts val="0"/>
                        </a:spcBef>
                        <a:spcAft>
                          <a:spcPts val="0"/>
                        </a:spcAft>
                        <a:buNone/>
                      </a:pPr>
                      <a:r>
                        <a:rPr b="1" lang="en"/>
                        <a:t>Week 9</a:t>
                      </a:r>
                      <a:endParaRPr b="1"/>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May19</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May20</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Mini paper due (use lab for peer-feedback)</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2775">
                <a:tc>
                  <a:txBody>
                    <a:bodyPr/>
                    <a:lstStyle/>
                    <a:p>
                      <a:pPr indent="0" lvl="0" marL="0" rtl="0" algn="l">
                        <a:lnSpc>
                          <a:spcPct val="107000"/>
                        </a:lnSpc>
                        <a:spcBef>
                          <a:spcPts val="0"/>
                        </a:spcBef>
                        <a:spcAft>
                          <a:spcPts val="0"/>
                        </a:spcAft>
                        <a:buNone/>
                      </a:pPr>
                      <a:r>
                        <a:rPr b="1" lang="en"/>
                        <a:t>Week 10</a:t>
                      </a:r>
                      <a:endParaRPr b="1"/>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Jun2</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Jun3</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07000"/>
                        </a:lnSpc>
                        <a:spcBef>
                          <a:spcPts val="0"/>
                        </a:spcBef>
                        <a:spcAft>
                          <a:spcPts val="0"/>
                        </a:spcAft>
                        <a:buNone/>
                      </a:pPr>
                      <a:r>
                        <a:rPr lang="en"/>
                        <a:t>Final project presentation</a:t>
                      </a:r>
                      <a:endParaRPr/>
                    </a:p>
                  </a:txBody>
                  <a:tcPr marT="28575" marB="91425" marR="73025" marL="2857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4" name="Google Shape;32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443100" y="455975"/>
            <a:ext cx="68814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Thermal Stres</a:t>
            </a:r>
            <a:r>
              <a:rPr lang="en"/>
              <a:t>s</a:t>
            </a:r>
            <a:r>
              <a:rPr lang="en"/>
              <a:t> in Invertebrates</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Ectothermic organisms’ physiology can be significantly impacted by temperature changes (Shields 2019)</a:t>
            </a:r>
            <a:endParaRPr/>
          </a:p>
          <a:p>
            <a:pPr indent="-342900" lvl="0" marL="457200" rtl="0" algn="l">
              <a:lnSpc>
                <a:spcPct val="150000"/>
              </a:lnSpc>
              <a:spcBef>
                <a:spcPts val="0"/>
              </a:spcBef>
              <a:spcAft>
                <a:spcPts val="0"/>
              </a:spcAft>
              <a:buSzPts val="1800"/>
              <a:buChar char="●"/>
            </a:pPr>
            <a:r>
              <a:rPr i="1" lang="en"/>
              <a:t>H. oregonensis</a:t>
            </a:r>
            <a:r>
              <a:rPr lang="en"/>
              <a:t> is tolerant of temperatures from ~3 – 27°C (Dehnel 1960)</a:t>
            </a:r>
            <a:endParaRPr/>
          </a:p>
          <a:p>
            <a:pPr indent="-342900" lvl="0" marL="457200" rtl="0" algn="l">
              <a:lnSpc>
                <a:spcPct val="150000"/>
              </a:lnSpc>
              <a:spcBef>
                <a:spcPts val="0"/>
              </a:spcBef>
              <a:spcAft>
                <a:spcPts val="0"/>
              </a:spcAft>
              <a:buSzPts val="1800"/>
              <a:buChar char="●"/>
            </a:pPr>
            <a:r>
              <a:rPr lang="en"/>
              <a:t>Increases in body temperature generally lead to increases in oxygen consumption (Dehnel 1960)</a:t>
            </a:r>
            <a:endParaRPr/>
          </a:p>
          <a:p>
            <a:pPr indent="-342900" lvl="0" marL="457200" rtl="0" algn="l">
              <a:lnSpc>
                <a:spcPct val="150000"/>
              </a:lnSpc>
              <a:spcBef>
                <a:spcPts val="0"/>
              </a:spcBef>
              <a:spcAft>
                <a:spcPts val="0"/>
              </a:spcAft>
              <a:buSzPts val="1800"/>
              <a:buChar char="●"/>
            </a:pPr>
            <a:r>
              <a:rPr lang="en"/>
              <a:t>Thermal stress results in lower threshold barrier to infection (Shields 2019)</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497825" y="455975"/>
            <a:ext cx="68376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Invertebrate Immune Respons</a:t>
            </a:r>
            <a:r>
              <a:rPr lang="en"/>
              <a:t>e</a:t>
            </a:r>
            <a:endParaRPr/>
          </a:p>
        </p:txBody>
      </p:sp>
      <p:sp>
        <p:nvSpPr>
          <p:cNvPr id="84" name="Google Shape;84;p17"/>
          <p:cNvSpPr txBox="1"/>
          <p:nvPr>
            <p:ph idx="1" type="body"/>
          </p:nvPr>
        </p:nvSpPr>
        <p:spPr>
          <a:xfrm>
            <a:off x="311700" y="1152475"/>
            <a:ext cx="8520600" cy="37860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Invertebrates under additional stressors exhibit a decrease in immune response (Adamo 2012)</a:t>
            </a:r>
            <a:endParaRPr/>
          </a:p>
          <a:p>
            <a:pPr indent="-342900" lvl="0" marL="457200" rtl="0" algn="l">
              <a:lnSpc>
                <a:spcPct val="150000"/>
              </a:lnSpc>
              <a:spcBef>
                <a:spcPts val="0"/>
              </a:spcBef>
              <a:spcAft>
                <a:spcPts val="0"/>
              </a:spcAft>
              <a:buSzPts val="1800"/>
              <a:buChar char="●"/>
            </a:pPr>
            <a:r>
              <a:rPr lang="en"/>
              <a:t>The innate immune response of invertebrates depends on haemocytes to phagocytize pathogens (Adamo 2012)</a:t>
            </a:r>
            <a:endParaRPr/>
          </a:p>
          <a:p>
            <a:pPr indent="-342900" lvl="0" marL="457200" rtl="0" algn="l">
              <a:lnSpc>
                <a:spcPct val="150000"/>
              </a:lnSpc>
              <a:spcBef>
                <a:spcPts val="0"/>
              </a:spcBef>
              <a:spcAft>
                <a:spcPts val="0"/>
              </a:spcAft>
              <a:buSzPts val="1800"/>
              <a:buChar char="●"/>
            </a:pPr>
            <a:r>
              <a:rPr lang="en"/>
              <a:t>High and low temperature extremes heavily impact crab immune systems (Truscott and White 1990)</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497825" y="455975"/>
            <a:ext cx="69033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 - Pathogens and Climate Change</a:t>
            </a:r>
            <a:endParaRPr/>
          </a:p>
        </p:txBody>
      </p:sp>
      <p:sp>
        <p:nvSpPr>
          <p:cNvPr id="90" name="Google Shape;90;p18"/>
          <p:cNvSpPr txBox="1"/>
          <p:nvPr>
            <p:ph idx="1" type="body"/>
          </p:nvPr>
        </p:nvSpPr>
        <p:spPr>
          <a:xfrm>
            <a:off x="311700" y="1152475"/>
            <a:ext cx="8520600" cy="20886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Char char="●"/>
            </a:pPr>
            <a:r>
              <a:rPr lang="en"/>
              <a:t>Host-pathogen dynamics are changing in four key ways (Cohen 2018):</a:t>
            </a:r>
            <a:endParaRPr/>
          </a:p>
          <a:p>
            <a:pPr indent="-334327" lvl="1" marL="914400" rtl="0" algn="l">
              <a:lnSpc>
                <a:spcPct val="150000"/>
              </a:lnSpc>
              <a:spcBef>
                <a:spcPts val="0"/>
              </a:spcBef>
              <a:spcAft>
                <a:spcPts val="0"/>
              </a:spcAft>
              <a:buSzPct val="100000"/>
              <a:buChar char="○"/>
            </a:pPr>
            <a:r>
              <a:rPr lang="en" sz="1800"/>
              <a:t>Host stress levels</a:t>
            </a:r>
            <a:endParaRPr sz="1800"/>
          </a:p>
          <a:p>
            <a:pPr indent="-334327" lvl="1" marL="914400" rtl="0" algn="l">
              <a:lnSpc>
                <a:spcPct val="150000"/>
              </a:lnSpc>
              <a:spcBef>
                <a:spcPts val="0"/>
              </a:spcBef>
              <a:spcAft>
                <a:spcPts val="0"/>
              </a:spcAft>
              <a:buSzPct val="100000"/>
              <a:buChar char="○"/>
            </a:pPr>
            <a:r>
              <a:rPr lang="en" sz="1800"/>
              <a:t>Pathogen transmission</a:t>
            </a:r>
            <a:endParaRPr sz="1800"/>
          </a:p>
          <a:p>
            <a:pPr indent="-334327" lvl="1" marL="914400" rtl="0" algn="l">
              <a:lnSpc>
                <a:spcPct val="150000"/>
              </a:lnSpc>
              <a:spcBef>
                <a:spcPts val="0"/>
              </a:spcBef>
              <a:spcAft>
                <a:spcPts val="0"/>
              </a:spcAft>
              <a:buSzPct val="100000"/>
              <a:buChar char="○"/>
            </a:pPr>
            <a:r>
              <a:rPr lang="en" sz="1800"/>
              <a:t>Pathogen habitat and range</a:t>
            </a:r>
            <a:endParaRPr sz="1800"/>
          </a:p>
          <a:p>
            <a:pPr indent="-334327" lvl="1" marL="914400" rtl="0" algn="l">
              <a:lnSpc>
                <a:spcPct val="150000"/>
              </a:lnSpc>
              <a:spcBef>
                <a:spcPts val="0"/>
              </a:spcBef>
              <a:spcAft>
                <a:spcPts val="0"/>
              </a:spcAft>
              <a:buSzPct val="100000"/>
              <a:buChar char="○"/>
            </a:pPr>
            <a:r>
              <a:rPr lang="en" sz="1800"/>
              <a:t>Host habitat and range</a:t>
            </a:r>
            <a:endParaRPr sz="1800"/>
          </a:p>
          <a:p>
            <a:pPr indent="-334327" lvl="2" marL="1371600" rtl="0" algn="l">
              <a:lnSpc>
                <a:spcPct val="150000"/>
              </a:lnSpc>
              <a:spcBef>
                <a:spcPts val="0"/>
              </a:spcBef>
              <a:spcAft>
                <a:spcPts val="0"/>
              </a:spcAft>
              <a:buSzPct val="100000"/>
              <a:buChar char="■"/>
            </a:pPr>
            <a:r>
              <a:rPr lang="en" sz="1800"/>
              <a:t>Habitat preference plays an important role (Dittmer 2011)</a:t>
            </a:r>
            <a:endParaRPr sz="1800"/>
          </a:p>
        </p:txBody>
      </p:sp>
      <p:pic>
        <p:nvPicPr>
          <p:cNvPr id="91" name="Google Shape;91;p18" title="Untitled_Artwork 22.png"/>
          <p:cNvPicPr preferRelativeResize="0"/>
          <p:nvPr/>
        </p:nvPicPr>
        <p:blipFill rotWithShape="1">
          <a:blip r:embed="rId3">
            <a:alphaModFix/>
          </a:blip>
          <a:srcRect b="33919" l="33159" r="22715" t="37729"/>
          <a:stretch/>
        </p:blipFill>
        <p:spPr>
          <a:xfrm rot="12">
            <a:off x="2420803" y="3718107"/>
            <a:ext cx="1521449" cy="977546"/>
          </a:xfrm>
          <a:prstGeom prst="rect">
            <a:avLst/>
          </a:prstGeom>
          <a:noFill/>
          <a:ln>
            <a:noFill/>
          </a:ln>
        </p:spPr>
      </p:pic>
      <p:sp>
        <p:nvSpPr>
          <p:cNvPr id="92" name="Google Shape;92;p18"/>
          <p:cNvSpPr txBox="1"/>
          <p:nvPr/>
        </p:nvSpPr>
        <p:spPr>
          <a:xfrm>
            <a:off x="3041125" y="3240950"/>
            <a:ext cx="280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2"/>
                </a:solidFill>
              </a:rPr>
              <a:t>!</a:t>
            </a:r>
            <a:endParaRPr b="1" sz="2600">
              <a:solidFill>
                <a:schemeClr val="dk2"/>
              </a:solidFill>
            </a:endParaRPr>
          </a:p>
        </p:txBody>
      </p:sp>
      <p:pic>
        <p:nvPicPr>
          <p:cNvPr id="93" name="Google Shape;93;p18" title="Untitled_Artwork 22.png"/>
          <p:cNvPicPr preferRelativeResize="0"/>
          <p:nvPr/>
        </p:nvPicPr>
        <p:blipFill rotWithShape="1">
          <a:blip r:embed="rId3">
            <a:alphaModFix/>
          </a:blip>
          <a:srcRect b="33919" l="33159" r="22715" t="37729"/>
          <a:stretch/>
        </p:blipFill>
        <p:spPr>
          <a:xfrm rot="5400023">
            <a:off x="4083228" y="3654908"/>
            <a:ext cx="1521449" cy="977546"/>
          </a:xfrm>
          <a:prstGeom prst="rect">
            <a:avLst/>
          </a:prstGeom>
          <a:noFill/>
          <a:ln>
            <a:noFill/>
          </a:ln>
        </p:spPr>
      </p:pic>
      <p:pic>
        <p:nvPicPr>
          <p:cNvPr id="94" name="Google Shape;94;p18" title="Untitled_Artwork 22.png"/>
          <p:cNvPicPr preferRelativeResize="0"/>
          <p:nvPr/>
        </p:nvPicPr>
        <p:blipFill rotWithShape="1">
          <a:blip r:embed="rId3">
            <a:alphaModFix/>
          </a:blip>
          <a:srcRect b="33919" l="33159" r="22715" t="37729"/>
          <a:stretch/>
        </p:blipFill>
        <p:spPr>
          <a:xfrm rot="-5399988">
            <a:off x="5473704" y="3654907"/>
            <a:ext cx="1521449" cy="977551"/>
          </a:xfrm>
          <a:prstGeom prst="rect">
            <a:avLst/>
          </a:prstGeom>
          <a:noFill/>
          <a:ln>
            <a:noFill/>
          </a:ln>
        </p:spPr>
      </p:pic>
      <p:cxnSp>
        <p:nvCxnSpPr>
          <p:cNvPr id="95" name="Google Shape;95;p18"/>
          <p:cNvCxnSpPr>
            <a:stCxn id="93" idx="0"/>
            <a:endCxn id="94" idx="0"/>
          </p:cNvCxnSpPr>
          <p:nvPr/>
        </p:nvCxnSpPr>
        <p:spPr>
          <a:xfrm>
            <a:off x="5332725" y="4143681"/>
            <a:ext cx="412800" cy="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Gap</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Understood susceptibility of crabs to parasitism under stress, but a lacking understanding exists of how locally present parasites interact </a:t>
            </a:r>
            <a:r>
              <a:rPr lang="en" sz="2000"/>
              <a:t>with</a:t>
            </a:r>
            <a:r>
              <a:rPr lang="en" sz="2000"/>
              <a:t> </a:t>
            </a:r>
            <a:r>
              <a:rPr i="1" lang="en" sz="2000"/>
              <a:t>H. Oregonensis</a:t>
            </a:r>
            <a:endParaRPr sz="2000"/>
          </a:p>
          <a:p>
            <a:pPr indent="-355600" lvl="0" marL="457200" rtl="0" algn="l">
              <a:spcBef>
                <a:spcPts val="0"/>
              </a:spcBef>
              <a:spcAft>
                <a:spcPts val="0"/>
              </a:spcAft>
              <a:buSzPts val="2000"/>
              <a:buChar char="●"/>
            </a:pPr>
            <a:r>
              <a:rPr lang="en" sz="2000"/>
              <a:t>Host - pathogen interactions in commercially important hosts (</a:t>
            </a:r>
            <a:r>
              <a:rPr i="1" lang="en" sz="2000"/>
              <a:t>H. Oregonensis as a proxy</a:t>
            </a:r>
            <a:r>
              <a:rPr lang="en" sz="2000"/>
              <a:t>)</a:t>
            </a:r>
            <a:endParaRPr sz="2000"/>
          </a:p>
          <a:p>
            <a:pPr indent="0" lvl="0" marL="457200" rtl="0" algn="l">
              <a:spcBef>
                <a:spcPts val="1200"/>
              </a:spcBef>
              <a:spcAft>
                <a:spcPts val="1200"/>
              </a:spcAft>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p:nvPr/>
        </p:nvSpPr>
        <p:spPr>
          <a:xfrm>
            <a:off x="311700" y="2903400"/>
            <a:ext cx="2780400" cy="353400"/>
          </a:xfrm>
          <a:prstGeom prst="rect">
            <a:avLst/>
          </a:prstGeom>
          <a:solidFill>
            <a:srgbClr val="D9EAD3"/>
          </a:solidFill>
          <a:ln cap="flat" cmpd="sng" w="9525">
            <a:solidFill>
              <a:srgbClr val="D9EAD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107" name="Google Shape;107;p20"/>
          <p:cNvSpPr/>
          <p:nvPr/>
        </p:nvSpPr>
        <p:spPr>
          <a:xfrm>
            <a:off x="311700" y="1641150"/>
            <a:ext cx="1987500" cy="353400"/>
          </a:xfrm>
          <a:prstGeom prst="rect">
            <a:avLst/>
          </a:prstGeom>
          <a:solidFill>
            <a:srgbClr val="F4CCCC"/>
          </a:solidFill>
          <a:ln cap="flat" cmpd="sng" w="9525">
            <a:solidFill>
              <a:srgbClr val="F4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FF0000"/>
              </a:highlight>
            </a:endParaRPr>
          </a:p>
        </p:txBody>
      </p:sp>
      <p:sp>
        <p:nvSpPr>
          <p:cNvPr id="108" name="Google Shape;108;p20"/>
          <p:cNvSpPr txBox="1"/>
          <p:nvPr>
            <p:ph idx="1" type="body"/>
          </p:nvPr>
        </p:nvSpPr>
        <p:spPr>
          <a:xfrm>
            <a:off x="311700" y="1565225"/>
            <a:ext cx="8520600" cy="25206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sz="2100"/>
              <a:t>Null hypothesis: Haemocyte concentrations and stress does not change in </a:t>
            </a:r>
            <a:r>
              <a:rPr i="1" lang="en" sz="2100"/>
              <a:t>Hemigrapsus oregonensis </a:t>
            </a:r>
            <a:r>
              <a:rPr lang="en" sz="2100"/>
              <a:t>treatments with higher temperatures.</a:t>
            </a:r>
            <a:endParaRPr sz="2100"/>
          </a:p>
          <a:p>
            <a:pPr indent="0" lvl="0" marL="0" rtl="0" algn="l">
              <a:spcBef>
                <a:spcPts val="1200"/>
              </a:spcBef>
              <a:spcAft>
                <a:spcPts val="1200"/>
              </a:spcAft>
              <a:buNone/>
            </a:pPr>
            <a:r>
              <a:rPr lang="en" sz="2100"/>
              <a:t>Alternative hypothesis: </a:t>
            </a:r>
            <a:r>
              <a:rPr lang="en" sz="2100"/>
              <a:t>Higher temperatures result in increased stress levels and decreased haemocyte concentrations in </a:t>
            </a:r>
            <a:r>
              <a:rPr i="1" lang="en" sz="2100"/>
              <a:t>Hemigrapsus oregonensis </a:t>
            </a:r>
            <a:r>
              <a:rPr lang="en" sz="2100"/>
              <a:t>when exposed to pathogens</a:t>
            </a:r>
            <a:r>
              <a:rPr i="1" lang="en" sz="2100"/>
              <a:t>.</a:t>
            </a:r>
            <a:endParaRPr sz="2100"/>
          </a:p>
        </p:txBody>
      </p:sp>
      <p:sp>
        <p:nvSpPr>
          <p:cNvPr id="109" name="Google Shape;109;p20"/>
          <p:cNvSpPr txBox="1"/>
          <p:nvPr>
            <p:ph type="title"/>
          </p:nvPr>
        </p:nvSpPr>
        <p:spPr>
          <a:xfrm>
            <a:off x="311700" y="445025"/>
            <a:ext cx="19326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Hypothesis: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4118100" cy="572700"/>
          </a:xfrm>
          <a:prstGeom prst="rect">
            <a:avLst/>
          </a:prstGeom>
          <a:solidFill>
            <a:srgbClr val="D9EAD3"/>
          </a:solidFill>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Sub-Alternative Hypothesis</a:t>
            </a:r>
            <a:endParaRPr/>
          </a:p>
        </p:txBody>
      </p:sp>
      <p:sp>
        <p:nvSpPr>
          <p:cNvPr id="115" name="Google Shape;115;p21"/>
          <p:cNvSpPr txBox="1"/>
          <p:nvPr>
            <p:ph idx="1" type="body"/>
          </p:nvPr>
        </p:nvSpPr>
        <p:spPr>
          <a:xfrm>
            <a:off x="763900" y="1606950"/>
            <a:ext cx="2682600" cy="2626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900"/>
              <a:t>Righting time</a:t>
            </a:r>
            <a:endParaRPr sz="2900"/>
          </a:p>
          <a:p>
            <a:pPr indent="0" lvl="0" marL="0" rtl="0" algn="l">
              <a:spcBef>
                <a:spcPts val="1200"/>
              </a:spcBef>
              <a:spcAft>
                <a:spcPts val="0"/>
              </a:spcAft>
              <a:buClr>
                <a:schemeClr val="dk1"/>
              </a:buClr>
              <a:buSzPts val="1100"/>
              <a:buFont typeface="Arial"/>
              <a:buNone/>
            </a:pPr>
            <a:r>
              <a:rPr lang="en" sz="2900"/>
              <a:t>Glucose</a:t>
            </a:r>
            <a:endParaRPr sz="2900"/>
          </a:p>
          <a:p>
            <a:pPr indent="0" lvl="0" marL="0" rtl="0" algn="l">
              <a:spcBef>
                <a:spcPts val="1200"/>
              </a:spcBef>
              <a:spcAft>
                <a:spcPts val="0"/>
              </a:spcAft>
              <a:buClr>
                <a:schemeClr val="dk1"/>
              </a:buClr>
              <a:buSzPts val="1100"/>
              <a:buFont typeface="Arial"/>
              <a:buNone/>
            </a:pPr>
            <a:r>
              <a:rPr lang="en" sz="2900"/>
              <a:t>Lactate</a:t>
            </a:r>
            <a:endParaRPr sz="2900"/>
          </a:p>
          <a:p>
            <a:pPr indent="0" lvl="0" marL="0" rtl="0" algn="l">
              <a:spcBef>
                <a:spcPts val="1200"/>
              </a:spcBef>
              <a:spcAft>
                <a:spcPts val="1200"/>
              </a:spcAft>
              <a:buClr>
                <a:schemeClr val="dk1"/>
              </a:buClr>
              <a:buSzPts val="1100"/>
              <a:buFont typeface="Arial"/>
              <a:buNone/>
            </a:pPr>
            <a:r>
              <a:rPr lang="en" sz="2900"/>
              <a:t>Triglycerides</a:t>
            </a:r>
            <a:endParaRPr sz="2900"/>
          </a:p>
        </p:txBody>
      </p:sp>
      <p:sp>
        <p:nvSpPr>
          <p:cNvPr id="116" name="Google Shape;116;p21"/>
          <p:cNvSpPr txBox="1"/>
          <p:nvPr/>
        </p:nvSpPr>
        <p:spPr>
          <a:xfrm>
            <a:off x="3971575" y="1656075"/>
            <a:ext cx="4408500" cy="2683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900">
                <a:solidFill>
                  <a:schemeClr val="dk2"/>
                </a:solidFill>
              </a:rPr>
              <a:t>BCA Protein</a:t>
            </a:r>
            <a:endParaRPr sz="2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2900">
                <a:solidFill>
                  <a:schemeClr val="dk2"/>
                </a:solidFill>
              </a:rPr>
              <a:t>Osmolarity</a:t>
            </a:r>
            <a:endParaRPr sz="2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2900">
                <a:solidFill>
                  <a:schemeClr val="dk2"/>
                </a:solidFill>
              </a:rPr>
              <a:t>Oxygen consumption</a:t>
            </a:r>
            <a:endParaRPr sz="29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sz="2900">
                <a:solidFill>
                  <a:schemeClr val="dk2"/>
                </a:solidFill>
              </a:rPr>
              <a:t>Haemocyte concentration</a:t>
            </a:r>
            <a:endParaRPr sz="2900">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117" name="Google Shape;117;p21"/>
          <p:cNvSpPr txBox="1"/>
          <p:nvPr/>
        </p:nvSpPr>
        <p:spPr>
          <a:xfrm>
            <a:off x="368800" y="1152775"/>
            <a:ext cx="4286400" cy="50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Under heat-stress conditions…</a:t>
            </a:r>
            <a:endParaRPr sz="1800">
              <a:solidFill>
                <a:schemeClr val="dk2"/>
              </a:solidFill>
            </a:endParaRPr>
          </a:p>
        </p:txBody>
      </p:sp>
      <p:sp>
        <p:nvSpPr>
          <p:cNvPr id="118" name="Google Shape;118;p21"/>
          <p:cNvSpPr txBox="1"/>
          <p:nvPr/>
        </p:nvSpPr>
        <p:spPr>
          <a:xfrm>
            <a:off x="5216775" y="4474300"/>
            <a:ext cx="3504600" cy="40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compared to control conditions.</a:t>
            </a:r>
            <a:endParaRPr sz="1800">
              <a:solidFill>
                <a:schemeClr val="dk2"/>
              </a:solidFill>
            </a:endParaRPr>
          </a:p>
        </p:txBody>
      </p:sp>
      <p:sp>
        <p:nvSpPr>
          <p:cNvPr id="119" name="Google Shape;119;p21"/>
          <p:cNvSpPr/>
          <p:nvPr/>
        </p:nvSpPr>
        <p:spPr>
          <a:xfrm>
            <a:off x="3141100" y="1714500"/>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1"/>
          <p:cNvSpPr/>
          <p:nvPr/>
        </p:nvSpPr>
        <p:spPr>
          <a:xfrm>
            <a:off x="2304375" y="2370300"/>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21"/>
          <p:cNvSpPr/>
          <p:nvPr/>
        </p:nvSpPr>
        <p:spPr>
          <a:xfrm>
            <a:off x="2304375" y="3072675"/>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1"/>
          <p:cNvSpPr/>
          <p:nvPr/>
        </p:nvSpPr>
        <p:spPr>
          <a:xfrm rot="10800000">
            <a:off x="3036575" y="3685925"/>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3" name="Google Shape;123;p21"/>
          <p:cNvSpPr/>
          <p:nvPr/>
        </p:nvSpPr>
        <p:spPr>
          <a:xfrm rot="10800000">
            <a:off x="6327350" y="1714500"/>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4" name="Google Shape;124;p21"/>
          <p:cNvSpPr/>
          <p:nvPr/>
        </p:nvSpPr>
        <p:spPr>
          <a:xfrm>
            <a:off x="6327350" y="2370300"/>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21"/>
          <p:cNvSpPr/>
          <p:nvPr/>
        </p:nvSpPr>
        <p:spPr>
          <a:xfrm>
            <a:off x="7694525" y="3072675"/>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1"/>
          <p:cNvSpPr/>
          <p:nvPr/>
        </p:nvSpPr>
        <p:spPr>
          <a:xfrm rot="10800000">
            <a:off x="8380075" y="3773488"/>
            <a:ext cx="305400" cy="402900"/>
          </a:xfrm>
          <a:prstGeom prst="up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