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jXw4oaXBUH7+y8vrhxG4s6ZB5n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400">
                <a:solidFill>
                  <a:srgbClr val="595959"/>
                </a:solidFill>
              </a:rPr>
              <a:t>148 mL of 23-25 ppt saltwater was mixed with 333 uL of resazurin solution, 150 uL of DMSO, and 1.5 mL of antibiotic solution to create 150 mL of resazurin working solution. Crabs from each treatment were put into 35 mL of resazurin solution. Every 30 minutes for 90 minutes 200 uL was placed in a plate which was then ran in a plate reader at excitation 530 and emission 590 to obtain fluorescence values. </a:t>
            </a:r>
            <a:endParaRPr/>
          </a:p>
        </p:txBody>
      </p:sp>
      <p:sp>
        <p:nvSpPr>
          <p:cNvPr id="131" name="Google Shape;13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400">
                <a:solidFill>
                  <a:srgbClr val="595959"/>
                </a:solidFill>
              </a:rPr>
              <a:t>148 mL of 23-25 ppt saltwater was mixed with 333 uL of resazurin solution, 150 uL of DMSO, and 1.5 mL of antibiotic solution to create 150 mL of resazurin working solution. Crabs from each treatment were put into 35 mL of resazurin solution. Every 30 minutes for 90 minutes 200 uL was placed in a plate which was then ran in a plate reader at excitation 530 and emission 590 to obtain fluorescence values. </a:t>
            </a:r>
            <a:endParaRPr sz="1400">
              <a:solidFill>
                <a:srgbClr val="595959"/>
              </a:solidFill>
            </a:endParaRPr>
          </a:p>
          <a:p>
            <a:pPr indent="0" lvl="0" marL="0" rtl="0" algn="l">
              <a:spcBef>
                <a:spcPts val="0"/>
              </a:spcBef>
              <a:spcAft>
                <a:spcPts val="0"/>
              </a:spcAft>
              <a:buClr>
                <a:schemeClr val="dk1"/>
              </a:buClr>
              <a:buFont typeface="Arial"/>
              <a:buNone/>
            </a:pPr>
            <a:r>
              <a:t/>
            </a:r>
            <a:endParaRPr sz="1400">
              <a:solidFill>
                <a:srgbClr val="595959"/>
              </a:solidFill>
            </a:endParaRPr>
          </a:p>
          <a:p>
            <a:pPr indent="0" lvl="0" marL="0" rtl="0" algn="l">
              <a:spcBef>
                <a:spcPts val="0"/>
              </a:spcBef>
              <a:spcAft>
                <a:spcPts val="0"/>
              </a:spcAft>
              <a:buClr>
                <a:schemeClr val="dk1"/>
              </a:buClr>
              <a:buFont typeface="Arial"/>
              <a:buNone/>
            </a:pPr>
            <a:r>
              <a:t/>
            </a:r>
            <a:endParaRPr sz="1400">
              <a:solidFill>
                <a:srgbClr val="595959"/>
              </a:solidFill>
            </a:endParaRPr>
          </a:p>
          <a:p>
            <a:pPr indent="0" lvl="0" marL="0" rtl="0" algn="l">
              <a:spcBef>
                <a:spcPts val="0"/>
              </a:spcBef>
              <a:spcAft>
                <a:spcPts val="0"/>
              </a:spcAft>
              <a:buClr>
                <a:schemeClr val="dk1"/>
              </a:buClr>
              <a:buFont typeface="Arial"/>
              <a:buNone/>
            </a:pPr>
            <a:r>
              <a:rPr lang="en-US" sz="1400">
                <a:solidFill>
                  <a:srgbClr val="595959"/>
                </a:solidFill>
              </a:rPr>
              <a:t>Resazurin - normalized by weight (n=2) and then averaged per treatment - can be seen here for our first week results. </a:t>
            </a:r>
            <a:br>
              <a:rPr lang="en-US" sz="1400">
                <a:solidFill>
                  <a:srgbClr val="595959"/>
                </a:solidFill>
              </a:rPr>
            </a:br>
            <a:br>
              <a:rPr lang="en-US" sz="1400">
                <a:solidFill>
                  <a:srgbClr val="595959"/>
                </a:solidFill>
              </a:rPr>
            </a:br>
            <a:r>
              <a:rPr lang="en-US" sz="1400">
                <a:solidFill>
                  <a:srgbClr val="595959"/>
                </a:solidFill>
              </a:rPr>
              <a:t>We see high oxygen consumption for the mud and cold treatment, with the lowest levels of oxygen consumption being for our heat and mud treatment. </a:t>
            </a:r>
            <a:br>
              <a:rPr lang="en-US" sz="1400">
                <a:solidFill>
                  <a:srgbClr val="595959"/>
                </a:solidFill>
              </a:rPr>
            </a:br>
            <a:br>
              <a:rPr lang="en-US" sz="1400">
                <a:solidFill>
                  <a:srgbClr val="595959"/>
                </a:solidFill>
              </a:rPr>
            </a:br>
            <a:r>
              <a:rPr lang="en-US" sz="1400">
                <a:solidFill>
                  <a:srgbClr val="595959"/>
                </a:solidFill>
              </a:rPr>
              <a:t>The respiration changes between 30, 60, and 90 minutes are consistent across the board </a:t>
            </a:r>
            <a:br>
              <a:rPr lang="en-US" sz="1400">
                <a:solidFill>
                  <a:srgbClr val="595959"/>
                </a:solidFill>
              </a:rPr>
            </a:br>
            <a:br>
              <a:rPr lang="en-US" sz="1400">
                <a:solidFill>
                  <a:srgbClr val="595959"/>
                </a:solidFill>
              </a:rPr>
            </a:br>
            <a:r>
              <a:rPr lang="en-US" sz="1400">
                <a:solidFill>
                  <a:srgbClr val="595959"/>
                </a:solidFill>
              </a:rPr>
              <a:t>Less respiration is possibly due to heat affecting breathing rate</a:t>
            </a:r>
            <a:br>
              <a:rPr lang="en-US" sz="1400">
                <a:solidFill>
                  <a:srgbClr val="595959"/>
                </a:solidFill>
              </a:rPr>
            </a:br>
            <a:endParaRPr sz="1400">
              <a:solidFill>
                <a:srgbClr val="595959"/>
              </a:solidFill>
            </a:endParaRPr>
          </a:p>
        </p:txBody>
      </p:sp>
      <p:sp>
        <p:nvSpPr>
          <p:cNvPr id="184" name="Google Shape;18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a7f8a24f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5a7f8a24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a88507034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a88507034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US" sz="1600">
                <a:solidFill>
                  <a:srgbClr val="595959"/>
                </a:solidFill>
              </a:rPr>
              <a:t>Higher levels of glucose in crabs can indicate normal and thermal stress, due to excess </a:t>
            </a:r>
            <a:r>
              <a:rPr lang="en-US" sz="1600">
                <a:solidFill>
                  <a:srgbClr val="595959"/>
                </a:solidFill>
                <a:highlight>
                  <a:schemeClr val="lt1"/>
                </a:highlight>
              </a:rPr>
              <a:t>Crustacean hyperglycemic hormones (CHHs) being released.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a88507034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a88507034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US" sz="1600">
                <a:solidFill>
                  <a:srgbClr val="595959"/>
                </a:solidFill>
              </a:rPr>
              <a:t>Higher levels of glucose in crabs can indicate normal and thermal stress, due to excess </a:t>
            </a:r>
            <a:r>
              <a:rPr lang="en-US" sz="1600">
                <a:solidFill>
                  <a:srgbClr val="595959"/>
                </a:solidFill>
                <a:highlight>
                  <a:schemeClr val="lt1"/>
                </a:highlight>
              </a:rPr>
              <a:t>Crustacean hyperglycemic hormones (CHHs) being released.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0" name="Shape 80"/>
        <p:cNvGrpSpPr/>
        <p:nvPr/>
      </p:nvGrpSpPr>
      <p:grpSpPr>
        <a:xfrm>
          <a:off x="0" y="0"/>
          <a:ext cx="0" cy="0"/>
          <a:chOff x="0" y="0"/>
          <a:chExt cx="0" cy="0"/>
        </a:xfrm>
      </p:grpSpPr>
      <p:sp>
        <p:nvSpPr>
          <p:cNvPr id="81" name="Google Shape;81;g35a88507034_1_58"/>
          <p:cNvSpPr txBox="1"/>
          <p:nvPr>
            <p:ph type="title"/>
          </p:nvPr>
        </p:nvSpPr>
        <p:spPr>
          <a:xfrm>
            <a:off x="415600" y="593367"/>
            <a:ext cx="11360700" cy="763500"/>
          </a:xfrm>
          <a:prstGeom prst="rect">
            <a:avLst/>
          </a:prstGeom>
        </p:spPr>
        <p:txBody>
          <a:bodyPr anchorCtr="0" anchor="ctr" bIns="45700" lIns="91425" spcFirstLastPara="1" rIns="91425" wrap="square" tIns="4570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g35a88507034_1_58"/>
          <p:cNvSpPr txBox="1"/>
          <p:nvPr>
            <p:ph idx="1" type="body"/>
          </p:nvPr>
        </p:nvSpPr>
        <p:spPr>
          <a:xfrm>
            <a:off x="415600" y="1536633"/>
            <a:ext cx="11360700" cy="4555200"/>
          </a:xfrm>
          <a:prstGeom prst="rect">
            <a:avLst/>
          </a:prstGeom>
        </p:spPr>
        <p:txBody>
          <a:bodyPr anchorCtr="0" anchor="t" bIns="45700" lIns="91425" spcFirstLastPara="1" rIns="91425" wrap="square" tIns="45700">
            <a:normAutofit/>
          </a:bodyPr>
          <a:lstStyle>
            <a:lvl1pPr indent="-406400" lvl="0" marL="457200">
              <a:spcBef>
                <a:spcPts val="1000"/>
              </a:spcBef>
              <a:spcAft>
                <a:spcPts val="0"/>
              </a:spcAft>
              <a:buSzPts val="2800"/>
              <a:buChar char="•"/>
              <a:defRPr/>
            </a:lvl1pPr>
            <a:lvl2pPr indent="-381000" lvl="1" marL="914400">
              <a:spcBef>
                <a:spcPts val="500"/>
              </a:spcBef>
              <a:spcAft>
                <a:spcPts val="0"/>
              </a:spcAft>
              <a:buSzPts val="2400"/>
              <a:buChar char="•"/>
              <a:defRPr/>
            </a:lvl2pPr>
            <a:lvl3pPr indent="-355600" lvl="2" marL="1371600">
              <a:spcBef>
                <a:spcPts val="500"/>
              </a:spcBef>
              <a:spcAft>
                <a:spcPts val="0"/>
              </a:spcAft>
              <a:buSzPts val="2000"/>
              <a:buChar char="•"/>
              <a:defRPr/>
            </a:lvl3pPr>
            <a:lvl4pPr indent="-342900" lvl="3" marL="1828800">
              <a:spcBef>
                <a:spcPts val="500"/>
              </a:spcBef>
              <a:spcAft>
                <a:spcPts val="0"/>
              </a:spcAft>
              <a:buSzPts val="1800"/>
              <a:buChar char="•"/>
              <a:defRPr/>
            </a:lvl4pPr>
            <a:lvl5pPr indent="-342900" lvl="4" marL="2286000">
              <a:spcBef>
                <a:spcPts val="500"/>
              </a:spcBef>
              <a:spcAft>
                <a:spcPts val="0"/>
              </a:spcAft>
              <a:buSzPts val="1800"/>
              <a:buChar char="•"/>
              <a:defRPr/>
            </a:lvl5pPr>
            <a:lvl6pPr indent="-342900" lvl="5" marL="2743200">
              <a:spcBef>
                <a:spcPts val="500"/>
              </a:spcBef>
              <a:spcAft>
                <a:spcPts val="0"/>
              </a:spcAft>
              <a:buSzPts val="1800"/>
              <a:buChar char="•"/>
              <a:defRPr/>
            </a:lvl6pPr>
            <a:lvl7pPr indent="-342900" lvl="6" marL="3200400">
              <a:spcBef>
                <a:spcPts val="500"/>
              </a:spcBef>
              <a:spcAft>
                <a:spcPts val="0"/>
              </a:spcAft>
              <a:buSzPts val="1800"/>
              <a:buChar char="•"/>
              <a:defRPr/>
            </a:lvl7pPr>
            <a:lvl8pPr indent="-342900" lvl="7" marL="3657600">
              <a:spcBef>
                <a:spcPts val="500"/>
              </a:spcBef>
              <a:spcAft>
                <a:spcPts val="0"/>
              </a:spcAft>
              <a:buSzPts val="1800"/>
              <a:buChar char="•"/>
              <a:defRPr/>
            </a:lvl8pPr>
            <a:lvl9pPr indent="-342900" lvl="8" marL="4114800">
              <a:spcBef>
                <a:spcPts val="500"/>
              </a:spcBef>
              <a:spcAft>
                <a:spcPts val="0"/>
              </a:spcAft>
              <a:buSzPts val="1800"/>
              <a:buChar char="•"/>
              <a:defRPr/>
            </a:lvl9pPr>
          </a:lstStyle>
          <a:p/>
        </p:txBody>
      </p:sp>
      <p:sp>
        <p:nvSpPr>
          <p:cNvPr id="83" name="Google Shape;83;g35a88507034_1_58"/>
          <p:cNvSpPr txBox="1"/>
          <p:nvPr>
            <p:ph idx="12" type="sldNum"/>
          </p:nvPr>
        </p:nvSpPr>
        <p:spPr>
          <a:xfrm>
            <a:off x="11296610" y="6217622"/>
            <a:ext cx="731700" cy="524700"/>
          </a:xfrm>
          <a:prstGeom prst="rect">
            <a:avLst/>
          </a:prstGeom>
        </p:spPr>
        <p:txBody>
          <a:bodyPr anchorCtr="0" anchor="ctr" bIns="45700" lIns="91425" spcFirstLastPara="1" rIns="91425" wrap="square" tIns="457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4FEEE"/>
        </a:solidFill>
      </p:bgPr>
    </p:bg>
    <p:spTree>
      <p:nvGrpSpPr>
        <p:cNvPr id="88" name="Shape 88"/>
        <p:cNvGrpSpPr/>
        <p:nvPr/>
      </p:nvGrpSpPr>
      <p:grpSpPr>
        <a:xfrm>
          <a:off x="0" y="0"/>
          <a:ext cx="0" cy="0"/>
          <a:chOff x="0" y="0"/>
          <a:chExt cx="0" cy="0"/>
        </a:xfrm>
      </p:grpSpPr>
      <p:sp>
        <p:nvSpPr>
          <p:cNvPr id="89" name="Google Shape;89;g35a88507034_1_129"/>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90" name="Google Shape;90;g35a88507034_1_129"/>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91" name="Google Shape;91;g35a88507034_1_12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g35a88507034_1_133"/>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94" name="Google Shape;94;g35a88507034_1_13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5" name="Shape 95"/>
        <p:cNvGrpSpPr/>
        <p:nvPr/>
      </p:nvGrpSpPr>
      <p:grpSpPr>
        <a:xfrm>
          <a:off x="0" y="0"/>
          <a:ext cx="0" cy="0"/>
          <a:chOff x="0" y="0"/>
          <a:chExt cx="0" cy="0"/>
        </a:xfrm>
      </p:grpSpPr>
      <p:sp>
        <p:nvSpPr>
          <p:cNvPr id="96" name="Google Shape;96;g35a88507034_1_136"/>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97" name="Google Shape;97;g35a88507034_1_136"/>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98" name="Google Shape;98;g35a88507034_1_1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g35a88507034_1_14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1" name="Google Shape;101;g35a88507034_1_140"/>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02" name="Google Shape;102;g35a88507034_1_140"/>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03" name="Google Shape;103;g35a88507034_1_14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g35a88507034_1_14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06" name="Google Shape;106;g35a88507034_1_1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g35a88507034_1_148"/>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09" name="Google Shape;109;g35a88507034_1_148"/>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110" name="Google Shape;110;g35a88507034_1_14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1" name="Shape 111"/>
        <p:cNvGrpSpPr/>
        <p:nvPr/>
      </p:nvGrpSpPr>
      <p:grpSpPr>
        <a:xfrm>
          <a:off x="0" y="0"/>
          <a:ext cx="0" cy="0"/>
          <a:chOff x="0" y="0"/>
          <a:chExt cx="0" cy="0"/>
        </a:xfrm>
      </p:grpSpPr>
      <p:sp>
        <p:nvSpPr>
          <p:cNvPr id="112" name="Google Shape;112;g35a88507034_1_152"/>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113" name="Google Shape;113;g35a88507034_1_15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g35a88507034_1_155"/>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 name="Google Shape;116;g35a88507034_1_155"/>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117" name="Google Shape;117;g35a88507034_1_155"/>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8" name="Google Shape;118;g35a88507034_1_155"/>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19" name="Google Shape;119;g35a88507034_1_15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g35a88507034_1_161"/>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122" name="Google Shape;122;g35a88507034_1_16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g35a88507034_1_164"/>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125" name="Google Shape;125;g35a88507034_1_164"/>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126" name="Google Shape;126;g35a88507034_1_16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g35a88507034_1_16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ph idx="2" type="pic"/>
          </p:nvPr>
        </p:nvSpPr>
        <p:spPr>
          <a:xfrm>
            <a:off x="5183188" y="987425"/>
            <a:ext cx="6172200" cy="4873625"/>
          </a:xfrm>
          <a:prstGeom prst="rect">
            <a:avLst/>
          </a:prstGeom>
          <a:noFill/>
          <a:ln>
            <a:noFill/>
          </a:ln>
        </p:spPr>
      </p:sp>
      <p:sp>
        <p:nvSpPr>
          <p:cNvPr id="64" name="Google Shape;64;p1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4" name="Shape 84"/>
        <p:cNvGrpSpPr/>
        <p:nvPr/>
      </p:nvGrpSpPr>
      <p:grpSpPr>
        <a:xfrm>
          <a:off x="0" y="0"/>
          <a:ext cx="0" cy="0"/>
          <a:chOff x="0" y="0"/>
          <a:chExt cx="0" cy="0"/>
        </a:xfrm>
      </p:grpSpPr>
      <p:sp>
        <p:nvSpPr>
          <p:cNvPr id="85" name="Google Shape;85;g35a88507034_1_125"/>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86" name="Google Shape;86;g35a88507034_1_125"/>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7" name="Google Shape;87;g35a88507034_1_12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
          <p:cNvSpPr/>
          <p:nvPr/>
        </p:nvSpPr>
        <p:spPr>
          <a:xfrm>
            <a:off x="166692" y="190734"/>
            <a:ext cx="11793435" cy="544152"/>
          </a:xfrm>
          <a:prstGeom prst="rect">
            <a:avLst/>
          </a:prstGeom>
          <a:solidFill>
            <a:srgbClr val="3876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900">
                <a:solidFill>
                  <a:schemeClr val="lt1"/>
                </a:solidFill>
                <a:latin typeface="Calibri"/>
                <a:ea typeface="Calibri"/>
                <a:cs typeface="Calibri"/>
                <a:sym typeface="Calibri"/>
              </a:rPr>
              <a:t>Impacts of temperature on immune response in </a:t>
            </a:r>
            <a:r>
              <a:rPr b="1" i="1" lang="en-US" sz="2900">
                <a:solidFill>
                  <a:schemeClr val="lt1"/>
                </a:solidFill>
                <a:latin typeface="Calibri"/>
                <a:ea typeface="Calibri"/>
                <a:cs typeface="Calibri"/>
                <a:sym typeface="Calibri"/>
              </a:rPr>
              <a:t>Hemigrapsus oregonensis</a:t>
            </a:r>
            <a:endParaRPr i="1" sz="1100"/>
          </a:p>
        </p:txBody>
      </p:sp>
      <p:sp>
        <p:nvSpPr>
          <p:cNvPr id="134" name="Google Shape;134;p1"/>
          <p:cNvSpPr/>
          <p:nvPr/>
        </p:nvSpPr>
        <p:spPr>
          <a:xfrm>
            <a:off x="166775" y="825725"/>
            <a:ext cx="11793300" cy="1542000"/>
          </a:xfrm>
          <a:prstGeom prst="rect">
            <a:avLst/>
          </a:prstGeom>
          <a:solidFill>
            <a:srgbClr val="D9EA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rgbClr val="595959"/>
                </a:solidFill>
                <a:latin typeface="Calibri"/>
                <a:ea typeface="Calibri"/>
                <a:cs typeface="Calibri"/>
                <a:sym typeface="Calibri"/>
              </a:rPr>
              <a:t>Research Question: </a:t>
            </a:r>
            <a:r>
              <a:rPr lang="en-US" sz="2200">
                <a:solidFill>
                  <a:srgbClr val="595959"/>
                </a:solidFill>
                <a:latin typeface="Calibri"/>
                <a:ea typeface="Calibri"/>
                <a:cs typeface="Calibri"/>
                <a:sym typeface="Calibri"/>
              </a:rPr>
              <a:t>How does temperature affect immune response in </a:t>
            </a:r>
            <a:r>
              <a:rPr i="1" lang="en-US" sz="2200">
                <a:solidFill>
                  <a:srgbClr val="595959"/>
                </a:solidFill>
                <a:latin typeface="Calibri"/>
                <a:ea typeface="Calibri"/>
                <a:cs typeface="Calibri"/>
                <a:sym typeface="Calibri"/>
              </a:rPr>
              <a:t>H. oregonensis</a:t>
            </a:r>
            <a:r>
              <a:rPr lang="en-US" sz="2200">
                <a:solidFill>
                  <a:srgbClr val="595959"/>
                </a:solidFill>
                <a:latin typeface="Calibri"/>
                <a:ea typeface="Calibri"/>
                <a:cs typeface="Calibri"/>
                <a:sym typeface="Calibri"/>
              </a:rPr>
              <a:t>? (measured </a:t>
            </a:r>
            <a:r>
              <a:rPr lang="en-US" sz="2200">
                <a:solidFill>
                  <a:srgbClr val="595959"/>
                </a:solidFill>
                <a:latin typeface="Calibri"/>
                <a:ea typeface="Calibri"/>
                <a:cs typeface="Calibri"/>
                <a:sym typeface="Calibri"/>
              </a:rPr>
              <a:t>through</a:t>
            </a:r>
            <a:r>
              <a:rPr lang="en-US" sz="2200">
                <a:solidFill>
                  <a:srgbClr val="595959"/>
                </a:solidFill>
                <a:latin typeface="Calibri"/>
                <a:ea typeface="Calibri"/>
                <a:cs typeface="Calibri"/>
                <a:sym typeface="Calibri"/>
              </a:rPr>
              <a:t> haemocyte concentration and stress assays)</a:t>
            </a:r>
            <a:endParaRPr sz="2200">
              <a:solidFill>
                <a:srgbClr val="595959"/>
              </a:solidFill>
              <a:latin typeface="Calibri"/>
              <a:ea typeface="Calibri"/>
              <a:cs typeface="Calibri"/>
              <a:sym typeface="Calibri"/>
            </a:endParaRPr>
          </a:p>
          <a:p>
            <a:pPr indent="0" lvl="0" marL="0" marR="0" rtl="0" algn="l">
              <a:spcBef>
                <a:spcPts val="0"/>
              </a:spcBef>
              <a:spcAft>
                <a:spcPts val="0"/>
              </a:spcAft>
              <a:buNone/>
            </a:pPr>
            <a:r>
              <a:rPr b="1" lang="en-US" sz="2200">
                <a:solidFill>
                  <a:srgbClr val="595959"/>
                </a:solidFill>
                <a:latin typeface="Calibri"/>
                <a:ea typeface="Calibri"/>
                <a:cs typeface="Calibri"/>
                <a:sym typeface="Calibri"/>
              </a:rPr>
              <a:t>Alternative Hypothesis: </a:t>
            </a:r>
            <a:r>
              <a:rPr lang="en-US" sz="2200">
                <a:solidFill>
                  <a:srgbClr val="595959"/>
                </a:solidFill>
                <a:latin typeface="Calibri"/>
                <a:ea typeface="Calibri"/>
                <a:cs typeface="Calibri"/>
                <a:sym typeface="Calibri"/>
              </a:rPr>
              <a:t>Higher temperatures will result in increased stress levels and decreased haemocyte concentrations in </a:t>
            </a:r>
            <a:r>
              <a:rPr i="1" lang="en-US" sz="2200">
                <a:solidFill>
                  <a:srgbClr val="595959"/>
                </a:solidFill>
                <a:latin typeface="Calibri"/>
                <a:ea typeface="Calibri"/>
                <a:cs typeface="Calibri"/>
                <a:sym typeface="Calibri"/>
              </a:rPr>
              <a:t>Hemigrapsus oregonensis </a:t>
            </a:r>
            <a:r>
              <a:rPr lang="en-US" sz="2200">
                <a:solidFill>
                  <a:srgbClr val="595959"/>
                </a:solidFill>
                <a:latin typeface="Calibri"/>
                <a:ea typeface="Calibri"/>
                <a:cs typeface="Calibri"/>
                <a:sym typeface="Calibri"/>
              </a:rPr>
              <a:t>when exposed to pathogens</a:t>
            </a:r>
            <a:r>
              <a:rPr i="1" lang="en-US" sz="2200">
                <a:solidFill>
                  <a:srgbClr val="595959"/>
                </a:solidFill>
                <a:latin typeface="Calibri"/>
                <a:ea typeface="Calibri"/>
                <a:cs typeface="Calibri"/>
                <a:sym typeface="Calibri"/>
              </a:rPr>
              <a:t>.</a:t>
            </a:r>
            <a:endParaRPr b="1" sz="2200">
              <a:solidFill>
                <a:srgbClr val="595959"/>
              </a:solidFill>
              <a:latin typeface="Calibri"/>
              <a:ea typeface="Calibri"/>
              <a:cs typeface="Calibri"/>
              <a:sym typeface="Calibri"/>
            </a:endParaRPr>
          </a:p>
        </p:txBody>
      </p:sp>
      <p:sp>
        <p:nvSpPr>
          <p:cNvPr id="135" name="Google Shape;135;p1"/>
          <p:cNvSpPr/>
          <p:nvPr/>
        </p:nvSpPr>
        <p:spPr>
          <a:xfrm>
            <a:off x="199350" y="2441400"/>
            <a:ext cx="11793300" cy="3139800"/>
          </a:xfrm>
          <a:prstGeom prst="rect">
            <a:avLst/>
          </a:prstGeom>
          <a:solidFill>
            <a:srgbClr val="D9EA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a:solidFill>
                <a:srgbClr val="595959"/>
              </a:solidFill>
            </a:endParaRPr>
          </a:p>
        </p:txBody>
      </p:sp>
      <p:sp>
        <p:nvSpPr>
          <p:cNvPr id="136" name="Google Shape;136;p1"/>
          <p:cNvSpPr/>
          <p:nvPr/>
        </p:nvSpPr>
        <p:spPr>
          <a:xfrm>
            <a:off x="166700" y="5654875"/>
            <a:ext cx="11793300" cy="1177500"/>
          </a:xfrm>
          <a:prstGeom prst="rect">
            <a:avLst/>
          </a:prstGeom>
          <a:solidFill>
            <a:srgbClr val="D9EA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u="sng">
                <a:solidFill>
                  <a:srgbClr val="595959"/>
                </a:solidFill>
                <a:latin typeface="Calibri"/>
                <a:ea typeface="Calibri"/>
                <a:cs typeface="Calibri"/>
                <a:sym typeface="Calibri"/>
              </a:rPr>
              <a:t>M</a:t>
            </a:r>
            <a:r>
              <a:rPr b="1" lang="en-US" sz="2200" u="sng">
                <a:solidFill>
                  <a:srgbClr val="595959"/>
                </a:solidFill>
                <a:latin typeface="Calibri"/>
                <a:ea typeface="Calibri"/>
                <a:cs typeface="Calibri"/>
                <a:sym typeface="Calibri"/>
              </a:rPr>
              <a:t>ethods: </a:t>
            </a:r>
            <a:endParaRPr sz="1200">
              <a:solidFill>
                <a:srgbClr val="595959"/>
              </a:solidFill>
            </a:endParaRPr>
          </a:p>
          <a:p>
            <a:pPr indent="0" lvl="0" marL="0" marR="0" rtl="0" algn="l">
              <a:spcBef>
                <a:spcPts val="0"/>
              </a:spcBef>
              <a:spcAft>
                <a:spcPts val="0"/>
              </a:spcAft>
              <a:buNone/>
            </a:pPr>
            <a:r>
              <a:rPr lang="en-US" sz="1800">
                <a:solidFill>
                  <a:srgbClr val="595959"/>
                </a:solidFill>
                <a:latin typeface="Calibri"/>
                <a:ea typeface="Calibri"/>
                <a:cs typeface="Calibri"/>
                <a:sym typeface="Calibri"/>
              </a:rPr>
              <a:t>We placed 6 crabs in three different treatments: Mud + 27˚C, Mud + 13˚C, and 27˚C, with oyster-shells. We performed righting time, Resazurin assay, haemolymph glucose, triglyceride, BCA protein, and lactate. Haemocyte concentrations were counted with a hemocytometer.</a:t>
            </a:r>
            <a:endParaRPr sz="1800">
              <a:solidFill>
                <a:srgbClr val="595959"/>
              </a:solidFill>
              <a:latin typeface="Calibri"/>
              <a:ea typeface="Calibri"/>
              <a:cs typeface="Calibri"/>
              <a:sym typeface="Calibri"/>
            </a:endParaRPr>
          </a:p>
        </p:txBody>
      </p:sp>
      <p:sp>
        <p:nvSpPr>
          <p:cNvPr id="137" name="Google Shape;137;p1"/>
          <p:cNvSpPr/>
          <p:nvPr/>
        </p:nvSpPr>
        <p:spPr>
          <a:xfrm>
            <a:off x="454125" y="2574225"/>
            <a:ext cx="1240416" cy="1344160"/>
          </a:xfrm>
          <a:prstGeom prst="flowChartManualOperation">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1"/>
          <p:cNvSpPr/>
          <p:nvPr/>
        </p:nvSpPr>
        <p:spPr>
          <a:xfrm>
            <a:off x="1783359" y="2574225"/>
            <a:ext cx="1240416" cy="1344160"/>
          </a:xfrm>
          <a:prstGeom prst="flowChartManualOperation">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1"/>
          <p:cNvSpPr/>
          <p:nvPr/>
        </p:nvSpPr>
        <p:spPr>
          <a:xfrm>
            <a:off x="454125" y="4135615"/>
            <a:ext cx="1240416" cy="1344160"/>
          </a:xfrm>
          <a:prstGeom prst="flowChartManualOperation">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0" name="Google Shape;140;p1"/>
          <p:cNvSpPr/>
          <p:nvPr/>
        </p:nvSpPr>
        <p:spPr>
          <a:xfrm>
            <a:off x="1783359" y="4135615"/>
            <a:ext cx="1240416" cy="1344160"/>
          </a:xfrm>
          <a:prstGeom prst="flowChartManualOperation">
            <a:avLst/>
          </a:prstGeom>
          <a:solidFill>
            <a:srgbClr val="CFE2F3"/>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1" name="Google Shape;141;p1"/>
          <p:cNvSpPr txBox="1"/>
          <p:nvPr/>
        </p:nvSpPr>
        <p:spPr>
          <a:xfrm>
            <a:off x="689750" y="2703350"/>
            <a:ext cx="6996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rPr>
              <a:t>27˚C</a:t>
            </a:r>
            <a:endParaRPr sz="1800">
              <a:solidFill>
                <a:srgbClr val="595959"/>
              </a:solidFill>
            </a:endParaRPr>
          </a:p>
        </p:txBody>
      </p:sp>
      <p:sp>
        <p:nvSpPr>
          <p:cNvPr id="142" name="Google Shape;142;p1"/>
          <p:cNvSpPr txBox="1"/>
          <p:nvPr/>
        </p:nvSpPr>
        <p:spPr>
          <a:xfrm>
            <a:off x="724550" y="4300150"/>
            <a:ext cx="6996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rPr>
              <a:t>27˚C</a:t>
            </a:r>
            <a:endParaRPr sz="1800">
              <a:solidFill>
                <a:srgbClr val="595959"/>
              </a:solidFill>
            </a:endParaRPr>
          </a:p>
        </p:txBody>
      </p:sp>
      <p:sp>
        <p:nvSpPr>
          <p:cNvPr id="143" name="Google Shape;143;p1"/>
          <p:cNvSpPr txBox="1"/>
          <p:nvPr/>
        </p:nvSpPr>
        <p:spPr>
          <a:xfrm>
            <a:off x="2053763" y="2703350"/>
            <a:ext cx="6996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rPr>
              <a:t>13˚C</a:t>
            </a:r>
            <a:endParaRPr sz="1800">
              <a:solidFill>
                <a:srgbClr val="595959"/>
              </a:solidFill>
            </a:endParaRPr>
          </a:p>
        </p:txBody>
      </p:sp>
      <p:sp>
        <p:nvSpPr>
          <p:cNvPr id="144" name="Google Shape;144;p1"/>
          <p:cNvSpPr txBox="1"/>
          <p:nvPr/>
        </p:nvSpPr>
        <p:spPr>
          <a:xfrm>
            <a:off x="2053763" y="4300150"/>
            <a:ext cx="699600" cy="2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rPr>
              <a:t>13˚C</a:t>
            </a:r>
            <a:endParaRPr sz="1800">
              <a:solidFill>
                <a:srgbClr val="595959"/>
              </a:solidFill>
            </a:endParaRPr>
          </a:p>
        </p:txBody>
      </p:sp>
      <p:grpSp>
        <p:nvGrpSpPr>
          <p:cNvPr id="145" name="Google Shape;145;p1"/>
          <p:cNvGrpSpPr/>
          <p:nvPr/>
        </p:nvGrpSpPr>
        <p:grpSpPr>
          <a:xfrm>
            <a:off x="561588" y="3089450"/>
            <a:ext cx="982837" cy="400185"/>
            <a:chOff x="179263" y="2012050"/>
            <a:chExt cx="982837" cy="400185"/>
          </a:xfrm>
        </p:grpSpPr>
        <p:pic>
          <p:nvPicPr>
            <p:cNvPr id="146" name="Google Shape;146;p1" title="Untitled_Artwork 22.png"/>
            <p:cNvPicPr preferRelativeResize="0"/>
            <p:nvPr/>
          </p:nvPicPr>
          <p:blipFill rotWithShape="1">
            <a:blip r:embed="rId3">
              <a:alphaModFix/>
            </a:blip>
            <a:srcRect b="33919" l="33159" r="22715" t="37729"/>
            <a:stretch/>
          </p:blipFill>
          <p:spPr>
            <a:xfrm rot="-31">
              <a:off x="179263" y="2052758"/>
              <a:ext cx="559483" cy="359475"/>
            </a:xfrm>
            <a:prstGeom prst="rect">
              <a:avLst/>
            </a:prstGeom>
            <a:noFill/>
            <a:ln>
              <a:noFill/>
            </a:ln>
          </p:spPr>
        </p:pic>
        <p:sp>
          <p:nvSpPr>
            <p:cNvPr id="147" name="Google Shape;147;p1"/>
            <p:cNvSpPr txBox="1"/>
            <p:nvPr/>
          </p:nvSpPr>
          <p:spPr>
            <a:xfrm>
              <a:off x="660800" y="2012050"/>
              <a:ext cx="5013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rPr>
                <a:t>* 6</a:t>
              </a:r>
              <a:endParaRPr sz="1800">
                <a:solidFill>
                  <a:srgbClr val="595959"/>
                </a:solidFill>
              </a:endParaRPr>
            </a:p>
          </p:txBody>
        </p:sp>
      </p:grpSp>
      <p:grpSp>
        <p:nvGrpSpPr>
          <p:cNvPr id="148" name="Google Shape;148;p1"/>
          <p:cNvGrpSpPr/>
          <p:nvPr/>
        </p:nvGrpSpPr>
        <p:grpSpPr>
          <a:xfrm>
            <a:off x="1912138" y="3109812"/>
            <a:ext cx="982837" cy="400185"/>
            <a:chOff x="179263" y="2012050"/>
            <a:chExt cx="982837" cy="400185"/>
          </a:xfrm>
        </p:grpSpPr>
        <p:pic>
          <p:nvPicPr>
            <p:cNvPr id="149" name="Google Shape;149;p1" title="Untitled_Artwork 22.png"/>
            <p:cNvPicPr preferRelativeResize="0"/>
            <p:nvPr/>
          </p:nvPicPr>
          <p:blipFill rotWithShape="1">
            <a:blip r:embed="rId3">
              <a:alphaModFix/>
            </a:blip>
            <a:srcRect b="33919" l="33159" r="22715" t="37729"/>
            <a:stretch/>
          </p:blipFill>
          <p:spPr>
            <a:xfrm rot="-31">
              <a:off x="179263" y="2052758"/>
              <a:ext cx="559483" cy="359475"/>
            </a:xfrm>
            <a:prstGeom prst="rect">
              <a:avLst/>
            </a:prstGeom>
            <a:noFill/>
            <a:ln>
              <a:noFill/>
            </a:ln>
          </p:spPr>
        </p:pic>
        <p:sp>
          <p:nvSpPr>
            <p:cNvPr id="150" name="Google Shape;150;p1"/>
            <p:cNvSpPr txBox="1"/>
            <p:nvPr/>
          </p:nvSpPr>
          <p:spPr>
            <a:xfrm>
              <a:off x="660800" y="2012050"/>
              <a:ext cx="5013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rPr>
                <a:t>* 6</a:t>
              </a:r>
              <a:endParaRPr sz="1800">
                <a:solidFill>
                  <a:srgbClr val="595959"/>
                </a:solidFill>
              </a:endParaRPr>
            </a:p>
          </p:txBody>
        </p:sp>
      </p:grpSp>
      <p:grpSp>
        <p:nvGrpSpPr>
          <p:cNvPr id="151" name="Google Shape;151;p1"/>
          <p:cNvGrpSpPr/>
          <p:nvPr/>
        </p:nvGrpSpPr>
        <p:grpSpPr>
          <a:xfrm>
            <a:off x="582913" y="4753725"/>
            <a:ext cx="982837" cy="400185"/>
            <a:chOff x="179263" y="2012050"/>
            <a:chExt cx="982837" cy="400185"/>
          </a:xfrm>
        </p:grpSpPr>
        <p:pic>
          <p:nvPicPr>
            <p:cNvPr id="152" name="Google Shape;152;p1" title="Untitled_Artwork 22.png"/>
            <p:cNvPicPr preferRelativeResize="0"/>
            <p:nvPr/>
          </p:nvPicPr>
          <p:blipFill rotWithShape="1">
            <a:blip r:embed="rId3">
              <a:alphaModFix/>
            </a:blip>
            <a:srcRect b="33919" l="33159" r="22715" t="37729"/>
            <a:stretch/>
          </p:blipFill>
          <p:spPr>
            <a:xfrm rot="-31">
              <a:off x="179263" y="2052758"/>
              <a:ext cx="559483" cy="359475"/>
            </a:xfrm>
            <a:prstGeom prst="rect">
              <a:avLst/>
            </a:prstGeom>
            <a:noFill/>
            <a:ln>
              <a:noFill/>
            </a:ln>
          </p:spPr>
        </p:pic>
        <p:sp>
          <p:nvSpPr>
            <p:cNvPr id="153" name="Google Shape;153;p1"/>
            <p:cNvSpPr txBox="1"/>
            <p:nvPr/>
          </p:nvSpPr>
          <p:spPr>
            <a:xfrm>
              <a:off x="660800" y="2012050"/>
              <a:ext cx="501300" cy="22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rPr>
                <a:t>* 6</a:t>
              </a:r>
              <a:endParaRPr sz="1800">
                <a:solidFill>
                  <a:srgbClr val="595959"/>
                </a:solidFill>
              </a:endParaRPr>
            </a:p>
          </p:txBody>
        </p:sp>
      </p:grpSp>
      <p:sp>
        <p:nvSpPr>
          <p:cNvPr id="154" name="Google Shape;154;p1"/>
          <p:cNvSpPr txBox="1"/>
          <p:nvPr/>
        </p:nvSpPr>
        <p:spPr>
          <a:xfrm>
            <a:off x="1912163" y="4651100"/>
            <a:ext cx="982800" cy="31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rgbClr val="595959"/>
                </a:solidFill>
              </a:rPr>
              <a:t>Control Tank</a:t>
            </a:r>
            <a:endParaRPr sz="1800">
              <a:solidFill>
                <a:srgbClr val="595959"/>
              </a:solidFill>
            </a:endParaRPr>
          </a:p>
        </p:txBody>
      </p:sp>
      <p:sp>
        <p:nvSpPr>
          <p:cNvPr id="155" name="Google Shape;155;p1"/>
          <p:cNvSpPr/>
          <p:nvPr/>
        </p:nvSpPr>
        <p:spPr>
          <a:xfrm>
            <a:off x="3318800" y="3472950"/>
            <a:ext cx="1134900" cy="1177500"/>
          </a:xfrm>
          <a:prstGeom prst="stripedRightArrow">
            <a:avLst>
              <a:gd fmla="val 50000" name="adj1"/>
              <a:gd fmla="val 50000" name="adj2"/>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1"/>
          <p:cNvSpPr txBox="1"/>
          <p:nvPr/>
        </p:nvSpPr>
        <p:spPr>
          <a:xfrm>
            <a:off x="3398575" y="4932600"/>
            <a:ext cx="5693400" cy="5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595959"/>
                </a:solidFill>
              </a:rPr>
              <a:t>1 mortality in the Mud+13˚C treatment (5/6/2025)</a:t>
            </a:r>
            <a:endParaRPr sz="1800">
              <a:solidFill>
                <a:srgbClr val="595959"/>
              </a:solidFill>
            </a:endParaRPr>
          </a:p>
          <a:p>
            <a:pPr indent="0" lvl="0" marL="0" rtl="0" algn="l">
              <a:spcBef>
                <a:spcPts val="0"/>
              </a:spcBef>
              <a:spcAft>
                <a:spcPts val="0"/>
              </a:spcAft>
              <a:buNone/>
            </a:pPr>
            <a:r>
              <a:rPr lang="en-US" sz="1800">
                <a:solidFill>
                  <a:srgbClr val="595959"/>
                </a:solidFill>
              </a:rPr>
              <a:t>1 mortality in the Mud+27˚C treatment (5/13/2025)</a:t>
            </a:r>
            <a:endParaRPr sz="1800">
              <a:solidFill>
                <a:srgbClr val="595959"/>
              </a:solidFill>
            </a:endParaRPr>
          </a:p>
        </p:txBody>
      </p:sp>
      <p:grpSp>
        <p:nvGrpSpPr>
          <p:cNvPr id="157" name="Google Shape;157;p1"/>
          <p:cNvGrpSpPr/>
          <p:nvPr/>
        </p:nvGrpSpPr>
        <p:grpSpPr>
          <a:xfrm>
            <a:off x="660325" y="3678975"/>
            <a:ext cx="828000" cy="267300"/>
            <a:chOff x="278025" y="2571750"/>
            <a:chExt cx="828000" cy="267300"/>
          </a:xfrm>
        </p:grpSpPr>
        <p:sp>
          <p:nvSpPr>
            <p:cNvPr id="158" name="Google Shape;158;p1"/>
            <p:cNvSpPr/>
            <p:nvPr/>
          </p:nvSpPr>
          <p:spPr>
            <a:xfrm>
              <a:off x="329013" y="2571750"/>
              <a:ext cx="726000" cy="267300"/>
            </a:xfrm>
            <a:prstGeom prst="rect">
              <a:avLst/>
            </a:prstGeom>
            <a:solidFill>
              <a:srgbClr val="725236"/>
            </a:solidFill>
            <a:ln cap="flat" cmpd="sng" w="19050">
              <a:solidFill>
                <a:srgbClr val="72523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9" name="Google Shape;159;p1"/>
            <p:cNvSpPr/>
            <p:nvPr/>
          </p:nvSpPr>
          <p:spPr>
            <a:xfrm rot="10800000">
              <a:off x="278025" y="2571750"/>
              <a:ext cx="51000" cy="267300"/>
            </a:xfrm>
            <a:prstGeom prst="rtTriangle">
              <a:avLst/>
            </a:prstGeom>
            <a:solidFill>
              <a:srgbClr val="725236"/>
            </a:solidFill>
            <a:ln cap="flat" cmpd="sng" w="19050">
              <a:solidFill>
                <a:srgbClr val="72523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1"/>
            <p:cNvSpPr/>
            <p:nvPr/>
          </p:nvSpPr>
          <p:spPr>
            <a:xfrm flipH="1" rot="10800000">
              <a:off x="1055025" y="2571750"/>
              <a:ext cx="51000" cy="267300"/>
            </a:xfrm>
            <a:prstGeom prst="rtTriangle">
              <a:avLst/>
            </a:prstGeom>
            <a:solidFill>
              <a:srgbClr val="725236"/>
            </a:solidFill>
            <a:ln cap="flat" cmpd="sng" w="19050">
              <a:solidFill>
                <a:srgbClr val="72523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61" name="Google Shape;161;p1"/>
          <p:cNvGrpSpPr/>
          <p:nvPr/>
        </p:nvGrpSpPr>
        <p:grpSpPr>
          <a:xfrm>
            <a:off x="1989550" y="3649175"/>
            <a:ext cx="828000" cy="267300"/>
            <a:chOff x="278025" y="2571750"/>
            <a:chExt cx="828000" cy="267300"/>
          </a:xfrm>
        </p:grpSpPr>
        <p:sp>
          <p:nvSpPr>
            <p:cNvPr id="162" name="Google Shape;162;p1"/>
            <p:cNvSpPr/>
            <p:nvPr/>
          </p:nvSpPr>
          <p:spPr>
            <a:xfrm>
              <a:off x="329013" y="2571750"/>
              <a:ext cx="726000" cy="267300"/>
            </a:xfrm>
            <a:prstGeom prst="rect">
              <a:avLst/>
            </a:prstGeom>
            <a:solidFill>
              <a:srgbClr val="725236"/>
            </a:solidFill>
            <a:ln cap="flat" cmpd="sng" w="19050">
              <a:solidFill>
                <a:srgbClr val="72523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1"/>
            <p:cNvSpPr/>
            <p:nvPr/>
          </p:nvSpPr>
          <p:spPr>
            <a:xfrm rot="10800000">
              <a:off x="278025" y="2571750"/>
              <a:ext cx="51000" cy="267300"/>
            </a:xfrm>
            <a:prstGeom prst="rtTriangle">
              <a:avLst/>
            </a:prstGeom>
            <a:solidFill>
              <a:srgbClr val="725236"/>
            </a:solidFill>
            <a:ln cap="flat" cmpd="sng" w="19050">
              <a:solidFill>
                <a:srgbClr val="72523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4" name="Google Shape;164;p1"/>
            <p:cNvSpPr/>
            <p:nvPr/>
          </p:nvSpPr>
          <p:spPr>
            <a:xfrm flipH="1" rot="10800000">
              <a:off x="1055025" y="2571750"/>
              <a:ext cx="51000" cy="267300"/>
            </a:xfrm>
            <a:prstGeom prst="rtTriangle">
              <a:avLst/>
            </a:prstGeom>
            <a:solidFill>
              <a:srgbClr val="725236"/>
            </a:solidFill>
            <a:ln cap="flat" cmpd="sng" w="19050">
              <a:solidFill>
                <a:srgbClr val="725236"/>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165" name="Google Shape;165;p1" title="Untitled_Artwork 22.png"/>
          <p:cNvPicPr preferRelativeResize="0"/>
          <p:nvPr/>
        </p:nvPicPr>
        <p:blipFill rotWithShape="1">
          <a:blip r:embed="rId3">
            <a:alphaModFix/>
          </a:blip>
          <a:srcRect b="33919" l="33159" r="22715" t="37729"/>
          <a:stretch/>
        </p:blipFill>
        <p:spPr>
          <a:xfrm rot="-24">
            <a:off x="4857630" y="3586446"/>
            <a:ext cx="1479342" cy="950508"/>
          </a:xfrm>
          <a:prstGeom prst="rect">
            <a:avLst/>
          </a:prstGeom>
          <a:noFill/>
          <a:ln>
            <a:noFill/>
          </a:ln>
        </p:spPr>
      </p:pic>
      <p:sp>
        <p:nvSpPr>
          <p:cNvPr id="166" name="Google Shape;166;p1"/>
          <p:cNvSpPr/>
          <p:nvPr/>
        </p:nvSpPr>
        <p:spPr>
          <a:xfrm rot="640646">
            <a:off x="8250784" y="3912147"/>
            <a:ext cx="1151233" cy="883756"/>
          </a:xfrm>
          <a:prstGeom prst="stripedRightArrow">
            <a:avLst>
              <a:gd fmla="val 50000" name="adj1"/>
              <a:gd fmla="val 50000" name="adj2"/>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1"/>
          <p:cNvSpPr/>
          <p:nvPr/>
        </p:nvSpPr>
        <p:spPr>
          <a:xfrm>
            <a:off x="5340575" y="2766750"/>
            <a:ext cx="828000" cy="770400"/>
          </a:xfrm>
          <a:prstGeom prst="uturnArrow">
            <a:avLst>
              <a:gd fmla="val 25000" name="adj1"/>
              <a:gd fmla="val 25000" name="adj2"/>
              <a:gd fmla="val 25000" name="adj3"/>
              <a:gd fmla="val 43750" name="adj4"/>
              <a:gd fmla="val 75000" name="adj5"/>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68" name="Google Shape;168;p1"/>
          <p:cNvPicPr preferRelativeResize="0"/>
          <p:nvPr/>
        </p:nvPicPr>
        <p:blipFill>
          <a:blip r:embed="rId4">
            <a:alphaModFix/>
          </a:blip>
          <a:stretch>
            <a:fillRect/>
          </a:stretch>
        </p:blipFill>
        <p:spPr>
          <a:xfrm>
            <a:off x="8521525" y="3537138"/>
            <a:ext cx="2364175" cy="2364175"/>
          </a:xfrm>
          <a:prstGeom prst="rect">
            <a:avLst/>
          </a:prstGeom>
          <a:noFill/>
          <a:ln>
            <a:noFill/>
          </a:ln>
        </p:spPr>
      </p:pic>
      <p:grpSp>
        <p:nvGrpSpPr>
          <p:cNvPr id="169" name="Google Shape;169;p1"/>
          <p:cNvGrpSpPr/>
          <p:nvPr/>
        </p:nvGrpSpPr>
        <p:grpSpPr>
          <a:xfrm>
            <a:off x="10541775" y="3189100"/>
            <a:ext cx="627200" cy="597925"/>
            <a:chOff x="10541775" y="3189100"/>
            <a:chExt cx="627200" cy="597925"/>
          </a:xfrm>
        </p:grpSpPr>
        <p:sp>
          <p:nvSpPr>
            <p:cNvPr id="170" name="Google Shape;170;p1"/>
            <p:cNvSpPr/>
            <p:nvPr/>
          </p:nvSpPr>
          <p:spPr>
            <a:xfrm>
              <a:off x="10557475" y="3189100"/>
              <a:ext cx="595800" cy="507900"/>
            </a:xfrm>
            <a:prstGeom prst="can">
              <a:avLst>
                <a:gd fmla="val 25000" name="adj"/>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1" name="Google Shape;171;p1"/>
            <p:cNvSpPr/>
            <p:nvPr/>
          </p:nvSpPr>
          <p:spPr>
            <a:xfrm>
              <a:off x="10573175" y="3406925"/>
              <a:ext cx="595800" cy="380100"/>
            </a:xfrm>
            <a:prstGeom prst="ellipse">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72" name="Google Shape;172;p1"/>
            <p:cNvSpPr/>
            <p:nvPr/>
          </p:nvSpPr>
          <p:spPr>
            <a:xfrm>
              <a:off x="10541775" y="3355950"/>
              <a:ext cx="204000" cy="380100"/>
            </a:xfrm>
            <a:prstGeom prst="ellipse">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grpSp>
      <p:sp>
        <p:nvSpPr>
          <p:cNvPr id="173" name="Google Shape;173;p1"/>
          <p:cNvSpPr/>
          <p:nvPr/>
        </p:nvSpPr>
        <p:spPr>
          <a:xfrm>
            <a:off x="10639775" y="3690850"/>
            <a:ext cx="86100" cy="58800"/>
          </a:xfrm>
          <a:prstGeom prst="ellipse">
            <a:avLst/>
          </a:prstGeom>
          <a:solidFill>
            <a:srgbClr val="674EA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174" name="Google Shape;174;p1"/>
          <p:cNvPicPr preferRelativeResize="0"/>
          <p:nvPr/>
        </p:nvPicPr>
        <p:blipFill>
          <a:blip r:embed="rId5">
            <a:alphaModFix/>
          </a:blip>
          <a:stretch>
            <a:fillRect/>
          </a:stretch>
        </p:blipFill>
        <p:spPr>
          <a:xfrm>
            <a:off x="9964725" y="2484818"/>
            <a:ext cx="1729325" cy="1520907"/>
          </a:xfrm>
          <a:prstGeom prst="rect">
            <a:avLst/>
          </a:prstGeom>
          <a:noFill/>
          <a:ln>
            <a:noFill/>
          </a:ln>
        </p:spPr>
      </p:pic>
      <p:sp>
        <p:nvSpPr>
          <p:cNvPr id="175" name="Google Shape;175;p1"/>
          <p:cNvSpPr txBox="1"/>
          <p:nvPr/>
        </p:nvSpPr>
        <p:spPr>
          <a:xfrm>
            <a:off x="6269100" y="3586450"/>
            <a:ext cx="450300" cy="7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500">
                <a:solidFill>
                  <a:srgbClr val="595959"/>
                </a:solidFill>
                <a:latin typeface="Calibri"/>
                <a:ea typeface="Calibri"/>
                <a:cs typeface="Calibri"/>
                <a:sym typeface="Calibri"/>
              </a:rPr>
              <a:t>+</a:t>
            </a:r>
            <a:endParaRPr b="1" sz="3500">
              <a:solidFill>
                <a:srgbClr val="595959"/>
              </a:solidFill>
              <a:latin typeface="Calibri"/>
              <a:ea typeface="Calibri"/>
              <a:cs typeface="Calibri"/>
              <a:sym typeface="Calibri"/>
            </a:endParaRPr>
          </a:p>
        </p:txBody>
      </p:sp>
      <p:sp>
        <p:nvSpPr>
          <p:cNvPr id="176" name="Google Shape;176;p1"/>
          <p:cNvSpPr txBox="1"/>
          <p:nvPr/>
        </p:nvSpPr>
        <p:spPr>
          <a:xfrm>
            <a:off x="6740888" y="3712350"/>
            <a:ext cx="1376700" cy="5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300">
                <a:solidFill>
                  <a:srgbClr val="595959"/>
                </a:solidFill>
                <a:latin typeface="Calibri"/>
                <a:ea typeface="Calibri"/>
                <a:cs typeface="Calibri"/>
                <a:sym typeface="Calibri"/>
              </a:rPr>
              <a:t>weighing</a:t>
            </a:r>
            <a:endParaRPr b="1" sz="2300">
              <a:solidFill>
                <a:srgbClr val="595959"/>
              </a:solidFill>
              <a:latin typeface="Calibri"/>
              <a:ea typeface="Calibri"/>
              <a:cs typeface="Calibri"/>
              <a:sym typeface="Calibri"/>
            </a:endParaRPr>
          </a:p>
        </p:txBody>
      </p:sp>
      <p:sp>
        <p:nvSpPr>
          <p:cNvPr id="177" name="Google Shape;177;p1"/>
          <p:cNvSpPr/>
          <p:nvPr/>
        </p:nvSpPr>
        <p:spPr>
          <a:xfrm rot="-529665">
            <a:off x="8225077" y="2868080"/>
            <a:ext cx="1825828" cy="883765"/>
          </a:xfrm>
          <a:prstGeom prst="stripedRightArrow">
            <a:avLst>
              <a:gd fmla="val 50000" name="adj1"/>
              <a:gd fmla="val 50000" name="adj2"/>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1"/>
          <p:cNvSpPr/>
          <p:nvPr/>
        </p:nvSpPr>
        <p:spPr>
          <a:xfrm rot="-454359">
            <a:off x="10347048" y="4243600"/>
            <a:ext cx="671557" cy="380413"/>
          </a:xfrm>
          <a:prstGeom prst="stripedRightArrow">
            <a:avLst>
              <a:gd fmla="val 50000" name="adj1"/>
              <a:gd fmla="val 50000" name="adj2"/>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1"/>
          <p:cNvSpPr/>
          <p:nvPr/>
        </p:nvSpPr>
        <p:spPr>
          <a:xfrm rot="1294112">
            <a:off x="9823766" y="4970585"/>
            <a:ext cx="671628" cy="380326"/>
          </a:xfrm>
          <a:prstGeom prst="stripedRightArrow">
            <a:avLst>
              <a:gd fmla="val 50000" name="adj1"/>
              <a:gd fmla="val 50000" name="adj2"/>
            </a:avLst>
          </a:prstGeom>
          <a:solidFill>
            <a:srgbClr val="595959"/>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0" name="Google Shape;180;p1"/>
          <p:cNvPicPr preferRelativeResize="0"/>
          <p:nvPr/>
        </p:nvPicPr>
        <p:blipFill>
          <a:blip r:embed="rId6">
            <a:alphaModFix/>
          </a:blip>
          <a:stretch>
            <a:fillRect/>
          </a:stretch>
        </p:blipFill>
        <p:spPr>
          <a:xfrm>
            <a:off x="11040723" y="3995228"/>
            <a:ext cx="715800" cy="717603"/>
          </a:xfrm>
          <a:prstGeom prst="rect">
            <a:avLst/>
          </a:prstGeom>
          <a:noFill/>
          <a:ln>
            <a:noFill/>
          </a:ln>
        </p:spPr>
      </p:pic>
      <p:pic>
        <p:nvPicPr>
          <p:cNvPr id="181" name="Google Shape;181;p1"/>
          <p:cNvPicPr preferRelativeResize="0"/>
          <p:nvPr/>
        </p:nvPicPr>
        <p:blipFill>
          <a:blip r:embed="rId7">
            <a:alphaModFix/>
          </a:blip>
          <a:stretch>
            <a:fillRect/>
          </a:stretch>
        </p:blipFill>
        <p:spPr>
          <a:xfrm rot="2490010">
            <a:off x="10448498" y="4859251"/>
            <a:ext cx="1049054" cy="7704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
          <p:cNvSpPr/>
          <p:nvPr/>
        </p:nvSpPr>
        <p:spPr>
          <a:xfrm>
            <a:off x="6180624" y="4709982"/>
            <a:ext cx="5796600" cy="1963500"/>
          </a:xfrm>
          <a:prstGeom prst="rect">
            <a:avLst/>
          </a:prstGeom>
          <a:solidFill>
            <a:srgbClr val="D9EA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u="sng">
                <a:solidFill>
                  <a:srgbClr val="595959"/>
                </a:solidFill>
                <a:latin typeface="Calibri"/>
                <a:ea typeface="Calibri"/>
                <a:cs typeface="Calibri"/>
                <a:sym typeface="Calibri"/>
              </a:rPr>
              <a:t>Data Analysis Methods</a:t>
            </a:r>
            <a:r>
              <a:rPr b="1" lang="en-US" sz="2400" u="sng">
                <a:solidFill>
                  <a:srgbClr val="595959"/>
                </a:solidFill>
                <a:latin typeface="Calibri"/>
                <a:ea typeface="Calibri"/>
                <a:cs typeface="Calibri"/>
                <a:sym typeface="Calibri"/>
              </a:rPr>
              <a:t>: </a:t>
            </a:r>
            <a:endParaRPr>
              <a:solidFill>
                <a:srgbClr val="595959"/>
              </a:solidFill>
            </a:endParaRPr>
          </a:p>
          <a:p>
            <a:pPr indent="0" lvl="0" marL="0" marR="0" rtl="0" algn="l">
              <a:spcBef>
                <a:spcPts val="0"/>
              </a:spcBef>
              <a:spcAft>
                <a:spcPts val="0"/>
              </a:spcAft>
              <a:buNone/>
            </a:pPr>
            <a:r>
              <a:rPr b="1" lang="en-US" sz="1600">
                <a:solidFill>
                  <a:srgbClr val="595959"/>
                </a:solidFill>
                <a:latin typeface="Calibri"/>
                <a:ea typeface="Calibri"/>
                <a:cs typeface="Calibri"/>
                <a:sym typeface="Calibri"/>
              </a:rPr>
              <a:t>Using excel, the data will be averaged for each treatment and the standard deviations will be calculated. Bar graphs will be created to visualize the information, making comparison easier. The final numbers will be compared to the original hypothesis, where it will be determined if we accept or reject the hypothesis.</a:t>
            </a:r>
            <a:endParaRPr sz="1600">
              <a:solidFill>
                <a:srgbClr val="595959"/>
              </a:solidFill>
            </a:endParaRPr>
          </a:p>
        </p:txBody>
      </p:sp>
      <p:sp>
        <p:nvSpPr>
          <p:cNvPr id="187" name="Google Shape;187;p2"/>
          <p:cNvSpPr/>
          <p:nvPr/>
        </p:nvSpPr>
        <p:spPr>
          <a:xfrm>
            <a:off x="200357" y="4709982"/>
            <a:ext cx="5796600" cy="1963500"/>
          </a:xfrm>
          <a:prstGeom prst="rect">
            <a:avLst/>
          </a:prstGeom>
          <a:solidFill>
            <a:srgbClr val="D9EA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400" u="sng">
                <a:solidFill>
                  <a:srgbClr val="595959"/>
                </a:solidFill>
                <a:latin typeface="Calibri"/>
                <a:ea typeface="Calibri"/>
                <a:cs typeface="Calibri"/>
                <a:sym typeface="Calibri"/>
              </a:rPr>
              <a:t>Summary of Analysis Mindset: </a:t>
            </a:r>
            <a:endParaRPr>
              <a:solidFill>
                <a:srgbClr val="595959"/>
              </a:solidFill>
            </a:endParaRPr>
          </a:p>
          <a:p>
            <a:pPr indent="0" lvl="0" marL="0" marR="0" rtl="0" algn="l">
              <a:spcBef>
                <a:spcPts val="0"/>
              </a:spcBef>
              <a:spcAft>
                <a:spcPts val="0"/>
              </a:spcAft>
              <a:buNone/>
            </a:pPr>
            <a:r>
              <a:rPr b="1" lang="en-US">
                <a:solidFill>
                  <a:srgbClr val="595959"/>
                </a:solidFill>
              </a:rPr>
              <a:t>We will analyze and compare data pertaining to stress levels and </a:t>
            </a:r>
            <a:r>
              <a:rPr b="1" lang="en-US">
                <a:solidFill>
                  <a:srgbClr val="595959"/>
                </a:solidFill>
              </a:rPr>
              <a:t>immune</a:t>
            </a:r>
            <a:r>
              <a:rPr b="1" lang="en-US">
                <a:solidFill>
                  <a:srgbClr val="595959"/>
                </a:solidFill>
              </a:rPr>
              <a:t> response. We </a:t>
            </a:r>
            <a:r>
              <a:rPr b="1" lang="en-US">
                <a:solidFill>
                  <a:srgbClr val="595959"/>
                </a:solidFill>
              </a:rPr>
              <a:t>hope</a:t>
            </a:r>
            <a:r>
              <a:rPr b="1" lang="en-US">
                <a:solidFill>
                  <a:srgbClr val="595959"/>
                </a:solidFill>
              </a:rPr>
              <a:t> to draw connections between organism stress and their immune response. We will analyse heat and mud </a:t>
            </a:r>
            <a:r>
              <a:rPr b="1" lang="en-US">
                <a:solidFill>
                  <a:srgbClr val="595959"/>
                </a:solidFill>
              </a:rPr>
              <a:t>separately</a:t>
            </a:r>
            <a:r>
              <a:rPr b="1" lang="en-US">
                <a:solidFill>
                  <a:srgbClr val="595959"/>
                </a:solidFill>
              </a:rPr>
              <a:t>, to hopefully determine their individual </a:t>
            </a:r>
            <a:r>
              <a:rPr b="1" lang="en-US">
                <a:solidFill>
                  <a:srgbClr val="595959"/>
                </a:solidFill>
              </a:rPr>
              <a:t>effects</a:t>
            </a:r>
            <a:r>
              <a:rPr b="1" lang="en-US">
                <a:solidFill>
                  <a:srgbClr val="595959"/>
                </a:solidFill>
              </a:rPr>
              <a:t> </a:t>
            </a:r>
            <a:r>
              <a:rPr b="1" lang="en-US">
                <a:solidFill>
                  <a:srgbClr val="595959"/>
                </a:solidFill>
              </a:rPr>
              <a:t>before analyzing the combined data for all four treatments.</a:t>
            </a:r>
            <a:endParaRPr b="1">
              <a:solidFill>
                <a:srgbClr val="595959"/>
              </a:solidFill>
            </a:endParaRPr>
          </a:p>
        </p:txBody>
      </p:sp>
      <p:pic>
        <p:nvPicPr>
          <p:cNvPr id="188" name="Google Shape;188;p2"/>
          <p:cNvPicPr preferRelativeResize="0"/>
          <p:nvPr/>
        </p:nvPicPr>
        <p:blipFill>
          <a:blip r:embed="rId3">
            <a:alphaModFix/>
          </a:blip>
          <a:stretch>
            <a:fillRect/>
          </a:stretch>
        </p:blipFill>
        <p:spPr>
          <a:xfrm>
            <a:off x="254675" y="779200"/>
            <a:ext cx="5479100" cy="3812646"/>
          </a:xfrm>
          <a:prstGeom prst="rect">
            <a:avLst/>
          </a:prstGeom>
          <a:solidFill>
            <a:schemeClr val="accent1"/>
          </a:solidFill>
          <a:ln cap="flat" cmpd="sng" w="12700">
            <a:solidFill>
              <a:srgbClr val="31538F"/>
            </a:solidFill>
            <a:prstDash val="solid"/>
            <a:miter lim="8000"/>
            <a:headEnd len="sm" w="sm" type="none"/>
            <a:tailEnd len="sm" w="sm" type="none"/>
          </a:ln>
        </p:spPr>
      </p:pic>
      <p:pic>
        <p:nvPicPr>
          <p:cNvPr id="189" name="Google Shape;189;p2"/>
          <p:cNvPicPr preferRelativeResize="0"/>
          <p:nvPr/>
        </p:nvPicPr>
        <p:blipFill>
          <a:blip r:embed="rId4">
            <a:alphaModFix/>
          </a:blip>
          <a:stretch>
            <a:fillRect/>
          </a:stretch>
        </p:blipFill>
        <p:spPr>
          <a:xfrm>
            <a:off x="5823800" y="961950"/>
            <a:ext cx="6153424" cy="3629899"/>
          </a:xfrm>
          <a:prstGeom prst="rect">
            <a:avLst/>
          </a:prstGeom>
          <a:noFill/>
          <a:ln cap="flat" cmpd="sng" w="19050">
            <a:solidFill>
              <a:srgbClr val="31538F"/>
            </a:solidFill>
            <a:prstDash val="solid"/>
            <a:round/>
            <a:headEnd len="sm" w="sm" type="none"/>
            <a:tailEnd len="sm" w="sm" type="none"/>
          </a:ln>
        </p:spPr>
      </p:pic>
      <p:sp>
        <p:nvSpPr>
          <p:cNvPr id="190" name="Google Shape;190;p2"/>
          <p:cNvSpPr/>
          <p:nvPr/>
        </p:nvSpPr>
        <p:spPr>
          <a:xfrm>
            <a:off x="199342" y="116884"/>
            <a:ext cx="11793300" cy="544200"/>
          </a:xfrm>
          <a:prstGeom prst="rect">
            <a:avLst/>
          </a:prstGeom>
          <a:solidFill>
            <a:srgbClr val="3876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900">
                <a:solidFill>
                  <a:schemeClr val="lt1"/>
                </a:solidFill>
                <a:latin typeface="Calibri"/>
                <a:ea typeface="Calibri"/>
                <a:cs typeface="Calibri"/>
                <a:sym typeface="Calibri"/>
              </a:rPr>
              <a:t>Preliminary Results for Week One:</a:t>
            </a:r>
            <a:endParaRPr i="1" sz="1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4" name="Shape 194"/>
        <p:cNvGrpSpPr/>
        <p:nvPr/>
      </p:nvGrpSpPr>
      <p:grpSpPr>
        <a:xfrm>
          <a:off x="0" y="0"/>
          <a:ext cx="0" cy="0"/>
          <a:chOff x="0" y="0"/>
          <a:chExt cx="0" cy="0"/>
        </a:xfrm>
      </p:grpSpPr>
      <p:pic>
        <p:nvPicPr>
          <p:cNvPr id="195" name="Google Shape;195;g35a7f8a24f7_0_0"/>
          <p:cNvPicPr preferRelativeResize="0"/>
          <p:nvPr/>
        </p:nvPicPr>
        <p:blipFill>
          <a:blip r:embed="rId3">
            <a:alphaModFix/>
          </a:blip>
          <a:stretch>
            <a:fillRect/>
          </a:stretch>
        </p:blipFill>
        <p:spPr>
          <a:xfrm>
            <a:off x="199351" y="833875"/>
            <a:ext cx="5737974" cy="4444925"/>
          </a:xfrm>
          <a:prstGeom prst="rect">
            <a:avLst/>
          </a:prstGeom>
          <a:solidFill>
            <a:schemeClr val="accent1"/>
          </a:solidFill>
          <a:ln cap="flat" cmpd="sng" w="12700">
            <a:solidFill>
              <a:srgbClr val="31538F"/>
            </a:solidFill>
            <a:prstDash val="solid"/>
            <a:miter lim="8000"/>
            <a:headEnd len="sm" w="sm" type="none"/>
            <a:tailEnd len="sm" w="sm" type="none"/>
          </a:ln>
        </p:spPr>
      </p:pic>
      <p:sp>
        <p:nvSpPr>
          <p:cNvPr id="196" name="Google Shape;196;g35a7f8a24f7_0_0"/>
          <p:cNvSpPr/>
          <p:nvPr/>
        </p:nvSpPr>
        <p:spPr>
          <a:xfrm>
            <a:off x="199342" y="116884"/>
            <a:ext cx="11793300" cy="544200"/>
          </a:xfrm>
          <a:prstGeom prst="rect">
            <a:avLst/>
          </a:prstGeom>
          <a:solidFill>
            <a:srgbClr val="38761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900">
                <a:solidFill>
                  <a:schemeClr val="lt1"/>
                </a:solidFill>
                <a:latin typeface="Calibri"/>
                <a:ea typeface="Calibri"/>
                <a:cs typeface="Calibri"/>
                <a:sym typeface="Calibri"/>
              </a:rPr>
              <a:t>Additional Information:</a:t>
            </a:r>
            <a:endParaRPr b="1" sz="2900">
              <a:solidFill>
                <a:schemeClr val="lt1"/>
              </a:solidFill>
              <a:latin typeface="Calibri"/>
              <a:ea typeface="Calibri"/>
              <a:cs typeface="Calibri"/>
              <a:sym typeface="Calibri"/>
            </a:endParaRPr>
          </a:p>
        </p:txBody>
      </p:sp>
      <p:pic>
        <p:nvPicPr>
          <p:cNvPr id="197" name="Google Shape;197;g35a7f8a24f7_0_0"/>
          <p:cNvPicPr preferRelativeResize="0"/>
          <p:nvPr/>
        </p:nvPicPr>
        <p:blipFill>
          <a:blip r:embed="rId4">
            <a:alphaModFix/>
          </a:blip>
          <a:stretch>
            <a:fillRect/>
          </a:stretch>
        </p:blipFill>
        <p:spPr>
          <a:xfrm>
            <a:off x="5738525" y="3098600"/>
            <a:ext cx="6254125" cy="3759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1" name="Shape 201"/>
        <p:cNvGrpSpPr/>
        <p:nvPr/>
      </p:nvGrpSpPr>
      <p:grpSpPr>
        <a:xfrm>
          <a:off x="0" y="0"/>
          <a:ext cx="0" cy="0"/>
          <a:chOff x="0" y="0"/>
          <a:chExt cx="0" cy="0"/>
        </a:xfrm>
      </p:grpSpPr>
      <p:sp>
        <p:nvSpPr>
          <p:cNvPr id="202" name="Google Shape;202;g35a88507034_1_170"/>
          <p:cNvSpPr txBox="1"/>
          <p:nvPr>
            <p:ph type="title"/>
          </p:nvPr>
        </p:nvSpPr>
        <p:spPr>
          <a:xfrm>
            <a:off x="415600" y="593367"/>
            <a:ext cx="5490900" cy="763500"/>
          </a:xfrm>
          <a:prstGeom prst="rect">
            <a:avLst/>
          </a:prstGeom>
          <a:solidFill>
            <a:srgbClr val="D9EAD3"/>
          </a:solidFill>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Sub-Alternative Hypothesis</a:t>
            </a:r>
            <a:endParaRPr/>
          </a:p>
        </p:txBody>
      </p:sp>
      <p:sp>
        <p:nvSpPr>
          <p:cNvPr id="203" name="Google Shape;203;g35a88507034_1_170"/>
          <p:cNvSpPr txBox="1"/>
          <p:nvPr>
            <p:ph idx="1" type="body"/>
          </p:nvPr>
        </p:nvSpPr>
        <p:spPr>
          <a:xfrm>
            <a:off x="3838233" y="1937200"/>
            <a:ext cx="5243700" cy="4282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500"/>
              <a:buFont typeface="Arial"/>
              <a:buNone/>
            </a:pPr>
            <a:r>
              <a:rPr lang="en-US" sz="3500"/>
              <a:t>Righting time</a:t>
            </a:r>
            <a:endParaRPr sz="3500"/>
          </a:p>
          <a:p>
            <a:pPr indent="0" lvl="0" marL="0" rtl="0" algn="l">
              <a:spcBef>
                <a:spcPts val="1600"/>
              </a:spcBef>
              <a:spcAft>
                <a:spcPts val="0"/>
              </a:spcAft>
              <a:buClr>
                <a:schemeClr val="dk1"/>
              </a:buClr>
              <a:buSzPts val="1500"/>
              <a:buFont typeface="Arial"/>
              <a:buNone/>
            </a:pPr>
            <a:r>
              <a:rPr lang="en-US" sz="3500"/>
              <a:t>Glucose</a:t>
            </a:r>
            <a:endParaRPr sz="3500"/>
          </a:p>
          <a:p>
            <a:pPr indent="0" lvl="0" marL="0" rtl="0" algn="l">
              <a:spcBef>
                <a:spcPts val="1600"/>
              </a:spcBef>
              <a:spcAft>
                <a:spcPts val="0"/>
              </a:spcAft>
              <a:buClr>
                <a:schemeClr val="dk1"/>
              </a:buClr>
              <a:buSzPts val="1500"/>
              <a:buFont typeface="Arial"/>
              <a:buNone/>
            </a:pPr>
            <a:r>
              <a:rPr lang="en-US" sz="3500"/>
              <a:t>Lactate</a:t>
            </a:r>
            <a:endParaRPr sz="3500"/>
          </a:p>
          <a:p>
            <a:pPr indent="0" lvl="0" marL="0" rtl="0" algn="l">
              <a:spcBef>
                <a:spcPts val="1600"/>
              </a:spcBef>
              <a:spcAft>
                <a:spcPts val="0"/>
              </a:spcAft>
              <a:buClr>
                <a:schemeClr val="dk1"/>
              </a:buClr>
              <a:buSzPts val="1500"/>
              <a:buFont typeface="Arial"/>
              <a:buNone/>
            </a:pPr>
            <a:r>
              <a:rPr lang="en-US" sz="3500"/>
              <a:t>Osmolarity</a:t>
            </a:r>
            <a:endParaRPr sz="3500"/>
          </a:p>
          <a:p>
            <a:pPr indent="0" lvl="0" marL="0" rtl="0" algn="l">
              <a:spcBef>
                <a:spcPts val="1600"/>
              </a:spcBef>
              <a:spcAft>
                <a:spcPts val="0"/>
              </a:spcAft>
              <a:buClr>
                <a:schemeClr val="dk1"/>
              </a:buClr>
              <a:buSzPts val="1500"/>
              <a:buFont typeface="Arial"/>
              <a:buNone/>
            </a:pPr>
            <a:r>
              <a:rPr lang="en-US" sz="3500"/>
              <a:t>Oxygen consumption</a:t>
            </a:r>
            <a:endParaRPr sz="3500"/>
          </a:p>
          <a:p>
            <a:pPr indent="0" lvl="0" marL="0" rtl="0" algn="l">
              <a:spcBef>
                <a:spcPts val="1600"/>
              </a:spcBef>
              <a:spcAft>
                <a:spcPts val="1600"/>
              </a:spcAft>
              <a:buClr>
                <a:schemeClr val="dk1"/>
              </a:buClr>
              <a:buSzPts val="1500"/>
              <a:buFont typeface="Arial"/>
              <a:buNone/>
            </a:pPr>
            <a:r>
              <a:t/>
            </a:r>
            <a:endParaRPr sz="3900"/>
          </a:p>
        </p:txBody>
      </p:sp>
      <p:sp>
        <p:nvSpPr>
          <p:cNvPr id="204" name="Google Shape;204;g35a88507034_1_170"/>
          <p:cNvSpPr txBox="1"/>
          <p:nvPr/>
        </p:nvSpPr>
        <p:spPr>
          <a:xfrm>
            <a:off x="415600" y="1486267"/>
            <a:ext cx="5715300" cy="671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2400">
                <a:solidFill>
                  <a:schemeClr val="dk2"/>
                </a:solidFill>
              </a:rPr>
              <a:t>Under heat-stress conditions…</a:t>
            </a:r>
            <a:endParaRPr sz="2400">
              <a:solidFill>
                <a:schemeClr val="dk2"/>
              </a:solidFill>
            </a:endParaRPr>
          </a:p>
        </p:txBody>
      </p:sp>
      <p:sp>
        <p:nvSpPr>
          <p:cNvPr id="205" name="Google Shape;205;g35a88507034_1_170"/>
          <p:cNvSpPr txBox="1"/>
          <p:nvPr/>
        </p:nvSpPr>
        <p:spPr>
          <a:xfrm>
            <a:off x="6955700" y="5965733"/>
            <a:ext cx="4672800" cy="537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2400">
                <a:solidFill>
                  <a:schemeClr val="dk2"/>
                </a:solidFill>
              </a:rPr>
              <a:t>compared to control conditions.</a:t>
            </a:r>
            <a:endParaRPr sz="2400">
              <a:solidFill>
                <a:schemeClr val="dk2"/>
              </a:solidFill>
            </a:endParaRPr>
          </a:p>
        </p:txBody>
      </p:sp>
      <p:sp>
        <p:nvSpPr>
          <p:cNvPr id="206" name="Google Shape;206;g35a88507034_1_170"/>
          <p:cNvSpPr/>
          <p:nvPr/>
        </p:nvSpPr>
        <p:spPr>
          <a:xfrm rot="10800000">
            <a:off x="649200" y="2100900"/>
            <a:ext cx="2624700" cy="4120500"/>
          </a:xfrm>
          <a:prstGeom prst="down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207" name="Google Shape;207;g35a88507034_1_170"/>
          <p:cNvSpPr txBox="1"/>
          <p:nvPr/>
        </p:nvSpPr>
        <p:spPr>
          <a:xfrm>
            <a:off x="1728700" y="2949233"/>
            <a:ext cx="465600" cy="3201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2400">
                <a:solidFill>
                  <a:schemeClr val="dk2"/>
                </a:solidFill>
              </a:rPr>
              <a:t>INCREASE</a:t>
            </a:r>
            <a:endParaRPr sz="24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1" name="Shape 211"/>
        <p:cNvGrpSpPr/>
        <p:nvPr/>
      </p:nvGrpSpPr>
      <p:grpSpPr>
        <a:xfrm>
          <a:off x="0" y="0"/>
          <a:ext cx="0" cy="0"/>
          <a:chOff x="0" y="0"/>
          <a:chExt cx="0" cy="0"/>
        </a:xfrm>
      </p:grpSpPr>
      <p:sp>
        <p:nvSpPr>
          <p:cNvPr id="212" name="Google Shape;212;g35a88507034_1_116"/>
          <p:cNvSpPr txBox="1"/>
          <p:nvPr>
            <p:ph type="title"/>
          </p:nvPr>
        </p:nvSpPr>
        <p:spPr>
          <a:xfrm>
            <a:off x="415600" y="593367"/>
            <a:ext cx="5490900" cy="763500"/>
          </a:xfrm>
          <a:prstGeom prst="rect">
            <a:avLst/>
          </a:prstGeom>
          <a:solidFill>
            <a:srgbClr val="D9EAD3"/>
          </a:solidFill>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Sub-Alternative Hypothesis</a:t>
            </a:r>
            <a:endParaRPr/>
          </a:p>
        </p:txBody>
      </p:sp>
      <p:sp>
        <p:nvSpPr>
          <p:cNvPr id="213" name="Google Shape;213;g35a88507034_1_116"/>
          <p:cNvSpPr txBox="1"/>
          <p:nvPr/>
        </p:nvSpPr>
        <p:spPr>
          <a:xfrm>
            <a:off x="2719533" y="2388296"/>
            <a:ext cx="5877900" cy="25836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Clr>
                <a:schemeClr val="dk1"/>
              </a:buClr>
              <a:buSzPts val="1500"/>
              <a:buFont typeface="Arial"/>
              <a:buNone/>
            </a:pPr>
            <a:r>
              <a:rPr lang="en-US" sz="3900">
                <a:solidFill>
                  <a:schemeClr val="dk2"/>
                </a:solidFill>
              </a:rPr>
              <a:t>BCA Protein</a:t>
            </a:r>
            <a:endParaRPr sz="3900">
              <a:solidFill>
                <a:schemeClr val="dk2"/>
              </a:solidFill>
            </a:endParaRPr>
          </a:p>
          <a:p>
            <a:pPr indent="0" lvl="0" marL="0" rtl="0" algn="l">
              <a:lnSpc>
                <a:spcPct val="115000"/>
              </a:lnSpc>
              <a:spcBef>
                <a:spcPts val="1600"/>
              </a:spcBef>
              <a:spcAft>
                <a:spcPts val="0"/>
              </a:spcAft>
              <a:buClr>
                <a:schemeClr val="dk1"/>
              </a:buClr>
              <a:buSzPts val="1500"/>
              <a:buFont typeface="Arial"/>
              <a:buNone/>
            </a:pPr>
            <a:r>
              <a:rPr lang="en-US" sz="3900">
                <a:solidFill>
                  <a:schemeClr val="dk2"/>
                </a:solidFill>
              </a:rPr>
              <a:t>Triglycerides</a:t>
            </a:r>
            <a:endParaRPr sz="3900">
              <a:solidFill>
                <a:schemeClr val="dk2"/>
              </a:solidFill>
            </a:endParaRPr>
          </a:p>
          <a:p>
            <a:pPr indent="0" lvl="0" marL="0" rtl="0" algn="l">
              <a:lnSpc>
                <a:spcPct val="115000"/>
              </a:lnSpc>
              <a:spcBef>
                <a:spcPts val="1600"/>
              </a:spcBef>
              <a:spcAft>
                <a:spcPts val="0"/>
              </a:spcAft>
              <a:buClr>
                <a:schemeClr val="dk1"/>
              </a:buClr>
              <a:buSzPts val="1500"/>
              <a:buFont typeface="Arial"/>
              <a:buNone/>
            </a:pPr>
            <a:r>
              <a:rPr lang="en-US" sz="3900">
                <a:solidFill>
                  <a:schemeClr val="dk2"/>
                </a:solidFill>
              </a:rPr>
              <a:t>Haemocyte concentration</a:t>
            </a:r>
            <a:endParaRPr sz="3900">
              <a:solidFill>
                <a:schemeClr val="dk2"/>
              </a:solidFill>
            </a:endParaRPr>
          </a:p>
          <a:p>
            <a:pPr indent="0" lvl="0" marL="0" rtl="0" algn="l">
              <a:spcBef>
                <a:spcPts val="1600"/>
              </a:spcBef>
              <a:spcAft>
                <a:spcPts val="0"/>
              </a:spcAft>
              <a:buNone/>
            </a:pPr>
            <a:r>
              <a:t/>
            </a:r>
            <a:endParaRPr sz="2400">
              <a:solidFill>
                <a:schemeClr val="dk2"/>
              </a:solidFill>
            </a:endParaRPr>
          </a:p>
        </p:txBody>
      </p:sp>
      <p:sp>
        <p:nvSpPr>
          <p:cNvPr id="214" name="Google Shape;214;g35a88507034_1_116"/>
          <p:cNvSpPr txBox="1"/>
          <p:nvPr/>
        </p:nvSpPr>
        <p:spPr>
          <a:xfrm>
            <a:off x="534067" y="1537033"/>
            <a:ext cx="5715300" cy="6711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2400">
                <a:solidFill>
                  <a:schemeClr val="dk2"/>
                </a:solidFill>
              </a:rPr>
              <a:t>Under heat-stress conditions…</a:t>
            </a:r>
            <a:endParaRPr sz="2400">
              <a:solidFill>
                <a:schemeClr val="dk2"/>
              </a:solidFill>
            </a:endParaRPr>
          </a:p>
        </p:txBody>
      </p:sp>
      <p:sp>
        <p:nvSpPr>
          <p:cNvPr id="215" name="Google Shape;215;g35a88507034_1_116"/>
          <p:cNvSpPr txBox="1"/>
          <p:nvPr/>
        </p:nvSpPr>
        <p:spPr>
          <a:xfrm>
            <a:off x="6955700" y="5965733"/>
            <a:ext cx="4672800" cy="537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2400">
                <a:solidFill>
                  <a:schemeClr val="dk2"/>
                </a:solidFill>
              </a:rPr>
              <a:t>compared to control conditions.</a:t>
            </a:r>
            <a:endParaRPr sz="2400">
              <a:solidFill>
                <a:schemeClr val="dk2"/>
              </a:solidFill>
            </a:endParaRPr>
          </a:p>
        </p:txBody>
      </p:sp>
      <p:sp>
        <p:nvSpPr>
          <p:cNvPr id="216" name="Google Shape;216;g35a88507034_1_116"/>
          <p:cNvSpPr/>
          <p:nvPr/>
        </p:nvSpPr>
        <p:spPr>
          <a:xfrm>
            <a:off x="649100" y="2388300"/>
            <a:ext cx="2624700" cy="4120500"/>
          </a:xfrm>
          <a:prstGeom prst="down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rtl="0" algn="ctr">
              <a:spcBef>
                <a:spcPts val="0"/>
              </a:spcBef>
              <a:spcAft>
                <a:spcPts val="0"/>
              </a:spcAft>
              <a:buNone/>
            </a:pPr>
            <a:r>
              <a:t/>
            </a:r>
            <a:endParaRPr sz="1900"/>
          </a:p>
        </p:txBody>
      </p:sp>
      <p:sp>
        <p:nvSpPr>
          <p:cNvPr id="217" name="Google Shape;217;g35a88507034_1_116"/>
          <p:cNvSpPr txBox="1"/>
          <p:nvPr/>
        </p:nvSpPr>
        <p:spPr>
          <a:xfrm>
            <a:off x="1728700" y="2531100"/>
            <a:ext cx="465600" cy="3201600"/>
          </a:xfrm>
          <a:prstGeom prst="rect">
            <a:avLst/>
          </a:prstGeom>
          <a:noFill/>
          <a:ln>
            <a:noFill/>
          </a:ln>
        </p:spPr>
        <p:txBody>
          <a:bodyPr anchorCtr="0" anchor="t" bIns="121900" lIns="121900" spcFirstLastPara="1" rIns="121900" wrap="square" tIns="121900">
            <a:spAutoFit/>
          </a:bodyPr>
          <a:lstStyle/>
          <a:p>
            <a:pPr indent="0" lvl="0" marL="0" rtl="0" algn="ctr">
              <a:spcBef>
                <a:spcPts val="0"/>
              </a:spcBef>
              <a:spcAft>
                <a:spcPts val="0"/>
              </a:spcAft>
              <a:buNone/>
            </a:pPr>
            <a:r>
              <a:rPr lang="en-US" sz="2400">
                <a:solidFill>
                  <a:schemeClr val="dk2"/>
                </a:solidFill>
              </a:rPr>
              <a:t>DECREASE</a:t>
            </a:r>
            <a:endParaRPr sz="24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2020-09-29T22:42:33Z</dcterms:created>
  <dc:creator>Jose M. Guzman</dc:creator>
</cp:coreProperties>
</file>