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61" r:id="rId6"/>
    <p:sldId id="258" r:id="rId7"/>
    <p:sldId id="262" r:id="rId8"/>
    <p:sldId id="263" r:id="rId9"/>
    <p:sldId id="265" r:id="rId10"/>
    <p:sldId id="266" r:id="rId11"/>
    <p:sldId id="264"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71" d="100"/>
          <a:sy n="71" d="100"/>
        </p:scale>
        <p:origin x="48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12/11/2024</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967602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12/11/2024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50662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12/11/2024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2912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12/11/2024</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666828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12/11/2024</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3308044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12/11/2024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506076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12/11/2024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152741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12/11/2024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710715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12/11/2024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175402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12/11/2024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06318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12/11/2024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80352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12/11/2024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220674783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conorsully1/credit-scor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genetic concept">
            <a:extLst>
              <a:ext uri="{FF2B5EF4-FFF2-40B4-BE49-F238E27FC236}">
                <a16:creationId xmlns:a16="http://schemas.microsoft.com/office/drawing/2014/main" id="{DEC6C3EB-9405-820D-53EF-4FFDC54B366C}"/>
              </a:ext>
            </a:extLst>
          </p:cNvPr>
          <p:cNvPicPr>
            <a:picLocks noChangeAspect="1"/>
          </p:cNvPicPr>
          <p:nvPr/>
        </p:nvPicPr>
        <p:blipFill>
          <a:blip r:embed="rId2">
            <a:alphaModFix amt="40000"/>
          </a:blip>
          <a:srcRect t="25606" r="-1" b="18129"/>
          <a:stretch/>
        </p:blipFill>
        <p:spPr>
          <a:xfrm>
            <a:off x="20" y="10"/>
            <a:ext cx="12188932" cy="6857990"/>
          </a:xfrm>
          <a:prstGeom prst="rect">
            <a:avLst/>
          </a:prstGeom>
          <a:ln w="12700">
            <a:noFill/>
          </a:ln>
        </p:spPr>
      </p:pic>
      <p:grpSp>
        <p:nvGrpSpPr>
          <p:cNvPr id="13" name="Group 12">
            <a:extLst>
              <a:ext uri="{FF2B5EF4-FFF2-40B4-BE49-F238E27FC236}">
                <a16:creationId xmlns:a16="http://schemas.microsoft.com/office/drawing/2014/main" id="{654AC0FE-C43D-49AC-9730-284354DEC8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8366" y="87"/>
            <a:ext cx="10933011" cy="6864297"/>
            <a:chOff x="628366" y="87"/>
            <a:chExt cx="10933011" cy="6864297"/>
          </a:xfrm>
        </p:grpSpPr>
        <p:cxnSp>
          <p:nvCxnSpPr>
            <p:cNvPr id="14" name="Straight Connector 13">
              <a:extLst>
                <a:ext uri="{FF2B5EF4-FFF2-40B4-BE49-F238E27FC236}">
                  <a16:creationId xmlns:a16="http://schemas.microsoft.com/office/drawing/2014/main" id="{246F6FE9-8F24-4E96-8FA6-DABE61A20C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282750" y="3429044"/>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0C5E755-8FD9-4EBF-978B-015F9339F3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688336" y="3429043"/>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C7F63B7-3E85-42EC-8447-F6699247EC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8366"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11">
              <a:extLst>
                <a:ext uri="{FF2B5EF4-FFF2-40B4-BE49-F238E27FC236}">
                  <a16:creationId xmlns:a16="http://schemas.microsoft.com/office/drawing/2014/main" id="{AFDFA9EA-AAC0-416F-A0E9-ACD410E9D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EF7E7E-9948-4D78-BE70-F624A62D85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4010"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975AAAB-9AEC-496F-94E4-CE5330CB49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2421" y="3431507"/>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5BF383-42C5-4FE4-894A-17B84AF22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6164"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BA31752-0128-0011-8B8E-89466970AC3B}"/>
              </a:ext>
            </a:extLst>
          </p:cNvPr>
          <p:cNvSpPr>
            <a:spLocks noGrp="1"/>
          </p:cNvSpPr>
          <p:nvPr>
            <p:ph type="ctrTitle"/>
          </p:nvPr>
        </p:nvSpPr>
        <p:spPr>
          <a:xfrm>
            <a:off x="3471863" y="3429000"/>
            <a:ext cx="5248275" cy="2387600"/>
          </a:xfrm>
        </p:spPr>
        <p:txBody>
          <a:bodyPr anchor="t">
            <a:normAutofit/>
          </a:bodyPr>
          <a:lstStyle/>
          <a:p>
            <a:pPr algn="ctr"/>
            <a:r>
              <a:rPr lang="en-US" dirty="0">
                <a:solidFill>
                  <a:srgbClr val="FFFFFF"/>
                </a:solidFill>
              </a:rPr>
              <a:t>Final Presentation</a:t>
            </a:r>
          </a:p>
        </p:txBody>
      </p:sp>
      <p:sp>
        <p:nvSpPr>
          <p:cNvPr id="3" name="Subtitle 2">
            <a:extLst>
              <a:ext uri="{FF2B5EF4-FFF2-40B4-BE49-F238E27FC236}">
                <a16:creationId xmlns:a16="http://schemas.microsoft.com/office/drawing/2014/main" id="{A66955AF-312C-D89A-7AE5-113145E80418}"/>
              </a:ext>
            </a:extLst>
          </p:cNvPr>
          <p:cNvSpPr>
            <a:spLocks noGrp="1"/>
          </p:cNvSpPr>
          <p:nvPr>
            <p:ph type="subTitle" idx="1"/>
          </p:nvPr>
        </p:nvSpPr>
        <p:spPr>
          <a:xfrm>
            <a:off x="3507612" y="5366706"/>
            <a:ext cx="5248275" cy="1321670"/>
          </a:xfrm>
        </p:spPr>
        <p:txBody>
          <a:bodyPr anchor="ctr">
            <a:normAutofit/>
          </a:bodyPr>
          <a:lstStyle/>
          <a:p>
            <a:pPr algn="ctr"/>
            <a:r>
              <a:rPr lang="en-US" dirty="0">
                <a:solidFill>
                  <a:srgbClr val="FFFFFF"/>
                </a:solidFill>
              </a:rPr>
              <a:t>Luke Stucky</a:t>
            </a:r>
          </a:p>
        </p:txBody>
      </p:sp>
      <p:sp>
        <p:nvSpPr>
          <p:cNvPr id="6" name="Subtitle 2">
            <a:extLst>
              <a:ext uri="{FF2B5EF4-FFF2-40B4-BE49-F238E27FC236}">
                <a16:creationId xmlns:a16="http://schemas.microsoft.com/office/drawing/2014/main" id="{6BD9D8EC-AC4C-D76C-9F47-557BA1B6DCDE}"/>
              </a:ext>
            </a:extLst>
          </p:cNvPr>
          <p:cNvSpPr txBox="1">
            <a:spLocks/>
          </p:cNvSpPr>
          <p:nvPr/>
        </p:nvSpPr>
        <p:spPr>
          <a:xfrm>
            <a:off x="3486475" y="4476828"/>
            <a:ext cx="5248275" cy="1321670"/>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2">
                    <a:lumMod val="60000"/>
                    <a:lumOff val="40000"/>
                  </a:schemeClr>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2">
                    <a:lumMod val="60000"/>
                    <a:lumOff val="40000"/>
                  </a:schemeClr>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2">
                    <a:lumMod val="60000"/>
                    <a:lumOff val="40000"/>
                  </a:schemeClr>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2">
                    <a:lumMod val="60000"/>
                    <a:lumOff val="40000"/>
                  </a:schemeClr>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2">
                    <a:lumMod val="60000"/>
                    <a:lumOff val="4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dirty="0">
                <a:solidFill>
                  <a:srgbClr val="FFFFFF"/>
                </a:solidFill>
              </a:rPr>
              <a:t>Classification and Prediction</a:t>
            </a:r>
          </a:p>
        </p:txBody>
      </p:sp>
    </p:spTree>
    <p:extLst>
      <p:ext uri="{BB962C8B-B14F-4D97-AF65-F5344CB8AC3E}">
        <p14:creationId xmlns:p14="http://schemas.microsoft.com/office/powerpoint/2010/main" val="318917592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6E2F-9554-023C-4576-35A2AD834E43}"/>
              </a:ext>
            </a:extLst>
          </p:cNvPr>
          <p:cNvSpPr>
            <a:spLocks noGrp="1"/>
          </p:cNvSpPr>
          <p:nvPr>
            <p:ph type="title"/>
          </p:nvPr>
        </p:nvSpPr>
        <p:spPr>
          <a:xfrm>
            <a:off x="640977" y="-411195"/>
            <a:ext cx="10515600" cy="1325563"/>
          </a:xfrm>
        </p:spPr>
        <p:txBody>
          <a:bodyPr/>
          <a:lstStyle/>
          <a:p>
            <a:r>
              <a:rPr lang="en-US" dirty="0"/>
              <a:t>Prediction</a:t>
            </a:r>
          </a:p>
        </p:txBody>
      </p:sp>
      <p:sp>
        <p:nvSpPr>
          <p:cNvPr id="4" name="Title 1">
            <a:extLst>
              <a:ext uri="{FF2B5EF4-FFF2-40B4-BE49-F238E27FC236}">
                <a16:creationId xmlns:a16="http://schemas.microsoft.com/office/drawing/2014/main" id="{02AD5401-F4B2-8D06-2934-638B9F1AD499}"/>
              </a:ext>
            </a:extLst>
          </p:cNvPr>
          <p:cNvSpPr txBox="1">
            <a:spLocks/>
          </p:cNvSpPr>
          <p:nvPr/>
        </p:nvSpPr>
        <p:spPr>
          <a:xfrm>
            <a:off x="838200" y="651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a:lstStyle>
          <a:p>
            <a:pPr algn="ctr"/>
            <a:r>
              <a:rPr lang="en-US" dirty="0"/>
              <a:t>Regression Tree</a:t>
            </a:r>
          </a:p>
        </p:txBody>
      </p:sp>
      <p:pic>
        <p:nvPicPr>
          <p:cNvPr id="5" name="Content Placeholder 4">
            <a:extLst>
              <a:ext uri="{FF2B5EF4-FFF2-40B4-BE49-F238E27FC236}">
                <a16:creationId xmlns:a16="http://schemas.microsoft.com/office/drawing/2014/main" id="{B0532607-7EE7-7954-2D09-D838B2E8AB35}"/>
              </a:ext>
            </a:extLst>
          </p:cNvPr>
          <p:cNvPicPr>
            <a:picLocks noGrp="1" noChangeAspect="1"/>
          </p:cNvPicPr>
          <p:nvPr>
            <p:ph idx="1"/>
          </p:nvPr>
        </p:nvPicPr>
        <p:blipFill>
          <a:blip r:embed="rId2"/>
          <a:stretch>
            <a:fillRect/>
          </a:stretch>
        </p:blipFill>
        <p:spPr>
          <a:xfrm>
            <a:off x="6285773" y="2365813"/>
            <a:ext cx="4489804" cy="2821860"/>
          </a:xfrm>
        </p:spPr>
      </p:pic>
      <p:sp>
        <p:nvSpPr>
          <p:cNvPr id="6" name="TextBox 5">
            <a:extLst>
              <a:ext uri="{FF2B5EF4-FFF2-40B4-BE49-F238E27FC236}">
                <a16:creationId xmlns:a16="http://schemas.microsoft.com/office/drawing/2014/main" id="{23C0207D-55A1-3517-0EC7-9DC200E4B5F2}"/>
              </a:ext>
            </a:extLst>
          </p:cNvPr>
          <p:cNvSpPr txBox="1"/>
          <p:nvPr/>
        </p:nvSpPr>
        <p:spPr>
          <a:xfrm>
            <a:off x="1299883" y="2207083"/>
            <a:ext cx="4235823"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lumMod val="60000"/>
                    <a:lumOff val="40000"/>
                  </a:schemeClr>
                </a:solidFill>
              </a:rPr>
              <a:t>Default tree split 6 times. Five of those splits were by </a:t>
            </a:r>
            <a:r>
              <a:rPr lang="en-US" dirty="0" err="1">
                <a:solidFill>
                  <a:schemeClr val="tx2">
                    <a:lumMod val="60000"/>
                    <a:lumOff val="40000"/>
                  </a:schemeClr>
                </a:solidFill>
              </a:rPr>
              <a:t>r_debt_income</a:t>
            </a:r>
            <a:r>
              <a:rPr lang="en-US" dirty="0">
                <a:solidFill>
                  <a:schemeClr val="tx2">
                    <a:lumMod val="60000"/>
                    <a:lumOff val="40000"/>
                  </a:schemeClr>
                </a:solidFill>
              </a:rPr>
              <a:t>.</a:t>
            </a:r>
          </a:p>
          <a:p>
            <a:pPr marL="285750" indent="-285750">
              <a:buFont typeface="Arial" panose="020B0604020202020204" pitchFamily="34" charset="0"/>
              <a:buChar char="•"/>
            </a:pPr>
            <a:endParaRPr lang="en-US" dirty="0">
              <a:solidFill>
                <a:schemeClr val="tx2">
                  <a:lumMod val="60000"/>
                  <a:lumOff val="40000"/>
                </a:schemeClr>
              </a:solidFill>
            </a:endParaRPr>
          </a:p>
          <a:p>
            <a:pPr marL="285750" indent="-285750">
              <a:buFont typeface="Arial" panose="020B0604020202020204" pitchFamily="34" charset="0"/>
              <a:buChar char="•"/>
            </a:pPr>
            <a:r>
              <a:rPr lang="en-US" dirty="0">
                <a:solidFill>
                  <a:schemeClr val="tx2">
                    <a:lumMod val="60000"/>
                    <a:lumOff val="40000"/>
                  </a:schemeClr>
                </a:solidFill>
              </a:rPr>
              <a:t>Used minimum error cp (0.013001) to generate optimal tree.</a:t>
            </a:r>
          </a:p>
          <a:p>
            <a:pPr marL="285750" indent="-285750">
              <a:buFont typeface="Arial" panose="020B0604020202020204" pitchFamily="34" charset="0"/>
              <a:buChar char="•"/>
            </a:pPr>
            <a:endParaRPr lang="en-US" dirty="0">
              <a:solidFill>
                <a:schemeClr val="tx2">
                  <a:lumMod val="60000"/>
                  <a:lumOff val="40000"/>
                </a:schemeClr>
              </a:solidFill>
            </a:endParaRPr>
          </a:p>
          <a:p>
            <a:pPr marL="285750" indent="-285750">
              <a:buFont typeface="Arial" panose="020B0604020202020204" pitchFamily="34" charset="0"/>
              <a:buChar char="•"/>
            </a:pPr>
            <a:r>
              <a:rPr lang="en-US" dirty="0">
                <a:solidFill>
                  <a:schemeClr val="tx2">
                    <a:lumMod val="60000"/>
                    <a:lumOff val="40000"/>
                  </a:schemeClr>
                </a:solidFill>
              </a:rPr>
              <a:t>Optimal tree splits five times and all on </a:t>
            </a:r>
            <a:r>
              <a:rPr lang="en-US" dirty="0" err="1">
                <a:solidFill>
                  <a:schemeClr val="tx2">
                    <a:lumMod val="60000"/>
                    <a:lumOff val="40000"/>
                  </a:schemeClr>
                </a:solidFill>
              </a:rPr>
              <a:t>r_debt_income</a:t>
            </a:r>
            <a:r>
              <a:rPr lang="en-US" dirty="0">
                <a:solidFill>
                  <a:schemeClr val="tx2">
                    <a:lumMod val="60000"/>
                    <a:lumOff val="40000"/>
                  </a:schemeClr>
                </a:solidFill>
              </a:rPr>
              <a:t>.</a:t>
            </a:r>
          </a:p>
          <a:p>
            <a:pPr marL="285750" indent="-285750">
              <a:buFont typeface="Arial" panose="020B0604020202020204" pitchFamily="34" charset="0"/>
              <a:buChar char="•"/>
            </a:pPr>
            <a:endParaRPr lang="en-US" dirty="0">
              <a:solidFill>
                <a:schemeClr val="tx2">
                  <a:lumMod val="60000"/>
                  <a:lumOff val="40000"/>
                </a:schemeClr>
              </a:solidFill>
            </a:endParaRPr>
          </a:p>
          <a:p>
            <a:pPr marL="285750" indent="-285750">
              <a:buFont typeface="Arial" panose="020B0604020202020204" pitchFamily="34" charset="0"/>
              <a:buChar char="•"/>
            </a:pPr>
            <a:r>
              <a:rPr lang="en-US" dirty="0">
                <a:solidFill>
                  <a:schemeClr val="tx2">
                    <a:lumMod val="60000"/>
                    <a:lumOff val="40000"/>
                  </a:schemeClr>
                </a:solidFill>
              </a:rPr>
              <a:t>MAPE of 4.58% and RMSE of 33.6</a:t>
            </a:r>
          </a:p>
          <a:p>
            <a:pPr marL="285750" indent="-285750">
              <a:buFont typeface="Arial" panose="020B0604020202020204" pitchFamily="34" charset="0"/>
              <a:buChar char="•"/>
            </a:pPr>
            <a:endParaRPr lang="en-US" dirty="0">
              <a:solidFill>
                <a:schemeClr val="tx2">
                  <a:lumMod val="60000"/>
                  <a:lumOff val="40000"/>
                </a:schemeClr>
              </a:solidFill>
            </a:endParaRPr>
          </a:p>
        </p:txBody>
      </p:sp>
      <p:sp>
        <p:nvSpPr>
          <p:cNvPr id="8" name="Title 1">
            <a:extLst>
              <a:ext uri="{FF2B5EF4-FFF2-40B4-BE49-F238E27FC236}">
                <a16:creationId xmlns:a16="http://schemas.microsoft.com/office/drawing/2014/main" id="{5CA383C1-43D8-11EC-901C-EA0FA56744B9}"/>
              </a:ext>
            </a:extLst>
          </p:cNvPr>
          <p:cNvSpPr txBox="1">
            <a:spLocks/>
          </p:cNvSpPr>
          <p:nvPr/>
        </p:nvSpPr>
        <p:spPr>
          <a:xfrm>
            <a:off x="6656296" y="1660853"/>
            <a:ext cx="3904129" cy="1020794"/>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a:lstStyle>
          <a:p>
            <a:pPr algn="ctr"/>
            <a:r>
              <a:rPr lang="en-US" sz="2000" dirty="0"/>
              <a:t>Optimal Tree</a:t>
            </a:r>
          </a:p>
        </p:txBody>
      </p:sp>
    </p:spTree>
    <p:extLst>
      <p:ext uri="{BB962C8B-B14F-4D97-AF65-F5344CB8AC3E}">
        <p14:creationId xmlns:p14="http://schemas.microsoft.com/office/powerpoint/2010/main" val="1881030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6E2F-9554-023C-4576-35A2AD834E43}"/>
              </a:ext>
            </a:extLst>
          </p:cNvPr>
          <p:cNvSpPr>
            <a:spLocks noGrp="1"/>
          </p:cNvSpPr>
          <p:nvPr>
            <p:ph type="title"/>
          </p:nvPr>
        </p:nvSpPr>
        <p:spPr>
          <a:xfrm>
            <a:off x="-123265" y="-66542"/>
            <a:ext cx="3798794" cy="730018"/>
          </a:xfrm>
        </p:spPr>
        <p:txBody>
          <a:bodyPr>
            <a:normAutofit fontScale="90000"/>
          </a:bodyPr>
          <a:lstStyle/>
          <a:p>
            <a:pPr algn="ctr"/>
            <a:r>
              <a:rPr lang="en-US" b="1" dirty="0"/>
              <a:t>Prediction</a:t>
            </a:r>
          </a:p>
        </p:txBody>
      </p:sp>
      <p:sp>
        <p:nvSpPr>
          <p:cNvPr id="7" name="Title 1">
            <a:extLst>
              <a:ext uri="{FF2B5EF4-FFF2-40B4-BE49-F238E27FC236}">
                <a16:creationId xmlns:a16="http://schemas.microsoft.com/office/drawing/2014/main" id="{6C0A2A7C-9C48-A56E-7E74-6C1FC55E507E}"/>
              </a:ext>
            </a:extLst>
          </p:cNvPr>
          <p:cNvSpPr txBox="1">
            <a:spLocks/>
          </p:cNvSpPr>
          <p:nvPr/>
        </p:nvSpPr>
        <p:spPr>
          <a:xfrm>
            <a:off x="838200" y="892564"/>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a:lstStyle>
          <a:p>
            <a:pPr algn="ctr"/>
            <a:r>
              <a:rPr lang="en-US" dirty="0"/>
              <a:t>Evaluation</a:t>
            </a:r>
          </a:p>
        </p:txBody>
      </p:sp>
      <p:sp>
        <p:nvSpPr>
          <p:cNvPr id="4" name="Rectangle 2">
            <a:extLst>
              <a:ext uri="{FF2B5EF4-FFF2-40B4-BE49-F238E27FC236}">
                <a16:creationId xmlns:a16="http://schemas.microsoft.com/office/drawing/2014/main" id="{6B48DF63-D919-20C5-6543-737D5785241C}"/>
              </a:ext>
            </a:extLst>
          </p:cNvPr>
          <p:cNvSpPr>
            <a:spLocks noGrp="1" noChangeArrowheads="1"/>
          </p:cNvSpPr>
          <p:nvPr>
            <p:ph idx="1"/>
          </p:nvPr>
        </p:nvSpPr>
        <p:spPr bwMode="auto">
          <a:xfrm>
            <a:off x="806824" y="2225102"/>
            <a:ext cx="10546976" cy="386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dirty="0"/>
              <a:t>Model 1: Regression without Interaction:</a:t>
            </a:r>
          </a:p>
          <a:p>
            <a:pPr lvl="1"/>
            <a:r>
              <a:rPr lang="en-US" dirty="0"/>
              <a:t>Provides a decent RMSE and an excellent MAPE, indicating strong overall performance.</a:t>
            </a:r>
          </a:p>
          <a:p>
            <a:pPr marL="0" indent="0">
              <a:buNone/>
            </a:pPr>
            <a:r>
              <a:rPr lang="en-US" dirty="0"/>
              <a:t>Model 2: Regression with Interaction:</a:t>
            </a:r>
          </a:p>
          <a:p>
            <a:pPr lvl="1"/>
            <a:r>
              <a:rPr lang="en-US" dirty="0"/>
              <a:t>Improved adjusted R² significantly but had inferior RMSE and MAPE compared to the simple regression model.</a:t>
            </a:r>
          </a:p>
          <a:p>
            <a:pPr marL="0" indent="0">
              <a:buNone/>
            </a:pPr>
            <a:r>
              <a:rPr lang="en-US" dirty="0"/>
              <a:t>Model 3: Regression Tree:</a:t>
            </a:r>
          </a:p>
          <a:p>
            <a:pPr lvl="1"/>
            <a:r>
              <a:rPr lang="en-US" dirty="0"/>
              <a:t>Produced RMSE and MAPE values close to the other two models but still performed worse.</a:t>
            </a:r>
          </a:p>
          <a:p>
            <a:pPr marL="0" indent="0">
              <a:buNone/>
            </a:pPr>
            <a:r>
              <a:rPr lang="en-US" dirty="0"/>
              <a:t>Deployment Readiness:</a:t>
            </a:r>
          </a:p>
          <a:p>
            <a:pPr lvl="1"/>
            <a:r>
              <a:rPr lang="en-US" dirty="0"/>
              <a:t>The simple regression model, with its smallest RMSE and MAPE, is the most promising for deployment.</a:t>
            </a:r>
          </a:p>
          <a:p>
            <a:pPr marL="0" lvl="8" indent="0" fontAlgn="base">
              <a:lnSpc>
                <a:spcPct val="100000"/>
              </a:lnSpc>
              <a:spcBef>
                <a:spcPct val="0"/>
              </a:spcBef>
              <a:spcAft>
                <a:spcPct val="0"/>
              </a:spcAft>
              <a:buNone/>
            </a:pPr>
            <a:endParaRPr lang="en-US" altLang="en-US" dirty="0">
              <a:solidFill>
                <a:schemeClr val="tx2">
                  <a:lumMod val="60000"/>
                  <a:lumOff val="40000"/>
                </a:schemeClr>
              </a:solidFill>
            </a:endParaRPr>
          </a:p>
          <a:p>
            <a:pPr marL="0" lvl="8" indent="0" fontAlgn="base">
              <a:lnSpc>
                <a:spcPct val="100000"/>
              </a:lnSpc>
              <a:spcBef>
                <a:spcPct val="0"/>
              </a:spcBef>
              <a:spcAft>
                <a:spcPct val="0"/>
              </a:spcAft>
              <a:buNone/>
            </a:pPr>
            <a:endParaRPr lang="en-US" altLang="en-US" dirty="0"/>
          </a:p>
        </p:txBody>
      </p:sp>
    </p:spTree>
    <p:extLst>
      <p:ext uri="{BB962C8B-B14F-4D97-AF65-F5344CB8AC3E}">
        <p14:creationId xmlns:p14="http://schemas.microsoft.com/office/powerpoint/2010/main" val="2348287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6E2F-9554-023C-4576-35A2AD834E43}"/>
              </a:ext>
            </a:extLst>
          </p:cNvPr>
          <p:cNvSpPr>
            <a:spLocks noGrp="1"/>
          </p:cNvSpPr>
          <p:nvPr>
            <p:ph type="title"/>
          </p:nvPr>
        </p:nvSpPr>
        <p:spPr>
          <a:xfrm>
            <a:off x="-123265" y="-66542"/>
            <a:ext cx="3798794" cy="730018"/>
          </a:xfrm>
        </p:spPr>
        <p:txBody>
          <a:bodyPr>
            <a:normAutofit fontScale="90000"/>
          </a:bodyPr>
          <a:lstStyle/>
          <a:p>
            <a:pPr algn="ctr"/>
            <a:r>
              <a:rPr lang="en-US" b="1" dirty="0"/>
              <a:t>Prediction</a:t>
            </a:r>
          </a:p>
        </p:txBody>
      </p:sp>
      <p:sp>
        <p:nvSpPr>
          <p:cNvPr id="7" name="Title 1">
            <a:extLst>
              <a:ext uri="{FF2B5EF4-FFF2-40B4-BE49-F238E27FC236}">
                <a16:creationId xmlns:a16="http://schemas.microsoft.com/office/drawing/2014/main" id="{6C0A2A7C-9C48-A56E-7E74-6C1FC55E507E}"/>
              </a:ext>
            </a:extLst>
          </p:cNvPr>
          <p:cNvSpPr txBox="1">
            <a:spLocks/>
          </p:cNvSpPr>
          <p:nvPr/>
        </p:nvSpPr>
        <p:spPr>
          <a:xfrm>
            <a:off x="838200" y="892564"/>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a:lstStyle>
          <a:p>
            <a:pPr algn="ctr"/>
            <a:r>
              <a:rPr lang="en-US" dirty="0"/>
              <a:t>Deployment</a:t>
            </a:r>
          </a:p>
        </p:txBody>
      </p:sp>
      <p:sp>
        <p:nvSpPr>
          <p:cNvPr id="3" name="Rectangle 1">
            <a:extLst>
              <a:ext uri="{FF2B5EF4-FFF2-40B4-BE49-F238E27FC236}">
                <a16:creationId xmlns:a16="http://schemas.microsoft.com/office/drawing/2014/main" id="{07138813-9C45-DCA0-1E9A-FB08A1412E77}"/>
              </a:ext>
            </a:extLst>
          </p:cNvPr>
          <p:cNvSpPr>
            <a:spLocks noGrp="1" noChangeArrowheads="1"/>
          </p:cNvSpPr>
          <p:nvPr>
            <p:ph idx="1"/>
          </p:nvPr>
        </p:nvSpPr>
        <p:spPr bwMode="auto">
          <a:xfrm>
            <a:off x="932329" y="2787148"/>
            <a:ext cx="10327341" cy="2510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fontAlgn="base">
              <a:spcBef>
                <a:spcPct val="0"/>
              </a:spcBef>
              <a:spcAft>
                <a:spcPct val="0"/>
              </a:spcAft>
              <a:buFont typeface="Arial" panose="020B0604020202020204" pitchFamily="34" charset="0"/>
              <a:buNone/>
            </a:pPr>
            <a:r>
              <a:rPr lang="en-US" altLang="en-US" dirty="0"/>
              <a:t>Predictive Performance:</a:t>
            </a:r>
          </a:p>
          <a:p>
            <a:pPr lvl="1" fontAlgn="base">
              <a:spcBef>
                <a:spcPct val="0"/>
              </a:spcBef>
              <a:spcAft>
                <a:spcPct val="0"/>
              </a:spcAft>
            </a:pPr>
            <a:r>
              <a:rPr lang="en-US" altLang="en-US" sz="1800" dirty="0"/>
              <a:t>Current model is performing well with a decent RMSE and an excellent MAPE.</a:t>
            </a:r>
          </a:p>
          <a:p>
            <a:pPr lvl="1" fontAlgn="base">
              <a:spcBef>
                <a:spcPct val="0"/>
              </a:spcBef>
              <a:spcAft>
                <a:spcPct val="0"/>
              </a:spcAft>
            </a:pPr>
            <a:r>
              <a:rPr lang="en-US" altLang="en-US" sz="1800" dirty="0"/>
              <a:t>We are on the right track for predicting credit scores accurately, but there is still room for improvement.</a:t>
            </a:r>
          </a:p>
          <a:p>
            <a:pPr marL="0" marR="0" lvl="0" indent="0" fontAlgn="base">
              <a:spcBef>
                <a:spcPct val="0"/>
              </a:spcBef>
              <a:spcAft>
                <a:spcPct val="0"/>
              </a:spcAft>
              <a:buClrTx/>
              <a:buSzTx/>
              <a:buFont typeface="Arial" panose="020B0604020202020204" pitchFamily="34" charset="0"/>
              <a:buNone/>
              <a:tabLst/>
            </a:pPr>
            <a:r>
              <a:rPr lang="en-US" altLang="en-US" dirty="0"/>
              <a:t>Translating Insights to Classification:</a:t>
            </a:r>
          </a:p>
          <a:p>
            <a:pPr lvl="1" fontAlgn="base">
              <a:spcBef>
                <a:spcPct val="0"/>
              </a:spcBef>
              <a:spcAft>
                <a:spcPct val="0"/>
              </a:spcAft>
            </a:pPr>
            <a:r>
              <a:rPr lang="en-US" sz="1800" dirty="0"/>
              <a:t>Insights gained from predicting credit scores can be translated back to the classification problem.</a:t>
            </a:r>
          </a:p>
          <a:p>
            <a:pPr lvl="1" fontAlgn="base">
              <a:spcBef>
                <a:spcPct val="0"/>
              </a:spcBef>
              <a:spcAft>
                <a:spcPct val="0"/>
              </a:spcAft>
            </a:pPr>
            <a:r>
              <a:rPr lang="en-US" altLang="en-US" sz="1800" dirty="0"/>
              <a:t>This will allow us to better identify customers at higher risk of defaulting.</a:t>
            </a:r>
          </a:p>
        </p:txBody>
      </p:sp>
    </p:spTree>
    <p:extLst>
      <p:ext uri="{BB962C8B-B14F-4D97-AF65-F5344CB8AC3E}">
        <p14:creationId xmlns:p14="http://schemas.microsoft.com/office/powerpoint/2010/main" val="3264872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C0A2A7C-9C48-A56E-7E74-6C1FC55E507E}"/>
              </a:ext>
            </a:extLst>
          </p:cNvPr>
          <p:cNvSpPr txBox="1">
            <a:spLocks/>
          </p:cNvSpPr>
          <p:nvPr/>
        </p:nvSpPr>
        <p:spPr>
          <a:xfrm>
            <a:off x="838200" y="892564"/>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a:lstStyle>
          <a:p>
            <a:pPr algn="ctr"/>
            <a:r>
              <a:rPr lang="en-US" dirty="0"/>
              <a:t>Faith Integration | Ethical Consideration</a:t>
            </a:r>
          </a:p>
        </p:txBody>
      </p:sp>
      <p:sp>
        <p:nvSpPr>
          <p:cNvPr id="4" name="Rectangle 2">
            <a:extLst>
              <a:ext uri="{FF2B5EF4-FFF2-40B4-BE49-F238E27FC236}">
                <a16:creationId xmlns:a16="http://schemas.microsoft.com/office/drawing/2014/main" id="{6B48DF63-D919-20C5-6543-737D5785241C}"/>
              </a:ext>
            </a:extLst>
          </p:cNvPr>
          <p:cNvSpPr>
            <a:spLocks noGrp="1" noChangeArrowheads="1"/>
          </p:cNvSpPr>
          <p:nvPr>
            <p:ph idx="1"/>
          </p:nvPr>
        </p:nvSpPr>
        <p:spPr bwMode="auto">
          <a:xfrm>
            <a:off x="806824" y="3155100"/>
            <a:ext cx="10546976"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8" indent="0" fontAlgn="base">
              <a:lnSpc>
                <a:spcPct val="100000"/>
              </a:lnSpc>
              <a:spcBef>
                <a:spcPct val="0"/>
              </a:spcBef>
              <a:spcAft>
                <a:spcPct val="0"/>
              </a:spcAft>
              <a:buNone/>
            </a:pPr>
            <a:r>
              <a:rPr lang="en-US" altLang="en-US" dirty="0">
                <a:solidFill>
                  <a:schemeClr val="tx2">
                    <a:lumMod val="60000"/>
                    <a:lumOff val="40000"/>
                  </a:schemeClr>
                </a:solidFill>
              </a:rPr>
              <a:t>Working with credit score data presents ethical challenges that can’t go unnoticed.</a:t>
            </a:r>
          </a:p>
          <a:p>
            <a:pPr marL="0" lvl="8" indent="0" fontAlgn="base">
              <a:lnSpc>
                <a:spcPct val="100000"/>
              </a:lnSpc>
              <a:spcBef>
                <a:spcPct val="0"/>
              </a:spcBef>
              <a:spcAft>
                <a:spcPct val="0"/>
              </a:spcAft>
              <a:buNone/>
            </a:pPr>
            <a:endParaRPr lang="en-US" altLang="en-US" dirty="0">
              <a:solidFill>
                <a:schemeClr val="tx2">
                  <a:lumMod val="60000"/>
                  <a:lumOff val="40000"/>
                </a:schemeClr>
              </a:solidFill>
            </a:endParaRPr>
          </a:p>
          <a:p>
            <a:pPr marL="0" lvl="8" indent="0" fontAlgn="base">
              <a:lnSpc>
                <a:spcPct val="100000"/>
              </a:lnSpc>
              <a:spcBef>
                <a:spcPct val="0"/>
              </a:spcBef>
              <a:spcAft>
                <a:spcPct val="0"/>
              </a:spcAft>
              <a:buNone/>
            </a:pPr>
            <a:r>
              <a:rPr lang="en-US" altLang="en-US" dirty="0">
                <a:solidFill>
                  <a:schemeClr val="tx2">
                    <a:lumMod val="60000"/>
                    <a:lumOff val="40000"/>
                  </a:schemeClr>
                </a:solidFill>
              </a:rPr>
              <a:t>Credit scoring models can target certain people, and they contain personal information.</a:t>
            </a:r>
          </a:p>
          <a:p>
            <a:pPr marL="742950" lvl="1" indent="-285750" fontAlgn="base">
              <a:lnSpc>
                <a:spcPct val="100000"/>
              </a:lnSpc>
              <a:spcBef>
                <a:spcPct val="0"/>
              </a:spcBef>
              <a:spcAft>
                <a:spcPct val="0"/>
              </a:spcAft>
            </a:pPr>
            <a:endParaRPr lang="en-US" altLang="en-US" dirty="0"/>
          </a:p>
          <a:p>
            <a:pPr marL="0" marR="0" lvl="0" indent="0" fontAlgn="base">
              <a:lnSpc>
                <a:spcPct val="100000"/>
              </a:lnSpc>
              <a:spcBef>
                <a:spcPct val="0"/>
              </a:spcBef>
              <a:spcAft>
                <a:spcPct val="0"/>
              </a:spcAft>
              <a:buClrTx/>
              <a:buSzTx/>
              <a:buNone/>
              <a:tabLst/>
            </a:pPr>
            <a:r>
              <a:rPr lang="en-US" altLang="en-US" dirty="0"/>
              <a:t>It is vital to gain proper consent and clearly communicate data practices.</a:t>
            </a:r>
          </a:p>
          <a:p>
            <a:pPr marL="0" marR="0" lvl="0" indent="0" fontAlgn="base">
              <a:lnSpc>
                <a:spcPct val="100000"/>
              </a:lnSpc>
              <a:spcBef>
                <a:spcPct val="0"/>
              </a:spcBef>
              <a:spcAft>
                <a:spcPct val="0"/>
              </a:spcAft>
              <a:buClrTx/>
              <a:buSzTx/>
              <a:buNone/>
              <a:tabLst/>
            </a:pPr>
            <a:endParaRPr lang="en-US" altLang="en-US" dirty="0"/>
          </a:p>
          <a:p>
            <a:pPr marL="0" marR="0" lvl="0" indent="0" fontAlgn="base">
              <a:lnSpc>
                <a:spcPct val="100000"/>
              </a:lnSpc>
              <a:spcBef>
                <a:spcPct val="0"/>
              </a:spcBef>
              <a:spcAft>
                <a:spcPct val="0"/>
              </a:spcAft>
              <a:buClrTx/>
              <a:buSzTx/>
              <a:buNone/>
              <a:tabLst/>
            </a:pPr>
            <a:r>
              <a:rPr lang="en-US" altLang="en-US" dirty="0"/>
              <a:t>As a Christian data analyst, I must practice justice and accountability in my practice.</a:t>
            </a:r>
          </a:p>
        </p:txBody>
      </p:sp>
    </p:spTree>
    <p:extLst>
      <p:ext uri="{BB962C8B-B14F-4D97-AF65-F5344CB8AC3E}">
        <p14:creationId xmlns:p14="http://schemas.microsoft.com/office/powerpoint/2010/main" val="420993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4989-A0DB-6E35-C21F-3ADFFD03E46C}"/>
              </a:ext>
            </a:extLst>
          </p:cNvPr>
          <p:cNvSpPr>
            <a:spLocks noGrp="1"/>
          </p:cNvSpPr>
          <p:nvPr>
            <p:ph type="title"/>
          </p:nvPr>
        </p:nvSpPr>
        <p:spPr>
          <a:xfrm>
            <a:off x="838200" y="2766218"/>
            <a:ext cx="10515600" cy="1325563"/>
          </a:xfrm>
        </p:spPr>
        <p:txBody>
          <a:bodyPr/>
          <a:lstStyle/>
          <a:p>
            <a:pPr algn="ctr"/>
            <a:r>
              <a:rPr lang="en-US" dirty="0"/>
              <a:t>Questions?</a:t>
            </a:r>
          </a:p>
        </p:txBody>
      </p:sp>
    </p:spTree>
    <p:extLst>
      <p:ext uri="{BB962C8B-B14F-4D97-AF65-F5344CB8AC3E}">
        <p14:creationId xmlns:p14="http://schemas.microsoft.com/office/powerpoint/2010/main" val="3348955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6E2F-9554-023C-4576-35A2AD834E43}"/>
              </a:ext>
            </a:extLst>
          </p:cNvPr>
          <p:cNvSpPr>
            <a:spLocks noGrp="1"/>
          </p:cNvSpPr>
          <p:nvPr>
            <p:ph type="title"/>
          </p:nvPr>
        </p:nvSpPr>
        <p:spPr>
          <a:xfrm>
            <a:off x="2400300" y="498147"/>
            <a:ext cx="7391400" cy="1325563"/>
          </a:xfrm>
        </p:spPr>
        <p:txBody>
          <a:bodyPr/>
          <a:lstStyle/>
          <a:p>
            <a:pPr algn="ctr"/>
            <a:r>
              <a:rPr lang="en-US" b="1" dirty="0"/>
              <a:t>Classification</a:t>
            </a:r>
          </a:p>
        </p:txBody>
      </p:sp>
      <p:sp>
        <p:nvSpPr>
          <p:cNvPr id="6" name="Content Placeholder 5">
            <a:extLst>
              <a:ext uri="{FF2B5EF4-FFF2-40B4-BE49-F238E27FC236}">
                <a16:creationId xmlns:a16="http://schemas.microsoft.com/office/drawing/2014/main" id="{91250107-EEE6-7E57-EBDA-B450A76489AC}"/>
              </a:ext>
            </a:extLst>
          </p:cNvPr>
          <p:cNvSpPr>
            <a:spLocks noGrp="1"/>
          </p:cNvSpPr>
          <p:nvPr>
            <p:ph idx="1"/>
          </p:nvPr>
        </p:nvSpPr>
        <p:spPr>
          <a:xfrm>
            <a:off x="838200" y="3036573"/>
            <a:ext cx="10515600" cy="2660498"/>
          </a:xfrm>
        </p:spPr>
        <p:txBody>
          <a:bodyPr/>
          <a:lstStyle/>
          <a:p>
            <a:pPr marL="0" indent="0">
              <a:buNone/>
            </a:pPr>
            <a:r>
              <a:rPr lang="en-US" dirty="0"/>
              <a:t>A high-end financial institution is working on reducing credit default rates while identifying high-risk customers. This will allow the institution to improve profitability and minimize financial losses. As the head data analyst, I am working on developing a reliable classification system that can predict whether a customer will default on their credit obligations. Doing this will allow the institution to be more effective in their selection of customers and increase their reputation as a high-end financial institution.</a:t>
            </a:r>
          </a:p>
        </p:txBody>
      </p:sp>
      <p:sp>
        <p:nvSpPr>
          <p:cNvPr id="7" name="Title 1">
            <a:extLst>
              <a:ext uri="{FF2B5EF4-FFF2-40B4-BE49-F238E27FC236}">
                <a16:creationId xmlns:a16="http://schemas.microsoft.com/office/drawing/2014/main" id="{6C0A2A7C-9C48-A56E-7E74-6C1FC55E507E}"/>
              </a:ext>
            </a:extLst>
          </p:cNvPr>
          <p:cNvSpPr txBox="1">
            <a:spLocks/>
          </p:cNvSpPr>
          <p:nvPr/>
        </p:nvSpPr>
        <p:spPr>
          <a:xfrm>
            <a:off x="838200" y="1561042"/>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a:lstStyle>
          <a:p>
            <a:pPr algn="ctr"/>
            <a:r>
              <a:rPr lang="en-US" dirty="0"/>
              <a:t>Business Problem</a:t>
            </a:r>
          </a:p>
        </p:txBody>
      </p:sp>
    </p:spTree>
    <p:extLst>
      <p:ext uri="{BB962C8B-B14F-4D97-AF65-F5344CB8AC3E}">
        <p14:creationId xmlns:p14="http://schemas.microsoft.com/office/powerpoint/2010/main" val="280152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6E2F-9554-023C-4576-35A2AD834E43}"/>
              </a:ext>
            </a:extLst>
          </p:cNvPr>
          <p:cNvSpPr>
            <a:spLocks noGrp="1"/>
          </p:cNvSpPr>
          <p:nvPr>
            <p:ph type="title"/>
          </p:nvPr>
        </p:nvSpPr>
        <p:spPr>
          <a:xfrm>
            <a:off x="640976" y="-416673"/>
            <a:ext cx="10515600" cy="1325563"/>
          </a:xfrm>
        </p:spPr>
        <p:txBody>
          <a:bodyPr/>
          <a:lstStyle/>
          <a:p>
            <a:r>
              <a:rPr lang="en-US" dirty="0"/>
              <a:t>Classification</a:t>
            </a:r>
          </a:p>
        </p:txBody>
      </p:sp>
      <p:pic>
        <p:nvPicPr>
          <p:cNvPr id="4" name="Content Placeholder 3">
            <a:extLst>
              <a:ext uri="{FF2B5EF4-FFF2-40B4-BE49-F238E27FC236}">
                <a16:creationId xmlns:a16="http://schemas.microsoft.com/office/drawing/2014/main" id="{0849E689-2FD7-01E8-90A1-CDEAF2DE9F87}"/>
              </a:ext>
            </a:extLst>
          </p:cNvPr>
          <p:cNvPicPr>
            <a:picLocks noGrp="1" noChangeAspect="1"/>
          </p:cNvPicPr>
          <p:nvPr>
            <p:ph idx="1"/>
          </p:nvPr>
        </p:nvPicPr>
        <p:blipFill>
          <a:blip r:embed="rId2"/>
          <a:stretch>
            <a:fillRect/>
          </a:stretch>
        </p:blipFill>
        <p:spPr>
          <a:xfrm>
            <a:off x="9310786" y="1865393"/>
            <a:ext cx="1451342" cy="3822700"/>
          </a:xfrm>
        </p:spPr>
      </p:pic>
      <p:sp>
        <p:nvSpPr>
          <p:cNvPr id="5" name="Title 1">
            <a:extLst>
              <a:ext uri="{FF2B5EF4-FFF2-40B4-BE49-F238E27FC236}">
                <a16:creationId xmlns:a16="http://schemas.microsoft.com/office/drawing/2014/main" id="{C49AFD68-D2FB-D3DB-8344-2FEBDA0F5A9C}"/>
              </a:ext>
            </a:extLst>
          </p:cNvPr>
          <p:cNvSpPr txBox="1">
            <a:spLocks/>
          </p:cNvSpPr>
          <p:nvPr/>
        </p:nvSpPr>
        <p:spPr>
          <a:xfrm>
            <a:off x="838200" y="651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a:lstStyle>
          <a:p>
            <a:pPr algn="ctr"/>
            <a:r>
              <a:rPr lang="en-US" dirty="0"/>
              <a:t>Data</a:t>
            </a:r>
          </a:p>
        </p:txBody>
      </p:sp>
      <p:sp>
        <p:nvSpPr>
          <p:cNvPr id="7" name="TextBox 6">
            <a:extLst>
              <a:ext uri="{FF2B5EF4-FFF2-40B4-BE49-F238E27FC236}">
                <a16:creationId xmlns:a16="http://schemas.microsoft.com/office/drawing/2014/main" id="{1A9C1837-F4FB-C97C-F588-74DAE1D781A0}"/>
              </a:ext>
            </a:extLst>
          </p:cNvPr>
          <p:cNvSpPr txBox="1"/>
          <p:nvPr/>
        </p:nvSpPr>
        <p:spPr>
          <a:xfrm>
            <a:off x="1299883" y="2207083"/>
            <a:ext cx="7938246"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lumMod val="60000"/>
                    <a:lumOff val="40000"/>
                  </a:schemeClr>
                </a:solidFill>
              </a:rPr>
              <a:t>Data was used for both classification and prediction.</a:t>
            </a:r>
          </a:p>
          <a:p>
            <a:pPr marL="285750" indent="-285750">
              <a:buFont typeface="Arial" panose="020B0604020202020204" pitchFamily="34" charset="0"/>
              <a:buChar char="•"/>
            </a:pPr>
            <a:endParaRPr lang="en-US" dirty="0">
              <a:solidFill>
                <a:schemeClr val="tx2">
                  <a:lumMod val="60000"/>
                  <a:lumOff val="40000"/>
                </a:schemeClr>
              </a:solidFill>
            </a:endParaRPr>
          </a:p>
          <a:p>
            <a:pPr marL="285750" indent="-285750">
              <a:buFont typeface="Arial" panose="020B0604020202020204" pitchFamily="34" charset="0"/>
              <a:buChar char="•"/>
            </a:pPr>
            <a:r>
              <a:rPr lang="en-US" dirty="0">
                <a:solidFill>
                  <a:schemeClr val="tx2">
                    <a:lumMod val="60000"/>
                    <a:lumOff val="40000"/>
                  </a:schemeClr>
                </a:solidFill>
              </a:rPr>
              <a:t>Credit score data that was randomly generated.</a:t>
            </a:r>
          </a:p>
          <a:p>
            <a:pPr marL="285750" indent="-285750">
              <a:buFont typeface="Arial" panose="020B0604020202020204" pitchFamily="34" charset="0"/>
              <a:buChar char="•"/>
            </a:pPr>
            <a:endParaRPr lang="en-US" dirty="0">
              <a:solidFill>
                <a:schemeClr val="tx2">
                  <a:lumMod val="60000"/>
                  <a:lumOff val="40000"/>
                </a:schemeClr>
              </a:solidFill>
            </a:endParaRPr>
          </a:p>
          <a:p>
            <a:pPr marL="285750" indent="-285750">
              <a:buFont typeface="Arial" panose="020B0604020202020204" pitchFamily="34" charset="0"/>
              <a:buChar char="•"/>
            </a:pPr>
            <a:r>
              <a:rPr lang="en-US" dirty="0">
                <a:solidFill>
                  <a:schemeClr val="tx2">
                    <a:lumMod val="60000"/>
                    <a:lumOff val="40000"/>
                  </a:schemeClr>
                </a:solidFill>
              </a:rPr>
              <a:t>Started with 87 variables and cut it down to 25.</a:t>
            </a:r>
          </a:p>
          <a:p>
            <a:endParaRPr lang="en-US" dirty="0">
              <a:solidFill>
                <a:schemeClr val="tx2">
                  <a:lumMod val="60000"/>
                  <a:lumOff val="40000"/>
                </a:schemeClr>
              </a:solidFill>
            </a:endParaRPr>
          </a:p>
          <a:p>
            <a:pPr marL="285750" indent="-285750">
              <a:buFont typeface="Arial" panose="020B0604020202020204" pitchFamily="34" charset="0"/>
              <a:buChar char="•"/>
            </a:pPr>
            <a:r>
              <a:rPr lang="en-US" dirty="0">
                <a:solidFill>
                  <a:schemeClr val="tx2">
                    <a:lumMod val="60000"/>
                    <a:lumOff val="40000"/>
                  </a:schemeClr>
                </a:solidFill>
              </a:rPr>
              <a:t>Kept ratio variables, categorical variables, and the integer variables.</a:t>
            </a:r>
          </a:p>
          <a:p>
            <a:pPr marL="285750" indent="-285750">
              <a:buFont typeface="Arial" panose="020B0604020202020204" pitchFamily="34" charset="0"/>
              <a:buChar char="•"/>
            </a:pPr>
            <a:endParaRPr lang="en-US" dirty="0">
              <a:solidFill>
                <a:schemeClr val="tx2">
                  <a:lumMod val="60000"/>
                  <a:lumOff val="40000"/>
                </a:schemeClr>
              </a:solidFill>
            </a:endParaRPr>
          </a:p>
          <a:p>
            <a:pPr marL="285750" indent="-285750">
              <a:buFont typeface="Arial" panose="020B0604020202020204" pitchFamily="34" charset="0"/>
              <a:buChar char="•"/>
            </a:pPr>
            <a:r>
              <a:rPr lang="en-US" dirty="0">
                <a:solidFill>
                  <a:schemeClr val="tx2">
                    <a:lumMod val="60000"/>
                    <a:lumOff val="40000"/>
                  </a:schemeClr>
                </a:solidFill>
              </a:rPr>
              <a:t>Turned default into factor to be the dependent variable in classification.</a:t>
            </a:r>
          </a:p>
          <a:p>
            <a:pPr marL="285750" indent="-285750">
              <a:buFont typeface="Arial" panose="020B0604020202020204" pitchFamily="34" charset="0"/>
              <a:buChar char="•"/>
            </a:pPr>
            <a:endParaRPr lang="en-US" dirty="0">
              <a:solidFill>
                <a:schemeClr val="tx2">
                  <a:lumMod val="60000"/>
                  <a:lumOff val="40000"/>
                </a:schemeClr>
              </a:solidFill>
            </a:endParaRPr>
          </a:p>
          <a:p>
            <a:pPr marL="285750" indent="-285750">
              <a:buFont typeface="Arial" panose="020B0604020202020204" pitchFamily="34" charset="0"/>
              <a:buChar char="•"/>
            </a:pPr>
            <a:r>
              <a:rPr lang="en-US" dirty="0">
                <a:solidFill>
                  <a:schemeClr val="tx2">
                    <a:lumMod val="60000"/>
                    <a:lumOff val="40000"/>
                  </a:schemeClr>
                </a:solidFill>
              </a:rPr>
              <a:t>No missing values were in the data.</a:t>
            </a:r>
          </a:p>
        </p:txBody>
      </p:sp>
      <p:sp>
        <p:nvSpPr>
          <p:cNvPr id="9" name="TextBox 8">
            <a:extLst>
              <a:ext uri="{FF2B5EF4-FFF2-40B4-BE49-F238E27FC236}">
                <a16:creationId xmlns:a16="http://schemas.microsoft.com/office/drawing/2014/main" id="{B1E2AF18-51F7-6210-B274-7376958BD41A}"/>
              </a:ext>
            </a:extLst>
          </p:cNvPr>
          <p:cNvSpPr txBox="1"/>
          <p:nvPr/>
        </p:nvSpPr>
        <p:spPr>
          <a:xfrm>
            <a:off x="5331758" y="5927478"/>
            <a:ext cx="6936442" cy="369332"/>
          </a:xfrm>
          <a:prstGeom prst="rect">
            <a:avLst/>
          </a:prstGeom>
          <a:noFill/>
        </p:spPr>
        <p:txBody>
          <a:bodyPr wrap="square">
            <a:spAutoFit/>
          </a:bodyPr>
          <a:lstStyle/>
          <a:p>
            <a:r>
              <a:rPr lang="en-US" dirty="0">
                <a:hlinkClick r:id="rId3"/>
              </a:rPr>
              <a:t>https://www.kaggle.com/datasets/conorsully1/credit-score</a:t>
            </a:r>
            <a:endParaRPr lang="en-US" dirty="0"/>
          </a:p>
        </p:txBody>
      </p:sp>
    </p:spTree>
    <p:extLst>
      <p:ext uri="{BB962C8B-B14F-4D97-AF65-F5344CB8AC3E}">
        <p14:creationId xmlns:p14="http://schemas.microsoft.com/office/powerpoint/2010/main" val="189321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6E2F-9554-023C-4576-35A2AD834E43}"/>
              </a:ext>
            </a:extLst>
          </p:cNvPr>
          <p:cNvSpPr>
            <a:spLocks noGrp="1"/>
          </p:cNvSpPr>
          <p:nvPr>
            <p:ph type="title"/>
          </p:nvPr>
        </p:nvSpPr>
        <p:spPr>
          <a:xfrm>
            <a:off x="640977" y="-411195"/>
            <a:ext cx="10515600" cy="1325563"/>
          </a:xfrm>
        </p:spPr>
        <p:txBody>
          <a:bodyPr/>
          <a:lstStyle/>
          <a:p>
            <a:r>
              <a:rPr lang="en-US" dirty="0"/>
              <a:t>Classification</a:t>
            </a:r>
          </a:p>
        </p:txBody>
      </p:sp>
      <p:sp>
        <p:nvSpPr>
          <p:cNvPr id="4" name="Title 1">
            <a:extLst>
              <a:ext uri="{FF2B5EF4-FFF2-40B4-BE49-F238E27FC236}">
                <a16:creationId xmlns:a16="http://schemas.microsoft.com/office/drawing/2014/main" id="{02AD5401-F4B2-8D06-2934-638B9F1AD499}"/>
              </a:ext>
            </a:extLst>
          </p:cNvPr>
          <p:cNvSpPr txBox="1">
            <a:spLocks/>
          </p:cNvSpPr>
          <p:nvPr/>
        </p:nvSpPr>
        <p:spPr>
          <a:xfrm>
            <a:off x="838200" y="651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a:lstStyle>
          <a:p>
            <a:pPr algn="ctr"/>
            <a:r>
              <a:rPr lang="en-US" dirty="0"/>
              <a:t>KNN Model</a:t>
            </a:r>
          </a:p>
        </p:txBody>
      </p:sp>
      <p:sp>
        <p:nvSpPr>
          <p:cNvPr id="7" name="Content Placeholder 6">
            <a:extLst>
              <a:ext uri="{FF2B5EF4-FFF2-40B4-BE49-F238E27FC236}">
                <a16:creationId xmlns:a16="http://schemas.microsoft.com/office/drawing/2014/main" id="{D08A1947-2159-70EC-4CB0-119875ECF215}"/>
              </a:ext>
            </a:extLst>
          </p:cNvPr>
          <p:cNvSpPr>
            <a:spLocks noGrp="1"/>
          </p:cNvSpPr>
          <p:nvPr>
            <p:ph idx="1"/>
          </p:nvPr>
        </p:nvSpPr>
        <p:spPr>
          <a:xfrm>
            <a:off x="838200" y="2189408"/>
            <a:ext cx="5804647" cy="3821778"/>
          </a:xfrm>
        </p:spPr>
        <p:txBody>
          <a:bodyPr/>
          <a:lstStyle/>
          <a:p>
            <a:r>
              <a:rPr lang="en-US" dirty="0"/>
              <a:t>We have 10 nearest neighbors.</a:t>
            </a:r>
          </a:p>
          <a:p>
            <a:r>
              <a:rPr lang="en-US" dirty="0"/>
              <a:t>Our model had an accuracy of around 72% before threshold tuning.</a:t>
            </a:r>
          </a:p>
          <a:p>
            <a:r>
              <a:rPr lang="en-US" dirty="0"/>
              <a:t>Threshold tuning balanced sensitivity and specificity and increased the F1 score by .19 but reduced the accuracy by about 4%.</a:t>
            </a:r>
          </a:p>
          <a:p>
            <a:r>
              <a:rPr lang="en-US" dirty="0"/>
              <a:t>The positive predictive value shows we get 44% of default predictions right.</a:t>
            </a:r>
          </a:p>
        </p:txBody>
      </p:sp>
      <p:pic>
        <p:nvPicPr>
          <p:cNvPr id="11" name="Picture 10">
            <a:extLst>
              <a:ext uri="{FF2B5EF4-FFF2-40B4-BE49-F238E27FC236}">
                <a16:creationId xmlns:a16="http://schemas.microsoft.com/office/drawing/2014/main" id="{0DACA6FF-06A7-281A-8763-9CD211FF7356}"/>
              </a:ext>
            </a:extLst>
          </p:cNvPr>
          <p:cNvPicPr>
            <a:picLocks noChangeAspect="1"/>
          </p:cNvPicPr>
          <p:nvPr/>
        </p:nvPicPr>
        <p:blipFill>
          <a:blip r:embed="rId2"/>
          <a:stretch>
            <a:fillRect/>
          </a:stretch>
        </p:blipFill>
        <p:spPr>
          <a:xfrm>
            <a:off x="7668662" y="1766431"/>
            <a:ext cx="3595491" cy="4371896"/>
          </a:xfrm>
          <a:prstGeom prst="rect">
            <a:avLst/>
          </a:prstGeom>
        </p:spPr>
      </p:pic>
    </p:spTree>
    <p:extLst>
      <p:ext uri="{BB962C8B-B14F-4D97-AF65-F5344CB8AC3E}">
        <p14:creationId xmlns:p14="http://schemas.microsoft.com/office/powerpoint/2010/main" val="178723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6E2F-9554-023C-4576-35A2AD834E43}"/>
              </a:ext>
            </a:extLst>
          </p:cNvPr>
          <p:cNvSpPr>
            <a:spLocks noGrp="1"/>
          </p:cNvSpPr>
          <p:nvPr>
            <p:ph type="title"/>
          </p:nvPr>
        </p:nvSpPr>
        <p:spPr>
          <a:xfrm>
            <a:off x="640977" y="-411195"/>
            <a:ext cx="10515600" cy="1325563"/>
          </a:xfrm>
        </p:spPr>
        <p:txBody>
          <a:bodyPr/>
          <a:lstStyle/>
          <a:p>
            <a:r>
              <a:rPr lang="en-US" dirty="0"/>
              <a:t>Classification</a:t>
            </a:r>
          </a:p>
        </p:txBody>
      </p:sp>
      <p:sp>
        <p:nvSpPr>
          <p:cNvPr id="4" name="Title 1">
            <a:extLst>
              <a:ext uri="{FF2B5EF4-FFF2-40B4-BE49-F238E27FC236}">
                <a16:creationId xmlns:a16="http://schemas.microsoft.com/office/drawing/2014/main" id="{02AD5401-F4B2-8D06-2934-638B9F1AD499}"/>
              </a:ext>
            </a:extLst>
          </p:cNvPr>
          <p:cNvSpPr txBox="1">
            <a:spLocks/>
          </p:cNvSpPr>
          <p:nvPr/>
        </p:nvSpPr>
        <p:spPr>
          <a:xfrm>
            <a:off x="838200" y="651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a:lstStyle>
          <a:p>
            <a:pPr algn="ctr"/>
            <a:r>
              <a:rPr lang="en-US" dirty="0"/>
              <a:t>Logistic Regression Model</a:t>
            </a:r>
          </a:p>
        </p:txBody>
      </p:sp>
      <p:sp>
        <p:nvSpPr>
          <p:cNvPr id="7" name="Content Placeholder 6">
            <a:extLst>
              <a:ext uri="{FF2B5EF4-FFF2-40B4-BE49-F238E27FC236}">
                <a16:creationId xmlns:a16="http://schemas.microsoft.com/office/drawing/2014/main" id="{D08A1947-2159-70EC-4CB0-119875ECF215}"/>
              </a:ext>
            </a:extLst>
          </p:cNvPr>
          <p:cNvSpPr>
            <a:spLocks noGrp="1"/>
          </p:cNvSpPr>
          <p:nvPr>
            <p:ph idx="1"/>
          </p:nvPr>
        </p:nvSpPr>
        <p:spPr>
          <a:xfrm>
            <a:off x="838200" y="2189408"/>
            <a:ext cx="6257365" cy="3821778"/>
          </a:xfrm>
        </p:spPr>
        <p:txBody>
          <a:bodyPr/>
          <a:lstStyle/>
          <a:p>
            <a:r>
              <a:rPr lang="en-US" dirty="0"/>
              <a:t>Running a regression the first time showed us that credit score is highly significant.</a:t>
            </a:r>
          </a:p>
          <a:p>
            <a:r>
              <a:rPr lang="en-US" dirty="0"/>
              <a:t>The most significant predictor is </a:t>
            </a:r>
            <a:r>
              <a:rPr lang="en-US" dirty="0" err="1"/>
              <a:t>credit_score</a:t>
            </a:r>
            <a:r>
              <a:rPr lang="en-US" dirty="0"/>
              <a:t> even after removing variables with high VIFs.</a:t>
            </a:r>
          </a:p>
          <a:p>
            <a:r>
              <a:rPr lang="en-US" dirty="0"/>
              <a:t>Our accuracy decreased from 75% to 58% after default cutoff.</a:t>
            </a:r>
          </a:p>
          <a:p>
            <a:r>
              <a:rPr lang="en-US" dirty="0"/>
              <a:t>The positive predictive value means that 38.63% of the predicted defaults are correct.</a:t>
            </a:r>
          </a:p>
          <a:p>
            <a:endParaRPr lang="en-US" dirty="0"/>
          </a:p>
          <a:p>
            <a:endParaRPr lang="en-US" dirty="0"/>
          </a:p>
          <a:p>
            <a:endParaRPr lang="en-US" dirty="0"/>
          </a:p>
        </p:txBody>
      </p:sp>
      <p:pic>
        <p:nvPicPr>
          <p:cNvPr id="10" name="Picture 9">
            <a:extLst>
              <a:ext uri="{FF2B5EF4-FFF2-40B4-BE49-F238E27FC236}">
                <a16:creationId xmlns:a16="http://schemas.microsoft.com/office/drawing/2014/main" id="{0231C295-C9CB-4E7D-D807-88C5C46B044F}"/>
              </a:ext>
            </a:extLst>
          </p:cNvPr>
          <p:cNvPicPr>
            <a:picLocks noChangeAspect="1"/>
          </p:cNvPicPr>
          <p:nvPr/>
        </p:nvPicPr>
        <p:blipFill>
          <a:blip r:embed="rId2"/>
          <a:stretch>
            <a:fillRect/>
          </a:stretch>
        </p:blipFill>
        <p:spPr>
          <a:xfrm>
            <a:off x="8041287" y="2102224"/>
            <a:ext cx="3264999" cy="4007224"/>
          </a:xfrm>
          <a:prstGeom prst="rect">
            <a:avLst/>
          </a:prstGeom>
        </p:spPr>
      </p:pic>
    </p:spTree>
    <p:extLst>
      <p:ext uri="{BB962C8B-B14F-4D97-AF65-F5344CB8AC3E}">
        <p14:creationId xmlns:p14="http://schemas.microsoft.com/office/powerpoint/2010/main" val="76804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6E2F-9554-023C-4576-35A2AD834E43}"/>
              </a:ext>
            </a:extLst>
          </p:cNvPr>
          <p:cNvSpPr>
            <a:spLocks noGrp="1"/>
          </p:cNvSpPr>
          <p:nvPr>
            <p:ph type="title"/>
          </p:nvPr>
        </p:nvSpPr>
        <p:spPr>
          <a:xfrm>
            <a:off x="640976" y="-388783"/>
            <a:ext cx="10515600" cy="1325563"/>
          </a:xfrm>
        </p:spPr>
        <p:txBody>
          <a:bodyPr/>
          <a:lstStyle/>
          <a:p>
            <a:r>
              <a:rPr lang="en-US" dirty="0"/>
              <a:t>Classification</a:t>
            </a:r>
          </a:p>
        </p:txBody>
      </p:sp>
      <p:pic>
        <p:nvPicPr>
          <p:cNvPr id="5" name="Content Placeholder 4">
            <a:extLst>
              <a:ext uri="{FF2B5EF4-FFF2-40B4-BE49-F238E27FC236}">
                <a16:creationId xmlns:a16="http://schemas.microsoft.com/office/drawing/2014/main" id="{B2DB0F51-CE8A-7DB2-06DB-D0B790A3C2B7}"/>
              </a:ext>
            </a:extLst>
          </p:cNvPr>
          <p:cNvPicPr>
            <a:picLocks noGrp="1" noChangeAspect="1"/>
          </p:cNvPicPr>
          <p:nvPr>
            <p:ph idx="1"/>
          </p:nvPr>
        </p:nvPicPr>
        <p:blipFill>
          <a:blip r:embed="rId2"/>
          <a:stretch>
            <a:fillRect/>
          </a:stretch>
        </p:blipFill>
        <p:spPr>
          <a:xfrm>
            <a:off x="838200" y="2074683"/>
            <a:ext cx="10515600" cy="941911"/>
          </a:xfrm>
          <a:ln>
            <a:solidFill>
              <a:schemeClr val="tx1"/>
            </a:solidFill>
          </a:ln>
        </p:spPr>
      </p:pic>
      <p:sp>
        <p:nvSpPr>
          <p:cNvPr id="4" name="Title 1">
            <a:extLst>
              <a:ext uri="{FF2B5EF4-FFF2-40B4-BE49-F238E27FC236}">
                <a16:creationId xmlns:a16="http://schemas.microsoft.com/office/drawing/2014/main" id="{A752D0C5-396F-6B90-9EB6-FB7D822CE998}"/>
              </a:ext>
            </a:extLst>
          </p:cNvPr>
          <p:cNvSpPr txBox="1">
            <a:spLocks/>
          </p:cNvSpPr>
          <p:nvPr/>
        </p:nvSpPr>
        <p:spPr>
          <a:xfrm>
            <a:off x="838200" y="651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a:lstStyle>
          <a:p>
            <a:pPr algn="ctr"/>
            <a:r>
              <a:rPr lang="en-US" dirty="0"/>
              <a:t>Evaluation</a:t>
            </a:r>
          </a:p>
        </p:txBody>
      </p:sp>
      <p:sp>
        <p:nvSpPr>
          <p:cNvPr id="7" name="Rectangle 4">
            <a:extLst>
              <a:ext uri="{FF2B5EF4-FFF2-40B4-BE49-F238E27FC236}">
                <a16:creationId xmlns:a16="http://schemas.microsoft.com/office/drawing/2014/main" id="{31C9C1D5-6A59-0D4A-0EBD-A0161A570F57}"/>
              </a:ext>
            </a:extLst>
          </p:cNvPr>
          <p:cNvSpPr txBox="1">
            <a:spLocks noChangeArrowheads="1"/>
          </p:cNvSpPr>
          <p:nvPr/>
        </p:nvSpPr>
        <p:spPr bwMode="auto">
          <a:xfrm>
            <a:off x="838200" y="3905196"/>
            <a:ext cx="817659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spcBef>
                <a:spcPct val="0"/>
              </a:spcBef>
              <a:spcAft>
                <a:spcPct val="0"/>
              </a:spcAft>
              <a:buFont typeface="Arial" panose="020B0604020202020204" pitchFamily="34" charset="0"/>
              <a:buNone/>
            </a:pPr>
            <a:r>
              <a:rPr lang="en-US" altLang="en-US" dirty="0"/>
              <a:t>Model decision comes down to minimizing false negatives or false positives.</a:t>
            </a:r>
          </a:p>
          <a:p>
            <a:pPr marL="0" indent="0" fontAlgn="base">
              <a:lnSpc>
                <a:spcPct val="100000"/>
              </a:lnSpc>
              <a:spcBef>
                <a:spcPct val="0"/>
              </a:spcBef>
              <a:spcAft>
                <a:spcPct val="0"/>
              </a:spcAft>
              <a:buFont typeface="Arial" panose="020B0604020202020204" pitchFamily="34" charset="0"/>
              <a:buNone/>
            </a:pPr>
            <a:endParaRPr lang="en-US" altLang="en-US" dirty="0"/>
          </a:p>
          <a:p>
            <a:pPr marL="0" indent="0" fontAlgn="base">
              <a:lnSpc>
                <a:spcPct val="100000"/>
              </a:lnSpc>
              <a:spcBef>
                <a:spcPct val="0"/>
              </a:spcBef>
              <a:spcAft>
                <a:spcPct val="0"/>
              </a:spcAft>
              <a:buFont typeface="Arial" panose="020B0604020202020204" pitchFamily="34" charset="0"/>
              <a:buNone/>
            </a:pPr>
            <a:r>
              <a:rPr lang="en-US" altLang="en-US" dirty="0"/>
              <a:t>False negatives are more important as we need to prevent defaulting.</a:t>
            </a:r>
          </a:p>
          <a:p>
            <a:pPr marL="0" indent="0" fontAlgn="base">
              <a:lnSpc>
                <a:spcPct val="100000"/>
              </a:lnSpc>
              <a:spcBef>
                <a:spcPct val="0"/>
              </a:spcBef>
              <a:spcAft>
                <a:spcPct val="0"/>
              </a:spcAft>
              <a:buFont typeface="Arial" panose="020B0604020202020204" pitchFamily="34" charset="0"/>
              <a:buNone/>
            </a:pPr>
            <a:endParaRPr lang="en-US" altLang="en-US" dirty="0"/>
          </a:p>
          <a:p>
            <a:pPr marL="0" indent="0" fontAlgn="base">
              <a:lnSpc>
                <a:spcPct val="100000"/>
              </a:lnSpc>
              <a:spcBef>
                <a:spcPct val="0"/>
              </a:spcBef>
              <a:spcAft>
                <a:spcPct val="0"/>
              </a:spcAft>
              <a:buFont typeface="Arial" panose="020B0604020202020204" pitchFamily="34" charset="0"/>
              <a:buNone/>
            </a:pPr>
            <a:r>
              <a:rPr lang="en-US" altLang="en-US" dirty="0"/>
              <a:t>McFadden 0.1285 and </a:t>
            </a:r>
            <a:r>
              <a:rPr lang="en-US" altLang="en-US" dirty="0" err="1"/>
              <a:t>Nagelkerke</a:t>
            </a:r>
            <a:r>
              <a:rPr lang="en-US" altLang="en-US" dirty="0"/>
              <a:t> of 0.2042.</a:t>
            </a:r>
          </a:p>
        </p:txBody>
      </p:sp>
    </p:spTree>
    <p:extLst>
      <p:ext uri="{BB962C8B-B14F-4D97-AF65-F5344CB8AC3E}">
        <p14:creationId xmlns:p14="http://schemas.microsoft.com/office/powerpoint/2010/main" val="3670381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6E2F-9554-023C-4576-35A2AD834E43}"/>
              </a:ext>
            </a:extLst>
          </p:cNvPr>
          <p:cNvSpPr>
            <a:spLocks noGrp="1"/>
          </p:cNvSpPr>
          <p:nvPr>
            <p:ph type="title"/>
          </p:nvPr>
        </p:nvSpPr>
        <p:spPr>
          <a:xfrm>
            <a:off x="-1382806" y="-402806"/>
            <a:ext cx="7391400" cy="1325563"/>
          </a:xfrm>
        </p:spPr>
        <p:txBody>
          <a:bodyPr/>
          <a:lstStyle/>
          <a:p>
            <a:pPr algn="ctr"/>
            <a:r>
              <a:rPr lang="en-US" b="1" dirty="0"/>
              <a:t>Classification</a:t>
            </a:r>
          </a:p>
        </p:txBody>
      </p:sp>
      <p:sp>
        <p:nvSpPr>
          <p:cNvPr id="7" name="Title 1">
            <a:extLst>
              <a:ext uri="{FF2B5EF4-FFF2-40B4-BE49-F238E27FC236}">
                <a16:creationId xmlns:a16="http://schemas.microsoft.com/office/drawing/2014/main" id="{6C0A2A7C-9C48-A56E-7E74-6C1FC55E507E}"/>
              </a:ext>
            </a:extLst>
          </p:cNvPr>
          <p:cNvSpPr txBox="1">
            <a:spLocks/>
          </p:cNvSpPr>
          <p:nvPr/>
        </p:nvSpPr>
        <p:spPr>
          <a:xfrm>
            <a:off x="838200" y="892564"/>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a:lstStyle>
          <a:p>
            <a:pPr algn="ctr"/>
            <a:r>
              <a:rPr lang="en-US" dirty="0"/>
              <a:t>Deployment</a:t>
            </a:r>
          </a:p>
        </p:txBody>
      </p:sp>
      <p:sp>
        <p:nvSpPr>
          <p:cNvPr id="8" name="Rectangle 4">
            <a:extLst>
              <a:ext uri="{FF2B5EF4-FFF2-40B4-BE49-F238E27FC236}">
                <a16:creationId xmlns:a16="http://schemas.microsoft.com/office/drawing/2014/main" id="{390D8794-3824-F994-F36F-9EC18D337E13}"/>
              </a:ext>
            </a:extLst>
          </p:cNvPr>
          <p:cNvSpPr>
            <a:spLocks noGrp="1" noChangeArrowheads="1"/>
          </p:cNvSpPr>
          <p:nvPr>
            <p:ph idx="1"/>
          </p:nvPr>
        </p:nvSpPr>
        <p:spPr bwMode="auto">
          <a:xfrm>
            <a:off x="806450" y="2801068"/>
            <a:ext cx="7175041"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fontAlgn="base">
              <a:lnSpc>
                <a:spcPct val="100000"/>
              </a:lnSpc>
              <a:spcBef>
                <a:spcPct val="0"/>
              </a:spcBef>
              <a:spcAft>
                <a:spcPct val="0"/>
              </a:spcAft>
              <a:buClrTx/>
              <a:buSzTx/>
              <a:buNone/>
              <a:tabLst/>
            </a:pPr>
            <a:r>
              <a:rPr lang="en-US" altLang="en-US" dirty="0"/>
              <a:t>Our model shows some predictive power but needs improvement.</a:t>
            </a:r>
          </a:p>
          <a:p>
            <a:pPr marL="0" marR="0" lvl="0" indent="0" fontAlgn="base">
              <a:lnSpc>
                <a:spcPct val="100000"/>
              </a:lnSpc>
              <a:spcBef>
                <a:spcPct val="0"/>
              </a:spcBef>
              <a:spcAft>
                <a:spcPct val="0"/>
              </a:spcAft>
              <a:buClrTx/>
              <a:buSzTx/>
              <a:buNone/>
              <a:tabLst/>
            </a:pPr>
            <a:endParaRPr lang="en-US" altLang="en-US" dirty="0"/>
          </a:p>
          <a:p>
            <a:pPr marL="0" marR="0" lvl="0" indent="0" fontAlgn="base">
              <a:lnSpc>
                <a:spcPct val="100000"/>
              </a:lnSpc>
              <a:spcBef>
                <a:spcPct val="0"/>
              </a:spcBef>
              <a:spcAft>
                <a:spcPct val="0"/>
              </a:spcAft>
              <a:buClrTx/>
              <a:buSzTx/>
              <a:buNone/>
              <a:tabLst/>
            </a:pPr>
            <a:r>
              <a:rPr lang="en-US" altLang="en-US" dirty="0"/>
              <a:t>Credit score is crucial for predicting defaults.</a:t>
            </a:r>
          </a:p>
          <a:p>
            <a:pPr marL="0" marR="0" lvl="0" indent="0" fontAlgn="base">
              <a:lnSpc>
                <a:spcPct val="100000"/>
              </a:lnSpc>
              <a:spcBef>
                <a:spcPct val="0"/>
              </a:spcBef>
              <a:spcAft>
                <a:spcPct val="0"/>
              </a:spcAft>
              <a:buClrTx/>
              <a:buSzTx/>
              <a:buNone/>
              <a:tabLst/>
            </a:pPr>
            <a:endParaRPr lang="en-US" altLang="en-US" dirty="0"/>
          </a:p>
          <a:p>
            <a:pPr marL="0" marR="0" lvl="0" indent="0" fontAlgn="base">
              <a:lnSpc>
                <a:spcPct val="100000"/>
              </a:lnSpc>
              <a:spcBef>
                <a:spcPct val="0"/>
              </a:spcBef>
              <a:spcAft>
                <a:spcPct val="0"/>
              </a:spcAft>
              <a:buClrTx/>
              <a:buSzTx/>
              <a:buNone/>
              <a:tabLst/>
            </a:pPr>
            <a:r>
              <a:rPr lang="en-US" altLang="en-US" dirty="0"/>
              <a:t>Recommendations:</a:t>
            </a:r>
          </a:p>
          <a:p>
            <a:pPr lvl="1" fontAlgn="base">
              <a:lnSpc>
                <a:spcPct val="100000"/>
              </a:lnSpc>
              <a:spcBef>
                <a:spcPct val="0"/>
              </a:spcBef>
              <a:spcAft>
                <a:spcPct val="0"/>
              </a:spcAft>
            </a:pPr>
            <a:r>
              <a:rPr lang="en-US" altLang="en-US" dirty="0"/>
              <a:t>Enhance credit scoring models.</a:t>
            </a:r>
          </a:p>
          <a:p>
            <a:pPr lvl="1" fontAlgn="base">
              <a:lnSpc>
                <a:spcPct val="100000"/>
              </a:lnSpc>
              <a:spcBef>
                <a:spcPct val="0"/>
              </a:spcBef>
              <a:spcAft>
                <a:spcPct val="0"/>
              </a:spcAft>
            </a:pPr>
            <a:r>
              <a:rPr lang="en-US" altLang="en-US" dirty="0"/>
              <a:t>Thoroughly score applicants with lower credit scores.</a:t>
            </a:r>
          </a:p>
          <a:p>
            <a:pPr lvl="1" fontAlgn="base">
              <a:lnSpc>
                <a:spcPct val="100000"/>
              </a:lnSpc>
              <a:spcBef>
                <a:spcPct val="0"/>
              </a:spcBef>
              <a:spcAft>
                <a:spcPct val="0"/>
              </a:spcAft>
            </a:pPr>
            <a:r>
              <a:rPr lang="en-US" altLang="en-US" dirty="0"/>
              <a:t>Do a deep dive to uncover additional predictors of defaulting.</a:t>
            </a:r>
          </a:p>
          <a:p>
            <a:pPr marL="457200" lvl="1" indent="0" fontAlgn="base">
              <a:lnSpc>
                <a:spcPct val="100000"/>
              </a:lnSpc>
              <a:spcBef>
                <a:spcPct val="0"/>
              </a:spcBef>
              <a:spcAft>
                <a:spcPct val="0"/>
              </a:spcAft>
              <a:buNone/>
            </a:pPr>
            <a:endParaRPr lang="en-US" altLang="en-US" dirty="0"/>
          </a:p>
          <a:p>
            <a:pPr marL="457200" lvl="1" indent="0" fontAlgn="base">
              <a:lnSpc>
                <a:spcPct val="100000"/>
              </a:lnSpc>
              <a:spcBef>
                <a:spcPct val="0"/>
              </a:spcBef>
              <a:spcAft>
                <a:spcPct val="0"/>
              </a:spcAft>
              <a:buNone/>
            </a:pPr>
            <a:endParaRPr lang="en-US" altLang="en-US" dirty="0"/>
          </a:p>
        </p:txBody>
      </p:sp>
    </p:spTree>
    <p:extLst>
      <p:ext uri="{BB962C8B-B14F-4D97-AF65-F5344CB8AC3E}">
        <p14:creationId xmlns:p14="http://schemas.microsoft.com/office/powerpoint/2010/main" val="1809598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6E2F-9554-023C-4576-35A2AD834E43}"/>
              </a:ext>
            </a:extLst>
          </p:cNvPr>
          <p:cNvSpPr>
            <a:spLocks noGrp="1"/>
          </p:cNvSpPr>
          <p:nvPr>
            <p:ph type="title"/>
          </p:nvPr>
        </p:nvSpPr>
        <p:spPr>
          <a:xfrm>
            <a:off x="2400300" y="498147"/>
            <a:ext cx="7391400" cy="1325563"/>
          </a:xfrm>
        </p:spPr>
        <p:txBody>
          <a:bodyPr/>
          <a:lstStyle/>
          <a:p>
            <a:pPr algn="ctr"/>
            <a:r>
              <a:rPr lang="en-US" b="1" dirty="0"/>
              <a:t>Prediction</a:t>
            </a:r>
          </a:p>
        </p:txBody>
      </p:sp>
      <p:sp>
        <p:nvSpPr>
          <p:cNvPr id="6" name="Content Placeholder 5">
            <a:extLst>
              <a:ext uri="{FF2B5EF4-FFF2-40B4-BE49-F238E27FC236}">
                <a16:creationId xmlns:a16="http://schemas.microsoft.com/office/drawing/2014/main" id="{91250107-EEE6-7E57-EBDA-B450A76489AC}"/>
              </a:ext>
            </a:extLst>
          </p:cNvPr>
          <p:cNvSpPr>
            <a:spLocks noGrp="1"/>
          </p:cNvSpPr>
          <p:nvPr>
            <p:ph idx="1"/>
          </p:nvPr>
        </p:nvSpPr>
        <p:spPr>
          <a:xfrm>
            <a:off x="838200" y="3036573"/>
            <a:ext cx="10515600" cy="2660498"/>
          </a:xfrm>
        </p:spPr>
        <p:txBody>
          <a:bodyPr>
            <a:normAutofit fontScale="92500" lnSpcReduction="20000"/>
          </a:bodyPr>
          <a:lstStyle/>
          <a:p>
            <a:pPr marL="0" indent="0">
              <a:buNone/>
            </a:pPr>
            <a:r>
              <a:rPr lang="en-US" dirty="0"/>
              <a:t>Following the classification model aimed at reducing credit defaults, the financial institution is now focused on predicting credit scores more accurately to enhance their decision-making process. The classification model helped the institution identify high-risk customers, but predicting credit scores will allow the institution to fine-tune its offerings based on a customer’s exact creditworthiness. Accurate credit score predictions can allow the institution to offer personalized financial products, better interest rates, and improve overall customer satisfaction.</a:t>
            </a:r>
          </a:p>
          <a:p>
            <a:pPr marL="0" indent="0">
              <a:buNone/>
            </a:pPr>
            <a:r>
              <a:rPr lang="en-US" dirty="0"/>
              <a:t>As the head data analyst, I am now seeking to improve the institution's ability to predict customers' credit scores based on their financial behaviors. This predictive model will provide an understanding of the financial health of applicants, allowing for more informed lending decisions and more targeted risk management strategies.</a:t>
            </a:r>
          </a:p>
        </p:txBody>
      </p:sp>
      <p:sp>
        <p:nvSpPr>
          <p:cNvPr id="7" name="Title 1">
            <a:extLst>
              <a:ext uri="{FF2B5EF4-FFF2-40B4-BE49-F238E27FC236}">
                <a16:creationId xmlns:a16="http://schemas.microsoft.com/office/drawing/2014/main" id="{6C0A2A7C-9C48-A56E-7E74-6C1FC55E507E}"/>
              </a:ext>
            </a:extLst>
          </p:cNvPr>
          <p:cNvSpPr txBox="1">
            <a:spLocks/>
          </p:cNvSpPr>
          <p:nvPr/>
        </p:nvSpPr>
        <p:spPr>
          <a:xfrm>
            <a:off x="838200" y="1561042"/>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a:lstStyle>
          <a:p>
            <a:pPr algn="ctr"/>
            <a:r>
              <a:rPr lang="en-US" dirty="0"/>
              <a:t>Business Problem</a:t>
            </a:r>
          </a:p>
        </p:txBody>
      </p:sp>
    </p:spTree>
    <p:extLst>
      <p:ext uri="{BB962C8B-B14F-4D97-AF65-F5344CB8AC3E}">
        <p14:creationId xmlns:p14="http://schemas.microsoft.com/office/powerpoint/2010/main" val="2589050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6E2F-9554-023C-4576-35A2AD834E43}"/>
              </a:ext>
            </a:extLst>
          </p:cNvPr>
          <p:cNvSpPr>
            <a:spLocks noGrp="1"/>
          </p:cNvSpPr>
          <p:nvPr>
            <p:ph type="title"/>
          </p:nvPr>
        </p:nvSpPr>
        <p:spPr>
          <a:xfrm>
            <a:off x="640977" y="-411195"/>
            <a:ext cx="10515600" cy="1325563"/>
          </a:xfrm>
        </p:spPr>
        <p:txBody>
          <a:bodyPr/>
          <a:lstStyle/>
          <a:p>
            <a:r>
              <a:rPr lang="en-US" dirty="0"/>
              <a:t>Prediction</a:t>
            </a:r>
          </a:p>
        </p:txBody>
      </p:sp>
      <p:sp>
        <p:nvSpPr>
          <p:cNvPr id="4" name="Title 1">
            <a:extLst>
              <a:ext uri="{FF2B5EF4-FFF2-40B4-BE49-F238E27FC236}">
                <a16:creationId xmlns:a16="http://schemas.microsoft.com/office/drawing/2014/main" id="{02AD5401-F4B2-8D06-2934-638B9F1AD499}"/>
              </a:ext>
            </a:extLst>
          </p:cNvPr>
          <p:cNvSpPr txBox="1">
            <a:spLocks/>
          </p:cNvSpPr>
          <p:nvPr/>
        </p:nvSpPr>
        <p:spPr>
          <a:xfrm>
            <a:off x="838200" y="651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a:lstStyle>
          <a:p>
            <a:pPr algn="ctr"/>
            <a:r>
              <a:rPr lang="en-US" dirty="0"/>
              <a:t>Regression With and Without Interaction</a:t>
            </a:r>
          </a:p>
        </p:txBody>
      </p:sp>
      <p:sp>
        <p:nvSpPr>
          <p:cNvPr id="8" name="Content Placeholder 7">
            <a:extLst>
              <a:ext uri="{FF2B5EF4-FFF2-40B4-BE49-F238E27FC236}">
                <a16:creationId xmlns:a16="http://schemas.microsoft.com/office/drawing/2014/main" id="{6FB11B33-5813-D39D-3926-1376E7DD871C}"/>
              </a:ext>
            </a:extLst>
          </p:cNvPr>
          <p:cNvSpPr>
            <a:spLocks noGrp="1"/>
          </p:cNvSpPr>
          <p:nvPr>
            <p:ph idx="1"/>
          </p:nvPr>
        </p:nvSpPr>
        <p:spPr>
          <a:xfrm>
            <a:off x="6096000" y="2135713"/>
            <a:ext cx="5257800" cy="3821778"/>
          </a:xfrm>
          <a:ln>
            <a:solidFill>
              <a:schemeClr val="tx1"/>
            </a:solidFill>
          </a:ln>
        </p:spPr>
        <p:txBody>
          <a:bodyPr/>
          <a:lstStyle/>
          <a:p>
            <a:pPr marL="0" indent="0" algn="ctr">
              <a:buNone/>
            </a:pPr>
            <a:r>
              <a:rPr lang="en-US" dirty="0"/>
              <a:t>With Interaction</a:t>
            </a:r>
          </a:p>
          <a:p>
            <a:r>
              <a:rPr lang="en-US" dirty="0"/>
              <a:t>Debt to income variable still most impactful</a:t>
            </a:r>
          </a:p>
          <a:p>
            <a:r>
              <a:rPr lang="en-US"/>
              <a:t>Adjusted R-squared</a:t>
            </a:r>
            <a:endParaRPr lang="en-US" dirty="0"/>
          </a:p>
          <a:p>
            <a:pPr marL="0" indent="0">
              <a:buNone/>
            </a:pPr>
            <a:r>
              <a:rPr lang="en-US" dirty="0"/>
              <a:t>          0.8521</a:t>
            </a:r>
          </a:p>
          <a:p>
            <a:r>
              <a:rPr lang="en-US" dirty="0"/>
              <a:t>Overall Model Significance</a:t>
            </a:r>
          </a:p>
          <a:p>
            <a:pPr marL="0" indent="0">
              <a:buNone/>
            </a:pPr>
            <a:r>
              <a:rPr lang="en-US" dirty="0"/>
              <a:t>          F-statistic of 102.7 and p-value &lt; .05</a:t>
            </a:r>
          </a:p>
          <a:p>
            <a:r>
              <a:rPr lang="en-US" dirty="0"/>
              <a:t>MAPE of 4.2% and RMSE of 31.94</a:t>
            </a:r>
          </a:p>
        </p:txBody>
      </p:sp>
      <p:sp>
        <p:nvSpPr>
          <p:cNvPr id="9" name="Content Placeholder 7">
            <a:extLst>
              <a:ext uri="{FF2B5EF4-FFF2-40B4-BE49-F238E27FC236}">
                <a16:creationId xmlns:a16="http://schemas.microsoft.com/office/drawing/2014/main" id="{9ABBBAEA-B193-3CBF-DE39-7B0BACD33D83}"/>
              </a:ext>
            </a:extLst>
          </p:cNvPr>
          <p:cNvSpPr txBox="1">
            <a:spLocks/>
          </p:cNvSpPr>
          <p:nvPr/>
        </p:nvSpPr>
        <p:spPr>
          <a:xfrm>
            <a:off x="838200" y="2135713"/>
            <a:ext cx="5257800" cy="382177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Without Interaction</a:t>
            </a:r>
          </a:p>
          <a:p>
            <a:r>
              <a:rPr lang="en-US" dirty="0"/>
              <a:t>Debt to income variable</a:t>
            </a:r>
          </a:p>
          <a:p>
            <a:pPr marL="0" indent="0">
              <a:buNone/>
            </a:pPr>
            <a:r>
              <a:rPr lang="en-US" dirty="0"/>
              <a:t>          Significant negative impact</a:t>
            </a:r>
          </a:p>
          <a:p>
            <a:r>
              <a:rPr lang="en-US" dirty="0"/>
              <a:t>Adjusted R-squared</a:t>
            </a:r>
          </a:p>
          <a:p>
            <a:pPr marL="0" indent="0">
              <a:buNone/>
            </a:pPr>
            <a:r>
              <a:rPr lang="en-US" dirty="0"/>
              <a:t>          0.7844</a:t>
            </a:r>
          </a:p>
          <a:p>
            <a:r>
              <a:rPr lang="en-US" dirty="0"/>
              <a:t>Overall Model Significance</a:t>
            </a:r>
          </a:p>
          <a:p>
            <a:pPr marL="0" indent="0">
              <a:buNone/>
            </a:pPr>
            <a:r>
              <a:rPr lang="en-US" dirty="0"/>
              <a:t>          F-statistic of 46.24 and p-value &lt; .05</a:t>
            </a:r>
          </a:p>
          <a:p>
            <a:r>
              <a:rPr lang="en-US" dirty="0"/>
              <a:t>MAPE of 3.99% and RMSE of 29.3</a:t>
            </a:r>
          </a:p>
          <a:p>
            <a:endParaRPr lang="en-US" dirty="0"/>
          </a:p>
          <a:p>
            <a:endParaRPr lang="en-US" dirty="0"/>
          </a:p>
          <a:p>
            <a:endParaRPr lang="en-US" dirty="0"/>
          </a:p>
        </p:txBody>
      </p:sp>
    </p:spTree>
    <p:extLst>
      <p:ext uri="{BB962C8B-B14F-4D97-AF65-F5344CB8AC3E}">
        <p14:creationId xmlns:p14="http://schemas.microsoft.com/office/powerpoint/2010/main" val="3684121371"/>
      </p:ext>
    </p:extLst>
  </p:cSld>
  <p:clrMapOvr>
    <a:masterClrMapping/>
  </p:clrMapOvr>
</p:sld>
</file>

<file path=ppt/theme/theme1.xml><?xml version="1.0" encoding="utf-8"?>
<a:theme xmlns:a="http://schemas.openxmlformats.org/drawingml/2006/main" name="Arch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203</TotalTime>
  <Words>862</Words>
  <Application>Microsoft Office PowerPoint</Application>
  <PresentationFormat>Widescreen</PresentationFormat>
  <Paragraphs>109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Avenir Next LT Pro</vt:lpstr>
      <vt:lpstr>Footlight MT Light</vt:lpstr>
      <vt:lpstr>ArchVTI</vt:lpstr>
      <vt:lpstr>Final Presentation</vt:lpstr>
      <vt:lpstr>Classification</vt:lpstr>
      <vt:lpstr>Classification</vt:lpstr>
      <vt:lpstr>Classification</vt:lpstr>
      <vt:lpstr>Classification</vt:lpstr>
      <vt:lpstr>Classification</vt:lpstr>
      <vt:lpstr>Classification</vt:lpstr>
      <vt:lpstr>Prediction</vt:lpstr>
      <vt:lpstr>Prediction</vt:lpstr>
      <vt:lpstr>Prediction</vt:lpstr>
      <vt:lpstr>Prediction</vt:lpstr>
      <vt:lpstr>Prediction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Luke Stucky</dc:creator>
  <cp:lastModifiedBy>Luke Stucky</cp:lastModifiedBy>
  <cp:revision>21</cp:revision>
  <dcterms:created xsi:type="dcterms:W3CDTF">2024-12-09T04:11:52Z</dcterms:created>
  <dcterms:modified xsi:type="dcterms:W3CDTF">2024-12-12T05:57:57Z</dcterms:modified>
</cp:coreProperties>
</file>