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4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51805A4-E2E7-4678-A494-C1A62CE48A4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6042240" y="9493560"/>
            <a:ext cx="169560" cy="184320"/>
          </a:xfrm>
          <a:prstGeom prst="rect">
            <a:avLst/>
          </a:prstGeom>
          <a:noFill/>
          <a:ln>
            <a:noFill/>
          </a:ln>
        </p:spPr>
        <p:txBody>
          <a:bodyPr anchor="b">
            <a:noAutofit/>
          </a:bodyPr>
          <a:p>
            <a:pPr algn="r">
              <a:lnSpc>
                <a:spcPct val="100000"/>
              </a:lnSpc>
              <a:tabLst>
                <a:tab algn="l" pos="0"/>
              </a:tabLst>
            </a:pPr>
            <a:fld id="{04194956-FD85-479F-BFDF-FDC009F4A1DD}" type="slidenum">
              <a:rPr b="0" lang="en-AU" sz="1800" spc="-1" strike="noStrike">
                <a:solidFill>
                  <a:srgbClr val="000000"/>
                </a:solidFill>
                <a:latin typeface="Times New Roman"/>
              </a:rPr>
              <a:t>&lt;number&gt;</a:t>
            </a:fld>
            <a:endParaRPr b="0" lang="en-US" sz="1800" spc="-1" strike="noStrike">
              <a:latin typeface="Times New Roman"/>
            </a:endParaRPr>
          </a:p>
        </p:txBody>
      </p:sp>
      <p:sp>
        <p:nvSpPr>
          <p:cNvPr id="75" name="PlaceHolder 2"/>
          <p:cNvSpPr>
            <a:spLocks noGrp="1"/>
          </p:cNvSpPr>
          <p:nvPr>
            <p:ph type="sldImg"/>
          </p:nvPr>
        </p:nvSpPr>
        <p:spPr>
          <a:xfrm>
            <a:off x="-2319480" y="1265400"/>
            <a:ext cx="11201040" cy="8400600"/>
          </a:xfrm>
          <a:prstGeom prst="rect">
            <a:avLst/>
          </a:prstGeom>
        </p:spPr>
      </p:sp>
      <p:sp>
        <p:nvSpPr>
          <p:cNvPr id="76" name="PlaceHolder 3"/>
          <p:cNvSpPr>
            <a:spLocks noGrp="1"/>
          </p:cNvSpPr>
          <p:nvPr>
            <p:ph type="body"/>
          </p:nvPr>
        </p:nvSpPr>
        <p:spPr>
          <a:xfrm>
            <a:off x="789480" y="605160"/>
            <a:ext cx="5470560" cy="245880"/>
          </a:xfrm>
          <a:prstGeom prst="rect">
            <a:avLst/>
          </a:prstGeom>
        </p:spPr>
        <p:txBody>
          <a:bodyPr>
            <a:noAutofit/>
          </a:bodyPr>
          <a:p>
            <a:pPr>
              <a:lnSpc>
                <a:spcPct val="100000"/>
              </a:lnSpc>
              <a:tabLst>
                <a:tab algn="l" pos="0"/>
              </a:tabLst>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a:lnSpc>
                <a:spcPct val="100000"/>
              </a:lnSpc>
              <a:tabLst>
                <a:tab algn="l" pos="0"/>
              </a:tabLst>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a:lnSpc>
                <a:spcPct val="100000"/>
              </a:lnSpc>
              <a:tabLst>
                <a:tab algn="l" pos="0"/>
              </a:tabLst>
            </a:pPr>
            <a:endParaRPr b="0" lang="en-US" sz="1200" spc="-1" strike="noStrike">
              <a:latin typeface="Arial"/>
            </a:endParaRPr>
          </a:p>
          <a:p>
            <a:pPr>
              <a:lnSpc>
                <a:spcPct val="100000"/>
              </a:lnSpc>
              <a:tabLst>
                <a:tab algn="l" pos="0"/>
              </a:tabLst>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74960" y="234720"/>
            <a:ext cx="8793720" cy="1383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74960" y="234720"/>
            <a:ext cx="8793720" cy="29808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298360" y="37080"/>
            <a:ext cx="670320" cy="124200"/>
          </a:xfrm>
          <a:prstGeom prst="rect">
            <a:avLst/>
          </a:prstGeom>
          <a:noFill/>
          <a:ln>
            <a:noFill/>
          </a:ln>
        </p:spPr>
        <p:style>
          <a:lnRef idx="0"/>
          <a:fillRef idx="0"/>
          <a:effectRef idx="0"/>
          <a:fontRef idx="minor"/>
        </p:style>
      </p:sp>
      <p:sp>
        <p:nvSpPr>
          <p:cNvPr id="1" name="PlaceHolder 2"/>
          <p:cNvSpPr>
            <a:spLocks noGrp="1"/>
          </p:cNvSpPr>
          <p:nvPr>
            <p:ph type="title"/>
          </p:nvPr>
        </p:nvSpPr>
        <p:spPr>
          <a:xfrm>
            <a:off x="174960" y="234720"/>
            <a:ext cx="8793720" cy="298080"/>
          </a:xfrm>
          <a:prstGeom prst="rect">
            <a:avLst/>
          </a:prstGeom>
        </p:spPr>
        <p:txBody>
          <a:bodyPr lIns="0" rIns="0" tIns="0" bIns="0">
            <a:noAutofit/>
          </a:bodyPr>
          <a:p>
            <a:pPr algn="ctr"/>
            <a:r>
              <a:rPr b="0" lang="en-US" sz="1940" spc="-1" strike="noStrike">
                <a:solidFill>
                  <a:srgbClr val="000000"/>
                </a:solidFill>
                <a:latin typeface="Arial"/>
              </a:rPr>
              <a:t>Click to edit the title text format</a:t>
            </a:r>
            <a:endParaRPr b="0" lang="en-US" sz="1940" spc="-1" strike="noStrike">
              <a:solidFill>
                <a:srgbClr val="000000"/>
              </a:solidFill>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91440" y="1537920"/>
            <a:ext cx="4343760" cy="4680720"/>
          </a:xfrm>
          <a:prstGeom prst="rect">
            <a:avLst/>
          </a:prstGeom>
          <a:solidFill>
            <a:schemeClr val="lt1"/>
          </a:solidFill>
          <a:ln w="19080">
            <a:solidFill>
              <a:schemeClr val="accent5"/>
            </a:solidFill>
            <a:miter/>
          </a:ln>
        </p:spPr>
        <p:style>
          <a:lnRef idx="0"/>
          <a:fillRef idx="0"/>
          <a:effectRef idx="0"/>
          <a:fontRef idx="minor"/>
        </p:style>
      </p:sp>
      <p:sp>
        <p:nvSpPr>
          <p:cNvPr id="46" name="CustomShape 2"/>
          <p:cNvSpPr/>
          <p:nvPr/>
        </p:nvSpPr>
        <p:spPr>
          <a:xfrm>
            <a:off x="4663440" y="1576080"/>
            <a:ext cx="4343760" cy="4680720"/>
          </a:xfrm>
          <a:prstGeom prst="rect">
            <a:avLst/>
          </a:prstGeom>
          <a:solidFill>
            <a:schemeClr val="lt1"/>
          </a:solidFill>
          <a:ln w="19080">
            <a:solidFill>
              <a:schemeClr val="accent5"/>
            </a:solidFill>
            <a:miter/>
          </a:ln>
        </p:spPr>
        <p:style>
          <a:lnRef idx="0"/>
          <a:fillRef idx="0"/>
          <a:effectRef idx="0"/>
          <a:fontRef idx="minor"/>
        </p:style>
      </p:sp>
      <p:sp>
        <p:nvSpPr>
          <p:cNvPr id="47" name="CustomShape 3"/>
          <p:cNvSpPr/>
          <p:nvPr/>
        </p:nvSpPr>
        <p:spPr>
          <a:xfrm>
            <a:off x="218880" y="1618200"/>
            <a:ext cx="288000" cy="28800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1</a:t>
            </a:r>
            <a:endParaRPr b="0" lang="en-US" sz="1430" spc="-1" strike="noStrike">
              <a:latin typeface="Arial"/>
            </a:endParaRPr>
          </a:p>
        </p:txBody>
      </p:sp>
      <p:sp>
        <p:nvSpPr>
          <p:cNvPr id="48" name="CustomShape 4"/>
          <p:cNvSpPr/>
          <p:nvPr/>
        </p:nvSpPr>
        <p:spPr>
          <a:xfrm>
            <a:off x="4668480" y="1618200"/>
            <a:ext cx="288000" cy="28800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4</a:t>
            </a:r>
            <a:endParaRPr b="0" lang="en-US" sz="1430" spc="-1" strike="noStrike">
              <a:latin typeface="Arial"/>
            </a:endParaRPr>
          </a:p>
        </p:txBody>
      </p:sp>
      <p:sp>
        <p:nvSpPr>
          <p:cNvPr id="49" name="CustomShape 5"/>
          <p:cNvSpPr/>
          <p:nvPr/>
        </p:nvSpPr>
        <p:spPr>
          <a:xfrm>
            <a:off x="601200" y="1650240"/>
            <a:ext cx="3597120" cy="2239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Context</a:t>
            </a:r>
            <a:endParaRPr b="0" lang="en-US" sz="1430" spc="-1" strike="noStrike">
              <a:latin typeface="Arial"/>
            </a:endParaRPr>
          </a:p>
        </p:txBody>
      </p:sp>
      <p:sp>
        <p:nvSpPr>
          <p:cNvPr id="50" name="CustomShape 6"/>
          <p:cNvSpPr/>
          <p:nvPr/>
        </p:nvSpPr>
        <p:spPr>
          <a:xfrm>
            <a:off x="5050800" y="1650240"/>
            <a:ext cx="3597120" cy="2239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Constraints within solution space</a:t>
            </a:r>
            <a:endParaRPr b="0" lang="en-US" sz="1430" spc="-1" strike="noStrike">
              <a:latin typeface="Arial"/>
            </a:endParaRPr>
          </a:p>
        </p:txBody>
      </p:sp>
      <p:sp>
        <p:nvSpPr>
          <p:cNvPr id="51" name="CustomShape 7"/>
          <p:cNvSpPr/>
          <p:nvPr/>
        </p:nvSpPr>
        <p:spPr>
          <a:xfrm>
            <a:off x="4668480" y="3207240"/>
            <a:ext cx="288000" cy="28800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5</a:t>
            </a:r>
            <a:endParaRPr b="0" lang="en-US" sz="1430" spc="-1" strike="noStrike">
              <a:latin typeface="Arial"/>
            </a:endParaRPr>
          </a:p>
        </p:txBody>
      </p:sp>
      <p:sp>
        <p:nvSpPr>
          <p:cNvPr id="52" name="CustomShape 8"/>
          <p:cNvSpPr/>
          <p:nvPr/>
        </p:nvSpPr>
        <p:spPr>
          <a:xfrm>
            <a:off x="218880" y="3207240"/>
            <a:ext cx="288000" cy="28800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2</a:t>
            </a:r>
            <a:endParaRPr b="0" lang="en-US" sz="1430" spc="-1" strike="noStrike">
              <a:latin typeface="Arial"/>
            </a:endParaRPr>
          </a:p>
        </p:txBody>
      </p:sp>
      <p:sp>
        <p:nvSpPr>
          <p:cNvPr id="53" name="CustomShape 9"/>
          <p:cNvSpPr/>
          <p:nvPr/>
        </p:nvSpPr>
        <p:spPr>
          <a:xfrm>
            <a:off x="601200" y="3239280"/>
            <a:ext cx="3597120" cy="2239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Criteria for success</a:t>
            </a:r>
            <a:endParaRPr b="0" lang="en-US" sz="1430" spc="-1" strike="noStrike">
              <a:latin typeface="Arial"/>
            </a:endParaRPr>
          </a:p>
        </p:txBody>
      </p:sp>
      <p:sp>
        <p:nvSpPr>
          <p:cNvPr id="54" name="CustomShape 10"/>
          <p:cNvSpPr/>
          <p:nvPr/>
        </p:nvSpPr>
        <p:spPr>
          <a:xfrm>
            <a:off x="5050800" y="3239280"/>
            <a:ext cx="3597120" cy="2239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Stakeholders to provide key insight</a:t>
            </a:r>
            <a:endParaRPr b="0" lang="en-US" sz="1430" spc="-1" strike="noStrike">
              <a:latin typeface="Arial"/>
            </a:endParaRPr>
          </a:p>
        </p:txBody>
      </p:sp>
      <p:sp>
        <p:nvSpPr>
          <p:cNvPr id="55" name="CustomShape 11"/>
          <p:cNvSpPr/>
          <p:nvPr/>
        </p:nvSpPr>
        <p:spPr>
          <a:xfrm>
            <a:off x="218880" y="4797720"/>
            <a:ext cx="288000" cy="28800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3</a:t>
            </a:r>
            <a:endParaRPr b="0" lang="en-US" sz="1430" spc="-1" strike="noStrike">
              <a:latin typeface="Arial"/>
            </a:endParaRPr>
          </a:p>
        </p:txBody>
      </p:sp>
      <p:sp>
        <p:nvSpPr>
          <p:cNvPr id="56" name="CustomShape 12"/>
          <p:cNvSpPr/>
          <p:nvPr/>
        </p:nvSpPr>
        <p:spPr>
          <a:xfrm>
            <a:off x="4668480" y="4797720"/>
            <a:ext cx="288000" cy="28800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tabLst>
                <a:tab algn="l" pos="0"/>
              </a:tabLst>
            </a:pPr>
            <a:r>
              <a:rPr b="0" lang="en-AU" sz="1430" spc="-1" strike="noStrike">
                <a:solidFill>
                  <a:srgbClr val="ffffff"/>
                </a:solidFill>
                <a:latin typeface="Arial"/>
                <a:ea typeface="Arial"/>
              </a:rPr>
              <a:t>6</a:t>
            </a:r>
            <a:endParaRPr b="0" lang="en-US" sz="1430" spc="-1" strike="noStrike">
              <a:latin typeface="Arial"/>
            </a:endParaRPr>
          </a:p>
        </p:txBody>
      </p:sp>
      <p:sp>
        <p:nvSpPr>
          <p:cNvPr id="57" name="CustomShape 13"/>
          <p:cNvSpPr/>
          <p:nvPr/>
        </p:nvSpPr>
        <p:spPr>
          <a:xfrm>
            <a:off x="601200" y="4831920"/>
            <a:ext cx="3597120" cy="21924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Scope of solution space </a:t>
            </a:r>
            <a:endParaRPr b="0" lang="en-US" sz="1430" spc="-1" strike="noStrike">
              <a:latin typeface="Arial"/>
            </a:endParaRPr>
          </a:p>
        </p:txBody>
      </p:sp>
      <p:sp>
        <p:nvSpPr>
          <p:cNvPr id="58" name="CustomShape 14"/>
          <p:cNvSpPr/>
          <p:nvPr/>
        </p:nvSpPr>
        <p:spPr>
          <a:xfrm>
            <a:off x="5050800" y="4829760"/>
            <a:ext cx="3597120" cy="223920"/>
          </a:xfrm>
          <a:prstGeom prst="rect">
            <a:avLst/>
          </a:prstGeom>
          <a:noFill/>
          <a:ln>
            <a:noFill/>
          </a:ln>
        </p:spPr>
        <p:style>
          <a:lnRef idx="0"/>
          <a:fillRef idx="0"/>
          <a:effectRef idx="0"/>
          <a:fontRef idx="minor"/>
        </p:style>
        <p:txBody>
          <a:bodyPr lIns="0" rIns="0" tIns="0" bIns="0" anchor="ctr">
            <a:noAutofit/>
          </a:bodyPr>
          <a:p>
            <a:pPr>
              <a:lnSpc>
                <a:spcPct val="100000"/>
              </a:lnSpc>
              <a:tabLst>
                <a:tab algn="l" pos="0"/>
              </a:tabLst>
            </a:pPr>
            <a:r>
              <a:rPr b="0" lang="en-AU" sz="1430" spc="-1" strike="noStrike">
                <a:solidFill>
                  <a:srgbClr val="002c46"/>
                </a:solidFill>
                <a:latin typeface="Arial"/>
                <a:ea typeface="Arial"/>
              </a:rPr>
              <a:t>Key data sources </a:t>
            </a:r>
            <a:endParaRPr b="0" lang="en-US" sz="1430" spc="-1" strike="noStrike">
              <a:latin typeface="Arial"/>
            </a:endParaRPr>
          </a:p>
        </p:txBody>
      </p:sp>
      <p:sp>
        <p:nvSpPr>
          <p:cNvPr id="59" name="CustomShape 15"/>
          <p:cNvSpPr/>
          <p:nvPr/>
        </p:nvSpPr>
        <p:spPr>
          <a:xfrm>
            <a:off x="143280" y="1964880"/>
            <a:ext cx="4323960" cy="1245600"/>
          </a:xfrm>
          <a:prstGeom prst="rect">
            <a:avLst/>
          </a:prstGeom>
          <a:noFill/>
          <a:ln>
            <a:noFill/>
          </a:ln>
        </p:spPr>
        <p:style>
          <a:lnRef idx="0"/>
          <a:fillRef idx="0"/>
          <a:effectRef idx="0"/>
          <a:fontRef idx="minor"/>
        </p:style>
        <p:txBody>
          <a:bodyPr>
            <a:noAutofit/>
          </a:bodyPr>
          <a:p>
            <a:pPr>
              <a:lnSpc>
                <a:spcPct val="100000"/>
              </a:lnSpc>
              <a:tabLst>
                <a:tab algn="l" pos="0"/>
              </a:tabLst>
            </a:pPr>
            <a:r>
              <a:rPr b="1" lang="en-AU" sz="1070" spc="-1" strike="noStrike">
                <a:solidFill>
                  <a:srgbClr val="000000"/>
                </a:solidFill>
                <a:latin typeface="Arial"/>
                <a:ea typeface="Arial"/>
              </a:rPr>
              <a:t>Monaclo Mining joined the iron-ore rush as prices climbed ot $110. Now, prices have halved and the profitability of the operation is in question. Since the revenue side of the equation is at the will of the market, Monaclo is seeking to cut-costs, specifically in the maintence of ore-crushers, in order to add a buffer for profitability in the event of further adverse price action.</a:t>
            </a:r>
            <a:endParaRPr b="0" lang="en-US" sz="1070" spc="-1" strike="noStrike">
              <a:latin typeface="Arial"/>
            </a:endParaRPr>
          </a:p>
        </p:txBody>
      </p:sp>
      <p:sp>
        <p:nvSpPr>
          <p:cNvPr id="60" name="CustomShape 16"/>
          <p:cNvSpPr/>
          <p:nvPr/>
        </p:nvSpPr>
        <p:spPr>
          <a:xfrm>
            <a:off x="143280" y="3538800"/>
            <a:ext cx="4323960" cy="1410120"/>
          </a:xfrm>
          <a:prstGeom prst="rect">
            <a:avLst/>
          </a:prstGeom>
          <a:noFill/>
          <a:ln>
            <a:noFill/>
          </a:ln>
        </p:spPr>
        <p:style>
          <a:lnRef idx="0"/>
          <a:fillRef idx="0"/>
          <a:effectRef idx="0"/>
          <a:fontRef idx="minor"/>
        </p:style>
        <p:txBody>
          <a:bodyPr>
            <a:noAutofit/>
          </a:bodyPr>
          <a:p>
            <a:pPr>
              <a:lnSpc>
                <a:spcPct val="100000"/>
              </a:lnSpc>
              <a:tabLst>
                <a:tab algn="l" pos="0"/>
              </a:tabLst>
            </a:pPr>
            <a:r>
              <a:rPr b="1" lang="en-AU" sz="1070" spc="-1" strike="noStrike">
                <a:solidFill>
                  <a:srgbClr val="000000"/>
                </a:solidFill>
                <a:latin typeface="Arial"/>
                <a:ea typeface="Arial"/>
              </a:rPr>
              <a:t>Reducing the maintence cost of ore-crushers by at least 20% within a year’s time will create a sufficient buffer.</a:t>
            </a:r>
            <a:endParaRPr b="0" lang="en-US" sz="1070" spc="-1" strike="noStrike">
              <a:latin typeface="Arial"/>
            </a:endParaRPr>
          </a:p>
        </p:txBody>
      </p:sp>
      <p:sp>
        <p:nvSpPr>
          <p:cNvPr id="61" name="CustomShape 17"/>
          <p:cNvSpPr/>
          <p:nvPr/>
        </p:nvSpPr>
        <p:spPr>
          <a:xfrm>
            <a:off x="186840" y="5184720"/>
            <a:ext cx="3470760" cy="850320"/>
          </a:xfrm>
          <a:prstGeom prst="rect">
            <a:avLst/>
          </a:prstGeom>
          <a:noFill/>
          <a:ln>
            <a:noFill/>
          </a:ln>
        </p:spPr>
        <p:style>
          <a:lnRef idx="0"/>
          <a:fillRef idx="0"/>
          <a:effectRef idx="0"/>
          <a:fontRef idx="minor"/>
        </p:style>
        <p:txBody>
          <a:bodyPr>
            <a:noAutofit/>
          </a:bodyPr>
          <a:p>
            <a:pPr>
              <a:lnSpc>
                <a:spcPct val="100000"/>
              </a:lnSpc>
              <a:tabLst>
                <a:tab algn="l" pos="0"/>
              </a:tabLst>
            </a:pPr>
            <a:r>
              <a:rPr b="1" lang="en-AU" sz="1070" spc="-1" strike="noStrike">
                <a:solidFill>
                  <a:srgbClr val="000000"/>
                </a:solidFill>
                <a:latin typeface="Arial"/>
                <a:ea typeface="Arial"/>
              </a:rPr>
              <a:t>The most overburdened ore-crushers will slow down on a sliding scale to measure cost-savings of reducing excess wear. Maintence of ore-crushers will slow down on a sliding scale to the minimum 50K ore to determine cost-savings.</a:t>
            </a:r>
            <a:endParaRPr b="0" lang="en-US" sz="1070" spc="-1" strike="noStrike">
              <a:latin typeface="Arial"/>
            </a:endParaRPr>
          </a:p>
        </p:txBody>
      </p:sp>
      <p:sp>
        <p:nvSpPr>
          <p:cNvPr id="62" name="CustomShape 18"/>
          <p:cNvSpPr/>
          <p:nvPr/>
        </p:nvSpPr>
        <p:spPr>
          <a:xfrm>
            <a:off x="4558320" y="1963800"/>
            <a:ext cx="4323960" cy="1080720"/>
          </a:xfrm>
          <a:prstGeom prst="rect">
            <a:avLst/>
          </a:prstGeom>
          <a:noFill/>
          <a:ln>
            <a:noFill/>
          </a:ln>
        </p:spPr>
        <p:style>
          <a:lnRef idx="0"/>
          <a:fillRef idx="0"/>
          <a:effectRef idx="0"/>
          <a:fontRef idx="minor"/>
        </p:style>
        <p:txBody>
          <a:bodyPr>
            <a:noAutofit/>
          </a:bodyPr>
          <a:p>
            <a:pPr>
              <a:lnSpc>
                <a:spcPct val="100000"/>
              </a:lnSpc>
              <a:tabLst>
                <a:tab algn="l" pos="0"/>
              </a:tabLst>
            </a:pPr>
            <a:r>
              <a:rPr b="1" lang="en-AU" sz="1070" spc="-1" strike="noStrike">
                <a:solidFill>
                  <a:srgbClr val="000000"/>
                </a:solidFill>
                <a:latin typeface="Arial"/>
                <a:ea typeface="Arial"/>
              </a:rPr>
              <a:t>- Resistant reliability engineers</a:t>
            </a:r>
            <a:endParaRPr b="0" lang="en-US" sz="1070" spc="-1" strike="noStrike">
              <a:latin typeface="Arial"/>
            </a:endParaRPr>
          </a:p>
          <a:p>
            <a:pPr>
              <a:lnSpc>
                <a:spcPct val="100000"/>
              </a:lnSpc>
              <a:tabLst>
                <a:tab algn="l" pos="0"/>
              </a:tabLst>
            </a:pPr>
            <a:r>
              <a:rPr b="1" lang="en-AU" sz="1070" spc="-1" strike="noStrike">
                <a:solidFill>
                  <a:srgbClr val="000000"/>
                </a:solidFill>
                <a:latin typeface="Arial"/>
                <a:ea typeface="Arial"/>
              </a:rPr>
              <a:t>- Cutting excess wear on machines means producing less. The revenue-cost ratio is not currently known.</a:t>
            </a:r>
            <a:endParaRPr b="0" lang="en-US" sz="1070" spc="-1" strike="noStrike">
              <a:latin typeface="Arial"/>
            </a:endParaRPr>
          </a:p>
          <a:p>
            <a:pPr>
              <a:lnSpc>
                <a:spcPct val="100000"/>
              </a:lnSpc>
              <a:tabLst>
                <a:tab algn="l" pos="0"/>
              </a:tabLst>
            </a:pPr>
            <a:r>
              <a:rPr b="1" lang="en-AU" sz="1070" spc="-1" strike="noStrike">
                <a:solidFill>
                  <a:srgbClr val="000000"/>
                </a:solidFill>
                <a:latin typeface="Arial"/>
                <a:ea typeface="Arial"/>
              </a:rPr>
              <a:t>-It is not known how much work causes “excess wear” to begin on the crushers.</a:t>
            </a:r>
            <a:endParaRPr b="0" lang="en-US" sz="1070" spc="-1" strike="noStrike">
              <a:latin typeface="Arial"/>
            </a:endParaRPr>
          </a:p>
          <a:p>
            <a:pPr>
              <a:lnSpc>
                <a:spcPct val="100000"/>
              </a:lnSpc>
              <a:tabLst>
                <a:tab algn="l" pos="0"/>
              </a:tabLst>
            </a:pPr>
            <a:endParaRPr b="0" lang="en-US" sz="1070" spc="-1" strike="noStrike">
              <a:latin typeface="Arial"/>
            </a:endParaRPr>
          </a:p>
        </p:txBody>
      </p:sp>
      <p:sp>
        <p:nvSpPr>
          <p:cNvPr id="63" name="CustomShape 19"/>
          <p:cNvSpPr/>
          <p:nvPr/>
        </p:nvSpPr>
        <p:spPr>
          <a:xfrm>
            <a:off x="4591080" y="5085000"/>
            <a:ext cx="4323960" cy="1080720"/>
          </a:xfrm>
          <a:prstGeom prst="rect">
            <a:avLst/>
          </a:prstGeom>
          <a:noFill/>
          <a:ln>
            <a:noFill/>
          </a:ln>
        </p:spPr>
        <p:style>
          <a:lnRef idx="0"/>
          <a:fillRef idx="0"/>
          <a:effectRef idx="0"/>
          <a:fontRef idx="minor"/>
        </p:style>
        <p:txBody>
          <a:bodyPr>
            <a:noAutofit/>
          </a:bodyPr>
          <a:p>
            <a:pPr>
              <a:lnSpc>
                <a:spcPct val="100000"/>
              </a:lnSpc>
              <a:tabLst>
                <a:tab algn="l" pos="0"/>
              </a:tabLst>
            </a:pPr>
            <a:r>
              <a:rPr b="1" lang="en-AU" sz="1070" spc="-1" strike="noStrike">
                <a:solidFill>
                  <a:srgbClr val="000000"/>
                </a:solidFill>
                <a:latin typeface="Arial"/>
                <a:ea typeface="Arial"/>
              </a:rPr>
              <a:t>Data Historian + Ellipse, SAP: to compare production to quanitity of maintence requests/orders.</a:t>
            </a:r>
            <a:endParaRPr b="0" lang="en-US" sz="1070" spc="-1" strike="noStrike">
              <a:latin typeface="Arial"/>
            </a:endParaRPr>
          </a:p>
          <a:p>
            <a:pPr>
              <a:lnSpc>
                <a:spcPct val="100000"/>
              </a:lnSpc>
              <a:tabLst>
                <a:tab algn="l" pos="0"/>
              </a:tabLst>
            </a:pPr>
            <a:endParaRPr b="0" lang="en-US" sz="1070" spc="-1" strike="noStrike">
              <a:latin typeface="Arial"/>
            </a:endParaRPr>
          </a:p>
          <a:p>
            <a:pPr>
              <a:lnSpc>
                <a:spcPct val="100000"/>
              </a:lnSpc>
              <a:tabLst>
                <a:tab algn="l" pos="0"/>
              </a:tabLst>
            </a:pPr>
            <a:r>
              <a:rPr b="1" lang="en-AU" sz="1070" spc="-1" strike="noStrike">
                <a:solidFill>
                  <a:srgbClr val="000000"/>
                </a:solidFill>
                <a:latin typeface="Arial"/>
                <a:ea typeface="Arial"/>
              </a:rPr>
              <a:t>T3000 DCS: for a more granular view on at what point “excess wear” begins to take affect.</a:t>
            </a:r>
            <a:endParaRPr b="0" lang="en-US" sz="1070" spc="-1" strike="noStrike">
              <a:latin typeface="Arial"/>
            </a:endParaRPr>
          </a:p>
        </p:txBody>
      </p:sp>
      <p:sp>
        <p:nvSpPr>
          <p:cNvPr id="64" name="CustomShape 20"/>
          <p:cNvSpPr/>
          <p:nvPr/>
        </p:nvSpPr>
        <p:spPr>
          <a:xfrm>
            <a:off x="6633360" y="6524280"/>
            <a:ext cx="431640" cy="2048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65" name="CustomShape 21"/>
          <p:cNvSpPr/>
          <p:nvPr/>
        </p:nvSpPr>
        <p:spPr>
          <a:xfrm>
            <a:off x="7028640" y="6513840"/>
            <a:ext cx="431640" cy="215640"/>
          </a:xfrm>
          <a:prstGeom prst="chevron">
            <a:avLst>
              <a:gd name="adj" fmla="val 50000"/>
            </a:avLst>
          </a:prstGeom>
          <a:solidFill>
            <a:srgbClr val="d8d8d8"/>
          </a:solidFill>
          <a:ln>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66" name="CustomShape 22"/>
          <p:cNvSpPr/>
          <p:nvPr/>
        </p:nvSpPr>
        <p:spPr>
          <a:xfrm>
            <a:off x="7452360" y="6503040"/>
            <a:ext cx="431640" cy="215640"/>
          </a:xfrm>
          <a:prstGeom prst="chevron">
            <a:avLst>
              <a:gd name="adj" fmla="val 50000"/>
            </a:avLst>
          </a:prstGeom>
          <a:solidFill>
            <a:srgbClr val="d8d8d8"/>
          </a:solidFill>
          <a:ln>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67" name="CustomShape 23"/>
          <p:cNvSpPr/>
          <p:nvPr/>
        </p:nvSpPr>
        <p:spPr>
          <a:xfrm>
            <a:off x="7846560" y="6508080"/>
            <a:ext cx="431640" cy="215640"/>
          </a:xfrm>
          <a:prstGeom prst="chevron">
            <a:avLst>
              <a:gd name="adj" fmla="val 50000"/>
            </a:avLst>
          </a:prstGeom>
          <a:solidFill>
            <a:srgbClr val="d8d8d8"/>
          </a:solidFill>
          <a:ln>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68" name="CustomShape 24"/>
          <p:cNvSpPr/>
          <p:nvPr/>
        </p:nvSpPr>
        <p:spPr>
          <a:xfrm>
            <a:off x="8245800" y="6503040"/>
            <a:ext cx="431640" cy="215640"/>
          </a:xfrm>
          <a:prstGeom prst="chevron">
            <a:avLst>
              <a:gd name="adj" fmla="val 50000"/>
            </a:avLst>
          </a:prstGeom>
          <a:solidFill>
            <a:srgbClr val="d8d8d8"/>
          </a:solidFill>
          <a:ln>
            <a:noFill/>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69" name="CustomShape 25"/>
          <p:cNvSpPr/>
          <p:nvPr/>
        </p:nvSpPr>
        <p:spPr>
          <a:xfrm>
            <a:off x="8099280" y="707040"/>
            <a:ext cx="431640" cy="20484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anchor="ctr">
            <a:noAutofit/>
          </a:bodyPr>
          <a:p>
            <a:pPr algn="ctr">
              <a:lnSpc>
                <a:spcPct val="100000"/>
              </a:lnSpc>
              <a:tabLst>
                <a:tab algn="l" pos="0"/>
              </a:tabLst>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70" name="CustomShape 26"/>
          <p:cNvSpPr/>
          <p:nvPr/>
        </p:nvSpPr>
        <p:spPr>
          <a:xfrm>
            <a:off x="121680" y="116640"/>
            <a:ext cx="7724520" cy="1136880"/>
          </a:xfrm>
          <a:prstGeom prst="wedgeRectCallout">
            <a:avLst>
              <a:gd name="adj1" fmla="val 53513"/>
              <a:gd name="adj2" fmla="val 6588"/>
            </a:avLst>
          </a:prstGeom>
          <a:solidFill>
            <a:srgbClr val="fef2da"/>
          </a:solidFill>
          <a:ln>
            <a:noFill/>
          </a:ln>
        </p:spPr>
        <p:style>
          <a:lnRef idx="0"/>
          <a:fillRef idx="0"/>
          <a:effectRef idx="0"/>
          <a:fontRef idx="minor"/>
        </p:style>
      </p:sp>
      <p:sp>
        <p:nvSpPr>
          <p:cNvPr id="71" name="TextShape 27"/>
          <p:cNvSpPr txBox="1"/>
          <p:nvPr/>
        </p:nvSpPr>
        <p:spPr>
          <a:xfrm>
            <a:off x="184320" y="189720"/>
            <a:ext cx="8793360" cy="307440"/>
          </a:xfrm>
          <a:prstGeom prst="rect">
            <a:avLst/>
          </a:prstGeom>
          <a:noFill/>
          <a:ln>
            <a:noFill/>
          </a:ln>
        </p:spPr>
        <p:txBody>
          <a:bodyPr lIns="0" rIns="0" tIns="0" bIns="0">
            <a:noAutofit/>
          </a:bodyPr>
          <a:p>
            <a:pPr>
              <a:lnSpc>
                <a:spcPct val="100000"/>
              </a:lnSpc>
              <a:tabLst>
                <a:tab algn="l" pos="0"/>
              </a:tabLst>
            </a:pPr>
            <a:r>
              <a:rPr b="1" lang="en-AU" sz="2000" spc="-1" strike="noStrike">
                <a:solidFill>
                  <a:srgbClr val="29748d"/>
                </a:solidFill>
                <a:latin typeface="Quattrocento Sans"/>
                <a:ea typeface="Quattrocento Sans"/>
              </a:rPr>
              <a:t>Problem Statement Worksheet (Hypothesis Formation)</a:t>
            </a:r>
            <a:endParaRPr b="0" lang="en-US" sz="2000" spc="-1" strike="noStrike">
              <a:solidFill>
                <a:srgbClr val="000000"/>
              </a:solidFill>
              <a:latin typeface="Arial"/>
            </a:endParaRPr>
          </a:p>
        </p:txBody>
      </p:sp>
      <p:sp>
        <p:nvSpPr>
          <p:cNvPr id="72" name="CustomShape 28"/>
          <p:cNvSpPr/>
          <p:nvPr/>
        </p:nvSpPr>
        <p:spPr>
          <a:xfrm>
            <a:off x="4607280" y="3547440"/>
            <a:ext cx="4323960" cy="1080720"/>
          </a:xfrm>
          <a:prstGeom prst="rect">
            <a:avLst/>
          </a:prstGeom>
          <a:noFill/>
          <a:ln>
            <a:noFill/>
          </a:ln>
        </p:spPr>
        <p:style>
          <a:lnRef idx="0"/>
          <a:fillRef idx="0"/>
          <a:effectRef idx="0"/>
          <a:fontRef idx="minor"/>
        </p:style>
        <p:txBody>
          <a:bodyPr>
            <a:noAutofit/>
          </a:bodyPr>
          <a:p>
            <a:pPr>
              <a:lnSpc>
                <a:spcPct val="100000"/>
              </a:lnSpc>
              <a:tabLst>
                <a:tab algn="l" pos="0"/>
              </a:tabLst>
            </a:pPr>
            <a:r>
              <a:rPr b="0" lang="en-AU" sz="1070" spc="-1" strike="noStrike">
                <a:solidFill>
                  <a:srgbClr val="000000"/>
                </a:solidFill>
                <a:latin typeface="Arial"/>
                <a:ea typeface="Arial"/>
              </a:rPr>
              <a:t>Chanel Adams – Reliability Engineer</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Jane Steere – Principle Maintence</a:t>
            </a:r>
            <a:endParaRPr b="0" lang="en-US" sz="1070" spc="-1" strike="noStrike">
              <a:latin typeface="Arial"/>
            </a:endParaRPr>
          </a:p>
          <a:p>
            <a:pPr>
              <a:lnSpc>
                <a:spcPct val="100000"/>
              </a:lnSpc>
              <a:tabLst>
                <a:tab algn="l" pos="0"/>
              </a:tabLst>
            </a:pPr>
            <a:r>
              <a:rPr b="0" lang="en-AU" sz="1070" spc="-1" strike="noStrike">
                <a:solidFill>
                  <a:srgbClr val="000000"/>
                </a:solidFill>
                <a:latin typeface="Arial"/>
                <a:ea typeface="Arial"/>
              </a:rPr>
              <a:t>Chris Hui – Team Lead</a:t>
            </a:r>
            <a:endParaRPr b="0" lang="en-US" sz="1070" spc="-1" strike="noStrike">
              <a:latin typeface="Arial"/>
            </a:endParaRPr>
          </a:p>
          <a:p>
            <a:pPr>
              <a:lnSpc>
                <a:spcPct val="100000"/>
              </a:lnSpc>
              <a:tabLst>
                <a:tab algn="l" pos="0"/>
              </a:tabLst>
            </a:pPr>
            <a:endParaRPr b="0" lang="en-US" sz="1070" spc="-1" strike="noStrike">
              <a:latin typeface="Arial"/>
            </a:endParaRPr>
          </a:p>
        </p:txBody>
      </p:sp>
      <p:sp>
        <p:nvSpPr>
          <p:cNvPr id="73" name="CustomShape 29"/>
          <p:cNvSpPr/>
          <p:nvPr/>
        </p:nvSpPr>
        <p:spPr>
          <a:xfrm>
            <a:off x="184320" y="541080"/>
            <a:ext cx="8584200" cy="492120"/>
          </a:xfrm>
          <a:prstGeom prst="rect">
            <a:avLst/>
          </a:prstGeom>
          <a:noFill/>
          <a:ln>
            <a:noFill/>
          </a:ln>
        </p:spPr>
        <p:style>
          <a:lnRef idx="0"/>
          <a:fillRef idx="0"/>
          <a:effectRef idx="0"/>
          <a:fontRef idx="minor"/>
        </p:style>
        <p:txBody>
          <a:bodyPr>
            <a:noAutofit/>
          </a:bodyPr>
          <a:p>
            <a:pPr>
              <a:lnSpc>
                <a:spcPct val="100000"/>
              </a:lnSpc>
              <a:tabLst>
                <a:tab algn="l" pos="0"/>
              </a:tabLst>
            </a:pPr>
            <a:r>
              <a:rPr b="1" lang="en-AU" sz="1400" spc="-1" strike="noStrike">
                <a:solidFill>
                  <a:srgbClr val="000000"/>
                </a:solidFill>
                <a:latin typeface="Arial"/>
                <a:ea typeface="Arial"/>
              </a:rPr>
              <a:t>Through what means can Monaclo Mining insulate itself from adverse price changes in the </a:t>
            </a:r>
            <a:endParaRPr b="0" lang="en-US" sz="1400" spc="-1" strike="noStrike">
              <a:latin typeface="Arial"/>
            </a:endParaRPr>
          </a:p>
          <a:p>
            <a:pPr>
              <a:lnSpc>
                <a:spcPct val="100000"/>
              </a:lnSpc>
              <a:tabLst>
                <a:tab algn="l" pos="0"/>
              </a:tabLst>
            </a:pPr>
            <a:r>
              <a:rPr b="1" lang="en-AU" sz="1400" spc="-1" strike="noStrike">
                <a:solidFill>
                  <a:srgbClr val="000000"/>
                </a:solidFill>
                <a:latin typeface="Arial"/>
                <a:ea typeface="Arial"/>
              </a:rPr>
              <a:t>iron-ore market by cutting the cost of ore-crusher maintence by 20% within a year?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
  <dcterms:modified xsi:type="dcterms:W3CDTF">2021-05-21T23:46:40Z</dcterms:modified>
  <cp:revision>2</cp:revision>
  <dc:subject/>
  <dc:title/>
</cp:coreProperties>
</file>