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58" r:id="rId4"/>
    <p:sldId id="260" r:id="rId5"/>
    <p:sldId id="267" r:id="rId6"/>
    <p:sldId id="261" r:id="rId7"/>
    <p:sldId id="264" r:id="rId8"/>
    <p:sldId id="263" r:id="rId9"/>
    <p:sldId id="273" r:id="rId10"/>
    <p:sldId id="274" r:id="rId11"/>
    <p:sldId id="272" r:id="rId12"/>
    <p:sldId id="262" r:id="rId13"/>
    <p:sldId id="270" r:id="rId14"/>
    <p:sldId id="26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F01F6-A125-7146-6110-934E2F83514B}" v="504" dt="2024-08-13T17:49:37.998"/>
    <p1510:client id="{0C26B29B-9FE6-D5C5-4064-90E090D9BF9F}" v="159" dt="2024-08-14T03:55:33.329"/>
    <p1510:client id="{1E717661-A366-57C2-2DF8-E2C96576C8B0}" v="467" dt="2024-08-14T17:44:41.547"/>
    <p1510:client id="{3C96A4A3-3B98-BB0E-1F88-738F42D43317}" v="8" dt="2024-08-13T22:36:23.118"/>
    <p1510:client id="{95DAE608-B572-8A35-089E-B8CEA40D4222}" v="59" dt="2024-08-13T18:38:45.546"/>
    <p1510:client id="{BC046A30-2237-AA70-3C4F-FA7A8931B127}" v="455" dt="2024-08-12T19:27:59.822"/>
    <p1510:client id="{D04690F2-B501-2714-2CB5-DDE49527EE5D}" v="298" dt="2024-08-14T16:11:30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128CD-91B9-4F73-902D-5362E99373BE}" type="datetimeFigureOut"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86BF-6DD3-4271-88AE-BB9BAB2B2C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three cell lines have KRAS G12V mutation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E86BF-6DD3-4271-88AE-BB9BAB2B2C7E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3390/cells1008187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8-03099-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bcr337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j.jtho.2018.02.002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Meeting 8/16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Luke Ting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75E0C3-782E-6E9A-8223-E8E13F8C1E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4239" y="1487481"/>
            <a:ext cx="8910428" cy="15477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105056-14F2-50DB-F9AE-129168020603}"/>
              </a:ext>
            </a:extLst>
          </p:cNvPr>
          <p:cNvSpPr txBox="1"/>
          <p:nvPr/>
        </p:nvSpPr>
        <p:spPr>
          <a:xfrm>
            <a:off x="6096000" y="6340542"/>
            <a:ext cx="475431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 dirty="0"/>
              <a:t>Schulze et al., Science 381, 794–799 (2023) 18 August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316DF-9071-716D-728C-7F649D3405EA}"/>
              </a:ext>
            </a:extLst>
          </p:cNvPr>
          <p:cNvSpPr txBox="1"/>
          <p:nvPr/>
        </p:nvSpPr>
        <p:spPr>
          <a:xfrm>
            <a:off x="993514" y="213557"/>
            <a:ext cx="9609985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/>
              <a:t>Mechanism of RMC-6236 Based on the </a:t>
            </a:r>
            <a:endParaRPr lang="en-US" sz="3200"/>
          </a:p>
          <a:p>
            <a:pPr algn="ctr"/>
            <a:r>
              <a:rPr lang="en-US" sz="3200" b="1" dirty="0"/>
              <a:t>Tool Compound RMC-4998</a:t>
            </a:r>
            <a:endParaRPr lang="en-US" sz="3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07B363-7D5B-24DD-15BF-D752DD56A4A5}"/>
              </a:ext>
            </a:extLst>
          </p:cNvPr>
          <p:cNvGrpSpPr/>
          <p:nvPr/>
        </p:nvGrpSpPr>
        <p:grpSpPr>
          <a:xfrm>
            <a:off x="1425970" y="3729784"/>
            <a:ext cx="2619937" cy="2798648"/>
            <a:chOff x="3273559" y="3541894"/>
            <a:chExt cx="2619937" cy="27986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7363AB-53F0-D1B9-FA98-7C7B181C00D4}"/>
                </a:ext>
              </a:extLst>
            </p:cNvPr>
            <p:cNvGrpSpPr/>
            <p:nvPr/>
          </p:nvGrpSpPr>
          <p:grpSpPr>
            <a:xfrm>
              <a:off x="3273559" y="3541894"/>
              <a:ext cx="2531130" cy="2798648"/>
              <a:chOff x="1325880" y="1783080"/>
              <a:chExt cx="2531130" cy="279864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D69D049-CD83-DEC7-06F1-4643F831AE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528" t="26000" r="80660" b="51333"/>
              <a:stretch/>
            </p:blipFill>
            <p:spPr>
              <a:xfrm>
                <a:off x="1325880" y="1783080"/>
                <a:ext cx="2531130" cy="279864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974FF0-0CB1-2CCE-BB6F-3086456BC1D1}"/>
                  </a:ext>
                </a:extLst>
              </p:cNvPr>
              <p:cNvSpPr/>
              <p:nvPr/>
            </p:nvSpPr>
            <p:spPr>
              <a:xfrm>
                <a:off x="3453319" y="1916349"/>
                <a:ext cx="403691" cy="21595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2"/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E3E33B-100C-7FE4-592F-D13130BCCC4A}"/>
                </a:ext>
              </a:extLst>
            </p:cNvPr>
            <p:cNvSpPr/>
            <p:nvPr/>
          </p:nvSpPr>
          <p:spPr>
            <a:xfrm>
              <a:off x="5344438" y="3611672"/>
              <a:ext cx="549058" cy="2250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89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8D2DF7-AD69-7A37-8433-BD096757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88" y="1228167"/>
            <a:ext cx="7666455" cy="46126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55F35A-6C55-F92D-20B1-9FE18398EF5B}"/>
              </a:ext>
            </a:extLst>
          </p:cNvPr>
          <p:cNvSpPr txBox="1"/>
          <p:nvPr/>
        </p:nvSpPr>
        <p:spPr>
          <a:xfrm>
            <a:off x="8573565" y="59514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Credit: Mike Peyton</a:t>
            </a:r>
          </a:p>
        </p:txBody>
      </p:sp>
    </p:spTree>
    <p:extLst>
      <p:ext uri="{BB962C8B-B14F-4D97-AF65-F5344CB8AC3E}">
        <p14:creationId xmlns:p14="http://schemas.microsoft.com/office/powerpoint/2010/main" val="382832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0DB9-B156-58B7-FBD3-8572FC0D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pERK</a:t>
            </a:r>
            <a:r>
              <a:rPr lang="en-US" sz="3200" b="1" dirty="0"/>
              <a:t> Levels decrease after treatment with KRAS inhibitor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D985B-9EAA-A319-1FAD-0679497E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57" y="3897389"/>
            <a:ext cx="4216010" cy="431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3E4B9-E906-C211-1118-C11423646B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95"/>
          <a:stretch/>
        </p:blipFill>
        <p:spPr>
          <a:xfrm>
            <a:off x="1456357" y="3236788"/>
            <a:ext cx="4216010" cy="466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80009-C081-D3E2-9046-A7575F0D8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085" y="3906533"/>
            <a:ext cx="4216010" cy="426475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77353AFA-4E40-7872-A7CA-F71E35B8DD2C}"/>
              </a:ext>
            </a:extLst>
          </p:cNvPr>
          <p:cNvSpPr txBox="1"/>
          <p:nvPr/>
        </p:nvSpPr>
        <p:spPr>
          <a:xfrm>
            <a:off x="3093171" y="191763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ERK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ECF70F07-5F08-8BFB-2925-80230539DCCB}"/>
              </a:ext>
            </a:extLst>
          </p:cNvPr>
          <p:cNvSpPr txBox="1"/>
          <p:nvPr/>
        </p:nvSpPr>
        <p:spPr>
          <a:xfrm>
            <a:off x="9139404" y="19697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pERK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0C06F72-3360-A1D4-DA7A-DDE4E18128FB}"/>
              </a:ext>
            </a:extLst>
          </p:cNvPr>
          <p:cNvSpPr txBox="1"/>
          <p:nvPr/>
        </p:nvSpPr>
        <p:spPr>
          <a:xfrm>
            <a:off x="1902927" y="2534644"/>
            <a:ext cx="81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SHP77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A0A138E3-8682-5A8D-7B99-6D9061B97233}"/>
              </a:ext>
            </a:extLst>
          </p:cNvPr>
          <p:cNvSpPr txBox="1"/>
          <p:nvPr/>
        </p:nvSpPr>
        <p:spPr>
          <a:xfrm>
            <a:off x="3319760" y="2506620"/>
            <a:ext cx="81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H727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34756-867A-32E2-C89D-378E8E2F98D0}"/>
              </a:ext>
            </a:extLst>
          </p:cNvPr>
          <p:cNvCxnSpPr/>
          <p:nvPr/>
        </p:nvCxnSpPr>
        <p:spPr>
          <a:xfrm>
            <a:off x="1659087" y="2805387"/>
            <a:ext cx="1138428" cy="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510DD9-4E77-DB56-A5DD-48FAA2D34677}"/>
              </a:ext>
            </a:extLst>
          </p:cNvPr>
          <p:cNvCxnSpPr/>
          <p:nvPr/>
        </p:nvCxnSpPr>
        <p:spPr>
          <a:xfrm>
            <a:off x="2995148" y="2805387"/>
            <a:ext cx="1138428" cy="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28C1B-BD00-9227-6FBD-5A39DB2DEC97}"/>
              </a:ext>
            </a:extLst>
          </p:cNvPr>
          <p:cNvCxnSpPr/>
          <p:nvPr/>
        </p:nvCxnSpPr>
        <p:spPr>
          <a:xfrm>
            <a:off x="4331209" y="2814397"/>
            <a:ext cx="1138428" cy="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31">
            <a:extLst>
              <a:ext uri="{FF2B5EF4-FFF2-40B4-BE49-F238E27FC236}">
                <a16:creationId xmlns:a16="http://schemas.microsoft.com/office/drawing/2014/main" id="{CD3753DF-40CE-E806-DCDD-546F21C4C390}"/>
              </a:ext>
            </a:extLst>
          </p:cNvPr>
          <p:cNvSpPr txBox="1"/>
          <p:nvPr/>
        </p:nvSpPr>
        <p:spPr>
          <a:xfrm>
            <a:off x="4458188" y="2515781"/>
            <a:ext cx="1011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HCC2374</a:t>
            </a: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DE03EAC2-7D0B-D3F0-4FB1-955A58D985D3}"/>
              </a:ext>
            </a:extLst>
          </p:cNvPr>
          <p:cNvSpPr txBox="1"/>
          <p:nvPr/>
        </p:nvSpPr>
        <p:spPr>
          <a:xfrm>
            <a:off x="7724607" y="2559028"/>
            <a:ext cx="81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SHP77</a:t>
            </a: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BEE80D9A-300B-EDB6-49C6-6E262CEB20D8}"/>
              </a:ext>
            </a:extLst>
          </p:cNvPr>
          <p:cNvSpPr txBox="1"/>
          <p:nvPr/>
        </p:nvSpPr>
        <p:spPr>
          <a:xfrm>
            <a:off x="9141440" y="2531004"/>
            <a:ext cx="81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H727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29A897-D80E-D3AB-4F03-DAAAF6EB5026}"/>
              </a:ext>
            </a:extLst>
          </p:cNvPr>
          <p:cNvCxnSpPr/>
          <p:nvPr/>
        </p:nvCxnSpPr>
        <p:spPr>
          <a:xfrm>
            <a:off x="7480767" y="2829771"/>
            <a:ext cx="1138428" cy="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8C4544-6E07-DD74-7C11-D4F32107F51F}"/>
              </a:ext>
            </a:extLst>
          </p:cNvPr>
          <p:cNvCxnSpPr/>
          <p:nvPr/>
        </p:nvCxnSpPr>
        <p:spPr>
          <a:xfrm>
            <a:off x="8816828" y="2829771"/>
            <a:ext cx="1138428" cy="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E8DC91-CF30-6908-51E4-30AD46E7020E}"/>
              </a:ext>
            </a:extLst>
          </p:cNvPr>
          <p:cNvCxnSpPr/>
          <p:nvPr/>
        </p:nvCxnSpPr>
        <p:spPr>
          <a:xfrm>
            <a:off x="10152889" y="2838781"/>
            <a:ext cx="1138428" cy="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37">
            <a:extLst>
              <a:ext uri="{FF2B5EF4-FFF2-40B4-BE49-F238E27FC236}">
                <a16:creationId xmlns:a16="http://schemas.microsoft.com/office/drawing/2014/main" id="{9C8218D6-0F42-189F-CA9B-A3FD528E0117}"/>
              </a:ext>
            </a:extLst>
          </p:cNvPr>
          <p:cNvSpPr txBox="1"/>
          <p:nvPr/>
        </p:nvSpPr>
        <p:spPr>
          <a:xfrm>
            <a:off x="10279868" y="2540165"/>
            <a:ext cx="1011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HCC2374</a:t>
            </a:r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E1922519-B0A7-505B-9137-87C8FEA4266A}"/>
              </a:ext>
            </a:extLst>
          </p:cNvPr>
          <p:cNvSpPr txBox="1"/>
          <p:nvPr/>
        </p:nvSpPr>
        <p:spPr>
          <a:xfrm>
            <a:off x="362898" y="2865318"/>
            <a:ext cx="136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/>
              <a:t>RMC-6236 (10nM)</a:t>
            </a:r>
          </a:p>
        </p:txBody>
      </p:sp>
      <p:sp>
        <p:nvSpPr>
          <p:cNvPr id="23" name="TextBox 39">
            <a:extLst>
              <a:ext uri="{FF2B5EF4-FFF2-40B4-BE49-F238E27FC236}">
                <a16:creationId xmlns:a16="http://schemas.microsoft.com/office/drawing/2014/main" id="{92104450-69B4-6C38-0F53-9B06CE307217}"/>
              </a:ext>
            </a:extLst>
          </p:cNvPr>
          <p:cNvSpPr txBox="1"/>
          <p:nvPr/>
        </p:nvSpPr>
        <p:spPr>
          <a:xfrm>
            <a:off x="2457726" y="2840634"/>
            <a:ext cx="32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+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4C73D3C2-73C6-9CC9-FCFF-28F7527BAD6B}"/>
              </a:ext>
            </a:extLst>
          </p:cNvPr>
          <p:cNvSpPr txBox="1"/>
          <p:nvPr/>
        </p:nvSpPr>
        <p:spPr>
          <a:xfrm>
            <a:off x="3744956" y="2856315"/>
            <a:ext cx="32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+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2C302070-2725-9D54-2874-AAFC6F5F344E}"/>
              </a:ext>
            </a:extLst>
          </p:cNvPr>
          <p:cNvSpPr txBox="1"/>
          <p:nvPr/>
        </p:nvSpPr>
        <p:spPr>
          <a:xfrm>
            <a:off x="5103327" y="2840634"/>
            <a:ext cx="32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+</a:t>
            </a:r>
          </a:p>
        </p:txBody>
      </p:sp>
      <p:sp>
        <p:nvSpPr>
          <p:cNvPr id="26" name="TextBox 44">
            <a:extLst>
              <a:ext uri="{FF2B5EF4-FFF2-40B4-BE49-F238E27FC236}">
                <a16:creationId xmlns:a16="http://schemas.microsoft.com/office/drawing/2014/main" id="{9B2CA780-CB8A-667A-83C5-840DA857DAF1}"/>
              </a:ext>
            </a:extLst>
          </p:cNvPr>
          <p:cNvSpPr txBox="1"/>
          <p:nvPr/>
        </p:nvSpPr>
        <p:spPr>
          <a:xfrm>
            <a:off x="8243380" y="2920295"/>
            <a:ext cx="32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+</a:t>
            </a: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419A8C5C-AF8A-552C-E659-531E44D4C85E}"/>
              </a:ext>
            </a:extLst>
          </p:cNvPr>
          <p:cNvSpPr txBox="1"/>
          <p:nvPr/>
        </p:nvSpPr>
        <p:spPr>
          <a:xfrm>
            <a:off x="9536933" y="2907689"/>
            <a:ext cx="32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+</a:t>
            </a: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BD02879F-5717-AC2C-45F9-01A14DC721EB}"/>
              </a:ext>
            </a:extLst>
          </p:cNvPr>
          <p:cNvSpPr txBox="1"/>
          <p:nvPr/>
        </p:nvSpPr>
        <p:spPr>
          <a:xfrm>
            <a:off x="10969816" y="2890017"/>
            <a:ext cx="32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+</a:t>
            </a:r>
          </a:p>
        </p:txBody>
      </p:sp>
      <p:sp>
        <p:nvSpPr>
          <p:cNvPr id="29" name="TextBox 48">
            <a:extLst>
              <a:ext uri="{FF2B5EF4-FFF2-40B4-BE49-F238E27FC236}">
                <a16:creationId xmlns:a16="http://schemas.microsoft.com/office/drawing/2014/main" id="{BC996A6E-1A3A-3119-2BA2-442DD4A7BF1C}"/>
              </a:ext>
            </a:extLst>
          </p:cNvPr>
          <p:cNvSpPr txBox="1"/>
          <p:nvPr/>
        </p:nvSpPr>
        <p:spPr>
          <a:xfrm>
            <a:off x="1787166" y="2820332"/>
            <a:ext cx="35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-</a:t>
            </a: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id="{4998AC2F-EFD8-B9FD-7192-90464160A3E9}"/>
              </a:ext>
            </a:extLst>
          </p:cNvPr>
          <p:cNvSpPr txBox="1"/>
          <p:nvPr/>
        </p:nvSpPr>
        <p:spPr>
          <a:xfrm>
            <a:off x="3100854" y="2817284"/>
            <a:ext cx="35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-</a:t>
            </a:r>
          </a:p>
        </p:txBody>
      </p:sp>
      <p:sp>
        <p:nvSpPr>
          <p:cNvPr id="31" name="TextBox 50">
            <a:extLst>
              <a:ext uri="{FF2B5EF4-FFF2-40B4-BE49-F238E27FC236}">
                <a16:creationId xmlns:a16="http://schemas.microsoft.com/office/drawing/2014/main" id="{119BDE7F-5340-E8D8-3DB4-1A648CFE2A6E}"/>
              </a:ext>
            </a:extLst>
          </p:cNvPr>
          <p:cNvSpPr txBox="1"/>
          <p:nvPr/>
        </p:nvSpPr>
        <p:spPr>
          <a:xfrm>
            <a:off x="4451118" y="2805092"/>
            <a:ext cx="35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-</a:t>
            </a:r>
          </a:p>
        </p:txBody>
      </p:sp>
      <p:sp>
        <p:nvSpPr>
          <p:cNvPr id="32" name="TextBox 51">
            <a:extLst>
              <a:ext uri="{FF2B5EF4-FFF2-40B4-BE49-F238E27FC236}">
                <a16:creationId xmlns:a16="http://schemas.microsoft.com/office/drawing/2014/main" id="{3C7A5042-B523-3C87-5C5C-5D55A1EB7F61}"/>
              </a:ext>
            </a:extLst>
          </p:cNvPr>
          <p:cNvSpPr txBox="1"/>
          <p:nvPr/>
        </p:nvSpPr>
        <p:spPr>
          <a:xfrm>
            <a:off x="7602750" y="2866052"/>
            <a:ext cx="35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-</a:t>
            </a:r>
          </a:p>
        </p:txBody>
      </p:sp>
      <p:sp>
        <p:nvSpPr>
          <p:cNvPr id="33" name="TextBox 52">
            <a:extLst>
              <a:ext uri="{FF2B5EF4-FFF2-40B4-BE49-F238E27FC236}">
                <a16:creationId xmlns:a16="http://schemas.microsoft.com/office/drawing/2014/main" id="{7E7BCFE8-A035-A64D-3334-CDF24C26C5F1}"/>
              </a:ext>
            </a:extLst>
          </p:cNvPr>
          <p:cNvSpPr txBox="1"/>
          <p:nvPr/>
        </p:nvSpPr>
        <p:spPr>
          <a:xfrm>
            <a:off x="8907294" y="2881292"/>
            <a:ext cx="35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-</a:t>
            </a:r>
          </a:p>
        </p:txBody>
      </p:sp>
      <p:sp>
        <p:nvSpPr>
          <p:cNvPr id="34" name="TextBox 53">
            <a:extLst>
              <a:ext uri="{FF2B5EF4-FFF2-40B4-BE49-F238E27FC236}">
                <a16:creationId xmlns:a16="http://schemas.microsoft.com/office/drawing/2014/main" id="{85C6D50F-BF1E-15B9-F7D5-09916CFEDAF3}"/>
              </a:ext>
            </a:extLst>
          </p:cNvPr>
          <p:cNvSpPr txBox="1"/>
          <p:nvPr/>
        </p:nvSpPr>
        <p:spPr>
          <a:xfrm>
            <a:off x="10248414" y="2869100"/>
            <a:ext cx="35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-</a:t>
            </a:r>
          </a:p>
        </p:txBody>
      </p:sp>
      <p:sp>
        <p:nvSpPr>
          <p:cNvPr id="35" name="TextBox 55">
            <a:extLst>
              <a:ext uri="{FF2B5EF4-FFF2-40B4-BE49-F238E27FC236}">
                <a16:creationId xmlns:a16="http://schemas.microsoft.com/office/drawing/2014/main" id="{9A3A2FF8-A4ED-F30E-AB4A-5327EC98A0EA}"/>
              </a:ext>
            </a:extLst>
          </p:cNvPr>
          <p:cNvSpPr txBox="1"/>
          <p:nvPr/>
        </p:nvSpPr>
        <p:spPr>
          <a:xfrm>
            <a:off x="776729" y="3305989"/>
            <a:ext cx="64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ERK</a:t>
            </a:r>
          </a:p>
        </p:txBody>
      </p:sp>
      <p:sp>
        <p:nvSpPr>
          <p:cNvPr id="36" name="TextBox 56">
            <a:extLst>
              <a:ext uri="{FF2B5EF4-FFF2-40B4-BE49-F238E27FC236}">
                <a16:creationId xmlns:a16="http://schemas.microsoft.com/office/drawing/2014/main" id="{C60BC33C-359D-0B94-97E2-B496AC964B62}"/>
              </a:ext>
            </a:extLst>
          </p:cNvPr>
          <p:cNvSpPr txBox="1"/>
          <p:nvPr/>
        </p:nvSpPr>
        <p:spPr>
          <a:xfrm>
            <a:off x="608761" y="3980979"/>
            <a:ext cx="85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GAPDH</a:t>
            </a:r>
          </a:p>
        </p:txBody>
      </p:sp>
      <p:sp>
        <p:nvSpPr>
          <p:cNvPr id="37" name="TextBox 57">
            <a:extLst>
              <a:ext uri="{FF2B5EF4-FFF2-40B4-BE49-F238E27FC236}">
                <a16:creationId xmlns:a16="http://schemas.microsoft.com/office/drawing/2014/main" id="{381254DC-F7CC-F3BC-397B-438DA1DF8B78}"/>
              </a:ext>
            </a:extLst>
          </p:cNvPr>
          <p:cNvSpPr txBox="1"/>
          <p:nvPr/>
        </p:nvSpPr>
        <p:spPr>
          <a:xfrm>
            <a:off x="6473578" y="3987957"/>
            <a:ext cx="81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GAPDH</a:t>
            </a:r>
          </a:p>
        </p:txBody>
      </p:sp>
      <p:sp>
        <p:nvSpPr>
          <p:cNvPr id="38" name="TextBox 58">
            <a:extLst>
              <a:ext uri="{FF2B5EF4-FFF2-40B4-BE49-F238E27FC236}">
                <a16:creationId xmlns:a16="http://schemas.microsoft.com/office/drawing/2014/main" id="{AA80333B-356C-174C-B36B-DA91D0E03488}"/>
              </a:ext>
            </a:extLst>
          </p:cNvPr>
          <p:cNvSpPr txBox="1"/>
          <p:nvPr/>
        </p:nvSpPr>
        <p:spPr>
          <a:xfrm>
            <a:off x="6608065" y="3378287"/>
            <a:ext cx="7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pERK</a:t>
            </a:r>
          </a:p>
        </p:txBody>
      </p:sp>
      <p:sp>
        <p:nvSpPr>
          <p:cNvPr id="40" name="TextBox 60">
            <a:extLst>
              <a:ext uri="{FF2B5EF4-FFF2-40B4-BE49-F238E27FC236}">
                <a16:creationId xmlns:a16="http://schemas.microsoft.com/office/drawing/2014/main" id="{CAA399E5-A61D-3C77-5CCB-A352ABB7E7F4}"/>
              </a:ext>
            </a:extLst>
          </p:cNvPr>
          <p:cNvSpPr txBox="1"/>
          <p:nvPr/>
        </p:nvSpPr>
        <p:spPr>
          <a:xfrm>
            <a:off x="6286883" y="2852434"/>
            <a:ext cx="136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/>
              <a:t>RMC-6236 (10nM)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3A4B055-8181-653B-60B2-488EF9C53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090" y="3248145"/>
            <a:ext cx="4211670" cy="4865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E8FE22-152B-6C17-57A3-A1D6C9D74210}"/>
              </a:ext>
            </a:extLst>
          </p:cNvPr>
          <p:cNvSpPr txBox="1"/>
          <p:nvPr/>
        </p:nvSpPr>
        <p:spPr>
          <a:xfrm>
            <a:off x="1343698" y="5214108"/>
            <a:ext cx="637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/>
              <a:t>The relative effectiveness of the inhibitor in these 3 cell lines according to DRCs matches with Western blot data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KRAS inhibitor decreased active form of the downstream ERK</a:t>
            </a:r>
          </a:p>
        </p:txBody>
      </p:sp>
    </p:spTree>
    <p:extLst>
      <p:ext uri="{BB962C8B-B14F-4D97-AF65-F5344CB8AC3E}">
        <p14:creationId xmlns:p14="http://schemas.microsoft.com/office/powerpoint/2010/main" val="8691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1455-7822-DD11-39AE-BF5479A4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49E6-511B-6702-868E-F4ABB161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Of the four cell lines tested, the cells have protein expression of ASCL1, NEUROD1 or both</a:t>
            </a:r>
          </a:p>
          <a:p>
            <a:r>
              <a:rPr lang="en-US" sz="2400" b="1" dirty="0"/>
              <a:t>2 out of the 8 cell lines tested express no Rb protein and are likely Type 2 LCNEC</a:t>
            </a:r>
          </a:p>
          <a:p>
            <a:r>
              <a:rPr lang="en-US" sz="2400" b="1" dirty="0"/>
              <a:t>Will be working on p16 blot</a:t>
            </a:r>
          </a:p>
          <a:p>
            <a:r>
              <a:rPr lang="en-US" sz="2400" b="1" dirty="0">
                <a:ea typeface="+mn-lt"/>
                <a:cs typeface="+mn-lt"/>
              </a:rPr>
              <a:t>The RMC-6236 inhibitor reduces the amount of </a:t>
            </a:r>
            <a:r>
              <a:rPr lang="en-US" sz="2400" b="1" err="1">
                <a:ea typeface="+mn-lt"/>
                <a:cs typeface="+mn-lt"/>
              </a:rPr>
              <a:t>pERK</a:t>
            </a:r>
            <a:r>
              <a:rPr lang="en-US" sz="2400" b="1" dirty="0">
                <a:ea typeface="+mn-lt"/>
                <a:cs typeface="+mn-lt"/>
              </a:rPr>
              <a:t> in 3 cell lines with KRAS G12V mutation to varying degrees and this correlates with growth inhibition</a:t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825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5562-B6A8-FE72-F0C9-B27E947F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5F15-6A8B-2FCB-AC88-F251AA25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/>
              <a:t>Find protein expression of p16 in LCNEC cell lines. Do more blots and include more cell lines</a:t>
            </a:r>
          </a:p>
          <a:p>
            <a:r>
              <a:rPr lang="en-US" sz="1800" b="1" dirty="0"/>
              <a:t>Knockout ASCL1 and measure cell viability and apoptosis</a:t>
            </a:r>
          </a:p>
          <a:p>
            <a:r>
              <a:rPr lang="en-US" sz="1800" b="1" dirty="0"/>
              <a:t>Rescue cell lines treated with RMC 6236 using active MEK</a:t>
            </a:r>
          </a:p>
          <a:p>
            <a:r>
              <a:rPr lang="en-US" sz="1800" b="1" dirty="0"/>
              <a:t>Perform westerns to determine whether ASCL1 is upregulated when MAPK pathway is inhibited and vice versa</a:t>
            </a:r>
          </a:p>
          <a:p>
            <a:r>
              <a:rPr lang="en-US" sz="1800" b="1" dirty="0"/>
              <a:t>Drug assays that provides cell response over time could help determine how dependent the cell lines are on MAPK pathway</a:t>
            </a:r>
          </a:p>
          <a:p>
            <a:r>
              <a:rPr lang="en-US" sz="1800" b="1" dirty="0"/>
              <a:t>Find out how the two types of LCNEC respond to SCLC chemotherapy and NSCLC chemotherapy</a:t>
            </a:r>
          </a:p>
          <a:p>
            <a:r>
              <a:rPr lang="en-US" sz="1800" b="1" dirty="0">
                <a:ea typeface="+mn-lt"/>
                <a:cs typeface="+mn-lt"/>
              </a:rPr>
              <a:t>Evaluate the effectiveness of DLL3 inhibitors and immune checkpoint inhibitors</a:t>
            </a:r>
          </a:p>
          <a:p>
            <a:r>
              <a:rPr lang="en-US" sz="1800" b="1" dirty="0"/>
              <a:t>Evaluate the effectiveness of these treatments in mice models</a:t>
            </a:r>
          </a:p>
          <a:p>
            <a:r>
              <a:rPr lang="en-US" sz="1800" b="1" dirty="0"/>
              <a:t>Clinical trials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0714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E7AC-761C-2CE5-463A-2D30874D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341B-200D-912D-D0A0-406D860A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00" y="1903625"/>
            <a:ext cx="4953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Minna Lab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John Minna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Michael Peyton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Kim Avila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Buddy Huffman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Boning Gao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Long Shan Li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Luc Girard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Mahboubeh </a:t>
            </a:r>
            <a:r>
              <a:rPr lang="en-US" err="1"/>
              <a:t>Papari-Zareei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Victor Stastny</a:t>
            </a:r>
          </a:p>
          <a:p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D584A-F946-3157-1E0B-A93AA67D7B02}"/>
              </a:ext>
            </a:extLst>
          </p:cNvPr>
          <p:cNvSpPr txBox="1"/>
          <p:nvPr/>
        </p:nvSpPr>
        <p:spPr>
          <a:xfrm>
            <a:off x="6284400" y="1904400"/>
            <a:ext cx="3673200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Arial"/>
              </a:rPr>
              <a:t>Drapkin Lab​</a:t>
            </a:r>
            <a:endParaRPr lang="en-US" sz="2800" dirty="0"/>
          </a:p>
          <a:p>
            <a:pPr marL="228600" lvl="1" indent="-228600">
              <a:buFont typeface="Courier New,monospace"/>
              <a:buChar char="o"/>
            </a:pPr>
            <a:r>
              <a:rPr lang="en-US" sz="2400" dirty="0">
                <a:cs typeface="Arial"/>
              </a:rPr>
              <a:t>Benjamin Drapkin​</a:t>
            </a:r>
          </a:p>
          <a:p>
            <a:pPr marL="228600" lvl="1" indent="-228600">
              <a:buFont typeface="Courier New,monospace"/>
              <a:buChar char="o"/>
            </a:pPr>
            <a:r>
              <a:rPr lang="en-US" sz="2400" dirty="0">
                <a:cs typeface="Arial"/>
              </a:rPr>
              <a:t>Alyssa Cordes​</a:t>
            </a:r>
          </a:p>
          <a:p>
            <a:pPr marL="228600" lvl="1" indent="-228600">
              <a:buFont typeface="Courier New,monospace"/>
              <a:buChar char="o"/>
            </a:pPr>
            <a:r>
              <a:rPr lang="en-US" sz="2400" dirty="0" err="1">
                <a:cs typeface="Arial"/>
              </a:rPr>
              <a:t>Shreoshi</a:t>
            </a:r>
            <a:r>
              <a:rPr lang="en-US" sz="2400" dirty="0">
                <a:cs typeface="Arial"/>
              </a:rPr>
              <a:t> Pal Choudhuri</a:t>
            </a:r>
          </a:p>
          <a:p>
            <a:pPr marL="228600" lvl="1" indent="-228600">
              <a:buFont typeface="Courier New,monospace"/>
              <a:buChar char="o"/>
            </a:pPr>
            <a:r>
              <a:rPr lang="en-US" sz="2400" dirty="0">
                <a:cs typeface="Arial"/>
              </a:rPr>
              <a:t>Shruti Raghavan</a:t>
            </a:r>
          </a:p>
          <a:p>
            <a:pPr marL="228600" lvl="1" indent="-228600">
              <a:buFont typeface="Courier New,monospace"/>
              <a:buChar char="o"/>
            </a:pPr>
            <a:r>
              <a:rPr lang="en-US" sz="2400" dirty="0">
                <a:cs typeface="Arial"/>
              </a:rPr>
              <a:t>Di Yang</a:t>
            </a:r>
          </a:p>
          <a:p>
            <a:pPr marL="228600" lvl="1" indent="-228600">
              <a:buFont typeface="Courier New,monospace"/>
              <a:buChar char="o"/>
            </a:pPr>
            <a:r>
              <a:rPr lang="en-US" sz="2400" dirty="0">
                <a:cs typeface="Arial"/>
              </a:rPr>
              <a:t>Seth Hamilton</a:t>
            </a:r>
          </a:p>
        </p:txBody>
      </p:sp>
    </p:spTree>
    <p:extLst>
      <p:ext uri="{BB962C8B-B14F-4D97-AF65-F5344CB8AC3E}">
        <p14:creationId xmlns:p14="http://schemas.microsoft.com/office/powerpoint/2010/main" val="28007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A2A4-8571-6A86-2A16-207A6887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Lung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BBB8-4518-B3EE-C691-7D324AB4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NSCLC (~85%)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/>
              <a:t>Adenocarcinoma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/>
              <a:t>Squamous cell carcinoma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>
                <a:ea typeface="+mn-lt"/>
                <a:cs typeface="+mn-lt"/>
              </a:rPr>
              <a:t>MAPK and targeted therapies</a:t>
            </a:r>
            <a:endParaRPr lang="en-US" sz="2000" b="1" dirty="0"/>
          </a:p>
          <a:p>
            <a:r>
              <a:rPr lang="en-US" sz="2400" b="1" dirty="0"/>
              <a:t>SCLC (~15%)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>
                <a:ea typeface="+mn-lt"/>
                <a:cs typeface="+mn-lt"/>
              </a:rPr>
              <a:t>Neuroendocrine</a:t>
            </a:r>
            <a:endParaRPr lang="en-US" sz="2000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/>
              <a:t>p53 and Rb loss of function</a:t>
            </a:r>
            <a:endParaRPr lang="en-US" dirty="0"/>
          </a:p>
          <a:p>
            <a:r>
              <a:rPr lang="en-US" sz="2400" b="1" dirty="0"/>
              <a:t>5-year relative survival rates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/>
              <a:t>NSCLC 28%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/>
              <a:t>SCLC 7%</a:t>
            </a:r>
          </a:p>
        </p:txBody>
      </p:sp>
      <p:pic>
        <p:nvPicPr>
          <p:cNvPr id="4" name="Picture 3" descr="A diagram of lung cancer&#10;&#10;Description automatically generated">
            <a:extLst>
              <a:ext uri="{FF2B5EF4-FFF2-40B4-BE49-F238E27FC236}">
                <a16:creationId xmlns:a16="http://schemas.microsoft.com/office/drawing/2014/main" id="{46D766C1-2E13-B893-350B-A3D50156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181" y="1556380"/>
            <a:ext cx="6274773" cy="3076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3BEDD-F493-738E-D3E6-12A9FB7997E2}"/>
              </a:ext>
            </a:extLst>
          </p:cNvPr>
          <p:cNvSpPr txBox="1"/>
          <p:nvPr/>
        </p:nvSpPr>
        <p:spPr>
          <a:xfrm>
            <a:off x="7691592" y="499715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u="sng" dirty="0">
                <a:latin typeface="Roboto"/>
                <a:ea typeface="Roboto"/>
                <a:cs typeface="Roboto"/>
                <a:hlinkClick r:id="rId3"/>
              </a:rPr>
              <a:t>10.3390/cells10081879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857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CFC3-1FC8-AF45-439F-C624614D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Large Cell Neuroendocrine Carcinoma (LCNEC)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D89C-22F0-334C-EB1E-C4DAE523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826"/>
            <a:ext cx="8340355" cy="44021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Has features of both SCLC and NSCLC</a:t>
            </a:r>
          </a:p>
          <a:p>
            <a:r>
              <a:rPr lang="en-US" sz="2000" b="1" dirty="0"/>
              <a:t>Comprises 1-3% of all lung cancers</a:t>
            </a:r>
          </a:p>
          <a:p>
            <a:r>
              <a:rPr lang="en-US" sz="2000" b="1" dirty="0"/>
              <a:t>Median overall survival of 8-12 months</a:t>
            </a:r>
          </a:p>
          <a:p>
            <a:r>
              <a:rPr lang="en-US" sz="2000" b="1" dirty="0"/>
              <a:t>Neuroendocrine architecture, prominent nucleoli, high mitotic rate, extensive necrosis</a:t>
            </a:r>
          </a:p>
          <a:p>
            <a:r>
              <a:rPr lang="en-US" sz="2000" b="1" dirty="0"/>
              <a:t>Expresses at least one of these NE markers by IHC: chromogranin A, synaptophysin, CD56</a:t>
            </a:r>
          </a:p>
          <a:p>
            <a:r>
              <a:rPr lang="en-US" sz="2000" b="1" dirty="0"/>
              <a:t>Early stage: surgery + adjuvant chemo. For nonresectable, RT + chemo</a:t>
            </a:r>
          </a:p>
          <a:p>
            <a:r>
              <a:rPr lang="en-US" sz="2000" b="1" dirty="0"/>
              <a:t>Late stage: platinum-etoposide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1421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5708-8E71-4282-F216-FB7EA17B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Two types of LCNEC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1B52-BDD8-F2A0-E3C6-50E742B9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87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Type 1: TP53 and STK11/KEAP1 mutations (common in NSCLC) and NE phenotype. </a:t>
            </a:r>
          </a:p>
          <a:p>
            <a:r>
              <a:rPr lang="en-US" sz="1800" b="1" dirty="0"/>
              <a:t>Type 2: TP53 and RB1 mutations (found in nearly all SCLC) and reduced NE phenotype</a:t>
            </a:r>
          </a:p>
          <a:p>
            <a:r>
              <a:rPr lang="en-US" sz="1800" b="1" dirty="0"/>
              <a:t>KRAS mutations and other Ras pathway activating mutations enriched in Type 1</a:t>
            </a:r>
          </a:p>
          <a:p>
            <a:r>
              <a:rPr lang="en-US" sz="1800" b="1" dirty="0">
                <a:ea typeface="+mn-lt"/>
                <a:cs typeface="+mn-lt"/>
              </a:rPr>
              <a:t>PI3K/Akt/mTOR pathway activity present in both types</a:t>
            </a:r>
          </a:p>
          <a:p>
            <a:r>
              <a:rPr lang="en-US" sz="1800" b="1" dirty="0">
                <a:ea typeface="+mn-lt"/>
                <a:cs typeface="+mn-lt"/>
              </a:rPr>
              <a:t>If tumor is Rb WT or expresses RB, patient responds better to NSCLC-GEM/TAX compared to SCLC-PE. Studies show conflicting results</a:t>
            </a:r>
          </a:p>
          <a:p>
            <a:r>
              <a:rPr lang="en-US" sz="1800" b="1" dirty="0">
                <a:ea typeface="+mn-lt"/>
                <a:cs typeface="+mn-lt"/>
              </a:rPr>
              <a:t>Type 2 LCNEC responds better to SCLC-PE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CDA1E-FD37-CD8D-CE4E-F36055DC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67" y="1614870"/>
            <a:ext cx="5663327" cy="3429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25E5A3-EC89-61D6-2E5F-523D7D23E962}"/>
              </a:ext>
            </a:extLst>
          </p:cNvPr>
          <p:cNvSpPr txBox="1"/>
          <p:nvPr/>
        </p:nvSpPr>
        <p:spPr>
          <a:xfrm>
            <a:off x="8386754" y="5328046"/>
            <a:ext cx="2425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222222"/>
                </a:solidFill>
                <a:latin typeface="Aptos"/>
                <a:hlinkClick r:id="rId3"/>
              </a:rPr>
              <a:t>10.1038/s41467-018-03099-x</a:t>
            </a:r>
            <a:endParaRPr lang="en-US" sz="12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52111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B0C0-E274-D36A-C6EB-129CEA93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7215-E08E-DE40-7AF3-1A77A69E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/>
              <a:t>We have roughly 13 cell lines that appear to be LCNEC. Some of these are not classified as LCNEC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 dirty="0"/>
              <a:t>Are these cell lines models of LCNEC? Do they have features of LCNEC?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 dirty="0"/>
              <a:t>Cell lines are growing in mice and histological samples will be evaluated by pathologists</a:t>
            </a:r>
          </a:p>
          <a:p>
            <a:r>
              <a:rPr lang="en-US" sz="1800" b="1" dirty="0"/>
              <a:t>In LCNEC, ASCL1 and MAPK pathways can coexist. How is this possible?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 dirty="0"/>
              <a:t>If ASCL1 is turned on during the transformation from NSCLC to SCLC, why is it not tolerated in NSCLC yet tolerated in LCNEC?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 dirty="0"/>
              <a:t>Does inhibiting one pathway upregulate the other?</a:t>
            </a:r>
          </a:p>
          <a:p>
            <a:r>
              <a:rPr lang="en-US" sz="1800" b="1" dirty="0"/>
              <a:t>My summer project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 dirty="0"/>
              <a:t>ASCL1 and/or NEUROD1 RNA is expressed. Is the protein expressed?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 dirty="0"/>
              <a:t>Just because Rb gene is WT, does not mean Rb is expressed. Western blot is needed to determine if Rb is present. Which cell lines are Type I or Type II?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 dirty="0"/>
              <a:t>For LCNECs that have WT Rb protein, do they have loss of p16?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 dirty="0"/>
              <a:t>To what extent do KRAS inhibitors inhibit the MAPK pathway in LCNEC cell lines? Is the KRAS mutant functional?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 b="1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1600" b="1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1600" b="1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724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3618-0E3F-D26C-0529-CCDEB159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64" y="224096"/>
            <a:ext cx="7776798" cy="1174292"/>
          </a:xfrm>
        </p:spPr>
        <p:txBody>
          <a:bodyPr>
            <a:normAutofit/>
          </a:bodyPr>
          <a:lstStyle/>
          <a:p>
            <a:r>
              <a:rPr lang="en-US" sz="3200" b="1" dirty="0"/>
              <a:t>LCNEC express ASCL1 or NEUROD1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69F013-B0D6-ED4A-3513-16E58BFE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200" y="8116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Different SCLC subtypes: SCLC-A, SCLC-B, and SCLC-P</a:t>
            </a:r>
          </a:p>
          <a:p>
            <a:r>
              <a:rPr lang="en-US" sz="2000" b="1"/>
              <a:t>Similarly, we see that some LCNEC have high levels of ASCL1 and others have high levels of NEUROD1</a:t>
            </a:r>
          </a:p>
        </p:txBody>
      </p:sp>
      <p:pic>
        <p:nvPicPr>
          <p:cNvPr id="5" name="Picture 4" descr="A close-up of a chart&#10;&#10;Description automatically generated">
            <a:extLst>
              <a:ext uri="{FF2B5EF4-FFF2-40B4-BE49-F238E27FC236}">
                <a16:creationId xmlns:a16="http://schemas.microsoft.com/office/drawing/2014/main" id="{86D20E4A-8178-13A9-DCD0-E4B195C5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226"/>
          <a:stretch/>
        </p:blipFill>
        <p:spPr>
          <a:xfrm>
            <a:off x="1542027" y="1483975"/>
            <a:ext cx="9108009" cy="106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E13EE-AEED-C300-6C53-A52E9803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334" y="3737886"/>
            <a:ext cx="3852889" cy="476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92678E-FB10-A564-8532-CAD900F0C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043" y="5151650"/>
            <a:ext cx="3852889" cy="4644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34D67B-F305-F19E-D7B6-B3A0A5FA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866" y="4378187"/>
            <a:ext cx="3852889" cy="526803"/>
          </a:xfrm>
          <a:prstGeom prst="rect">
            <a:avLst/>
          </a:prstGeom>
        </p:spPr>
      </p:pic>
      <p:sp>
        <p:nvSpPr>
          <p:cNvPr id="33" name="TextBox 8">
            <a:extLst>
              <a:ext uri="{FF2B5EF4-FFF2-40B4-BE49-F238E27FC236}">
                <a16:creationId xmlns:a16="http://schemas.microsoft.com/office/drawing/2014/main" id="{EEB4CD0C-721A-036B-D0C2-FE0A76ED32E9}"/>
              </a:ext>
            </a:extLst>
          </p:cNvPr>
          <p:cNvSpPr txBox="1"/>
          <p:nvPr/>
        </p:nvSpPr>
        <p:spPr>
          <a:xfrm>
            <a:off x="553099" y="5229990"/>
            <a:ext cx="7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GAPDH</a:t>
            </a: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25C2EC13-38C0-C7C6-0F06-7C97D117F7F3}"/>
              </a:ext>
            </a:extLst>
          </p:cNvPr>
          <p:cNvSpPr txBox="1"/>
          <p:nvPr/>
        </p:nvSpPr>
        <p:spPr>
          <a:xfrm>
            <a:off x="750640" y="3791710"/>
            <a:ext cx="716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ASCL1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D47C9940-EDF8-B67D-CA83-E6C22C32DFAB}"/>
              </a:ext>
            </a:extLst>
          </p:cNvPr>
          <p:cNvSpPr txBox="1"/>
          <p:nvPr/>
        </p:nvSpPr>
        <p:spPr>
          <a:xfrm>
            <a:off x="453972" y="4487699"/>
            <a:ext cx="1008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NEUROD1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A768BF86-B9DD-AC54-D7EF-EC1DB7F2F61E}"/>
              </a:ext>
            </a:extLst>
          </p:cNvPr>
          <p:cNvSpPr txBox="1"/>
          <p:nvPr/>
        </p:nvSpPr>
        <p:spPr>
          <a:xfrm>
            <a:off x="1435823" y="3436935"/>
            <a:ext cx="838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/>
              <a:t>H2081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B5EC06D3-73EC-F338-E312-8D739B497B83}"/>
              </a:ext>
            </a:extLst>
          </p:cNvPr>
          <p:cNvSpPr txBox="1"/>
          <p:nvPr/>
        </p:nvSpPr>
        <p:spPr>
          <a:xfrm>
            <a:off x="2075974" y="3436936"/>
            <a:ext cx="838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/>
              <a:t>H441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F442BF9C-D300-8999-42A6-8CE8F39DFB6B}"/>
              </a:ext>
            </a:extLst>
          </p:cNvPr>
          <p:cNvSpPr txBox="1"/>
          <p:nvPr/>
        </p:nvSpPr>
        <p:spPr>
          <a:xfrm>
            <a:off x="2654119" y="3436934"/>
            <a:ext cx="838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/>
              <a:t>H1755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07998D7D-A15B-DD65-6C9D-B9402E358BA1}"/>
              </a:ext>
            </a:extLst>
          </p:cNvPr>
          <p:cNvSpPr txBox="1"/>
          <p:nvPr/>
        </p:nvSpPr>
        <p:spPr>
          <a:xfrm>
            <a:off x="3312556" y="3436933"/>
            <a:ext cx="838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/>
              <a:t>H1155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2810B52D-D250-A73A-BECB-08D35592F82F}"/>
              </a:ext>
            </a:extLst>
          </p:cNvPr>
          <p:cNvSpPr txBox="1"/>
          <p:nvPr/>
        </p:nvSpPr>
        <p:spPr>
          <a:xfrm>
            <a:off x="4007568" y="3436933"/>
            <a:ext cx="838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/>
              <a:t>H727</a:t>
            </a: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CF78A024-FAEC-B391-1FF9-9CEFF1C5A169}"/>
              </a:ext>
            </a:extLst>
          </p:cNvPr>
          <p:cNvSpPr txBox="1"/>
          <p:nvPr/>
        </p:nvSpPr>
        <p:spPr>
          <a:xfrm>
            <a:off x="4549424" y="3436930"/>
            <a:ext cx="83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/>
              <a:t>HCC2374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9BA2D6-B84D-B905-49F3-658FF51CD88A}"/>
              </a:ext>
            </a:extLst>
          </p:cNvPr>
          <p:cNvSpPr txBox="1"/>
          <p:nvPr/>
        </p:nvSpPr>
        <p:spPr>
          <a:xfrm>
            <a:off x="5706265" y="3843538"/>
            <a:ext cx="62794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RNA expression of ASCL1 and NEUROD1 correspond to protein expression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Some LCNEC express ASCL1, NEUROD1, or both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Positive control issues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8CE48-678A-0BDF-EB4D-12A118EF57A3}"/>
              </a:ext>
            </a:extLst>
          </p:cNvPr>
          <p:cNvSpPr txBox="1"/>
          <p:nvPr/>
        </p:nvSpPr>
        <p:spPr>
          <a:xfrm>
            <a:off x="598685" y="2094410"/>
            <a:ext cx="640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RNA</a:t>
            </a:r>
          </a:p>
        </p:txBody>
      </p:sp>
    </p:spTree>
    <p:extLst>
      <p:ext uri="{BB962C8B-B14F-4D97-AF65-F5344CB8AC3E}">
        <p14:creationId xmlns:p14="http://schemas.microsoft.com/office/powerpoint/2010/main" val="208381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3077-D4B9-F5C1-C40C-25764E27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Rb and p16 significance in LCNEC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73C7-4AC5-1DD2-64DA-DE03D91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967"/>
            <a:ext cx="44607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/>
              <a:t>Loss of Rb and loss of p16 tend to be mutually exclusive</a:t>
            </a:r>
          </a:p>
          <a:p>
            <a:r>
              <a:rPr lang="en-US" sz="1600" b="1" dirty="0">
                <a:ea typeface="+mn-lt"/>
                <a:cs typeface="+mn-lt"/>
              </a:rPr>
              <a:t>Losing p16 and Rb would have the similar effects</a:t>
            </a:r>
          </a:p>
          <a:p>
            <a:r>
              <a:rPr lang="en-US" sz="1600" b="1" dirty="0"/>
              <a:t>p16 inhibits CDK 4/6, thereby keeping Rb active and bound to E2F. Cell remains in G1</a:t>
            </a:r>
          </a:p>
          <a:p>
            <a:r>
              <a:rPr lang="en-US" sz="1600" b="1" dirty="0"/>
              <a:t>Type </a:t>
            </a:r>
            <a:r>
              <a:rPr lang="en-US" sz="1600" b="1" dirty="0">
                <a:ea typeface="+mn-lt"/>
                <a:cs typeface="+mn-lt"/>
              </a:rPr>
              <a:t>II LCNEC have Rb mutations while Type I may have loss of p16 (CDKN2A)</a:t>
            </a:r>
          </a:p>
        </p:txBody>
      </p:sp>
      <p:pic>
        <p:nvPicPr>
          <p:cNvPr id="10" name="Picture 9" descr="A diagram of a cell cycle&#10;&#10;Description automatically generated">
            <a:extLst>
              <a:ext uri="{FF2B5EF4-FFF2-40B4-BE49-F238E27FC236}">
                <a16:creationId xmlns:a16="http://schemas.microsoft.com/office/drawing/2014/main" id="{FB7828D9-00A8-77C4-8409-ABBACFC1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30" y="3873386"/>
            <a:ext cx="2824892" cy="23057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3FF506-87C4-8EDC-5E7B-4BB5EC8CB85A}"/>
              </a:ext>
            </a:extLst>
          </p:cNvPr>
          <p:cNvSpPr txBox="1"/>
          <p:nvPr/>
        </p:nvSpPr>
        <p:spPr>
          <a:xfrm>
            <a:off x="1978724" y="6173751"/>
            <a:ext cx="1447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0071BC"/>
                </a:solidFill>
                <a:latin typeface="system-ui"/>
                <a:hlinkClick r:id="rId3"/>
              </a:rPr>
              <a:t>10.1186/bcr3376</a:t>
            </a:r>
            <a:endParaRPr lang="en-US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F2B86-42BE-FEDE-E1AE-B12D030C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684" y="1527356"/>
            <a:ext cx="5309112" cy="4918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7D389-F50E-688C-2B94-B205648368B9}"/>
              </a:ext>
            </a:extLst>
          </p:cNvPr>
          <p:cNvSpPr txBox="1"/>
          <p:nvPr/>
        </p:nvSpPr>
        <p:spPr>
          <a:xfrm>
            <a:off x="7971691" y="631143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0071BC"/>
                </a:solidFill>
                <a:latin typeface="system-ui"/>
                <a:hlinkClick r:id="rId5"/>
              </a:rPr>
              <a:t>10.1016/j.jtho.2018.02.002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77494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5A23-0D10-065E-7587-F66C81BA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Rb and p16 Western blot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63F8C-F64E-2D33-791B-B27CD1C0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04" y="2343149"/>
            <a:ext cx="7158038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7652D-5CE3-4051-8A6B-B2C7ABDF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05" y="3031330"/>
            <a:ext cx="6681790" cy="509589"/>
          </a:xfrm>
          <a:prstGeom prst="rect">
            <a:avLst/>
          </a:prstGeom>
        </p:spPr>
      </p:pic>
      <p:pic>
        <p:nvPicPr>
          <p:cNvPr id="10" name="Picture 9" descr="A green light on a black background&#10;&#10;Description automatically generated">
            <a:extLst>
              <a:ext uri="{FF2B5EF4-FFF2-40B4-BE49-F238E27FC236}">
                <a16:creationId xmlns:a16="http://schemas.microsoft.com/office/drawing/2014/main" id="{EC1EC508-1DDC-8E49-683A-8C155EB38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342" y="3683794"/>
            <a:ext cx="6691312" cy="1240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88B146-5ABC-DD75-DE75-335E116AB3CD}"/>
              </a:ext>
            </a:extLst>
          </p:cNvPr>
          <p:cNvSpPr txBox="1"/>
          <p:nvPr/>
        </p:nvSpPr>
        <p:spPr>
          <a:xfrm rot="-5400000">
            <a:off x="2713971" y="1742935"/>
            <a:ext cx="843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H2081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F7F294AC-C579-E41D-1F41-4C979F06EBC3}"/>
              </a:ext>
            </a:extLst>
          </p:cNvPr>
          <p:cNvSpPr txBox="1"/>
          <p:nvPr/>
        </p:nvSpPr>
        <p:spPr>
          <a:xfrm>
            <a:off x="1924948" y="4433331"/>
            <a:ext cx="646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AEB98-3BE5-F897-364D-F430A0B8A000}"/>
              </a:ext>
            </a:extLst>
          </p:cNvPr>
          <p:cNvSpPr txBox="1"/>
          <p:nvPr/>
        </p:nvSpPr>
        <p:spPr>
          <a:xfrm>
            <a:off x="1743205" y="3100191"/>
            <a:ext cx="999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HSP90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28AF9-AEB5-852A-1531-D079DC98AE60}"/>
              </a:ext>
            </a:extLst>
          </p:cNvPr>
          <p:cNvSpPr txBox="1"/>
          <p:nvPr/>
        </p:nvSpPr>
        <p:spPr>
          <a:xfrm rot="-5400000">
            <a:off x="3350710" y="1742934"/>
            <a:ext cx="843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H441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A8348-498C-896D-BC43-E107F2AC3F05}"/>
              </a:ext>
            </a:extLst>
          </p:cNvPr>
          <p:cNvSpPr txBox="1"/>
          <p:nvPr/>
        </p:nvSpPr>
        <p:spPr>
          <a:xfrm rot="-5400000">
            <a:off x="4008326" y="1742933"/>
            <a:ext cx="843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H727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53257-51E9-3EAA-5618-9E749F501165}"/>
              </a:ext>
            </a:extLst>
          </p:cNvPr>
          <p:cNvSpPr txBox="1"/>
          <p:nvPr/>
        </p:nvSpPr>
        <p:spPr>
          <a:xfrm rot="-5400000">
            <a:off x="4686819" y="1742932"/>
            <a:ext cx="843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H810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73960-E00C-4358-079F-76FA31860D44}"/>
              </a:ext>
            </a:extLst>
          </p:cNvPr>
          <p:cNvSpPr txBox="1"/>
          <p:nvPr/>
        </p:nvSpPr>
        <p:spPr>
          <a:xfrm rot="-5400000">
            <a:off x="5354874" y="1742931"/>
            <a:ext cx="843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H1155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B48E7-1A19-1986-5706-C5FA173523A5}"/>
              </a:ext>
            </a:extLst>
          </p:cNvPr>
          <p:cNvSpPr txBox="1"/>
          <p:nvPr/>
        </p:nvSpPr>
        <p:spPr>
          <a:xfrm rot="-5400000">
            <a:off x="6012490" y="1742931"/>
            <a:ext cx="843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H1385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EA0410-CACC-A4B5-C194-51D6BDAD4A37}"/>
              </a:ext>
            </a:extLst>
          </p:cNvPr>
          <p:cNvSpPr txBox="1"/>
          <p:nvPr/>
        </p:nvSpPr>
        <p:spPr>
          <a:xfrm rot="-5400000">
            <a:off x="6659667" y="1742931"/>
            <a:ext cx="8434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H1755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C233F0-C573-BF5E-DD3D-EF569BC2C94C}"/>
              </a:ext>
            </a:extLst>
          </p:cNvPr>
          <p:cNvSpPr txBox="1"/>
          <p:nvPr/>
        </p:nvSpPr>
        <p:spPr>
          <a:xfrm rot="16200000">
            <a:off x="7205244" y="1621576"/>
            <a:ext cx="10861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/>
              <a:t>HCC1833</a:t>
            </a:r>
            <a:endParaRPr lang="en-US" sz="16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37AC7A-6688-6CCD-5B9E-6C36C611E716}"/>
              </a:ext>
            </a:extLst>
          </p:cNvPr>
          <p:cNvSpPr txBox="1"/>
          <p:nvPr/>
        </p:nvSpPr>
        <p:spPr>
          <a:xfrm rot="16200000">
            <a:off x="7869354" y="1638509"/>
            <a:ext cx="10522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/>
              <a:t>HCC4018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92DEE4-05A1-6F54-C439-B039042F82FE}"/>
              </a:ext>
            </a:extLst>
          </p:cNvPr>
          <p:cNvSpPr txBox="1"/>
          <p:nvPr/>
        </p:nvSpPr>
        <p:spPr>
          <a:xfrm rot="-5400000">
            <a:off x="8538569" y="1659425"/>
            <a:ext cx="10104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SHP77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9AAAC-7042-F099-84D3-20A670D2D6CD}"/>
              </a:ext>
            </a:extLst>
          </p:cNvPr>
          <p:cNvSpPr txBox="1"/>
          <p:nvPr/>
        </p:nvSpPr>
        <p:spPr>
          <a:xfrm rot="-5400000">
            <a:off x="9143994" y="1659424"/>
            <a:ext cx="10104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Ladder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CE39F3-AA03-F2F1-881B-183FE6015C42}"/>
              </a:ext>
            </a:extLst>
          </p:cNvPr>
          <p:cNvSpPr txBox="1"/>
          <p:nvPr/>
        </p:nvSpPr>
        <p:spPr>
          <a:xfrm>
            <a:off x="2118985" y="2411260"/>
            <a:ext cx="999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Rb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074A6-C882-E10D-C69C-4748E48FA301}"/>
              </a:ext>
            </a:extLst>
          </p:cNvPr>
          <p:cNvSpPr txBox="1"/>
          <p:nvPr/>
        </p:nvSpPr>
        <p:spPr>
          <a:xfrm>
            <a:off x="9916437" y="2473890"/>
            <a:ext cx="7599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100 kD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83EC25-37FE-9CD6-50AD-BC5045AC61B2}"/>
              </a:ext>
            </a:extLst>
          </p:cNvPr>
          <p:cNvSpPr txBox="1"/>
          <p:nvPr/>
        </p:nvSpPr>
        <p:spPr>
          <a:xfrm>
            <a:off x="2746274" y="5194936"/>
            <a:ext cx="637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Control for Rb worked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H1155 and SHP77 likely have loss of Rb</a:t>
            </a:r>
          </a:p>
        </p:txBody>
      </p:sp>
    </p:spTree>
    <p:extLst>
      <p:ext uri="{BB962C8B-B14F-4D97-AF65-F5344CB8AC3E}">
        <p14:creationId xmlns:p14="http://schemas.microsoft.com/office/powerpoint/2010/main" val="192584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EB55E8-9870-10D1-5EEF-6AC3C2DB9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3" t="6393" r="6233"/>
          <a:stretch/>
        </p:blipFill>
        <p:spPr>
          <a:xfrm>
            <a:off x="1766013" y="1789969"/>
            <a:ext cx="8649536" cy="3273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5A113-5EEE-A410-FA61-93AB1D95AEB2}"/>
              </a:ext>
            </a:extLst>
          </p:cNvPr>
          <p:cNvSpPr txBox="1"/>
          <p:nvPr/>
        </p:nvSpPr>
        <p:spPr>
          <a:xfrm>
            <a:off x="1747098" y="453129"/>
            <a:ext cx="832202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200" b="1" dirty="0"/>
              <a:t>Preliminary Classification of LCNEC Models</a:t>
            </a:r>
          </a:p>
        </p:txBody>
      </p:sp>
    </p:spTree>
    <p:extLst>
      <p:ext uri="{BB962C8B-B14F-4D97-AF65-F5344CB8AC3E}">
        <p14:creationId xmlns:p14="http://schemas.microsoft.com/office/powerpoint/2010/main" val="403860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Lab Meeting 8/16</vt:lpstr>
      <vt:lpstr>Lung Cancer</vt:lpstr>
      <vt:lpstr>Large Cell Neuroendocrine Carcinoma (LCNEC)</vt:lpstr>
      <vt:lpstr>Two types of LCNEC</vt:lpstr>
      <vt:lpstr>Project background</vt:lpstr>
      <vt:lpstr>LCNEC express ASCL1 or NEUROD1</vt:lpstr>
      <vt:lpstr>Rb and p16 significance in LCNEC</vt:lpstr>
      <vt:lpstr>Rb and p16 Western blot</vt:lpstr>
      <vt:lpstr>PowerPoint Presentation</vt:lpstr>
      <vt:lpstr>PowerPoint Presentation</vt:lpstr>
      <vt:lpstr>PowerPoint Presentation</vt:lpstr>
      <vt:lpstr>pERK Levels decrease after treatment with KRAS inhibitor</vt:lpstr>
      <vt:lpstr>Summary</vt:lpstr>
      <vt:lpstr>Future directions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436</cp:revision>
  <dcterms:created xsi:type="dcterms:W3CDTF">2024-08-05T15:24:31Z</dcterms:created>
  <dcterms:modified xsi:type="dcterms:W3CDTF">2024-08-14T19:01:58Z</dcterms:modified>
</cp:coreProperties>
</file>