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75" r:id="rId3"/>
    <p:sldId id="276" r:id="rId4"/>
    <p:sldId id="281" r:id="rId5"/>
    <p:sldId id="284" r:id="rId6"/>
    <p:sldId id="285" r:id="rId7"/>
    <p:sldId id="286" r:id="rId8"/>
    <p:sldId id="282" r:id="rId9"/>
    <p:sldId id="287" r:id="rId10"/>
    <p:sldId id="288" r:id="rId11"/>
    <p:sldId id="289" r:id="rId12"/>
    <p:sldId id="290" r:id="rId13"/>
    <p:sldId id="283" r:id="rId14"/>
    <p:sldId id="292" r:id="rId15"/>
    <p:sldId id="291" r:id="rId16"/>
    <p:sldId id="293" r:id="rId17"/>
    <p:sldId id="294" r:id="rId18"/>
    <p:sldId id="296" r:id="rId19"/>
    <p:sldId id="295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5" r:id="rId28"/>
    <p:sldId id="30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99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7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EA0C6-E737-4A25-BF81-72054AF7014D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14149-A890-4CD3-88E6-60B8F83157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" y="0"/>
            <a:ext cx="5868000" cy="6858000"/>
            <a:chOff x="0" y="0"/>
            <a:chExt cx="3696" cy="4320"/>
          </a:xfrm>
        </p:grpSpPr>
        <p:sp>
          <p:nvSpPr>
            <p:cNvPr id="92979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100794" tIns="50397" rIns="100794" bIns="50397" anchor="ctr"/>
            <a:lstStyle/>
            <a:p>
              <a:pPr algn="ctr" defTabSz="914414"/>
              <a:endParaRPr kumimoji="1" lang="es-ES_tradnl" sz="2400">
                <a:latin typeface="Times New Roman" pitchFamily="18" charset="0"/>
              </a:endParaRPr>
            </a:p>
          </p:txBody>
        </p:sp>
        <p:sp>
          <p:nvSpPr>
            <p:cNvPr id="929796" name="AutoShape 4"/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100794" tIns="50397" rIns="100794" bIns="50397" anchor="ctr"/>
            <a:lstStyle/>
            <a:p>
              <a:pPr algn="ctr" defTabSz="914414"/>
              <a:endParaRPr kumimoji="1" lang="es-ES_tradnl" sz="2400">
                <a:latin typeface="Times New Roman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631681" y="4889314"/>
            <a:ext cx="4877280" cy="319714"/>
            <a:chOff x="2288" y="3080"/>
            <a:chExt cx="3072" cy="201"/>
          </a:xfrm>
        </p:grpSpPr>
        <p:sp>
          <p:nvSpPr>
            <p:cNvPr id="929798" name="AutoShape 6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799" name="AutoShape 7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980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4241" y="2927828"/>
            <a:ext cx="4013280" cy="1821791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s-ES" dirty="0"/>
          </a:p>
        </p:txBody>
      </p:sp>
      <p:sp>
        <p:nvSpPr>
          <p:cNvPr id="929801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929802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29803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320" y="6248816"/>
            <a:ext cx="587520" cy="488211"/>
          </a:xfrm>
        </p:spPr>
        <p:txBody>
          <a:bodyPr anchorCtr="0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29804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441" y="990600"/>
            <a:ext cx="8229600" cy="190532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rgbClr val="000000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s-E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5334000"/>
            <a:ext cx="4114800" cy="685800"/>
          </a:xfrm>
        </p:spPr>
        <p:txBody>
          <a:bodyPr/>
          <a:lstStyle>
            <a:lvl1pPr>
              <a:buNone/>
              <a:defRPr sz="1800" baseline="0">
                <a:solidFill>
                  <a:srgbClr val="000000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AR" dirty="0" smtClean="0"/>
              <a:t>Lic. Prof. Juan Pablo Royo</a:t>
            </a:r>
            <a:endParaRPr lang="en-US" dirty="0"/>
          </a:p>
        </p:txBody>
      </p:sp>
      <p:pic>
        <p:nvPicPr>
          <p:cNvPr id="15" name="Picture 14" descr="encabezado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-1"/>
            <a:ext cx="5791200" cy="1567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1" descr="head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280" y="0"/>
            <a:ext cx="3942720" cy="89721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6080" y="761841"/>
            <a:ext cx="1981440" cy="532423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760" y="761841"/>
            <a:ext cx="5806080" cy="532423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1" descr="head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280" y="0"/>
            <a:ext cx="3942720" cy="89721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61760" y="761841"/>
            <a:ext cx="7925760" cy="532423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437920" y="6248817"/>
            <a:ext cx="2131200" cy="473809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791680" y="6248817"/>
            <a:ext cx="2897280" cy="4738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3520" y="6241615"/>
            <a:ext cx="587520" cy="489651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11" descr="head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280" y="0"/>
            <a:ext cx="3942720" cy="89721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60" y="761841"/>
            <a:ext cx="79257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081" y="2361848"/>
            <a:ext cx="3777120" cy="3724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440" y="2361848"/>
            <a:ext cx="3777120" cy="3724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7920" y="6248817"/>
            <a:ext cx="2131200" cy="473809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680" y="6248817"/>
            <a:ext cx="2897280" cy="4738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520" y="6241615"/>
            <a:ext cx="587520" cy="489651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1" descr="head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280" y="0"/>
            <a:ext cx="3942720" cy="89721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60" y="761841"/>
            <a:ext cx="792576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81" y="2361848"/>
            <a:ext cx="3777120" cy="3724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53440" y="2361848"/>
            <a:ext cx="3777120" cy="372423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437920" y="6248817"/>
            <a:ext cx="2131200" cy="473809"/>
          </a:xfrm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91680" y="6248817"/>
            <a:ext cx="2897280" cy="473809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520" y="6241615"/>
            <a:ext cx="587520" cy="489651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11" descr="head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01280" y="0"/>
            <a:ext cx="3942720" cy="89721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760" y="838200"/>
            <a:ext cx="7925760" cy="762321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81" y="2361848"/>
            <a:ext cx="3777120" cy="37242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440" y="2361848"/>
            <a:ext cx="3777120" cy="3724231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7620480" cy="6858000"/>
            <a:chOff x="0" y="0"/>
            <a:chExt cx="4800" cy="4320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928772" name="Rectangle 4"/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rgbClr val="FFC0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73" name="Freeform 5"/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612"/>
              </a:xfrm>
              <a:custGeom>
                <a:avLst/>
                <a:gdLst/>
                <a:ahLst/>
                <a:cxnLst>
                  <a:cxn ang="0">
                    <a:pos x="1728" y="0"/>
                  </a:cxn>
                  <a:cxn ang="0">
                    <a:pos x="1728" y="480"/>
                  </a:cxn>
                  <a:cxn ang="0">
                    <a:pos x="380" y="482"/>
                  </a:cxn>
                  <a:cxn ang="0">
                    <a:pos x="354" y="480"/>
                  </a:cxn>
                  <a:cxn ang="0">
                    <a:pos x="308" y="489"/>
                  </a:cxn>
                  <a:cxn ang="0">
                    <a:pos x="246" y="531"/>
                  </a:cxn>
                  <a:cxn ang="0">
                    <a:pos x="206" y="597"/>
                  </a:cxn>
                  <a:cxn ang="0">
                    <a:pos x="192" y="666"/>
                  </a:cxn>
                  <a:cxn ang="0">
                    <a:pos x="192" y="735"/>
                  </a:cxn>
                  <a:cxn ang="0">
                    <a:pos x="0" y="735"/>
                  </a:cxn>
                  <a:cxn ang="0">
                    <a:pos x="0" y="480"/>
                  </a:cxn>
                  <a:cxn ang="0">
                    <a:pos x="0" y="0"/>
                  </a:cxn>
                  <a:cxn ang="0">
                    <a:pos x="1728" y="0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rgbClr val="993366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144" y="1008"/>
              <a:ext cx="4656" cy="201"/>
              <a:chOff x="144" y="1008"/>
              <a:chExt cx="4656" cy="201"/>
            </a:xfrm>
          </p:grpSpPr>
          <p:sp>
            <p:nvSpPr>
              <p:cNvPr id="928775" name="AutoShape 7"/>
              <p:cNvSpPr>
                <a:spLocks noChangeArrowheads="1"/>
              </p:cNvSpPr>
              <p:nvPr/>
            </p:nvSpPr>
            <p:spPr bwMode="auto">
              <a:xfrm>
                <a:off x="384" y="100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rgbClr val="FF6600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8776" name="AutoShape 8"/>
              <p:cNvSpPr>
                <a:spLocks noChangeArrowheads="1"/>
              </p:cNvSpPr>
              <p:nvPr/>
            </p:nvSpPr>
            <p:spPr bwMode="auto">
              <a:xfrm flipH="1">
                <a:off x="144" y="1008"/>
                <a:ext cx="248" cy="201"/>
              </a:xfrm>
              <a:prstGeom prst="flowChartDelay">
                <a:avLst/>
              </a:prstGeom>
              <a:solidFill>
                <a:srgbClr val="FF660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877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1760" y="837879"/>
            <a:ext cx="7925760" cy="762321"/>
          </a:xfrm>
          <a:prstGeom prst="roundRect">
            <a:avLst>
              <a:gd name="adj" fmla="val 21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s-ES" dirty="0" smtClean="0"/>
          </a:p>
        </p:txBody>
      </p:sp>
      <p:sp>
        <p:nvSpPr>
          <p:cNvPr id="9287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8382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 dirty="0" smtClean="0"/>
          </a:p>
        </p:txBody>
      </p:sp>
      <p:sp>
        <p:nvSpPr>
          <p:cNvPr id="928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7920" y="6248817"/>
            <a:ext cx="2131200" cy="47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 defTabSz="914414"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928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680" y="6248817"/>
            <a:ext cx="2897280" cy="473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ctr" defTabSz="914414">
              <a:defRPr sz="1400"/>
            </a:lvl1pPr>
          </a:lstStyle>
          <a:p>
            <a:endParaRPr lang="en-US"/>
          </a:p>
        </p:txBody>
      </p:sp>
      <p:sp>
        <p:nvSpPr>
          <p:cNvPr id="928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" y="6241615"/>
            <a:ext cx="587520" cy="489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1" compatLnSpc="1">
            <a:prstTxWarp prst="textNoShape">
              <a:avLst/>
            </a:prstTxWarp>
          </a:bodyPr>
          <a:lstStyle>
            <a:lvl1pPr defTabSz="914414">
              <a:defRPr sz="26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encabezado2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201142" y="0"/>
            <a:ext cx="5942858" cy="16126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0000"/>
          </a:solidFill>
          <a:latin typeface="Calibri" pitchFamily="34" charset="0"/>
          <a:ea typeface="+mj-ea"/>
          <a:cs typeface="+mj-cs"/>
        </a:defRPr>
      </a:lvl1pPr>
      <a:lvl2pPr algn="l" defTabSz="9144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defTabSz="9144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defTabSz="9144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defTabSz="9144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14726" algn="l" defTabSz="9144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829452" algn="l" defTabSz="9144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244178" algn="l" defTabSz="9144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658904" algn="l" defTabSz="91441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725" indent="-342725" algn="l" defTabSz="914414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400">
          <a:solidFill>
            <a:srgbClr val="000000"/>
          </a:solidFill>
          <a:latin typeface="Calibri" pitchFamily="34" charset="0"/>
          <a:ea typeface="+mn-ea"/>
          <a:cs typeface="+mn-cs"/>
        </a:defRPr>
      </a:lvl1pPr>
      <a:lvl2pPr marL="743051" indent="-286565" algn="l" defTabSz="914414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000">
          <a:solidFill>
            <a:srgbClr val="000000"/>
          </a:solidFill>
          <a:latin typeface="Calibri" pitchFamily="34" charset="0"/>
        </a:defRPr>
      </a:lvl2pPr>
      <a:lvl3pPr marL="1143377" indent="-228964" algn="l" defTabSz="914414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1800">
          <a:solidFill>
            <a:srgbClr val="000000"/>
          </a:solidFill>
          <a:latin typeface="Calibri" pitchFamily="34" charset="0"/>
        </a:defRPr>
      </a:lvl3pPr>
      <a:lvl4pPr marL="1599864" indent="-228964" algn="l" defTabSz="914414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600">
          <a:solidFill>
            <a:srgbClr val="000000"/>
          </a:solidFill>
          <a:latin typeface="Calibri" pitchFamily="34" charset="0"/>
        </a:defRPr>
      </a:lvl4pPr>
      <a:lvl5pPr marL="2057791" indent="-228964" algn="l" defTabSz="914414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600">
          <a:solidFill>
            <a:srgbClr val="000000"/>
          </a:solidFill>
          <a:latin typeface="Calibri" pitchFamily="34" charset="0"/>
        </a:defRPr>
      </a:lvl5pPr>
      <a:lvl6pPr marL="2472517" indent="-228964" algn="l" defTabSz="914414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6pPr>
      <a:lvl7pPr marL="2887243" indent="-228964" algn="l" defTabSz="914414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7pPr>
      <a:lvl8pPr marL="3301969" indent="-228964" algn="l" defTabSz="914414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8pPr>
      <a:lvl9pPr marL="3716695" indent="-228964" algn="l" defTabSz="914414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r>
              <a:rPr lang="es-AR" dirty="0" smtClean="0"/>
              <a:t> y Sockets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s-AR" dirty="0" smtClean="0"/>
              <a:t/>
            </a:r>
            <a:br>
              <a:rPr lang="es-AR" dirty="0" smtClean="0"/>
            </a:br>
            <a:r>
              <a:rPr lang="es-AR" dirty="0" err="1" smtClean="0"/>
              <a:t>Multithreading</a:t>
            </a:r>
            <a:r>
              <a:rPr lang="es-AR" dirty="0" smtClean="0"/>
              <a:t> y </a:t>
            </a:r>
            <a:r>
              <a:rPr lang="es-AR" dirty="0" err="1" smtClean="0"/>
              <a:t>Comunciaciones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Interferencia de </a:t>
            </a:r>
            <a:r>
              <a:rPr lang="es-AR" dirty="0" err="1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596" y="1981200"/>
            <a:ext cx="8105804" cy="47782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 = 0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s-AR" sz="105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05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decrement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c--;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sz="105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c){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	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this.c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c;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}    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c.increment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c.decrement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es-AR" sz="105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myT2 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= 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myT.start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myT2.start();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05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1981200"/>
            <a:ext cx="5410200" cy="1447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3581400"/>
            <a:ext cx="5181600" cy="3048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Errores de Inconsistencia de Memoria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Principio del “Ocurrió antes”</a:t>
            </a:r>
          </a:p>
          <a:p>
            <a:endParaRPr lang="es-AR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514600"/>
            <a:ext cx="8105804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c){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this.c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c;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endParaRPr lang="es-AR" sz="12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(c &gt; 10){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c+=15;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	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  = 0;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(c));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myT2 = new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(c));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myT.start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myT2.start();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600200" y="4191000"/>
            <a:ext cx="1600200" cy="609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219200" y="4953000"/>
            <a:ext cx="4953000" cy="1295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2" animBg="1"/>
      <p:bldP spid="6" grpId="0" animBg="1"/>
      <p:bldP spid="6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Como resolver estos problemas?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Métodos sincronizados</a:t>
            </a:r>
          </a:p>
          <a:p>
            <a:endParaRPr lang="es-AR" dirty="0" smtClean="0"/>
          </a:p>
          <a:p>
            <a:r>
              <a:rPr lang="es-AR" dirty="0" err="1" smtClean="0"/>
              <a:t>Intrinsic</a:t>
            </a:r>
            <a:r>
              <a:rPr lang="es-AR" dirty="0" smtClean="0"/>
              <a:t> </a:t>
            </a:r>
            <a:r>
              <a:rPr lang="es-AR" dirty="0" err="1" smtClean="0"/>
              <a:t>Locks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err="1" smtClean="0"/>
              <a:t>Atomic</a:t>
            </a:r>
            <a:r>
              <a:rPr lang="es-AR" dirty="0" smtClean="0"/>
              <a:t> Access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Métodos Sincronizados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9596" y="1981200"/>
            <a:ext cx="8105804" cy="33239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SynchronizedCounter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 = 0;</a:t>
            </a:r>
          </a:p>
          <a:p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increment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decrement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c--;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8200" y="5638800"/>
            <a:ext cx="800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AR" sz="2400" dirty="0" smtClean="0">
                <a:solidFill>
                  <a:srgbClr val="080808"/>
                </a:solidFill>
              </a:rPr>
              <a:t>La ejecución se intercala entre </a:t>
            </a:r>
            <a:r>
              <a:rPr lang="es-AR" sz="2400" dirty="0" err="1" smtClean="0">
                <a:solidFill>
                  <a:srgbClr val="080808"/>
                </a:solidFill>
              </a:rPr>
              <a:t>Threads</a:t>
            </a:r>
            <a:endParaRPr lang="es-AR" sz="2400" dirty="0" smtClean="0">
              <a:solidFill>
                <a:srgbClr val="080808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AR" sz="2400" dirty="0" smtClean="0">
                <a:solidFill>
                  <a:srgbClr val="080808"/>
                </a:solidFill>
              </a:rPr>
              <a:t>Establece la relación “Ocurrió Antes”</a:t>
            </a:r>
            <a:endParaRPr lang="en-US" sz="2400" dirty="0">
              <a:solidFill>
                <a:srgbClr val="08080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Instrinsic</a:t>
            </a:r>
            <a:r>
              <a:rPr lang="es-AR" dirty="0" smtClean="0"/>
              <a:t> </a:t>
            </a:r>
            <a:r>
              <a:rPr lang="es-AR" dirty="0" err="1" smtClean="0"/>
              <a:t>Lock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9596" y="1905000"/>
            <a:ext cx="8105804" cy="489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addName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lastName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nameCount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nameList.add(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sz="12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MsLunch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c1 = 0;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c2 = 0;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lock1 = new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lock2 = new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s-AR" sz="12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inc1()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(lock1)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c1++;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s-AR" sz="12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inc2()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(lock2)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c2++;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2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762000" y="1981200"/>
            <a:ext cx="3657600" cy="1295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838200" y="3352800"/>
            <a:ext cx="3733800" cy="3352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Atomic</a:t>
            </a:r>
            <a:r>
              <a:rPr lang="es-AR" dirty="0" smtClean="0"/>
              <a:t> </a:t>
            </a:r>
            <a:r>
              <a:rPr lang="es-AR" dirty="0" err="1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81200"/>
            <a:ext cx="8153400" cy="1219200"/>
          </a:xfrm>
        </p:spPr>
        <p:txBody>
          <a:bodyPr/>
          <a:lstStyle/>
          <a:p>
            <a:r>
              <a:rPr lang="es-AR" dirty="0" smtClean="0"/>
              <a:t>Usar la palabra reservada “</a:t>
            </a:r>
            <a:r>
              <a:rPr lang="es-AR" dirty="0" err="1" smtClean="0"/>
              <a:t>volatile</a:t>
            </a:r>
            <a:r>
              <a:rPr lang="es-AR" dirty="0" smtClean="0"/>
              <a:t>”</a:t>
            </a:r>
          </a:p>
          <a:p>
            <a:r>
              <a:rPr lang="es-AR" dirty="0" smtClean="0"/>
              <a:t>Establece la relación “Ocurrió antes” para </a:t>
            </a:r>
            <a:r>
              <a:rPr lang="es-AR" dirty="0" err="1" smtClean="0"/>
              <a:t>multiples</a:t>
            </a:r>
            <a:r>
              <a:rPr lang="es-AR" dirty="0" smtClean="0"/>
              <a:t> lecturas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3429000"/>
            <a:ext cx="8105804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MsLunch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volatile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c1 = 0;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volatile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c2 = 0;</a:t>
            </a:r>
          </a:p>
          <a:p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43000" y="3810000"/>
            <a:ext cx="3505200" cy="685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2912808"/>
            <a:ext cx="6934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 smtClean="0"/>
          </a:p>
          <a:p>
            <a:r>
              <a:rPr lang="es-AR" dirty="0" err="1" smtClean="0"/>
              <a:t>Synchronization</a:t>
            </a:r>
            <a:endParaRPr lang="es-AR" dirty="0" smtClean="0"/>
          </a:p>
          <a:p>
            <a:r>
              <a:rPr lang="es-AR" dirty="0" err="1" smtClean="0"/>
              <a:t>Liveness</a:t>
            </a:r>
            <a:endParaRPr lang="es-AR" dirty="0" smtClean="0"/>
          </a:p>
          <a:p>
            <a:r>
              <a:rPr lang="es-AR" dirty="0" err="1" smtClean="0"/>
              <a:t>Guarded</a:t>
            </a:r>
            <a:r>
              <a:rPr lang="es-AR" dirty="0" smtClean="0"/>
              <a:t> Blocks</a:t>
            </a:r>
          </a:p>
          <a:p>
            <a:r>
              <a:rPr lang="es-AR" dirty="0" smtClean="0"/>
              <a:t>Inmutable </a:t>
            </a:r>
            <a:r>
              <a:rPr lang="es-AR" dirty="0" err="1" smtClean="0"/>
              <a:t>Objects</a:t>
            </a:r>
            <a:endParaRPr lang="es-AR" dirty="0" smtClean="0"/>
          </a:p>
          <a:p>
            <a:r>
              <a:rPr lang="es-AR" dirty="0" smtClean="0"/>
              <a:t>TCP / IP</a:t>
            </a:r>
          </a:p>
          <a:p>
            <a:r>
              <a:rPr lang="es-AR" dirty="0" smtClean="0"/>
              <a:t>Sockets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Liveness</a:t>
            </a:r>
            <a:r>
              <a:rPr lang="es-AR" dirty="0" smtClean="0"/>
              <a:t> – Vitalidad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 smtClean="0"/>
              <a:t>La “vitalidad” es la habilidad de una aplicación concurrente para ejecutarse en un tiempo establecido.</a:t>
            </a:r>
          </a:p>
          <a:p>
            <a:endParaRPr lang="es-AR" sz="2800" dirty="0" smtClean="0"/>
          </a:p>
          <a:p>
            <a:r>
              <a:rPr lang="es-AR" sz="2800" dirty="0" smtClean="0"/>
              <a:t>Problemas:</a:t>
            </a:r>
          </a:p>
          <a:p>
            <a:endParaRPr lang="es-AR" sz="2800" dirty="0" smtClean="0"/>
          </a:p>
          <a:p>
            <a:pPr lvl="1"/>
            <a:r>
              <a:rPr lang="es-AR" sz="2400" dirty="0" err="1" smtClean="0"/>
              <a:t>Deadlock</a:t>
            </a:r>
            <a:endParaRPr lang="es-AR" sz="2400" dirty="0" smtClean="0"/>
          </a:p>
          <a:p>
            <a:pPr lvl="1"/>
            <a:r>
              <a:rPr lang="es-AR" sz="2400" dirty="0" err="1" smtClean="0"/>
              <a:t>Starvation</a:t>
            </a:r>
            <a:r>
              <a:rPr lang="es-AR" sz="2400" dirty="0" smtClean="0"/>
              <a:t> </a:t>
            </a:r>
            <a:r>
              <a:rPr lang="es-AR" sz="2400" dirty="0" smtClean="0"/>
              <a:t>y </a:t>
            </a:r>
            <a:r>
              <a:rPr lang="es-AR" sz="2400" dirty="0" err="1" smtClean="0"/>
              <a:t>Livelock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09596" y="1676400"/>
            <a:ext cx="8105804" cy="51013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Deadlock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final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this.name =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this.name;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bow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bower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System.out.format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("%s: %s has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bowed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me!%n", 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this.name,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bower.getName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bower.bowBack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synchronized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bowBack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bower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System.out.format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("%s: %s has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bowed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back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me!%n",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this.name,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bower.getName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s-AR" sz="105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final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alphonse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("Alphonse");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final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gaston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Friend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Gaston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 alphonse.bow(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gaston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 }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 gaston.bow(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alphonse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 }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}).</a:t>
            </a:r>
            <a:r>
              <a:rPr lang="es-AR" sz="105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05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295400" y="5410200"/>
            <a:ext cx="4343400" cy="990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Starvation</a:t>
            </a:r>
            <a:r>
              <a:rPr lang="es-AR" dirty="0" smtClean="0"/>
              <a:t> y </a:t>
            </a:r>
            <a:r>
              <a:rPr lang="es-AR" dirty="0" err="1" smtClean="0"/>
              <a:t>Livelock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Starvation</a:t>
            </a:r>
            <a:endParaRPr lang="es-AR" dirty="0" smtClean="0"/>
          </a:p>
          <a:p>
            <a:pPr lvl="1"/>
            <a:r>
              <a:rPr lang="es-AR" dirty="0" smtClean="0"/>
              <a:t>Es aquella situación donde un </a:t>
            </a:r>
            <a:r>
              <a:rPr lang="es-AR" dirty="0" err="1" smtClean="0"/>
              <a:t>thread</a:t>
            </a:r>
            <a:r>
              <a:rPr lang="es-AR" dirty="0" smtClean="0"/>
              <a:t> está incapacitado de acceder a recursos compartidos y por esto es incapaz de progresar en la ejecución.</a:t>
            </a:r>
          </a:p>
          <a:p>
            <a:pPr lvl="1"/>
            <a:endParaRPr lang="es-AR" dirty="0" smtClean="0"/>
          </a:p>
          <a:p>
            <a:r>
              <a:rPr lang="es-AR" dirty="0" err="1" smtClean="0"/>
              <a:t>Livelock</a:t>
            </a:r>
            <a:endParaRPr lang="es-AR" dirty="0" smtClean="0"/>
          </a:p>
          <a:p>
            <a:pPr lvl="1"/>
            <a:r>
              <a:rPr lang="es-AR" dirty="0" smtClean="0"/>
              <a:t>Un </a:t>
            </a:r>
            <a:r>
              <a:rPr lang="es-AR" dirty="0" err="1" smtClean="0"/>
              <a:t>thread</a:t>
            </a:r>
            <a:r>
              <a:rPr lang="es-AR" dirty="0" smtClean="0"/>
              <a:t> en general actúa en respuesta de otro </a:t>
            </a:r>
            <a:r>
              <a:rPr lang="es-AR" dirty="0" err="1" smtClean="0"/>
              <a:t>thread</a:t>
            </a:r>
            <a:r>
              <a:rPr lang="es-AR" dirty="0" smtClean="0"/>
              <a:t>. Si otro </a:t>
            </a:r>
            <a:r>
              <a:rPr lang="es-AR" dirty="0" err="1" smtClean="0"/>
              <a:t>thread</a:t>
            </a:r>
            <a:r>
              <a:rPr lang="es-AR" dirty="0" smtClean="0"/>
              <a:t>, a su vez es responsable de la ejecución del anterior, entonces el </a:t>
            </a:r>
            <a:r>
              <a:rPr lang="es-AR" dirty="0" err="1" smtClean="0"/>
              <a:t>thread</a:t>
            </a:r>
            <a:r>
              <a:rPr lang="es-AR" dirty="0" smtClean="0"/>
              <a:t> último no progresará.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 smtClean="0"/>
          </a:p>
          <a:p>
            <a:r>
              <a:rPr lang="es-AR" dirty="0" err="1" smtClean="0"/>
              <a:t>Synchronization</a:t>
            </a:r>
            <a:endParaRPr lang="es-AR" dirty="0" smtClean="0"/>
          </a:p>
          <a:p>
            <a:r>
              <a:rPr lang="es-AR" dirty="0" err="1" smtClean="0"/>
              <a:t>Liveness</a:t>
            </a:r>
            <a:endParaRPr lang="es-AR" dirty="0" smtClean="0"/>
          </a:p>
          <a:p>
            <a:r>
              <a:rPr lang="es-AR" dirty="0" err="1" smtClean="0"/>
              <a:t>Guarded</a:t>
            </a:r>
            <a:r>
              <a:rPr lang="es-AR" dirty="0" smtClean="0"/>
              <a:t> Blocks</a:t>
            </a:r>
          </a:p>
          <a:p>
            <a:r>
              <a:rPr lang="es-AR" dirty="0" smtClean="0"/>
              <a:t>Inmutable </a:t>
            </a:r>
            <a:r>
              <a:rPr lang="es-AR" dirty="0" err="1" smtClean="0"/>
              <a:t>Objects</a:t>
            </a:r>
            <a:endParaRPr lang="es-AR" dirty="0" smtClean="0"/>
          </a:p>
          <a:p>
            <a:r>
              <a:rPr lang="es-AR" dirty="0" smtClean="0"/>
              <a:t>TCP / IP</a:t>
            </a:r>
          </a:p>
          <a:p>
            <a:r>
              <a:rPr lang="es-AR" dirty="0" smtClean="0"/>
              <a:t>Sockets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3352800"/>
            <a:ext cx="6934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 smtClean="0"/>
          </a:p>
          <a:p>
            <a:r>
              <a:rPr lang="es-AR" dirty="0" err="1" smtClean="0"/>
              <a:t>Synchronization</a:t>
            </a:r>
            <a:endParaRPr lang="es-AR" dirty="0" smtClean="0"/>
          </a:p>
          <a:p>
            <a:r>
              <a:rPr lang="es-AR" dirty="0" err="1" smtClean="0"/>
              <a:t>Liveness</a:t>
            </a:r>
            <a:endParaRPr lang="es-AR" dirty="0" smtClean="0"/>
          </a:p>
          <a:p>
            <a:r>
              <a:rPr lang="es-AR" dirty="0" err="1" smtClean="0"/>
              <a:t>Guarded</a:t>
            </a:r>
            <a:r>
              <a:rPr lang="es-AR" dirty="0" smtClean="0"/>
              <a:t> Blocks</a:t>
            </a:r>
          </a:p>
          <a:p>
            <a:r>
              <a:rPr lang="es-AR" dirty="0" smtClean="0"/>
              <a:t>Inmutable </a:t>
            </a:r>
            <a:r>
              <a:rPr lang="es-AR" dirty="0" err="1" smtClean="0"/>
              <a:t>Objects</a:t>
            </a:r>
            <a:endParaRPr lang="es-AR" dirty="0" smtClean="0"/>
          </a:p>
          <a:p>
            <a:r>
              <a:rPr lang="es-AR" dirty="0" smtClean="0"/>
              <a:t>TCP / IP</a:t>
            </a:r>
          </a:p>
          <a:p>
            <a:r>
              <a:rPr lang="es-AR" dirty="0" smtClean="0"/>
              <a:t>Sockets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Guarded</a:t>
            </a:r>
            <a:r>
              <a:rPr lang="es-AR" dirty="0" smtClean="0"/>
              <a:t>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57400"/>
            <a:ext cx="8105804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synchronized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guardedJoy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//This guard only loops once for each special event, which may not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//be the event we're waiting for.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while(!joy) {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wait();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 catch (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e) {}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("Joy and efficiency have been achieved!");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sz="16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synchronized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notifyJoy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joy = true;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19200" y="3048000"/>
            <a:ext cx="6324600" cy="1219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8200" y="5181600"/>
            <a:ext cx="4419600" cy="1219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3795252"/>
            <a:ext cx="6934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 smtClean="0"/>
          </a:p>
          <a:p>
            <a:r>
              <a:rPr lang="es-AR" dirty="0" err="1" smtClean="0"/>
              <a:t>Synchronization</a:t>
            </a:r>
            <a:endParaRPr lang="es-AR" dirty="0" smtClean="0"/>
          </a:p>
          <a:p>
            <a:r>
              <a:rPr lang="es-AR" dirty="0" err="1" smtClean="0"/>
              <a:t>Liveness</a:t>
            </a:r>
            <a:endParaRPr lang="es-AR" dirty="0" smtClean="0"/>
          </a:p>
          <a:p>
            <a:r>
              <a:rPr lang="es-AR" dirty="0" err="1" smtClean="0"/>
              <a:t>Guarded</a:t>
            </a:r>
            <a:r>
              <a:rPr lang="es-AR" dirty="0" smtClean="0"/>
              <a:t> Blocks</a:t>
            </a:r>
          </a:p>
          <a:p>
            <a:r>
              <a:rPr lang="es-AR" dirty="0" smtClean="0"/>
              <a:t>Inmutable </a:t>
            </a:r>
            <a:r>
              <a:rPr lang="es-AR" dirty="0" err="1" smtClean="0"/>
              <a:t>Objects</a:t>
            </a:r>
            <a:endParaRPr lang="es-AR" dirty="0" smtClean="0"/>
          </a:p>
          <a:p>
            <a:r>
              <a:rPr lang="es-AR" dirty="0" smtClean="0"/>
              <a:t>TCP / IP</a:t>
            </a:r>
          </a:p>
          <a:p>
            <a:r>
              <a:rPr lang="es-AR" dirty="0" smtClean="0"/>
              <a:t>Sockets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Inmutable </a:t>
            </a:r>
            <a:r>
              <a:rPr lang="es-AR" dirty="0" err="1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Un objeto es inmutable si su estado no puede ser cambiado luego de ser construido.</a:t>
            </a:r>
          </a:p>
          <a:p>
            <a:endParaRPr lang="es-AR" dirty="0" smtClean="0"/>
          </a:p>
          <a:p>
            <a:r>
              <a:rPr lang="es-AR" dirty="0" smtClean="0"/>
              <a:t>Como convertir un objeto en inmutable</a:t>
            </a:r>
          </a:p>
          <a:p>
            <a:pPr lvl="1"/>
            <a:r>
              <a:rPr lang="es-AR" dirty="0" smtClean="0"/>
              <a:t>No proveer “</a:t>
            </a:r>
            <a:r>
              <a:rPr lang="es-AR" dirty="0" err="1" smtClean="0"/>
              <a:t>setters</a:t>
            </a:r>
            <a:r>
              <a:rPr lang="es-AR" dirty="0" smtClean="0"/>
              <a:t>”</a:t>
            </a:r>
          </a:p>
          <a:p>
            <a:pPr lvl="1"/>
            <a:r>
              <a:rPr lang="es-AR" dirty="0" smtClean="0"/>
              <a:t>Convertir todas los atributos en privados y finales (</a:t>
            </a:r>
            <a:r>
              <a:rPr lang="es-AR" dirty="0" err="1" smtClean="0"/>
              <a:t>private</a:t>
            </a:r>
            <a:r>
              <a:rPr lang="es-AR" dirty="0" smtClean="0"/>
              <a:t> final)</a:t>
            </a:r>
          </a:p>
          <a:p>
            <a:pPr lvl="1"/>
            <a:r>
              <a:rPr lang="es-AR" dirty="0" smtClean="0"/>
              <a:t>No permitir que las subclases </a:t>
            </a:r>
            <a:r>
              <a:rPr lang="es-AR" dirty="0" err="1" smtClean="0"/>
              <a:t>sobreescriban</a:t>
            </a:r>
            <a:r>
              <a:rPr lang="es-AR" dirty="0" smtClean="0"/>
              <a:t> los métodos</a:t>
            </a:r>
          </a:p>
          <a:p>
            <a:pPr lvl="1"/>
            <a:r>
              <a:rPr lang="es-AR" dirty="0" smtClean="0"/>
              <a:t>Si incluyen referencias a objetos mutables, no permitir que se cambie su estado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4222956"/>
            <a:ext cx="6934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 smtClean="0"/>
          </a:p>
          <a:p>
            <a:r>
              <a:rPr lang="es-AR" dirty="0" err="1" smtClean="0"/>
              <a:t>Synchronization</a:t>
            </a:r>
            <a:endParaRPr lang="es-AR" dirty="0" smtClean="0"/>
          </a:p>
          <a:p>
            <a:r>
              <a:rPr lang="es-AR" dirty="0" err="1" smtClean="0"/>
              <a:t>Liveness</a:t>
            </a:r>
            <a:endParaRPr lang="es-AR" dirty="0" smtClean="0"/>
          </a:p>
          <a:p>
            <a:r>
              <a:rPr lang="es-AR" dirty="0" err="1" smtClean="0"/>
              <a:t>Guarded</a:t>
            </a:r>
            <a:r>
              <a:rPr lang="es-AR" dirty="0" smtClean="0"/>
              <a:t> Blocks</a:t>
            </a:r>
          </a:p>
          <a:p>
            <a:r>
              <a:rPr lang="es-AR" dirty="0" smtClean="0"/>
              <a:t>Inmutable </a:t>
            </a:r>
            <a:r>
              <a:rPr lang="es-AR" dirty="0" err="1" smtClean="0"/>
              <a:t>Objects</a:t>
            </a:r>
            <a:endParaRPr lang="es-AR" dirty="0" smtClean="0"/>
          </a:p>
          <a:p>
            <a:r>
              <a:rPr lang="es-AR" dirty="0" smtClean="0"/>
              <a:t>TCP / IP</a:t>
            </a:r>
          </a:p>
          <a:p>
            <a:r>
              <a:rPr lang="es-AR" dirty="0" smtClean="0"/>
              <a:t>Sockets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TCP / IP</a:t>
            </a:r>
            <a:endParaRPr lang="en-US" dirty="0"/>
          </a:p>
        </p:txBody>
      </p:sp>
      <p:pic>
        <p:nvPicPr>
          <p:cNvPr id="4" name="Content Placeholder 3" descr="1netw.gif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133600"/>
            <a:ext cx="2624667" cy="3048000"/>
          </a:xfrm>
        </p:spPr>
      </p:pic>
      <p:sp>
        <p:nvSpPr>
          <p:cNvPr id="5" name="Left Arrow 4"/>
          <p:cNvSpPr/>
          <p:nvPr/>
        </p:nvSpPr>
        <p:spPr>
          <a:xfrm>
            <a:off x="3733800" y="3048000"/>
            <a:ext cx="1447800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0" y="2821860"/>
            <a:ext cx="35317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sockets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4648200"/>
            <a:ext cx="6934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 smtClean="0"/>
          </a:p>
          <a:p>
            <a:r>
              <a:rPr lang="es-AR" dirty="0" err="1" smtClean="0"/>
              <a:t>Synchronization</a:t>
            </a:r>
            <a:endParaRPr lang="es-AR" dirty="0" smtClean="0"/>
          </a:p>
          <a:p>
            <a:r>
              <a:rPr lang="es-AR" dirty="0" err="1" smtClean="0"/>
              <a:t>Liveness</a:t>
            </a:r>
            <a:endParaRPr lang="es-AR" dirty="0" smtClean="0"/>
          </a:p>
          <a:p>
            <a:r>
              <a:rPr lang="es-AR" dirty="0" err="1" smtClean="0"/>
              <a:t>Guarded</a:t>
            </a:r>
            <a:r>
              <a:rPr lang="es-AR" dirty="0" smtClean="0"/>
              <a:t> Blocks</a:t>
            </a:r>
          </a:p>
          <a:p>
            <a:r>
              <a:rPr lang="es-AR" dirty="0" smtClean="0"/>
              <a:t>Inmutable </a:t>
            </a:r>
            <a:r>
              <a:rPr lang="es-AR" dirty="0" err="1" smtClean="0"/>
              <a:t>Objects</a:t>
            </a:r>
            <a:endParaRPr lang="es-AR" dirty="0" smtClean="0"/>
          </a:p>
          <a:p>
            <a:r>
              <a:rPr lang="es-AR" dirty="0" smtClean="0"/>
              <a:t>TCP / IP</a:t>
            </a:r>
          </a:p>
          <a:p>
            <a:r>
              <a:rPr lang="es-AR" dirty="0" smtClean="0"/>
              <a:t>Sockets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Socket Cliente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8105804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EchoClient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public static void main(String[]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Socket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echoSocket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out = null;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 = null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try {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echoSocket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Socket("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taranis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 7);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out = 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echoSocket.getOutputStream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(), true);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in = 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echoSocket.getInputStream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 catch 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UnknownHostException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("Don't know about host: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taranis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.");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 catch 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System.err.println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("Couldn't get I/O for "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+ "the connection to: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taranis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.");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       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System.in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while ((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stdIn.readLine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 != null) {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("echo: " +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out.close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stdIn.close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echoSocket.close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95400" y="2438400"/>
            <a:ext cx="6477000" cy="2209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95400" y="4648200"/>
            <a:ext cx="6324600" cy="1371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95400" y="6019800"/>
            <a:ext cx="2209800" cy="685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Socket Servidor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8077200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(4444);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("Could not listen on port: 4444");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(-1);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s-AR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Socket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clientSocket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try {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clientSocket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serverSocket.accept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("Accept failed: 4444");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(-1);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out = 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PrintWriter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clientSocket.getOutputStream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(), true);</a:t>
            </a:r>
          </a:p>
          <a:p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in = 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BufferedReader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InputStreamReader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            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clientSocket.getInputStream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outputLine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initiate conversation with client</a:t>
            </a:r>
          </a:p>
          <a:p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KnockKnockProtocol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kkp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KnockKnockProtocol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outputLine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kkp.processInput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(null);</a:t>
            </a:r>
          </a:p>
          <a:p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outputLine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while ((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in.readLine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 != null) {	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outputLine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kkp.processInput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inputLine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out.println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outputLine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if (</a:t>
            </a:r>
            <a:r>
              <a:rPr lang="en-US" sz="11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outputLine.equals</a:t>
            </a:r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("Bye."))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1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1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85800" y="1600200"/>
            <a:ext cx="6553200" cy="1066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2819400"/>
            <a:ext cx="6400800" cy="1143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3962400"/>
            <a:ext cx="5410200" cy="3124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2027904"/>
            <a:ext cx="6934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 smtClean="0"/>
          </a:p>
          <a:p>
            <a:r>
              <a:rPr lang="es-AR" dirty="0" err="1" smtClean="0"/>
              <a:t>Synchronization</a:t>
            </a:r>
            <a:endParaRPr lang="es-AR" dirty="0" smtClean="0"/>
          </a:p>
          <a:p>
            <a:r>
              <a:rPr lang="es-AR" dirty="0" err="1" smtClean="0"/>
              <a:t>Liveness</a:t>
            </a:r>
            <a:endParaRPr lang="es-AR" dirty="0" smtClean="0"/>
          </a:p>
          <a:p>
            <a:r>
              <a:rPr lang="es-AR" dirty="0" err="1" smtClean="0"/>
              <a:t>Guarded</a:t>
            </a:r>
            <a:r>
              <a:rPr lang="es-AR" dirty="0" smtClean="0"/>
              <a:t> Blocks</a:t>
            </a:r>
          </a:p>
          <a:p>
            <a:r>
              <a:rPr lang="es-AR" dirty="0" smtClean="0"/>
              <a:t>Inmutable </a:t>
            </a:r>
            <a:r>
              <a:rPr lang="es-AR" dirty="0" err="1" smtClean="0"/>
              <a:t>Objects</a:t>
            </a:r>
            <a:endParaRPr lang="es-AR" dirty="0" smtClean="0"/>
          </a:p>
          <a:p>
            <a:r>
              <a:rPr lang="es-AR" dirty="0" smtClean="0"/>
              <a:t>TCP / IP</a:t>
            </a:r>
          </a:p>
          <a:p>
            <a:r>
              <a:rPr lang="es-AR" smtClean="0"/>
              <a:t>Sockets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9596" y="1981200"/>
            <a:ext cx="8105804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HelloRunnable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!");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(new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HelloRunnable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())).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start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HelloThread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extends Thread {</a:t>
            </a:r>
          </a:p>
          <a:p>
            <a:endParaRPr lang="en-US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public void run() {</a:t>
            </a: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("Hello from a thread!");</a:t>
            </a: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public static void main(String </a:t>
            </a:r>
            <a:r>
              <a:rPr lang="en-US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(new </a:t>
            </a:r>
            <a:r>
              <a:rPr lang="en-US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HelloThread</a:t>
            </a:r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()).start();</a:t>
            </a: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US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38200" y="1981200"/>
            <a:ext cx="5562600" cy="1066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219200" y="3276600"/>
            <a:ext cx="5105400" cy="838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38200" y="4343400"/>
            <a:ext cx="5562600" cy="1143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066800" y="5562600"/>
            <a:ext cx="4724400" cy="762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Pausa en un </a:t>
            </a:r>
            <a:r>
              <a:rPr lang="es-AR" dirty="0" err="1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596" y="1981200"/>
            <a:ext cx="8105804" cy="37548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SleepMessages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[])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throws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importantInfo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 =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"Mares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oats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Does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oats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"Little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lambs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ivy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"A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kid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will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eat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ivy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too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 = 0; i &lt;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importantInfo.length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; i++)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//Pause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4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seconds</a:t>
            </a:r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(4000);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//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message</a:t>
            </a:r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importantInfo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[i]);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828800" y="4343400"/>
            <a:ext cx="4572000" cy="304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334000" y="2133600"/>
            <a:ext cx="30480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Interrumpir un </a:t>
            </a:r>
            <a:r>
              <a:rPr lang="es-AR" dirty="0" err="1" smtClean="0"/>
              <a:t>Thread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596" y="1981200"/>
            <a:ext cx="8105804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endParaRPr lang="es-AR" sz="12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("Milisegundo: "+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try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(4000);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} catch (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("El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"+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Thread.currentThread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getName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()+ " fue interrumpido");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i = 0;i&lt;10;i++){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(i%2 == 0){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s-AR" sz="12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thread.interrupt</a:t>
            </a:r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	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s-AR" sz="12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2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590800" y="4419600"/>
            <a:ext cx="5257800" cy="1295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2362200"/>
            <a:ext cx="7696200" cy="1447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Joining</a:t>
            </a:r>
            <a:r>
              <a:rPr lang="es-AR" dirty="0" smtClean="0"/>
              <a:t> </a:t>
            </a:r>
            <a:r>
              <a:rPr lang="es-AR" dirty="0" err="1" smtClean="0"/>
              <a:t>Threads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09596" y="1981200"/>
            <a:ext cx="8105804" cy="48320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Runnable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run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("Milisegundo: "+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System.currentTimeMillis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try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(4000);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} catch (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("El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no pudo esperar y me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interrumpio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MyThread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thread.start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try 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thread.join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(1000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thread.interrupt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 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catch (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InterruptedException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e) {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400" b="1" dirty="0" err="1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400" b="1" dirty="0" smtClean="0">
                <a:solidFill>
                  <a:schemeClr val="tx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s-AR" sz="1400" b="1" dirty="0" smtClean="0">
              <a:solidFill>
                <a:schemeClr val="tx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676400" y="4572000"/>
            <a:ext cx="4800600" cy="17526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048000"/>
            <a:ext cx="7848600" cy="9144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800" b="1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85800" y="2485104"/>
            <a:ext cx="6934200" cy="381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 smtClean="0"/>
              <a:t>Threads</a:t>
            </a:r>
            <a:endParaRPr lang="es-AR" dirty="0" smtClean="0"/>
          </a:p>
          <a:p>
            <a:r>
              <a:rPr lang="es-AR" dirty="0" err="1" smtClean="0"/>
              <a:t>Synchronization</a:t>
            </a:r>
            <a:endParaRPr lang="es-AR" dirty="0" smtClean="0"/>
          </a:p>
          <a:p>
            <a:r>
              <a:rPr lang="es-AR" dirty="0" err="1" smtClean="0"/>
              <a:t>Liveness</a:t>
            </a:r>
            <a:endParaRPr lang="es-AR" dirty="0" smtClean="0"/>
          </a:p>
          <a:p>
            <a:r>
              <a:rPr lang="es-AR" dirty="0" err="1" smtClean="0"/>
              <a:t>Guarded</a:t>
            </a:r>
            <a:r>
              <a:rPr lang="es-AR" dirty="0" smtClean="0"/>
              <a:t> Blocks</a:t>
            </a:r>
          </a:p>
          <a:p>
            <a:r>
              <a:rPr lang="es-AR" dirty="0" smtClean="0"/>
              <a:t>Inmutable </a:t>
            </a:r>
            <a:r>
              <a:rPr lang="es-AR" dirty="0" err="1" smtClean="0"/>
              <a:t>Objects</a:t>
            </a:r>
            <a:endParaRPr lang="es-AR" dirty="0" smtClean="0"/>
          </a:p>
          <a:p>
            <a:r>
              <a:rPr lang="es-AR" dirty="0" smtClean="0"/>
              <a:t>TCP / IP</a:t>
            </a:r>
          </a:p>
          <a:p>
            <a:r>
              <a:rPr lang="es-AR" dirty="0" smtClean="0"/>
              <a:t>Sockets</a:t>
            </a:r>
            <a:endParaRPr lang="es-A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Como creen que se comunican los </a:t>
            </a:r>
            <a:r>
              <a:rPr lang="es-AR" dirty="0" err="1" smtClean="0"/>
              <a:t>Threads</a:t>
            </a:r>
            <a:r>
              <a:rPr lang="es-AR" dirty="0" smtClean="0"/>
              <a:t>?</a:t>
            </a:r>
          </a:p>
          <a:p>
            <a:pPr lvl="1"/>
            <a:r>
              <a:rPr lang="es-AR" dirty="0" smtClean="0"/>
              <a:t>Compartiendo Atributos</a:t>
            </a:r>
          </a:p>
          <a:p>
            <a:pPr lvl="1"/>
            <a:r>
              <a:rPr lang="es-AR" dirty="0" smtClean="0"/>
              <a:t>Compartiendo Objetos</a:t>
            </a:r>
          </a:p>
          <a:p>
            <a:r>
              <a:rPr lang="es-AR" dirty="0" smtClean="0"/>
              <a:t>Esto trae consigo dos posibles errores:</a:t>
            </a:r>
          </a:p>
          <a:p>
            <a:pPr lvl="1"/>
            <a:r>
              <a:rPr lang="es-AR" dirty="0" smtClean="0"/>
              <a:t>Interferencias entre los </a:t>
            </a:r>
            <a:r>
              <a:rPr lang="es-AR" dirty="0" err="1" smtClean="0"/>
              <a:t>Threads</a:t>
            </a:r>
            <a:endParaRPr lang="es-AR" dirty="0" smtClean="0"/>
          </a:p>
          <a:p>
            <a:pPr lvl="1"/>
            <a:r>
              <a:rPr lang="es-AR" dirty="0" smtClean="0"/>
              <a:t>Errores de consistencia de memoria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TN-FRGP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UTN-FRGP</Template>
  <TotalTime>828</TotalTime>
  <Words>1278</Words>
  <Application>Microsoft Office PowerPoint</Application>
  <PresentationFormat>On-screen Show (4:3)</PresentationFormat>
  <Paragraphs>409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UTN-FRGP</vt:lpstr>
      <vt:lpstr> Multithreading y Comunciaciones</vt:lpstr>
      <vt:lpstr>Agenda</vt:lpstr>
      <vt:lpstr>Agenda</vt:lpstr>
      <vt:lpstr>Threads</vt:lpstr>
      <vt:lpstr>Pausa en un Thread</vt:lpstr>
      <vt:lpstr>Interrumpir un Thread</vt:lpstr>
      <vt:lpstr>Joining Threads</vt:lpstr>
      <vt:lpstr>Agenda</vt:lpstr>
      <vt:lpstr>Synchronization</vt:lpstr>
      <vt:lpstr>Interferencia de Threads</vt:lpstr>
      <vt:lpstr>Errores de Inconsistencia de Memoria</vt:lpstr>
      <vt:lpstr>Como resolver estos problemas?</vt:lpstr>
      <vt:lpstr>Métodos Sincronizados</vt:lpstr>
      <vt:lpstr>Instrinsic Lock</vt:lpstr>
      <vt:lpstr>Atomic Actions</vt:lpstr>
      <vt:lpstr>Agenda</vt:lpstr>
      <vt:lpstr>Liveness – Vitalidad</vt:lpstr>
      <vt:lpstr>Deadlock</vt:lpstr>
      <vt:lpstr>Starvation y Livelock</vt:lpstr>
      <vt:lpstr>Agenda</vt:lpstr>
      <vt:lpstr>Guarded Blocks</vt:lpstr>
      <vt:lpstr>Agenda</vt:lpstr>
      <vt:lpstr>Inmutable Objects</vt:lpstr>
      <vt:lpstr>Agenda</vt:lpstr>
      <vt:lpstr>TCP / IP</vt:lpstr>
      <vt:lpstr>Agenda</vt:lpstr>
      <vt:lpstr>Socket Cliente</vt:lpstr>
      <vt:lpstr>Socket Servidor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jproyo</cp:lastModifiedBy>
  <cp:revision>138</cp:revision>
  <dcterms:created xsi:type="dcterms:W3CDTF">2006-08-16T00:00:00Z</dcterms:created>
  <dcterms:modified xsi:type="dcterms:W3CDTF">2010-04-26T03:06:11Z</dcterms:modified>
</cp:coreProperties>
</file>