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501BF4-2BD0-408A-A67B-62C886780530}">
  <a:tblStyle styleId="{84501BF4-2BD0-408A-A67B-62C886780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2e3804b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d2e3804b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2e3804b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2e3804b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2e3804b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2e3804b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d2e3804b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d2e3804b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2e3804b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2e3804b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d2e3804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d2e3804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d2e3804b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d2e3804b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d2e3804b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d2e3804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d2e3804b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d2e3804b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2e3804b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d2e3804b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d2e3804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d2e3804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d2e3804b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d2e3804b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d2e3804b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d2e3804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d2e3804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d2e3804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d2e3804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d2e3804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d2e3804b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d2e3804b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2e3804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2e3804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2e3804b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2e3804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CITS4404 Project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863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Carpenter 22110274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Zhuojun Yang </a:t>
            </a:r>
            <a:r>
              <a:rPr lang="en"/>
              <a:t>22013017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Raw Dataset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13081" t="0"/>
          <a:stretch/>
        </p:blipFill>
        <p:spPr>
          <a:xfrm>
            <a:off x="349025" y="1113525"/>
            <a:ext cx="7947799" cy="27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Cleaned Dataset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11016" t="0"/>
          <a:stretch/>
        </p:blipFill>
        <p:spPr>
          <a:xfrm>
            <a:off x="571225" y="1317575"/>
            <a:ext cx="7865201" cy="2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 Extraction Process for Random Forest and Raw Lexicon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487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lexicon for “sentence scores”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sentence to NLTK for detailed sentiment (4 categories)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sentence to TextBlob for polarity/subjectivity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622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 Extraction Process for SVM and MLP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a sparse matrix to count the frequency of every word used in every headline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column of the matrix represents a single word which may or may not occur in any of the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of the matrix is a long binary array with 1’s where a word in the headline matches one in the corresponding column.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Matrix Representation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0" y="1188300"/>
            <a:ext cx="8060850" cy="2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Choices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of success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Lexicon SGD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Stochastic Gradient Descent failed to handle class imbalance. In its best case, it always predicted neutral.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forest classifier was very consistent over all and able to maintain its 75% accuracy when the price increased.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support vector machine was the best at identifying neutral labels, but had lower accuracies on other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multilayer perceptron was uncharacteristically powerful, giving fantastic </a:t>
            </a:r>
            <a:r>
              <a:rPr lang="en"/>
              <a:t>accuracies</a:t>
            </a:r>
            <a:r>
              <a:rPr lang="en"/>
              <a:t> in all cases, wow!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Cheats and Concessions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Classifications sensitive to imbalanced dataset, we had to reduce our dataset to get reliable predictions (heavily neutral)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Markets are so complex that a much larger dataset is needed to increase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lexicon is </a:t>
            </a:r>
            <a:r>
              <a:rPr lang="en"/>
              <a:t>inadvertently</a:t>
            </a:r>
            <a:r>
              <a:rPr lang="en"/>
              <a:t> feeding the answer to the models.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791875" y="13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{84501BF4-2BD0-408A-A67B-62C886780530}</a:tableStyleId>
              </a:tblPr>
              <a:tblGrid>
                <a:gridCol w="1424625"/>
                <a:gridCol w="5814375"/>
              </a:tblGrid>
              <a:tr h="4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Accuracy for 3 Classes (down, neutral, up)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 Lexicon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30"/>
          <p:cNvSpPr txBox="1"/>
          <p:nvPr/>
        </p:nvSpPr>
        <p:spPr>
          <a:xfrm>
            <a:off x="1112050" y="3843000"/>
            <a:ext cx="4447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More detailed comparison and confusion matrices available in report.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was 18000 headlines. With more time this could be expanded a lot.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words were not meaningful, there could be a </a:t>
            </a:r>
            <a:r>
              <a:rPr lang="en"/>
              <a:t>sub dictionary</a:t>
            </a:r>
            <a:r>
              <a:rPr lang="en"/>
              <a:t> to exclude words like “a”, “or”, “for”.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labels should be dependant on the individual companies volatility, using static bounds is skewing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two sets of input features were developed, a hybrid model could be experimented with.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Specification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3-day ahead stock trend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data pipeline for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multiple sentiment extracting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Efficacy of 4 Sentiment Analysis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we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collection and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4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libraries are available?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sentiment statistics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CoreNLP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Textblob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Gensim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NLTK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for the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features are available?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Neutrality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1 more..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Labelling System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do you differentiate between real increases and regular variation in markets?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increase of stock is below 0.01% per day. We will be safe an call anything outside +- 2% significant.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+2% labelled as +1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-2% labelled as 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Anything between is labelled as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important for our lexicon.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Companies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market cap - S&amp;P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Famous companies, that are frequently in news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that retail traders often buy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44 total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311688" y="29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{84501BF4-2BD0-408A-A67B-62C886780530}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AMZN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TMO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ASML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MCD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GOOGL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WMT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AVGO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NVDA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BRK-B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MCD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COST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TSM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PYPL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TSM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TMUS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SPGI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NOW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TXN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QCOM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CHTR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SHOP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SAP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ADBE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DHR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AZN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NFLX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 Lexicon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 dictionary of words with calculated statistics. Score increases for each words contributions to stock price increases.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most negative words: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most positive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Insider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Collection Process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headline sentiment analysis datasets quite rare or cost money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scrape from finviz.com, 200 headlines at a time per company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these in a list, clean bad characters and separate dates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Round dates to nearest market day (after)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Scrape yahoo finance at that time, get the change in stock price 3 days later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