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7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77" r:id="rId13"/>
    <p:sldId id="267" r:id="rId14"/>
    <p:sldId id="275" r:id="rId15"/>
    <p:sldId id="274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D7EE9-58C0-45A8-95C3-21785C2E125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E0D45E-B4B2-431A-8272-A6C18E080145}">
      <dgm:prSet/>
      <dgm:spPr/>
      <dgm:t>
        <a:bodyPr/>
        <a:lstStyle/>
        <a:p>
          <a:r>
            <a:rPr lang="en-GB" dirty="0"/>
            <a:t>The Rise of the Internet, particularly Social Media</a:t>
          </a:r>
          <a:endParaRPr lang="en-US" dirty="0"/>
        </a:p>
      </dgm:t>
    </dgm:pt>
    <dgm:pt modelId="{C0B69186-45DC-40B5-8722-4EDBBBC605B5}" type="parTrans" cxnId="{F13F1709-690E-4E88-B4F9-E0675E1F0941}">
      <dgm:prSet/>
      <dgm:spPr/>
      <dgm:t>
        <a:bodyPr/>
        <a:lstStyle/>
        <a:p>
          <a:endParaRPr lang="en-US"/>
        </a:p>
      </dgm:t>
    </dgm:pt>
    <dgm:pt modelId="{2EC177C3-D2F4-4C7D-B470-3A660B74E43C}" type="sibTrans" cxnId="{F13F1709-690E-4E88-B4F9-E0675E1F0941}">
      <dgm:prSet/>
      <dgm:spPr/>
      <dgm:t>
        <a:bodyPr/>
        <a:lstStyle/>
        <a:p>
          <a:endParaRPr lang="en-US"/>
        </a:p>
      </dgm:t>
    </dgm:pt>
    <dgm:pt modelId="{1D76437B-2EDE-4960-924B-E8A89D627E7D}">
      <dgm:prSet/>
      <dgm:spPr/>
      <dgm:t>
        <a:bodyPr/>
        <a:lstStyle/>
        <a:p>
          <a:r>
            <a:rPr lang="en-GB" dirty="0"/>
            <a:t>The Increasing Prevalence of Mental Health</a:t>
          </a:r>
          <a:endParaRPr lang="en-US" dirty="0"/>
        </a:p>
      </dgm:t>
    </dgm:pt>
    <dgm:pt modelId="{C2A9D407-9A59-4E16-9798-DE1BBD55DF28}" type="parTrans" cxnId="{AF37045C-1066-424D-A2C8-FA96DD4B340B}">
      <dgm:prSet/>
      <dgm:spPr/>
      <dgm:t>
        <a:bodyPr/>
        <a:lstStyle/>
        <a:p>
          <a:endParaRPr lang="en-US"/>
        </a:p>
      </dgm:t>
    </dgm:pt>
    <dgm:pt modelId="{04FFAB22-212A-4A6C-90CD-409288EB5026}" type="sibTrans" cxnId="{AF37045C-1066-424D-A2C8-FA96DD4B340B}">
      <dgm:prSet/>
      <dgm:spPr/>
      <dgm:t>
        <a:bodyPr/>
        <a:lstStyle/>
        <a:p>
          <a:endParaRPr lang="en-US"/>
        </a:p>
      </dgm:t>
    </dgm:pt>
    <dgm:pt modelId="{9C715930-2044-4035-BE90-3142F14A163A}" type="pres">
      <dgm:prSet presAssocID="{365D7EE9-58C0-45A8-95C3-21785C2E1255}" presName="linear" presStyleCnt="0">
        <dgm:presLayoutVars>
          <dgm:animLvl val="lvl"/>
          <dgm:resizeHandles val="exact"/>
        </dgm:presLayoutVars>
      </dgm:prSet>
      <dgm:spPr/>
    </dgm:pt>
    <dgm:pt modelId="{5A44B519-7388-4C19-9C96-A399504F9129}" type="pres">
      <dgm:prSet presAssocID="{31E0D45E-B4B2-431A-8272-A6C18E0801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9B41DC-C33D-4B41-B9B5-A3D90DB475A9}" type="pres">
      <dgm:prSet presAssocID="{2EC177C3-D2F4-4C7D-B470-3A660B74E43C}" presName="spacer" presStyleCnt="0"/>
      <dgm:spPr/>
    </dgm:pt>
    <dgm:pt modelId="{D9A1D29F-DAA5-41C3-B7E9-59DB447D3707}" type="pres">
      <dgm:prSet presAssocID="{1D76437B-2EDE-4960-924B-E8A89D627E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3F1709-690E-4E88-B4F9-E0675E1F0941}" srcId="{365D7EE9-58C0-45A8-95C3-21785C2E1255}" destId="{31E0D45E-B4B2-431A-8272-A6C18E080145}" srcOrd="0" destOrd="0" parTransId="{C0B69186-45DC-40B5-8722-4EDBBBC605B5}" sibTransId="{2EC177C3-D2F4-4C7D-B470-3A660B74E43C}"/>
    <dgm:cxn modelId="{8C8A3E16-096F-4092-B422-5F6733FFA0F5}" type="presOf" srcId="{365D7EE9-58C0-45A8-95C3-21785C2E1255}" destId="{9C715930-2044-4035-BE90-3142F14A163A}" srcOrd="0" destOrd="0" presId="urn:microsoft.com/office/officeart/2005/8/layout/vList2"/>
    <dgm:cxn modelId="{AF37045C-1066-424D-A2C8-FA96DD4B340B}" srcId="{365D7EE9-58C0-45A8-95C3-21785C2E1255}" destId="{1D76437B-2EDE-4960-924B-E8A89D627E7D}" srcOrd="1" destOrd="0" parTransId="{C2A9D407-9A59-4E16-9798-DE1BBD55DF28}" sibTransId="{04FFAB22-212A-4A6C-90CD-409288EB5026}"/>
    <dgm:cxn modelId="{F4590160-61D8-4E7C-8DA6-583EDAE7E570}" type="presOf" srcId="{31E0D45E-B4B2-431A-8272-A6C18E080145}" destId="{5A44B519-7388-4C19-9C96-A399504F9129}" srcOrd="0" destOrd="0" presId="urn:microsoft.com/office/officeart/2005/8/layout/vList2"/>
    <dgm:cxn modelId="{204383FB-78A6-468A-AE66-2CB2B869437F}" type="presOf" srcId="{1D76437B-2EDE-4960-924B-E8A89D627E7D}" destId="{D9A1D29F-DAA5-41C3-B7E9-59DB447D3707}" srcOrd="0" destOrd="0" presId="urn:microsoft.com/office/officeart/2005/8/layout/vList2"/>
    <dgm:cxn modelId="{F096288E-C25D-4C27-83A7-D13FDFA8CA53}" type="presParOf" srcId="{9C715930-2044-4035-BE90-3142F14A163A}" destId="{5A44B519-7388-4C19-9C96-A399504F9129}" srcOrd="0" destOrd="0" presId="urn:microsoft.com/office/officeart/2005/8/layout/vList2"/>
    <dgm:cxn modelId="{597FF394-A383-4C19-9135-E6D531A9F408}" type="presParOf" srcId="{9C715930-2044-4035-BE90-3142F14A163A}" destId="{D99B41DC-C33D-4B41-B9B5-A3D90DB475A9}" srcOrd="1" destOrd="0" presId="urn:microsoft.com/office/officeart/2005/8/layout/vList2"/>
    <dgm:cxn modelId="{93ACDE75-D1EE-42D9-B431-F6C8DDD708B9}" type="presParOf" srcId="{9C715930-2044-4035-BE90-3142F14A163A}" destId="{D9A1D29F-DAA5-41C3-B7E9-59DB447D37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6EBFC-F571-4A7B-A494-269A174E43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183D86-11F5-443C-8681-7E52E50FA03A}">
      <dgm:prSet/>
      <dgm:spPr/>
      <dgm:t>
        <a:bodyPr/>
        <a:lstStyle/>
        <a:p>
          <a:r>
            <a:rPr lang="en-GB"/>
            <a:t>Previous works in the field: using crafted features in Machine Learning</a:t>
          </a:r>
          <a:endParaRPr lang="en-US"/>
        </a:p>
      </dgm:t>
    </dgm:pt>
    <dgm:pt modelId="{80644B99-C4DF-4F54-9B99-3E90371CA745}" type="parTrans" cxnId="{F87D4198-BF18-46B6-BB05-7C64DD7BA4C5}">
      <dgm:prSet/>
      <dgm:spPr/>
      <dgm:t>
        <a:bodyPr/>
        <a:lstStyle/>
        <a:p>
          <a:endParaRPr lang="en-US"/>
        </a:p>
      </dgm:t>
    </dgm:pt>
    <dgm:pt modelId="{B0617B17-9856-44D9-9506-2240325F83B3}" type="sibTrans" cxnId="{F87D4198-BF18-46B6-BB05-7C64DD7BA4C5}">
      <dgm:prSet/>
      <dgm:spPr/>
      <dgm:t>
        <a:bodyPr/>
        <a:lstStyle/>
        <a:p>
          <a:endParaRPr lang="en-US"/>
        </a:p>
      </dgm:t>
    </dgm:pt>
    <dgm:pt modelId="{08D89A60-4CB3-4639-8F56-C76B07D569B8}">
      <dgm:prSet/>
      <dgm:spPr/>
      <dgm:t>
        <a:bodyPr/>
        <a:lstStyle/>
        <a:p>
          <a:r>
            <a:rPr lang="en-GB" dirty="0"/>
            <a:t>Finding the optimal set of features – e.g., TF-IDF</a:t>
          </a:r>
          <a:endParaRPr lang="en-US" dirty="0"/>
        </a:p>
      </dgm:t>
    </dgm:pt>
    <dgm:pt modelId="{F95FBB04-B5F1-41EC-8718-95FE82167834}" type="parTrans" cxnId="{AB4BAFCE-A2C7-4905-8DB3-1F5CEC3931EC}">
      <dgm:prSet/>
      <dgm:spPr/>
      <dgm:t>
        <a:bodyPr/>
        <a:lstStyle/>
        <a:p>
          <a:endParaRPr lang="en-US"/>
        </a:p>
      </dgm:t>
    </dgm:pt>
    <dgm:pt modelId="{7032EF63-387E-4018-88B3-C888B8A52448}" type="sibTrans" cxnId="{AB4BAFCE-A2C7-4905-8DB3-1F5CEC3931EC}">
      <dgm:prSet/>
      <dgm:spPr/>
      <dgm:t>
        <a:bodyPr/>
        <a:lstStyle/>
        <a:p>
          <a:endParaRPr lang="en-US"/>
        </a:p>
      </dgm:t>
    </dgm:pt>
    <dgm:pt modelId="{21E3F008-2569-4C36-AE77-992CAD05F350}">
      <dgm:prSet/>
      <dgm:spPr/>
      <dgm:t>
        <a:bodyPr/>
        <a:lstStyle/>
        <a:p>
          <a:r>
            <a:rPr lang="en-GB" dirty="0"/>
            <a:t>Linguistic Inquiry Word Count Lexicon (LIWC)</a:t>
          </a:r>
          <a:endParaRPr lang="en-US" dirty="0"/>
        </a:p>
      </dgm:t>
    </dgm:pt>
    <dgm:pt modelId="{1F3C6239-C7EA-4798-9E94-99A01ED19F09}" type="parTrans" cxnId="{E683962D-0389-4B88-99C1-D49E661013D8}">
      <dgm:prSet/>
      <dgm:spPr/>
      <dgm:t>
        <a:bodyPr/>
        <a:lstStyle/>
        <a:p>
          <a:endParaRPr lang="en-US"/>
        </a:p>
      </dgm:t>
    </dgm:pt>
    <dgm:pt modelId="{73823D76-D228-459C-9884-047C19BAA09B}" type="sibTrans" cxnId="{E683962D-0389-4B88-99C1-D49E661013D8}">
      <dgm:prSet/>
      <dgm:spPr/>
      <dgm:t>
        <a:bodyPr/>
        <a:lstStyle/>
        <a:p>
          <a:endParaRPr lang="en-US"/>
        </a:p>
      </dgm:t>
    </dgm:pt>
    <dgm:pt modelId="{581985DC-F80D-4997-9115-3142ADE5278A}">
      <dgm:prSet/>
      <dgm:spPr/>
      <dgm:t>
        <a:bodyPr/>
        <a:lstStyle/>
        <a:p>
          <a:r>
            <a:rPr lang="en-GB"/>
            <a:t>More recent work: applying deep learning</a:t>
          </a:r>
          <a:endParaRPr lang="en-US"/>
        </a:p>
      </dgm:t>
    </dgm:pt>
    <dgm:pt modelId="{30C116DB-2749-4FF0-BB19-46C0C459B844}" type="parTrans" cxnId="{0B8A8289-B5C8-4629-B868-C4C1177FF024}">
      <dgm:prSet/>
      <dgm:spPr/>
      <dgm:t>
        <a:bodyPr/>
        <a:lstStyle/>
        <a:p>
          <a:endParaRPr lang="en-US"/>
        </a:p>
      </dgm:t>
    </dgm:pt>
    <dgm:pt modelId="{2E82DC21-840A-44C4-999E-A694F2507C38}" type="sibTrans" cxnId="{0B8A8289-B5C8-4629-B868-C4C1177FF024}">
      <dgm:prSet/>
      <dgm:spPr/>
      <dgm:t>
        <a:bodyPr/>
        <a:lstStyle/>
        <a:p>
          <a:endParaRPr lang="en-US"/>
        </a:p>
      </dgm:t>
    </dgm:pt>
    <dgm:pt modelId="{C337E981-3A57-4F59-8D36-7D584A357764}">
      <dgm:prSet/>
      <dgm:spPr/>
      <dgm:t>
        <a:bodyPr/>
        <a:lstStyle/>
        <a:p>
          <a:r>
            <a:rPr lang="en-GB" dirty="0"/>
            <a:t>Overall: better performance, but harder to explain why.</a:t>
          </a:r>
          <a:endParaRPr lang="en-US" dirty="0"/>
        </a:p>
      </dgm:t>
    </dgm:pt>
    <dgm:pt modelId="{4CEF2B47-BC16-4DE0-9BA8-CA0436761777}" type="parTrans" cxnId="{8692C111-BFD1-4601-A347-367CDFC004FE}">
      <dgm:prSet/>
      <dgm:spPr/>
      <dgm:t>
        <a:bodyPr/>
        <a:lstStyle/>
        <a:p>
          <a:endParaRPr lang="en-US"/>
        </a:p>
      </dgm:t>
    </dgm:pt>
    <dgm:pt modelId="{8C973B2B-564D-4F08-A10C-0515664F5250}" type="sibTrans" cxnId="{8692C111-BFD1-4601-A347-367CDFC004FE}">
      <dgm:prSet/>
      <dgm:spPr/>
      <dgm:t>
        <a:bodyPr/>
        <a:lstStyle/>
        <a:p>
          <a:endParaRPr lang="en-US"/>
        </a:p>
      </dgm:t>
    </dgm:pt>
    <dgm:pt modelId="{8F9E4D7F-6201-4E04-993A-6D16531B6692}">
      <dgm:prSet/>
      <dgm:spPr/>
      <dgm:t>
        <a:bodyPr/>
        <a:lstStyle/>
        <a:p>
          <a:r>
            <a:rPr lang="en-GB" dirty="0"/>
            <a:t>No widely accepted method implemented yet, but promising results in certain papers …</a:t>
          </a:r>
          <a:endParaRPr lang="en-US" dirty="0"/>
        </a:p>
      </dgm:t>
    </dgm:pt>
    <dgm:pt modelId="{FD3849BE-2B05-4853-A924-1BF23BEAAEAA}" type="parTrans" cxnId="{3564F775-9C2D-44D9-BDAE-F703EA8F549C}">
      <dgm:prSet/>
      <dgm:spPr/>
      <dgm:t>
        <a:bodyPr/>
        <a:lstStyle/>
        <a:p>
          <a:endParaRPr lang="en-US"/>
        </a:p>
      </dgm:t>
    </dgm:pt>
    <dgm:pt modelId="{33B7A16B-D484-4C63-8C11-35766C66D06E}" type="sibTrans" cxnId="{3564F775-9C2D-44D9-BDAE-F703EA8F549C}">
      <dgm:prSet/>
      <dgm:spPr/>
      <dgm:t>
        <a:bodyPr/>
        <a:lstStyle/>
        <a:p>
          <a:endParaRPr lang="en-US"/>
        </a:p>
      </dgm:t>
    </dgm:pt>
    <dgm:pt modelId="{A9F59AD5-9E4F-42AB-8F30-023BBC1A66FC}" type="pres">
      <dgm:prSet presAssocID="{5C46EBFC-F571-4A7B-A494-269A174E43CD}" presName="linear" presStyleCnt="0">
        <dgm:presLayoutVars>
          <dgm:animLvl val="lvl"/>
          <dgm:resizeHandles val="exact"/>
        </dgm:presLayoutVars>
      </dgm:prSet>
      <dgm:spPr/>
    </dgm:pt>
    <dgm:pt modelId="{5716EFAA-8AFC-426F-A007-76EA70C33E91}" type="pres">
      <dgm:prSet presAssocID="{65183D86-11F5-443C-8681-7E52E50FA0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FAB315-1365-4153-8C0F-34BFB4A8695B}" type="pres">
      <dgm:prSet presAssocID="{65183D86-11F5-443C-8681-7E52E50FA03A}" presName="childText" presStyleLbl="revTx" presStyleIdx="0" presStyleCnt="2">
        <dgm:presLayoutVars>
          <dgm:bulletEnabled val="1"/>
        </dgm:presLayoutVars>
      </dgm:prSet>
      <dgm:spPr/>
    </dgm:pt>
    <dgm:pt modelId="{FAAB1A60-DDF9-4FDB-9608-9C15E245E89E}" type="pres">
      <dgm:prSet presAssocID="{581985DC-F80D-4997-9115-3142ADE527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B6AD69-FFBF-4441-ABFC-E4E7B8A45A4A}" type="pres">
      <dgm:prSet presAssocID="{581985DC-F80D-4997-9115-3142ADE527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92C111-BFD1-4601-A347-367CDFC004FE}" srcId="{581985DC-F80D-4997-9115-3142ADE5278A}" destId="{C337E981-3A57-4F59-8D36-7D584A357764}" srcOrd="0" destOrd="0" parTransId="{4CEF2B47-BC16-4DE0-9BA8-CA0436761777}" sibTransId="{8C973B2B-564D-4F08-A10C-0515664F5250}"/>
    <dgm:cxn modelId="{E683962D-0389-4B88-99C1-D49E661013D8}" srcId="{65183D86-11F5-443C-8681-7E52E50FA03A}" destId="{21E3F008-2569-4C36-AE77-992CAD05F350}" srcOrd="1" destOrd="0" parTransId="{1F3C6239-C7EA-4798-9E94-99A01ED19F09}" sibTransId="{73823D76-D228-459C-9884-047C19BAA09B}"/>
    <dgm:cxn modelId="{8A2D1361-4CCD-446B-9833-BD2732A2318B}" type="presOf" srcId="{8F9E4D7F-6201-4E04-993A-6D16531B6692}" destId="{C4B6AD69-FFBF-4441-ABFC-E4E7B8A45A4A}" srcOrd="0" destOrd="1" presId="urn:microsoft.com/office/officeart/2005/8/layout/vList2"/>
    <dgm:cxn modelId="{3564F775-9C2D-44D9-BDAE-F703EA8F549C}" srcId="{581985DC-F80D-4997-9115-3142ADE5278A}" destId="{8F9E4D7F-6201-4E04-993A-6D16531B6692}" srcOrd="1" destOrd="0" parTransId="{FD3849BE-2B05-4853-A924-1BF23BEAAEAA}" sibTransId="{33B7A16B-D484-4C63-8C11-35766C66D06E}"/>
    <dgm:cxn modelId="{0B8A8289-B5C8-4629-B868-C4C1177FF024}" srcId="{5C46EBFC-F571-4A7B-A494-269A174E43CD}" destId="{581985DC-F80D-4997-9115-3142ADE5278A}" srcOrd="1" destOrd="0" parTransId="{30C116DB-2749-4FF0-BB19-46C0C459B844}" sibTransId="{2E82DC21-840A-44C4-999E-A694F2507C38}"/>
    <dgm:cxn modelId="{F87D4198-BF18-46B6-BB05-7C64DD7BA4C5}" srcId="{5C46EBFC-F571-4A7B-A494-269A174E43CD}" destId="{65183D86-11F5-443C-8681-7E52E50FA03A}" srcOrd="0" destOrd="0" parTransId="{80644B99-C4DF-4F54-9B99-3E90371CA745}" sibTransId="{B0617B17-9856-44D9-9506-2240325F83B3}"/>
    <dgm:cxn modelId="{6D741BB0-7779-4DD5-98A1-FEA0E9A3E415}" type="presOf" srcId="{581985DC-F80D-4997-9115-3142ADE5278A}" destId="{FAAB1A60-DDF9-4FDB-9608-9C15E245E89E}" srcOrd="0" destOrd="0" presId="urn:microsoft.com/office/officeart/2005/8/layout/vList2"/>
    <dgm:cxn modelId="{873B04CC-746F-45AB-A3C3-46D2B1F671BF}" type="presOf" srcId="{5C46EBFC-F571-4A7B-A494-269A174E43CD}" destId="{A9F59AD5-9E4F-42AB-8F30-023BBC1A66FC}" srcOrd="0" destOrd="0" presId="urn:microsoft.com/office/officeart/2005/8/layout/vList2"/>
    <dgm:cxn modelId="{AB4BAFCE-A2C7-4905-8DB3-1F5CEC3931EC}" srcId="{65183D86-11F5-443C-8681-7E52E50FA03A}" destId="{08D89A60-4CB3-4639-8F56-C76B07D569B8}" srcOrd="0" destOrd="0" parTransId="{F95FBB04-B5F1-41EC-8718-95FE82167834}" sibTransId="{7032EF63-387E-4018-88B3-C888B8A52448}"/>
    <dgm:cxn modelId="{D056E4D3-752B-4E07-B339-E7373F0F947C}" type="presOf" srcId="{08D89A60-4CB3-4639-8F56-C76B07D569B8}" destId="{73FAB315-1365-4153-8C0F-34BFB4A8695B}" srcOrd="0" destOrd="0" presId="urn:microsoft.com/office/officeart/2005/8/layout/vList2"/>
    <dgm:cxn modelId="{A31F46D6-BAE6-4AD4-9C29-4019A9080DD6}" type="presOf" srcId="{65183D86-11F5-443C-8681-7E52E50FA03A}" destId="{5716EFAA-8AFC-426F-A007-76EA70C33E91}" srcOrd="0" destOrd="0" presId="urn:microsoft.com/office/officeart/2005/8/layout/vList2"/>
    <dgm:cxn modelId="{7792EFE0-E79B-4159-A7DE-701F1DA9E48E}" type="presOf" srcId="{C337E981-3A57-4F59-8D36-7D584A357764}" destId="{C4B6AD69-FFBF-4441-ABFC-E4E7B8A45A4A}" srcOrd="0" destOrd="0" presId="urn:microsoft.com/office/officeart/2005/8/layout/vList2"/>
    <dgm:cxn modelId="{493C89E1-A582-4C10-B7D5-A21F6DBF1425}" type="presOf" srcId="{21E3F008-2569-4C36-AE77-992CAD05F350}" destId="{73FAB315-1365-4153-8C0F-34BFB4A8695B}" srcOrd="0" destOrd="1" presId="urn:microsoft.com/office/officeart/2005/8/layout/vList2"/>
    <dgm:cxn modelId="{57970033-CC91-4DD2-B1CA-2FA647C5B733}" type="presParOf" srcId="{A9F59AD5-9E4F-42AB-8F30-023BBC1A66FC}" destId="{5716EFAA-8AFC-426F-A007-76EA70C33E91}" srcOrd="0" destOrd="0" presId="urn:microsoft.com/office/officeart/2005/8/layout/vList2"/>
    <dgm:cxn modelId="{0265E755-AE2A-4DCD-98E9-5AD80DD4E965}" type="presParOf" srcId="{A9F59AD5-9E4F-42AB-8F30-023BBC1A66FC}" destId="{73FAB315-1365-4153-8C0F-34BFB4A8695B}" srcOrd="1" destOrd="0" presId="urn:microsoft.com/office/officeart/2005/8/layout/vList2"/>
    <dgm:cxn modelId="{8AF33B85-D722-4918-A499-FB8B51DFC305}" type="presParOf" srcId="{A9F59AD5-9E4F-42AB-8F30-023BBC1A66FC}" destId="{FAAB1A60-DDF9-4FDB-9608-9C15E245E89E}" srcOrd="2" destOrd="0" presId="urn:microsoft.com/office/officeart/2005/8/layout/vList2"/>
    <dgm:cxn modelId="{85627C37-84FD-4D14-B285-8FCD784AFCC4}" type="presParOf" srcId="{A9F59AD5-9E4F-42AB-8F30-023BBC1A66FC}" destId="{C4B6AD69-FFBF-4441-ABFC-E4E7B8A45A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65ECC4-3A06-4B78-AAFB-8342962D2BE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57605A-11B3-41BB-A878-7322F43E7084}">
      <dgm:prSet/>
      <dgm:spPr/>
      <dgm:t>
        <a:bodyPr/>
        <a:lstStyle/>
        <a:p>
          <a:r>
            <a:rPr lang="en-GB"/>
            <a:t>Word Embeddings</a:t>
          </a:r>
          <a:endParaRPr lang="en-US"/>
        </a:p>
      </dgm:t>
    </dgm:pt>
    <dgm:pt modelId="{77644799-F9D9-485A-A31F-2BB680BE6547}" type="parTrans" cxnId="{021F1AFD-715A-4B19-8184-AB5B18CFB218}">
      <dgm:prSet/>
      <dgm:spPr/>
      <dgm:t>
        <a:bodyPr/>
        <a:lstStyle/>
        <a:p>
          <a:endParaRPr lang="en-US"/>
        </a:p>
      </dgm:t>
    </dgm:pt>
    <dgm:pt modelId="{F25BE170-CD60-43BD-9681-BA07895AA5AB}" type="sibTrans" cxnId="{021F1AFD-715A-4B19-8184-AB5B18CFB218}">
      <dgm:prSet/>
      <dgm:spPr/>
      <dgm:t>
        <a:bodyPr/>
        <a:lstStyle/>
        <a:p>
          <a:endParaRPr lang="en-US"/>
        </a:p>
      </dgm:t>
    </dgm:pt>
    <dgm:pt modelId="{CDDC30C3-AE74-4D11-A834-AD4AC8EF7CD8}">
      <dgm:prSet/>
      <dgm:spPr/>
      <dgm:t>
        <a:bodyPr/>
        <a:lstStyle/>
        <a:p>
          <a:r>
            <a:rPr lang="en-GB"/>
            <a:t>Deep Averaging Neural Networks</a:t>
          </a:r>
          <a:endParaRPr lang="en-US"/>
        </a:p>
      </dgm:t>
    </dgm:pt>
    <dgm:pt modelId="{A6C33A7B-7A73-4C2A-8453-63C3A1F77A95}" type="parTrans" cxnId="{2B0B61C1-3158-42E6-9FF4-7F0FBFBDD654}">
      <dgm:prSet/>
      <dgm:spPr/>
      <dgm:t>
        <a:bodyPr/>
        <a:lstStyle/>
        <a:p>
          <a:endParaRPr lang="en-US"/>
        </a:p>
      </dgm:t>
    </dgm:pt>
    <dgm:pt modelId="{34BB3CA9-B787-48E1-AA41-7CD04955B996}" type="sibTrans" cxnId="{2B0B61C1-3158-42E6-9FF4-7F0FBFBDD654}">
      <dgm:prSet/>
      <dgm:spPr/>
      <dgm:t>
        <a:bodyPr/>
        <a:lstStyle/>
        <a:p>
          <a:endParaRPr lang="en-US"/>
        </a:p>
      </dgm:t>
    </dgm:pt>
    <dgm:pt modelId="{712ABE59-EB9E-4709-93E2-1221FB9D7B0D}">
      <dgm:prSet/>
      <dgm:spPr/>
      <dgm:t>
        <a:bodyPr/>
        <a:lstStyle/>
        <a:p>
          <a:r>
            <a:rPr lang="en-GB"/>
            <a:t>Convolutional Neural Networks</a:t>
          </a:r>
          <a:endParaRPr lang="en-US"/>
        </a:p>
      </dgm:t>
    </dgm:pt>
    <dgm:pt modelId="{2791F80C-A1D8-494A-B8CB-847FE37529EB}" type="parTrans" cxnId="{4BD8165A-CCCE-4619-8FDE-01DBC27C18AB}">
      <dgm:prSet/>
      <dgm:spPr/>
      <dgm:t>
        <a:bodyPr/>
        <a:lstStyle/>
        <a:p>
          <a:endParaRPr lang="en-US"/>
        </a:p>
      </dgm:t>
    </dgm:pt>
    <dgm:pt modelId="{0E2C861B-251B-4F09-B68A-BEB9A3B49046}" type="sibTrans" cxnId="{4BD8165A-CCCE-4619-8FDE-01DBC27C18AB}">
      <dgm:prSet/>
      <dgm:spPr/>
      <dgm:t>
        <a:bodyPr/>
        <a:lstStyle/>
        <a:p>
          <a:endParaRPr lang="en-US"/>
        </a:p>
      </dgm:t>
    </dgm:pt>
    <dgm:pt modelId="{933D086F-C21C-4B86-9D68-48641952720C}">
      <dgm:prSet/>
      <dgm:spPr/>
      <dgm:t>
        <a:bodyPr/>
        <a:lstStyle/>
        <a:p>
          <a:r>
            <a:rPr lang="en-GB"/>
            <a:t>Long-term Short-term Neural Networks</a:t>
          </a:r>
          <a:endParaRPr lang="en-US"/>
        </a:p>
      </dgm:t>
    </dgm:pt>
    <dgm:pt modelId="{4ECC7709-284D-4490-A07D-D3E6744923CB}" type="parTrans" cxnId="{7D149378-CB44-429E-844C-0EA24FC3492E}">
      <dgm:prSet/>
      <dgm:spPr/>
      <dgm:t>
        <a:bodyPr/>
        <a:lstStyle/>
        <a:p>
          <a:endParaRPr lang="en-US"/>
        </a:p>
      </dgm:t>
    </dgm:pt>
    <dgm:pt modelId="{7B926E63-F167-4144-A2EB-04874DBD9136}" type="sibTrans" cxnId="{7D149378-CB44-429E-844C-0EA24FC3492E}">
      <dgm:prSet/>
      <dgm:spPr/>
      <dgm:t>
        <a:bodyPr/>
        <a:lstStyle/>
        <a:p>
          <a:endParaRPr lang="en-US"/>
        </a:p>
      </dgm:t>
    </dgm:pt>
    <dgm:pt modelId="{92CB4E8A-A933-424C-B05D-9B736C4596B0}">
      <dgm:prSet/>
      <dgm:spPr/>
      <dgm:t>
        <a:bodyPr/>
        <a:lstStyle/>
        <a:p>
          <a:r>
            <a:rPr lang="en-GB"/>
            <a:t>Bidirectional Encoded Representations from Transformers (BERT) &amp; similar</a:t>
          </a:r>
          <a:endParaRPr lang="en-US"/>
        </a:p>
      </dgm:t>
    </dgm:pt>
    <dgm:pt modelId="{56291BBC-F4FE-43B6-9FF2-8DF9C2542858}" type="parTrans" cxnId="{82CB3589-D90E-406D-8507-BB6DBB6E9874}">
      <dgm:prSet/>
      <dgm:spPr/>
      <dgm:t>
        <a:bodyPr/>
        <a:lstStyle/>
        <a:p>
          <a:endParaRPr lang="en-US"/>
        </a:p>
      </dgm:t>
    </dgm:pt>
    <dgm:pt modelId="{10780748-E827-4501-8AB9-39B2DE8796BE}" type="sibTrans" cxnId="{82CB3589-D90E-406D-8507-BB6DBB6E9874}">
      <dgm:prSet/>
      <dgm:spPr/>
      <dgm:t>
        <a:bodyPr/>
        <a:lstStyle/>
        <a:p>
          <a:endParaRPr lang="en-US"/>
        </a:p>
      </dgm:t>
    </dgm:pt>
    <dgm:pt modelId="{E4CBD6B5-D065-4409-8AE4-1C1C874C374E}" type="pres">
      <dgm:prSet presAssocID="{2865ECC4-3A06-4B78-AAFB-8342962D2BE4}" presName="diagram" presStyleCnt="0">
        <dgm:presLayoutVars>
          <dgm:dir/>
          <dgm:resizeHandles val="exact"/>
        </dgm:presLayoutVars>
      </dgm:prSet>
      <dgm:spPr/>
    </dgm:pt>
    <dgm:pt modelId="{469BB1ED-3072-48C3-9C17-E0D15D3E6788}" type="pres">
      <dgm:prSet presAssocID="{9657605A-11B3-41BB-A878-7322F43E7084}" presName="node" presStyleLbl="node1" presStyleIdx="0" presStyleCnt="5">
        <dgm:presLayoutVars>
          <dgm:bulletEnabled val="1"/>
        </dgm:presLayoutVars>
      </dgm:prSet>
      <dgm:spPr/>
    </dgm:pt>
    <dgm:pt modelId="{56B88D0E-C435-46BC-978C-CF08678D5C52}" type="pres">
      <dgm:prSet presAssocID="{F25BE170-CD60-43BD-9681-BA07895AA5AB}" presName="sibTrans" presStyleCnt="0"/>
      <dgm:spPr/>
    </dgm:pt>
    <dgm:pt modelId="{A7976AF6-9F32-4694-9D8E-9D3868C92667}" type="pres">
      <dgm:prSet presAssocID="{CDDC30C3-AE74-4D11-A834-AD4AC8EF7CD8}" presName="node" presStyleLbl="node1" presStyleIdx="1" presStyleCnt="5">
        <dgm:presLayoutVars>
          <dgm:bulletEnabled val="1"/>
        </dgm:presLayoutVars>
      </dgm:prSet>
      <dgm:spPr/>
    </dgm:pt>
    <dgm:pt modelId="{502DB4C5-8494-4448-B149-7776CE9F0332}" type="pres">
      <dgm:prSet presAssocID="{34BB3CA9-B787-48E1-AA41-7CD04955B996}" presName="sibTrans" presStyleCnt="0"/>
      <dgm:spPr/>
    </dgm:pt>
    <dgm:pt modelId="{D56C5F2C-AAD4-49D6-9079-2D0E8842673F}" type="pres">
      <dgm:prSet presAssocID="{712ABE59-EB9E-4709-93E2-1221FB9D7B0D}" presName="node" presStyleLbl="node1" presStyleIdx="2" presStyleCnt="5">
        <dgm:presLayoutVars>
          <dgm:bulletEnabled val="1"/>
        </dgm:presLayoutVars>
      </dgm:prSet>
      <dgm:spPr/>
    </dgm:pt>
    <dgm:pt modelId="{C19284FC-52BA-4A7D-A28F-E628ABD4661E}" type="pres">
      <dgm:prSet presAssocID="{0E2C861B-251B-4F09-B68A-BEB9A3B49046}" presName="sibTrans" presStyleCnt="0"/>
      <dgm:spPr/>
    </dgm:pt>
    <dgm:pt modelId="{0D5F5459-59BA-4226-8362-804D8485973D}" type="pres">
      <dgm:prSet presAssocID="{933D086F-C21C-4B86-9D68-48641952720C}" presName="node" presStyleLbl="node1" presStyleIdx="3" presStyleCnt="5">
        <dgm:presLayoutVars>
          <dgm:bulletEnabled val="1"/>
        </dgm:presLayoutVars>
      </dgm:prSet>
      <dgm:spPr/>
    </dgm:pt>
    <dgm:pt modelId="{5158AEC7-6CF8-4E5C-B5C6-C4AD9E3B2E88}" type="pres">
      <dgm:prSet presAssocID="{7B926E63-F167-4144-A2EB-04874DBD9136}" presName="sibTrans" presStyleCnt="0"/>
      <dgm:spPr/>
    </dgm:pt>
    <dgm:pt modelId="{75E6B26E-5A89-4A17-90B1-CEE1DD412A3D}" type="pres">
      <dgm:prSet presAssocID="{92CB4E8A-A933-424C-B05D-9B736C4596B0}" presName="node" presStyleLbl="node1" presStyleIdx="4" presStyleCnt="5">
        <dgm:presLayoutVars>
          <dgm:bulletEnabled val="1"/>
        </dgm:presLayoutVars>
      </dgm:prSet>
      <dgm:spPr/>
    </dgm:pt>
  </dgm:ptLst>
  <dgm:cxnLst>
    <dgm:cxn modelId="{D9E05516-0BB1-486C-AC9A-D07A3A4C5B28}" type="presOf" srcId="{CDDC30C3-AE74-4D11-A834-AD4AC8EF7CD8}" destId="{A7976AF6-9F32-4694-9D8E-9D3868C92667}" srcOrd="0" destOrd="0" presId="urn:microsoft.com/office/officeart/2005/8/layout/default"/>
    <dgm:cxn modelId="{DCCC1560-51ED-42D1-94D5-09BBC7829AB5}" type="presOf" srcId="{9657605A-11B3-41BB-A878-7322F43E7084}" destId="{469BB1ED-3072-48C3-9C17-E0D15D3E6788}" srcOrd="0" destOrd="0" presId="urn:microsoft.com/office/officeart/2005/8/layout/default"/>
    <dgm:cxn modelId="{07970470-D47F-4EFC-B275-0256532D6174}" type="presOf" srcId="{712ABE59-EB9E-4709-93E2-1221FB9D7B0D}" destId="{D56C5F2C-AAD4-49D6-9079-2D0E8842673F}" srcOrd="0" destOrd="0" presId="urn:microsoft.com/office/officeart/2005/8/layout/default"/>
    <dgm:cxn modelId="{99C32256-A439-4154-9FDF-3899F0BF28CC}" type="presOf" srcId="{92CB4E8A-A933-424C-B05D-9B736C4596B0}" destId="{75E6B26E-5A89-4A17-90B1-CEE1DD412A3D}" srcOrd="0" destOrd="0" presId="urn:microsoft.com/office/officeart/2005/8/layout/default"/>
    <dgm:cxn modelId="{7D149378-CB44-429E-844C-0EA24FC3492E}" srcId="{2865ECC4-3A06-4B78-AAFB-8342962D2BE4}" destId="{933D086F-C21C-4B86-9D68-48641952720C}" srcOrd="3" destOrd="0" parTransId="{4ECC7709-284D-4490-A07D-D3E6744923CB}" sibTransId="{7B926E63-F167-4144-A2EB-04874DBD9136}"/>
    <dgm:cxn modelId="{4BD8165A-CCCE-4619-8FDE-01DBC27C18AB}" srcId="{2865ECC4-3A06-4B78-AAFB-8342962D2BE4}" destId="{712ABE59-EB9E-4709-93E2-1221FB9D7B0D}" srcOrd="2" destOrd="0" parTransId="{2791F80C-A1D8-494A-B8CB-847FE37529EB}" sibTransId="{0E2C861B-251B-4F09-B68A-BEB9A3B49046}"/>
    <dgm:cxn modelId="{82CB3589-D90E-406D-8507-BB6DBB6E9874}" srcId="{2865ECC4-3A06-4B78-AAFB-8342962D2BE4}" destId="{92CB4E8A-A933-424C-B05D-9B736C4596B0}" srcOrd="4" destOrd="0" parTransId="{56291BBC-F4FE-43B6-9FF2-8DF9C2542858}" sibTransId="{10780748-E827-4501-8AB9-39B2DE8796BE}"/>
    <dgm:cxn modelId="{2B0B61C1-3158-42E6-9FF4-7F0FBFBDD654}" srcId="{2865ECC4-3A06-4B78-AAFB-8342962D2BE4}" destId="{CDDC30C3-AE74-4D11-A834-AD4AC8EF7CD8}" srcOrd="1" destOrd="0" parTransId="{A6C33A7B-7A73-4C2A-8453-63C3A1F77A95}" sibTransId="{34BB3CA9-B787-48E1-AA41-7CD04955B996}"/>
    <dgm:cxn modelId="{189FD3C6-B7E5-4103-B816-728D74C357BB}" type="presOf" srcId="{933D086F-C21C-4B86-9D68-48641952720C}" destId="{0D5F5459-59BA-4226-8362-804D8485973D}" srcOrd="0" destOrd="0" presId="urn:microsoft.com/office/officeart/2005/8/layout/default"/>
    <dgm:cxn modelId="{17417CEB-204D-4213-AEEA-4680378C2400}" type="presOf" srcId="{2865ECC4-3A06-4B78-AAFB-8342962D2BE4}" destId="{E4CBD6B5-D065-4409-8AE4-1C1C874C374E}" srcOrd="0" destOrd="0" presId="urn:microsoft.com/office/officeart/2005/8/layout/default"/>
    <dgm:cxn modelId="{021F1AFD-715A-4B19-8184-AB5B18CFB218}" srcId="{2865ECC4-3A06-4B78-AAFB-8342962D2BE4}" destId="{9657605A-11B3-41BB-A878-7322F43E7084}" srcOrd="0" destOrd="0" parTransId="{77644799-F9D9-485A-A31F-2BB680BE6547}" sibTransId="{F25BE170-CD60-43BD-9681-BA07895AA5AB}"/>
    <dgm:cxn modelId="{AC11A3D6-63E2-4D1B-98F4-93D4309600AB}" type="presParOf" srcId="{E4CBD6B5-D065-4409-8AE4-1C1C874C374E}" destId="{469BB1ED-3072-48C3-9C17-E0D15D3E6788}" srcOrd="0" destOrd="0" presId="urn:microsoft.com/office/officeart/2005/8/layout/default"/>
    <dgm:cxn modelId="{2AED5A1B-2D6E-407B-95CB-4CA46C656C41}" type="presParOf" srcId="{E4CBD6B5-D065-4409-8AE4-1C1C874C374E}" destId="{56B88D0E-C435-46BC-978C-CF08678D5C52}" srcOrd="1" destOrd="0" presId="urn:microsoft.com/office/officeart/2005/8/layout/default"/>
    <dgm:cxn modelId="{749D85B3-5348-4E4F-AE0E-0C871DFF9B7D}" type="presParOf" srcId="{E4CBD6B5-D065-4409-8AE4-1C1C874C374E}" destId="{A7976AF6-9F32-4694-9D8E-9D3868C92667}" srcOrd="2" destOrd="0" presId="urn:microsoft.com/office/officeart/2005/8/layout/default"/>
    <dgm:cxn modelId="{7C0CD2D6-36EF-4A05-A230-5C209BB99B9F}" type="presParOf" srcId="{E4CBD6B5-D065-4409-8AE4-1C1C874C374E}" destId="{502DB4C5-8494-4448-B149-7776CE9F0332}" srcOrd="3" destOrd="0" presId="urn:microsoft.com/office/officeart/2005/8/layout/default"/>
    <dgm:cxn modelId="{20929E14-E011-4E1C-8F90-AD98BF216BF2}" type="presParOf" srcId="{E4CBD6B5-D065-4409-8AE4-1C1C874C374E}" destId="{D56C5F2C-AAD4-49D6-9079-2D0E8842673F}" srcOrd="4" destOrd="0" presId="urn:microsoft.com/office/officeart/2005/8/layout/default"/>
    <dgm:cxn modelId="{D47DFA69-EFFD-4B50-A1BB-1B36F087C1E5}" type="presParOf" srcId="{E4CBD6B5-D065-4409-8AE4-1C1C874C374E}" destId="{C19284FC-52BA-4A7D-A28F-E628ABD4661E}" srcOrd="5" destOrd="0" presId="urn:microsoft.com/office/officeart/2005/8/layout/default"/>
    <dgm:cxn modelId="{9CF890C2-1F45-442F-9419-767C3AFF9B0B}" type="presParOf" srcId="{E4CBD6B5-D065-4409-8AE4-1C1C874C374E}" destId="{0D5F5459-59BA-4226-8362-804D8485973D}" srcOrd="6" destOrd="0" presId="urn:microsoft.com/office/officeart/2005/8/layout/default"/>
    <dgm:cxn modelId="{6DB0D8B4-7157-4451-AB3A-91AD98771441}" type="presParOf" srcId="{E4CBD6B5-D065-4409-8AE4-1C1C874C374E}" destId="{5158AEC7-6CF8-4E5C-B5C6-C4AD9E3B2E88}" srcOrd="7" destOrd="0" presId="urn:microsoft.com/office/officeart/2005/8/layout/default"/>
    <dgm:cxn modelId="{6D649901-64C7-4748-89BE-95E11EB9AFA4}" type="presParOf" srcId="{E4CBD6B5-D065-4409-8AE4-1C1C874C374E}" destId="{75E6B26E-5A89-4A17-90B1-CEE1DD412A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22B79-293A-46EA-B350-EE9FA6BF20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2FDC3-8731-4CC7-AAEA-5CD9C4DBFA78}">
      <dgm:prSet/>
      <dgm:spPr/>
      <dgm:t>
        <a:bodyPr/>
        <a:lstStyle/>
        <a:p>
          <a:r>
            <a:rPr lang="en-GB"/>
            <a:t>For custom models</a:t>
          </a:r>
          <a:endParaRPr lang="en-US"/>
        </a:p>
      </dgm:t>
    </dgm:pt>
    <dgm:pt modelId="{5FC143D6-F4FD-4C1F-9169-870276D21E1F}" type="parTrans" cxnId="{5F36B0BC-20B9-4595-8F84-3C17F1866ECF}">
      <dgm:prSet/>
      <dgm:spPr/>
      <dgm:t>
        <a:bodyPr/>
        <a:lstStyle/>
        <a:p>
          <a:endParaRPr lang="en-US"/>
        </a:p>
      </dgm:t>
    </dgm:pt>
    <dgm:pt modelId="{DEA29629-6D36-4EBB-BB1D-02C1AAA116CA}" type="sibTrans" cxnId="{5F36B0BC-20B9-4595-8F84-3C17F1866ECF}">
      <dgm:prSet/>
      <dgm:spPr/>
      <dgm:t>
        <a:bodyPr/>
        <a:lstStyle/>
        <a:p>
          <a:endParaRPr lang="en-US"/>
        </a:p>
      </dgm:t>
    </dgm:pt>
    <dgm:pt modelId="{EA3CC556-BEAB-452E-A924-FBA16EB05687}">
      <dgm:prSet/>
      <dgm:spPr/>
      <dgm:t>
        <a:bodyPr/>
        <a:lstStyle/>
        <a:p>
          <a:r>
            <a:rPr lang="en-GB"/>
            <a:t>Standard NLP practices of text pre-processing for classification</a:t>
          </a:r>
          <a:endParaRPr lang="en-US"/>
        </a:p>
      </dgm:t>
    </dgm:pt>
    <dgm:pt modelId="{7DBF7808-263D-4F8E-AF5C-0D87B4B8523C}" type="parTrans" cxnId="{175707C6-DA1F-4502-A22E-C5AC43B877DA}">
      <dgm:prSet/>
      <dgm:spPr/>
      <dgm:t>
        <a:bodyPr/>
        <a:lstStyle/>
        <a:p>
          <a:endParaRPr lang="en-US"/>
        </a:p>
      </dgm:t>
    </dgm:pt>
    <dgm:pt modelId="{E967B122-A375-4D47-9888-2458552BFBF9}" type="sibTrans" cxnId="{175707C6-DA1F-4502-A22E-C5AC43B877DA}">
      <dgm:prSet/>
      <dgm:spPr/>
      <dgm:t>
        <a:bodyPr/>
        <a:lstStyle/>
        <a:p>
          <a:endParaRPr lang="en-US"/>
        </a:p>
      </dgm:t>
    </dgm:pt>
    <dgm:pt modelId="{03491B98-434D-4CDD-853D-D9616C3E3D67}">
      <dgm:prSet/>
      <dgm:spPr/>
      <dgm:t>
        <a:bodyPr/>
        <a:lstStyle/>
        <a:p>
          <a:r>
            <a:rPr lang="en-GB" dirty="0"/>
            <a:t>Removal of Upper-case Letters and Stop Words.</a:t>
          </a:r>
          <a:endParaRPr lang="en-US" dirty="0"/>
        </a:p>
      </dgm:t>
    </dgm:pt>
    <dgm:pt modelId="{3ABF0509-F9C1-4CE7-B02A-AF0915695F08}" type="parTrans" cxnId="{8BB34973-CCC8-4329-94C2-287CDCDEF949}">
      <dgm:prSet/>
      <dgm:spPr/>
      <dgm:t>
        <a:bodyPr/>
        <a:lstStyle/>
        <a:p>
          <a:endParaRPr lang="en-US"/>
        </a:p>
      </dgm:t>
    </dgm:pt>
    <dgm:pt modelId="{72D63E13-0A2A-43D9-96A8-FB483AE2191C}" type="sibTrans" cxnId="{8BB34973-CCC8-4329-94C2-287CDCDEF949}">
      <dgm:prSet/>
      <dgm:spPr/>
      <dgm:t>
        <a:bodyPr/>
        <a:lstStyle/>
        <a:p>
          <a:endParaRPr lang="en-US"/>
        </a:p>
      </dgm:t>
    </dgm:pt>
    <dgm:pt modelId="{BBD4AA4A-804B-450F-ABB7-4168D9A38668}">
      <dgm:prSet/>
      <dgm:spPr/>
      <dgm:t>
        <a:bodyPr/>
        <a:lstStyle/>
        <a:p>
          <a:r>
            <a:rPr lang="en-GB" dirty="0"/>
            <a:t>Strip punctuation, alphanumeric characters, and extra whitespaces.</a:t>
          </a:r>
          <a:endParaRPr lang="en-US" dirty="0"/>
        </a:p>
      </dgm:t>
    </dgm:pt>
    <dgm:pt modelId="{3296CD69-E702-436E-A681-50EB1D94D37A}" type="parTrans" cxnId="{C823BBD7-F8CB-4405-8CA4-47D3E2F8BCA5}">
      <dgm:prSet/>
      <dgm:spPr/>
      <dgm:t>
        <a:bodyPr/>
        <a:lstStyle/>
        <a:p>
          <a:endParaRPr lang="en-US"/>
        </a:p>
      </dgm:t>
    </dgm:pt>
    <dgm:pt modelId="{C6EBD39E-4AFD-4E9E-83C1-19D53B2BDEDF}" type="sibTrans" cxnId="{C823BBD7-F8CB-4405-8CA4-47D3E2F8BCA5}">
      <dgm:prSet/>
      <dgm:spPr/>
      <dgm:t>
        <a:bodyPr/>
        <a:lstStyle/>
        <a:p>
          <a:endParaRPr lang="en-US"/>
        </a:p>
      </dgm:t>
    </dgm:pt>
    <dgm:pt modelId="{E7ABF1A6-3E90-4211-810E-845133417AFE}">
      <dgm:prSet/>
      <dgm:spPr/>
      <dgm:t>
        <a:bodyPr/>
        <a:lstStyle/>
        <a:p>
          <a:r>
            <a:rPr lang="en-GB"/>
            <a:t>For models with pre-trained embeddings:</a:t>
          </a:r>
          <a:endParaRPr lang="en-US"/>
        </a:p>
      </dgm:t>
    </dgm:pt>
    <dgm:pt modelId="{36EA1B01-C8F5-4CE0-921D-03420DA33B97}" type="parTrans" cxnId="{F5EC036B-78B8-4517-B139-260581B12CE6}">
      <dgm:prSet/>
      <dgm:spPr/>
      <dgm:t>
        <a:bodyPr/>
        <a:lstStyle/>
        <a:p>
          <a:endParaRPr lang="en-US"/>
        </a:p>
      </dgm:t>
    </dgm:pt>
    <dgm:pt modelId="{AC3D8628-6BAD-45E0-B1D6-5A7249C53AF4}" type="sibTrans" cxnId="{F5EC036B-78B8-4517-B139-260581B12CE6}">
      <dgm:prSet/>
      <dgm:spPr/>
      <dgm:t>
        <a:bodyPr/>
        <a:lstStyle/>
        <a:p>
          <a:endParaRPr lang="en-US"/>
        </a:p>
      </dgm:t>
    </dgm:pt>
    <dgm:pt modelId="{64031639-AB74-4C6C-8DCB-22A0B06DD2D1}">
      <dgm:prSet/>
      <dgm:spPr/>
      <dgm:t>
        <a:bodyPr/>
        <a:lstStyle/>
        <a:p>
          <a:r>
            <a:rPr lang="en-GB"/>
            <a:t>The respective tokenizer of the transformer used.</a:t>
          </a:r>
          <a:endParaRPr lang="en-US"/>
        </a:p>
      </dgm:t>
    </dgm:pt>
    <dgm:pt modelId="{43B2C9E3-4D65-4B81-A144-7109AF05E53A}" type="parTrans" cxnId="{0CC37B43-F526-4CED-808A-077A7FC9D20C}">
      <dgm:prSet/>
      <dgm:spPr/>
      <dgm:t>
        <a:bodyPr/>
        <a:lstStyle/>
        <a:p>
          <a:endParaRPr lang="en-US"/>
        </a:p>
      </dgm:t>
    </dgm:pt>
    <dgm:pt modelId="{CD407AF9-8039-42DB-AB28-7629F9EFD7DD}" type="sibTrans" cxnId="{0CC37B43-F526-4CED-808A-077A7FC9D20C}">
      <dgm:prSet/>
      <dgm:spPr/>
      <dgm:t>
        <a:bodyPr/>
        <a:lstStyle/>
        <a:p>
          <a:endParaRPr lang="en-US"/>
        </a:p>
      </dgm:t>
    </dgm:pt>
    <dgm:pt modelId="{B2936CF9-B64A-465D-B21E-1EF111057EF7}" type="pres">
      <dgm:prSet presAssocID="{21322B79-293A-46EA-B350-EE9FA6BF20CD}" presName="Name0" presStyleCnt="0">
        <dgm:presLayoutVars>
          <dgm:dir/>
          <dgm:animLvl val="lvl"/>
          <dgm:resizeHandles val="exact"/>
        </dgm:presLayoutVars>
      </dgm:prSet>
      <dgm:spPr/>
    </dgm:pt>
    <dgm:pt modelId="{E0A1B80D-7BFA-4E52-B0A8-0775494A37CB}" type="pres">
      <dgm:prSet presAssocID="{91C2FDC3-8731-4CC7-AAEA-5CD9C4DBFA78}" presName="composite" presStyleCnt="0"/>
      <dgm:spPr/>
    </dgm:pt>
    <dgm:pt modelId="{D62A8D9E-CE76-4437-A867-6E7199ACBC94}" type="pres">
      <dgm:prSet presAssocID="{91C2FDC3-8731-4CC7-AAEA-5CD9C4DBFA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04B2A16-2EAA-4EEB-8D46-5ECF92A4D38E}" type="pres">
      <dgm:prSet presAssocID="{91C2FDC3-8731-4CC7-AAEA-5CD9C4DBFA78}" presName="desTx" presStyleLbl="alignAccFollowNode1" presStyleIdx="0" presStyleCnt="2">
        <dgm:presLayoutVars>
          <dgm:bulletEnabled val="1"/>
        </dgm:presLayoutVars>
      </dgm:prSet>
      <dgm:spPr/>
    </dgm:pt>
    <dgm:pt modelId="{643EDC4B-E56F-41EA-9965-987B93706E75}" type="pres">
      <dgm:prSet presAssocID="{DEA29629-6D36-4EBB-BB1D-02C1AAA116CA}" presName="space" presStyleCnt="0"/>
      <dgm:spPr/>
    </dgm:pt>
    <dgm:pt modelId="{E2DC1BBD-88D5-413C-965D-219703C580C8}" type="pres">
      <dgm:prSet presAssocID="{E7ABF1A6-3E90-4211-810E-845133417AFE}" presName="composite" presStyleCnt="0"/>
      <dgm:spPr/>
    </dgm:pt>
    <dgm:pt modelId="{350A7D31-9DD0-471E-BD4E-8D62E5D14189}" type="pres">
      <dgm:prSet presAssocID="{E7ABF1A6-3E90-4211-810E-845133417AF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66A1B4C-961A-43BF-B8DA-419AEF843E03}" type="pres">
      <dgm:prSet presAssocID="{E7ABF1A6-3E90-4211-810E-845133417AF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19AA403-3145-4087-A27E-7344D000D7ED}" type="presOf" srcId="{03491B98-434D-4CDD-853D-D9616C3E3D67}" destId="{704B2A16-2EAA-4EEB-8D46-5ECF92A4D38E}" srcOrd="0" destOrd="1" presId="urn:microsoft.com/office/officeart/2005/8/layout/hList1"/>
    <dgm:cxn modelId="{097FD60C-0853-4F91-83BD-2DA6B6200165}" type="presOf" srcId="{64031639-AB74-4C6C-8DCB-22A0B06DD2D1}" destId="{166A1B4C-961A-43BF-B8DA-419AEF843E03}" srcOrd="0" destOrd="0" presId="urn:microsoft.com/office/officeart/2005/8/layout/hList1"/>
    <dgm:cxn modelId="{0CC37B43-F526-4CED-808A-077A7FC9D20C}" srcId="{E7ABF1A6-3E90-4211-810E-845133417AFE}" destId="{64031639-AB74-4C6C-8DCB-22A0B06DD2D1}" srcOrd="0" destOrd="0" parTransId="{43B2C9E3-4D65-4B81-A144-7109AF05E53A}" sibTransId="{CD407AF9-8039-42DB-AB28-7629F9EFD7DD}"/>
    <dgm:cxn modelId="{F5EC036B-78B8-4517-B139-260581B12CE6}" srcId="{21322B79-293A-46EA-B350-EE9FA6BF20CD}" destId="{E7ABF1A6-3E90-4211-810E-845133417AFE}" srcOrd="1" destOrd="0" parTransId="{36EA1B01-C8F5-4CE0-921D-03420DA33B97}" sibTransId="{AC3D8628-6BAD-45E0-B1D6-5A7249C53AF4}"/>
    <dgm:cxn modelId="{04BFEA4F-8B51-41A1-BFA9-1D28C9C1A9F1}" type="presOf" srcId="{EA3CC556-BEAB-452E-A924-FBA16EB05687}" destId="{704B2A16-2EAA-4EEB-8D46-5ECF92A4D38E}" srcOrd="0" destOrd="0" presId="urn:microsoft.com/office/officeart/2005/8/layout/hList1"/>
    <dgm:cxn modelId="{30B6F570-F962-40D9-BA78-188278F65EBB}" type="presOf" srcId="{21322B79-293A-46EA-B350-EE9FA6BF20CD}" destId="{B2936CF9-B64A-465D-B21E-1EF111057EF7}" srcOrd="0" destOrd="0" presId="urn:microsoft.com/office/officeart/2005/8/layout/hList1"/>
    <dgm:cxn modelId="{F4287751-D143-4692-91B5-DE9FBB76D289}" type="presOf" srcId="{BBD4AA4A-804B-450F-ABB7-4168D9A38668}" destId="{704B2A16-2EAA-4EEB-8D46-5ECF92A4D38E}" srcOrd="0" destOrd="2" presId="urn:microsoft.com/office/officeart/2005/8/layout/hList1"/>
    <dgm:cxn modelId="{8BB34973-CCC8-4329-94C2-287CDCDEF949}" srcId="{91C2FDC3-8731-4CC7-AAEA-5CD9C4DBFA78}" destId="{03491B98-434D-4CDD-853D-D9616C3E3D67}" srcOrd="1" destOrd="0" parTransId="{3ABF0509-F9C1-4CE7-B02A-AF0915695F08}" sibTransId="{72D63E13-0A2A-43D9-96A8-FB483AE2191C}"/>
    <dgm:cxn modelId="{FC987554-A5E9-4A1F-8D66-132049D10B9B}" type="presOf" srcId="{91C2FDC3-8731-4CC7-AAEA-5CD9C4DBFA78}" destId="{D62A8D9E-CE76-4437-A867-6E7199ACBC94}" srcOrd="0" destOrd="0" presId="urn:microsoft.com/office/officeart/2005/8/layout/hList1"/>
    <dgm:cxn modelId="{5F36B0BC-20B9-4595-8F84-3C17F1866ECF}" srcId="{21322B79-293A-46EA-B350-EE9FA6BF20CD}" destId="{91C2FDC3-8731-4CC7-AAEA-5CD9C4DBFA78}" srcOrd="0" destOrd="0" parTransId="{5FC143D6-F4FD-4C1F-9169-870276D21E1F}" sibTransId="{DEA29629-6D36-4EBB-BB1D-02C1AAA116CA}"/>
    <dgm:cxn modelId="{175707C6-DA1F-4502-A22E-C5AC43B877DA}" srcId="{91C2FDC3-8731-4CC7-AAEA-5CD9C4DBFA78}" destId="{EA3CC556-BEAB-452E-A924-FBA16EB05687}" srcOrd="0" destOrd="0" parTransId="{7DBF7808-263D-4F8E-AF5C-0D87B4B8523C}" sibTransId="{E967B122-A375-4D47-9888-2458552BFBF9}"/>
    <dgm:cxn modelId="{C823BBD7-F8CB-4405-8CA4-47D3E2F8BCA5}" srcId="{91C2FDC3-8731-4CC7-AAEA-5CD9C4DBFA78}" destId="{BBD4AA4A-804B-450F-ABB7-4168D9A38668}" srcOrd="2" destOrd="0" parTransId="{3296CD69-E702-436E-A681-50EB1D94D37A}" sibTransId="{C6EBD39E-4AFD-4E9E-83C1-19D53B2BDEDF}"/>
    <dgm:cxn modelId="{3F4397F9-9D5A-49D6-A7CD-77F9396599B2}" type="presOf" srcId="{E7ABF1A6-3E90-4211-810E-845133417AFE}" destId="{350A7D31-9DD0-471E-BD4E-8D62E5D14189}" srcOrd="0" destOrd="0" presId="urn:microsoft.com/office/officeart/2005/8/layout/hList1"/>
    <dgm:cxn modelId="{BA2BA453-FAB9-4A53-9EB3-4ED3DC6B4A13}" type="presParOf" srcId="{B2936CF9-B64A-465D-B21E-1EF111057EF7}" destId="{E0A1B80D-7BFA-4E52-B0A8-0775494A37CB}" srcOrd="0" destOrd="0" presId="urn:microsoft.com/office/officeart/2005/8/layout/hList1"/>
    <dgm:cxn modelId="{3D883A04-6DE3-409A-B800-19B6FA406A52}" type="presParOf" srcId="{E0A1B80D-7BFA-4E52-B0A8-0775494A37CB}" destId="{D62A8D9E-CE76-4437-A867-6E7199ACBC94}" srcOrd="0" destOrd="0" presId="urn:microsoft.com/office/officeart/2005/8/layout/hList1"/>
    <dgm:cxn modelId="{E61BA8DD-A241-464E-B7AF-DD095ABC131F}" type="presParOf" srcId="{E0A1B80D-7BFA-4E52-B0A8-0775494A37CB}" destId="{704B2A16-2EAA-4EEB-8D46-5ECF92A4D38E}" srcOrd="1" destOrd="0" presId="urn:microsoft.com/office/officeart/2005/8/layout/hList1"/>
    <dgm:cxn modelId="{6B5F726B-D4E3-4840-B660-D3ACA908AA64}" type="presParOf" srcId="{B2936CF9-B64A-465D-B21E-1EF111057EF7}" destId="{643EDC4B-E56F-41EA-9965-987B93706E75}" srcOrd="1" destOrd="0" presId="urn:microsoft.com/office/officeart/2005/8/layout/hList1"/>
    <dgm:cxn modelId="{E6B3A585-B5B9-4FC1-8D58-A73E2A680B90}" type="presParOf" srcId="{B2936CF9-B64A-465D-B21E-1EF111057EF7}" destId="{E2DC1BBD-88D5-413C-965D-219703C580C8}" srcOrd="2" destOrd="0" presId="urn:microsoft.com/office/officeart/2005/8/layout/hList1"/>
    <dgm:cxn modelId="{C8F20696-96C2-410C-AFE2-A9B070B042A2}" type="presParOf" srcId="{E2DC1BBD-88D5-413C-965D-219703C580C8}" destId="{350A7D31-9DD0-471E-BD4E-8D62E5D14189}" srcOrd="0" destOrd="0" presId="urn:microsoft.com/office/officeart/2005/8/layout/hList1"/>
    <dgm:cxn modelId="{85ACCB82-5F9D-4D5F-BD72-A3CDD60E731F}" type="presParOf" srcId="{E2DC1BBD-88D5-413C-965D-219703C580C8}" destId="{166A1B4C-961A-43BF-B8DA-419AEF843E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7C8C8-1B21-4FE7-9AB9-4CF0DA58045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8DD950-120E-411C-8724-47006F79A5F7}">
      <dgm:prSet/>
      <dgm:spPr/>
      <dgm:t>
        <a:bodyPr/>
        <a:lstStyle/>
        <a:p>
          <a:r>
            <a:rPr lang="en-GB" dirty="0"/>
            <a:t>CNNs vs LSTMs</a:t>
          </a:r>
          <a:endParaRPr lang="en-US" dirty="0"/>
        </a:p>
      </dgm:t>
    </dgm:pt>
    <dgm:pt modelId="{806ED7D4-AF47-400E-BCC2-410DEF10560D}" type="parTrans" cxnId="{6A1BD75C-9417-434A-B90E-6F0F76E921C8}">
      <dgm:prSet/>
      <dgm:spPr/>
      <dgm:t>
        <a:bodyPr/>
        <a:lstStyle/>
        <a:p>
          <a:endParaRPr lang="en-US"/>
        </a:p>
      </dgm:t>
    </dgm:pt>
    <dgm:pt modelId="{AC42E97A-9009-4962-AF00-6C8307789E0A}" type="sibTrans" cxnId="{6A1BD75C-9417-434A-B90E-6F0F76E921C8}">
      <dgm:prSet/>
      <dgm:spPr/>
      <dgm:t>
        <a:bodyPr/>
        <a:lstStyle/>
        <a:p>
          <a:endParaRPr lang="en-US"/>
        </a:p>
      </dgm:t>
    </dgm:pt>
    <dgm:pt modelId="{AC500742-FEAA-4412-A107-A443FC09F80A}">
      <dgm:prSet/>
      <dgm:spPr/>
      <dgm:t>
        <a:bodyPr/>
        <a:lstStyle/>
        <a:p>
          <a:r>
            <a:rPr lang="en-GB"/>
            <a:t>Varying performance between Architectures for same Dataset</a:t>
          </a:r>
          <a:endParaRPr lang="en-US"/>
        </a:p>
      </dgm:t>
    </dgm:pt>
    <dgm:pt modelId="{D6539EB8-95C2-4805-A15C-10E4EF9E7735}" type="parTrans" cxnId="{0740F38D-BF1D-409C-86F2-32958D97D53C}">
      <dgm:prSet/>
      <dgm:spPr/>
      <dgm:t>
        <a:bodyPr/>
        <a:lstStyle/>
        <a:p>
          <a:endParaRPr lang="en-US"/>
        </a:p>
      </dgm:t>
    </dgm:pt>
    <dgm:pt modelId="{605A7EB9-FBD5-4C76-B89A-9EB7A87BEC7A}" type="sibTrans" cxnId="{0740F38D-BF1D-409C-86F2-32958D97D53C}">
      <dgm:prSet/>
      <dgm:spPr/>
      <dgm:t>
        <a:bodyPr/>
        <a:lstStyle/>
        <a:p>
          <a:endParaRPr lang="en-US"/>
        </a:p>
      </dgm:t>
    </dgm:pt>
    <dgm:pt modelId="{C0028989-3D8B-40CC-BE80-115869850495}">
      <dgm:prSet/>
      <dgm:spPr/>
      <dgm:t>
        <a:bodyPr/>
        <a:lstStyle/>
        <a:p>
          <a:r>
            <a:rPr lang="en-GB"/>
            <a:t>The effect of Transformer Models and their pre-trained embeddings</a:t>
          </a:r>
          <a:endParaRPr lang="en-US"/>
        </a:p>
      </dgm:t>
    </dgm:pt>
    <dgm:pt modelId="{D2861790-042C-4A6B-8A5D-C8FE4331EBFB}" type="parTrans" cxnId="{7EE7DCDD-4F50-4581-9477-159F96517D3E}">
      <dgm:prSet/>
      <dgm:spPr/>
      <dgm:t>
        <a:bodyPr/>
        <a:lstStyle/>
        <a:p>
          <a:endParaRPr lang="en-US"/>
        </a:p>
      </dgm:t>
    </dgm:pt>
    <dgm:pt modelId="{A9101249-13F8-4D63-BC4F-FEEE81B89D80}" type="sibTrans" cxnId="{7EE7DCDD-4F50-4581-9477-159F96517D3E}">
      <dgm:prSet/>
      <dgm:spPr/>
      <dgm:t>
        <a:bodyPr/>
        <a:lstStyle/>
        <a:p>
          <a:endParaRPr lang="en-US"/>
        </a:p>
      </dgm:t>
    </dgm:pt>
    <dgm:pt modelId="{AD534187-66F2-43E9-AAAB-38A167558FB9}">
      <dgm:prSet/>
      <dgm:spPr/>
      <dgm:t>
        <a:bodyPr/>
        <a:lstStyle/>
        <a:p>
          <a:r>
            <a:rPr lang="en-GB"/>
            <a:t>The role of Data Augmentation</a:t>
          </a:r>
          <a:endParaRPr lang="en-US"/>
        </a:p>
      </dgm:t>
    </dgm:pt>
    <dgm:pt modelId="{C95263BF-21AE-460F-9046-D51889A7AD87}" type="parTrans" cxnId="{29EBF139-24D9-4F9F-BE7E-5BE1C24DB7F1}">
      <dgm:prSet/>
      <dgm:spPr/>
      <dgm:t>
        <a:bodyPr/>
        <a:lstStyle/>
        <a:p>
          <a:endParaRPr lang="en-US"/>
        </a:p>
      </dgm:t>
    </dgm:pt>
    <dgm:pt modelId="{5A7CFE97-C68F-4E2B-8354-1A73A838BE76}" type="sibTrans" cxnId="{29EBF139-24D9-4F9F-BE7E-5BE1C24DB7F1}">
      <dgm:prSet/>
      <dgm:spPr/>
      <dgm:t>
        <a:bodyPr/>
        <a:lstStyle/>
        <a:p>
          <a:endParaRPr lang="en-US"/>
        </a:p>
      </dgm:t>
    </dgm:pt>
    <dgm:pt modelId="{A29A953E-6030-4584-877C-1ECD3093B5BC}" type="pres">
      <dgm:prSet presAssocID="{A427C8C8-1B21-4FE7-9AB9-4CF0DA58045A}" presName="matrix" presStyleCnt="0">
        <dgm:presLayoutVars>
          <dgm:chMax val="1"/>
          <dgm:dir/>
          <dgm:resizeHandles val="exact"/>
        </dgm:presLayoutVars>
      </dgm:prSet>
      <dgm:spPr/>
    </dgm:pt>
    <dgm:pt modelId="{EEFE3620-ABAC-4554-A90A-315D0667C423}" type="pres">
      <dgm:prSet presAssocID="{A427C8C8-1B21-4FE7-9AB9-4CF0DA58045A}" presName="diamond" presStyleLbl="bgShp" presStyleIdx="0" presStyleCnt="1"/>
      <dgm:spPr/>
    </dgm:pt>
    <dgm:pt modelId="{A464B825-70FF-4567-BB84-A7C79CED0E15}" type="pres">
      <dgm:prSet presAssocID="{A427C8C8-1B21-4FE7-9AB9-4CF0DA58045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1E0F9B-E1F8-4184-9DC3-36555990FFC3}" type="pres">
      <dgm:prSet presAssocID="{A427C8C8-1B21-4FE7-9AB9-4CF0DA58045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4F1BEC8-625E-4346-AB02-A13715954FAD}" type="pres">
      <dgm:prSet presAssocID="{A427C8C8-1B21-4FE7-9AB9-4CF0DA58045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33B635-FC66-4956-8B5C-F0AFEE05EA0B}" type="pres">
      <dgm:prSet presAssocID="{A427C8C8-1B21-4FE7-9AB9-4CF0DA58045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9EBF139-24D9-4F9F-BE7E-5BE1C24DB7F1}" srcId="{A427C8C8-1B21-4FE7-9AB9-4CF0DA58045A}" destId="{AD534187-66F2-43E9-AAAB-38A167558FB9}" srcOrd="3" destOrd="0" parTransId="{C95263BF-21AE-460F-9046-D51889A7AD87}" sibTransId="{5A7CFE97-C68F-4E2B-8354-1A73A838BE76}"/>
    <dgm:cxn modelId="{6A1BD75C-9417-434A-B90E-6F0F76E921C8}" srcId="{A427C8C8-1B21-4FE7-9AB9-4CF0DA58045A}" destId="{768DD950-120E-411C-8724-47006F79A5F7}" srcOrd="0" destOrd="0" parTransId="{806ED7D4-AF47-400E-BCC2-410DEF10560D}" sibTransId="{AC42E97A-9009-4962-AF00-6C8307789E0A}"/>
    <dgm:cxn modelId="{88D75D60-11C3-45C9-B2B3-4D147FDEF6F9}" type="presOf" srcId="{AC500742-FEAA-4412-A107-A443FC09F80A}" destId="{DF1E0F9B-E1F8-4184-9DC3-36555990FFC3}" srcOrd="0" destOrd="0" presId="urn:microsoft.com/office/officeart/2005/8/layout/matrix3"/>
    <dgm:cxn modelId="{758B7C43-B51A-466F-907D-E24BCB3F9393}" type="presOf" srcId="{768DD950-120E-411C-8724-47006F79A5F7}" destId="{A464B825-70FF-4567-BB84-A7C79CED0E15}" srcOrd="0" destOrd="0" presId="urn:microsoft.com/office/officeart/2005/8/layout/matrix3"/>
    <dgm:cxn modelId="{302B7188-DC56-413D-8DAD-1632925A8697}" type="presOf" srcId="{AD534187-66F2-43E9-AAAB-38A167558FB9}" destId="{5D33B635-FC66-4956-8B5C-F0AFEE05EA0B}" srcOrd="0" destOrd="0" presId="urn:microsoft.com/office/officeart/2005/8/layout/matrix3"/>
    <dgm:cxn modelId="{0740F38D-BF1D-409C-86F2-32958D97D53C}" srcId="{A427C8C8-1B21-4FE7-9AB9-4CF0DA58045A}" destId="{AC500742-FEAA-4412-A107-A443FC09F80A}" srcOrd="1" destOrd="0" parTransId="{D6539EB8-95C2-4805-A15C-10E4EF9E7735}" sibTransId="{605A7EB9-FBD5-4C76-B89A-9EB7A87BEC7A}"/>
    <dgm:cxn modelId="{48C55BA6-AA22-4640-A2E7-736BA88B3A66}" type="presOf" srcId="{A427C8C8-1B21-4FE7-9AB9-4CF0DA58045A}" destId="{A29A953E-6030-4584-877C-1ECD3093B5BC}" srcOrd="0" destOrd="0" presId="urn:microsoft.com/office/officeart/2005/8/layout/matrix3"/>
    <dgm:cxn modelId="{4C2A6BAB-B710-4CE8-9105-40B5194D1AF2}" type="presOf" srcId="{C0028989-3D8B-40CC-BE80-115869850495}" destId="{94F1BEC8-625E-4346-AB02-A13715954FAD}" srcOrd="0" destOrd="0" presId="urn:microsoft.com/office/officeart/2005/8/layout/matrix3"/>
    <dgm:cxn modelId="{7EE7DCDD-4F50-4581-9477-159F96517D3E}" srcId="{A427C8C8-1B21-4FE7-9AB9-4CF0DA58045A}" destId="{C0028989-3D8B-40CC-BE80-115869850495}" srcOrd="2" destOrd="0" parTransId="{D2861790-042C-4A6B-8A5D-C8FE4331EBFB}" sibTransId="{A9101249-13F8-4D63-BC4F-FEEE81B89D80}"/>
    <dgm:cxn modelId="{FA552694-157F-42E9-ADA8-9E8587437828}" type="presParOf" srcId="{A29A953E-6030-4584-877C-1ECD3093B5BC}" destId="{EEFE3620-ABAC-4554-A90A-315D0667C423}" srcOrd="0" destOrd="0" presId="urn:microsoft.com/office/officeart/2005/8/layout/matrix3"/>
    <dgm:cxn modelId="{0347EA4B-3C7C-4E8C-BFCC-E836DDF1382E}" type="presParOf" srcId="{A29A953E-6030-4584-877C-1ECD3093B5BC}" destId="{A464B825-70FF-4567-BB84-A7C79CED0E15}" srcOrd="1" destOrd="0" presId="urn:microsoft.com/office/officeart/2005/8/layout/matrix3"/>
    <dgm:cxn modelId="{A329D4CD-4F2B-4A06-8FB6-89EBD5223F75}" type="presParOf" srcId="{A29A953E-6030-4584-877C-1ECD3093B5BC}" destId="{DF1E0F9B-E1F8-4184-9DC3-36555990FFC3}" srcOrd="2" destOrd="0" presId="urn:microsoft.com/office/officeart/2005/8/layout/matrix3"/>
    <dgm:cxn modelId="{1F0BFCB9-9428-4F79-9916-1AE820D76715}" type="presParOf" srcId="{A29A953E-6030-4584-877C-1ECD3093B5BC}" destId="{94F1BEC8-625E-4346-AB02-A13715954FAD}" srcOrd="3" destOrd="0" presId="urn:microsoft.com/office/officeart/2005/8/layout/matrix3"/>
    <dgm:cxn modelId="{1DF59EB2-FDE2-44D9-9BB3-09B44F335587}" type="presParOf" srcId="{A29A953E-6030-4584-877C-1ECD3093B5BC}" destId="{5D33B635-FC66-4956-8B5C-F0AFEE05EA0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B779CB-5456-4266-B9A1-0E4400B5CB9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53336D-4927-45E7-B42D-CA61CBDD6D97}">
      <dgm:prSet/>
      <dgm:spPr/>
      <dgm:t>
        <a:bodyPr/>
        <a:lstStyle/>
        <a:p>
          <a:r>
            <a:rPr lang="en-GB"/>
            <a:t>Tackled a potential multi-label task as a series of binary classifiers.</a:t>
          </a:r>
          <a:endParaRPr lang="en-US"/>
        </a:p>
      </dgm:t>
    </dgm:pt>
    <dgm:pt modelId="{C3FC8914-52EE-444B-93E5-E311A4040968}" type="parTrans" cxnId="{19C65407-E4DA-420B-9EE7-125DF4A5FF29}">
      <dgm:prSet/>
      <dgm:spPr/>
      <dgm:t>
        <a:bodyPr/>
        <a:lstStyle/>
        <a:p>
          <a:endParaRPr lang="en-US"/>
        </a:p>
      </dgm:t>
    </dgm:pt>
    <dgm:pt modelId="{6B67FAC4-B50F-45CA-831F-C5B807158074}" type="sibTrans" cxnId="{19C65407-E4DA-420B-9EE7-125DF4A5FF29}">
      <dgm:prSet/>
      <dgm:spPr/>
      <dgm:t>
        <a:bodyPr/>
        <a:lstStyle/>
        <a:p>
          <a:endParaRPr lang="en-US"/>
        </a:p>
      </dgm:t>
    </dgm:pt>
    <dgm:pt modelId="{046837C8-5E46-4FD6-B998-0D6C75B0BFE6}">
      <dgm:prSet/>
      <dgm:spPr/>
      <dgm:t>
        <a:bodyPr/>
        <a:lstStyle/>
        <a:p>
          <a:r>
            <a:rPr lang="en-GB"/>
            <a:t>Great performance achieved with use of Data Augmentation complimented with pre-trained Transformer Embeddings</a:t>
          </a:r>
          <a:endParaRPr lang="en-US"/>
        </a:p>
      </dgm:t>
    </dgm:pt>
    <dgm:pt modelId="{452B9F94-B20C-48C2-B97E-70BCAC3D9013}" type="parTrans" cxnId="{919AF446-4B50-48BC-B690-2D03A1124328}">
      <dgm:prSet/>
      <dgm:spPr/>
      <dgm:t>
        <a:bodyPr/>
        <a:lstStyle/>
        <a:p>
          <a:endParaRPr lang="en-US"/>
        </a:p>
      </dgm:t>
    </dgm:pt>
    <dgm:pt modelId="{1982A3FA-2EEC-47A4-BB59-3C14AA85A90B}" type="sibTrans" cxnId="{919AF446-4B50-48BC-B690-2D03A1124328}">
      <dgm:prSet/>
      <dgm:spPr/>
      <dgm:t>
        <a:bodyPr/>
        <a:lstStyle/>
        <a:p>
          <a:endParaRPr lang="en-US"/>
        </a:p>
      </dgm:t>
    </dgm:pt>
    <dgm:pt modelId="{41E06688-816D-4745-81B2-37093DAE3E51}">
      <dgm:prSet/>
      <dgm:spPr/>
      <dgm:t>
        <a:bodyPr/>
        <a:lstStyle/>
        <a:p>
          <a:r>
            <a:rPr lang="en-GB" dirty="0"/>
            <a:t>Potential further tasks could include ensuring the text classifier could generalise to other sites beyond Reddit, and taking advantage of other data in posts: photos, videos, gifs etc …</a:t>
          </a:r>
          <a:endParaRPr lang="en-US" dirty="0"/>
        </a:p>
      </dgm:t>
    </dgm:pt>
    <dgm:pt modelId="{7278A235-F5FF-41C1-8391-5C64110B5DA6}" type="parTrans" cxnId="{186AE8F5-CD06-461F-8D61-3D6F5918AE21}">
      <dgm:prSet/>
      <dgm:spPr/>
      <dgm:t>
        <a:bodyPr/>
        <a:lstStyle/>
        <a:p>
          <a:endParaRPr lang="en-US"/>
        </a:p>
      </dgm:t>
    </dgm:pt>
    <dgm:pt modelId="{E098C780-BFEF-4B93-8C15-A62F3A5BD92D}" type="sibTrans" cxnId="{186AE8F5-CD06-461F-8D61-3D6F5918AE21}">
      <dgm:prSet/>
      <dgm:spPr/>
      <dgm:t>
        <a:bodyPr/>
        <a:lstStyle/>
        <a:p>
          <a:endParaRPr lang="en-US"/>
        </a:p>
      </dgm:t>
    </dgm:pt>
    <dgm:pt modelId="{F901E991-9189-4EFF-89E7-A2685465D227}">
      <dgm:prSet/>
      <dgm:spPr/>
      <dgm:t>
        <a:bodyPr/>
        <a:lstStyle/>
        <a:p>
          <a:r>
            <a:rPr lang="en-GB" dirty="0"/>
            <a:t>Questions remain on the assumptive nature of the dataset.</a:t>
          </a:r>
          <a:endParaRPr lang="en-US" dirty="0"/>
        </a:p>
      </dgm:t>
    </dgm:pt>
    <dgm:pt modelId="{73F08037-4ABD-495A-A2FC-428ACF48DFEB}" type="parTrans" cxnId="{90B8966D-4C8B-4708-9B49-6B7DE85076BE}">
      <dgm:prSet/>
      <dgm:spPr/>
      <dgm:t>
        <a:bodyPr/>
        <a:lstStyle/>
        <a:p>
          <a:endParaRPr lang="en-US"/>
        </a:p>
      </dgm:t>
    </dgm:pt>
    <dgm:pt modelId="{8A0596E7-D9FA-4460-95C1-D1A179BA66D4}" type="sibTrans" cxnId="{90B8966D-4C8B-4708-9B49-6B7DE85076BE}">
      <dgm:prSet/>
      <dgm:spPr/>
      <dgm:t>
        <a:bodyPr/>
        <a:lstStyle/>
        <a:p>
          <a:endParaRPr lang="en-US"/>
        </a:p>
      </dgm:t>
    </dgm:pt>
    <dgm:pt modelId="{4CFFC6D8-B5B2-49BC-8872-7C4E8B567994}" type="pres">
      <dgm:prSet presAssocID="{06B779CB-5456-4266-B9A1-0E4400B5CB95}" presName="vert0" presStyleCnt="0">
        <dgm:presLayoutVars>
          <dgm:dir/>
          <dgm:animOne val="branch"/>
          <dgm:animLvl val="lvl"/>
        </dgm:presLayoutVars>
      </dgm:prSet>
      <dgm:spPr/>
    </dgm:pt>
    <dgm:pt modelId="{0D076B5C-FD80-4F34-8924-F27B567292B3}" type="pres">
      <dgm:prSet presAssocID="{0053336D-4927-45E7-B42D-CA61CBDD6D97}" presName="thickLine" presStyleLbl="alignNode1" presStyleIdx="0" presStyleCnt="4"/>
      <dgm:spPr/>
    </dgm:pt>
    <dgm:pt modelId="{A5CE99B6-F1EA-417B-8A87-61D0BEA2D959}" type="pres">
      <dgm:prSet presAssocID="{0053336D-4927-45E7-B42D-CA61CBDD6D97}" presName="horz1" presStyleCnt="0"/>
      <dgm:spPr/>
    </dgm:pt>
    <dgm:pt modelId="{B002D2D8-0E14-4865-93F5-89DAC7CCB5AD}" type="pres">
      <dgm:prSet presAssocID="{0053336D-4927-45E7-B42D-CA61CBDD6D97}" presName="tx1" presStyleLbl="revTx" presStyleIdx="0" presStyleCnt="4"/>
      <dgm:spPr/>
    </dgm:pt>
    <dgm:pt modelId="{5409D120-1D7E-49B9-85D5-AC0558DB8CE1}" type="pres">
      <dgm:prSet presAssocID="{0053336D-4927-45E7-B42D-CA61CBDD6D97}" presName="vert1" presStyleCnt="0"/>
      <dgm:spPr/>
    </dgm:pt>
    <dgm:pt modelId="{E98BB0A2-CE42-49E1-87C9-E2F565A6A28C}" type="pres">
      <dgm:prSet presAssocID="{046837C8-5E46-4FD6-B998-0D6C75B0BFE6}" presName="thickLine" presStyleLbl="alignNode1" presStyleIdx="1" presStyleCnt="4"/>
      <dgm:spPr/>
    </dgm:pt>
    <dgm:pt modelId="{C59FB9E1-A17F-47AF-B7D1-F4A70DD4AE9C}" type="pres">
      <dgm:prSet presAssocID="{046837C8-5E46-4FD6-B998-0D6C75B0BFE6}" presName="horz1" presStyleCnt="0"/>
      <dgm:spPr/>
    </dgm:pt>
    <dgm:pt modelId="{F3F4AF79-0D6C-441C-97F3-F7C74F27C6A0}" type="pres">
      <dgm:prSet presAssocID="{046837C8-5E46-4FD6-B998-0D6C75B0BFE6}" presName="tx1" presStyleLbl="revTx" presStyleIdx="1" presStyleCnt="4"/>
      <dgm:spPr/>
    </dgm:pt>
    <dgm:pt modelId="{D15B8B71-D5C5-49CC-BDC2-6A5BFF502E13}" type="pres">
      <dgm:prSet presAssocID="{046837C8-5E46-4FD6-B998-0D6C75B0BFE6}" presName="vert1" presStyleCnt="0"/>
      <dgm:spPr/>
    </dgm:pt>
    <dgm:pt modelId="{655432FC-2C8B-4AD6-8D2E-853197E55B12}" type="pres">
      <dgm:prSet presAssocID="{41E06688-816D-4745-81B2-37093DAE3E51}" presName="thickLine" presStyleLbl="alignNode1" presStyleIdx="2" presStyleCnt="4"/>
      <dgm:spPr/>
    </dgm:pt>
    <dgm:pt modelId="{EE266C84-2A2C-4BCE-BCBA-738266F6BE3F}" type="pres">
      <dgm:prSet presAssocID="{41E06688-816D-4745-81B2-37093DAE3E51}" presName="horz1" presStyleCnt="0"/>
      <dgm:spPr/>
    </dgm:pt>
    <dgm:pt modelId="{82CC4FF8-72C3-46E3-A3CC-B18D842192A0}" type="pres">
      <dgm:prSet presAssocID="{41E06688-816D-4745-81B2-37093DAE3E51}" presName="tx1" presStyleLbl="revTx" presStyleIdx="2" presStyleCnt="4"/>
      <dgm:spPr/>
    </dgm:pt>
    <dgm:pt modelId="{98A207FC-37EB-4A8A-ABE7-EC786E856001}" type="pres">
      <dgm:prSet presAssocID="{41E06688-816D-4745-81B2-37093DAE3E51}" presName="vert1" presStyleCnt="0"/>
      <dgm:spPr/>
    </dgm:pt>
    <dgm:pt modelId="{EFB825B7-B8AF-49D4-8DA6-D640A28E3804}" type="pres">
      <dgm:prSet presAssocID="{F901E991-9189-4EFF-89E7-A2685465D227}" presName="thickLine" presStyleLbl="alignNode1" presStyleIdx="3" presStyleCnt="4"/>
      <dgm:spPr/>
    </dgm:pt>
    <dgm:pt modelId="{A6DAAC93-B53A-49BB-89BC-FA59828498CD}" type="pres">
      <dgm:prSet presAssocID="{F901E991-9189-4EFF-89E7-A2685465D227}" presName="horz1" presStyleCnt="0"/>
      <dgm:spPr/>
    </dgm:pt>
    <dgm:pt modelId="{FB6154FF-63AB-494A-8653-484A1AC939A0}" type="pres">
      <dgm:prSet presAssocID="{F901E991-9189-4EFF-89E7-A2685465D227}" presName="tx1" presStyleLbl="revTx" presStyleIdx="3" presStyleCnt="4"/>
      <dgm:spPr/>
    </dgm:pt>
    <dgm:pt modelId="{2C4E52DC-B84B-4061-88B6-69B163A8E589}" type="pres">
      <dgm:prSet presAssocID="{F901E991-9189-4EFF-89E7-A2685465D227}" presName="vert1" presStyleCnt="0"/>
      <dgm:spPr/>
    </dgm:pt>
  </dgm:ptLst>
  <dgm:cxnLst>
    <dgm:cxn modelId="{19C65407-E4DA-420B-9EE7-125DF4A5FF29}" srcId="{06B779CB-5456-4266-B9A1-0E4400B5CB95}" destId="{0053336D-4927-45E7-B42D-CA61CBDD6D97}" srcOrd="0" destOrd="0" parTransId="{C3FC8914-52EE-444B-93E5-E311A4040968}" sibTransId="{6B67FAC4-B50F-45CA-831F-C5B807158074}"/>
    <dgm:cxn modelId="{B4428823-B678-4381-970B-68C2CAF88A92}" type="presOf" srcId="{F901E991-9189-4EFF-89E7-A2685465D227}" destId="{FB6154FF-63AB-494A-8653-484A1AC939A0}" srcOrd="0" destOrd="0" presId="urn:microsoft.com/office/officeart/2008/layout/LinedList"/>
    <dgm:cxn modelId="{919AF446-4B50-48BC-B690-2D03A1124328}" srcId="{06B779CB-5456-4266-B9A1-0E4400B5CB95}" destId="{046837C8-5E46-4FD6-B998-0D6C75B0BFE6}" srcOrd="1" destOrd="0" parTransId="{452B9F94-B20C-48C2-B97E-70BCAC3D9013}" sibTransId="{1982A3FA-2EEC-47A4-BB59-3C14AA85A90B}"/>
    <dgm:cxn modelId="{90B8966D-4C8B-4708-9B49-6B7DE85076BE}" srcId="{06B779CB-5456-4266-B9A1-0E4400B5CB95}" destId="{F901E991-9189-4EFF-89E7-A2685465D227}" srcOrd="3" destOrd="0" parTransId="{73F08037-4ABD-495A-A2FC-428ACF48DFEB}" sibTransId="{8A0596E7-D9FA-4460-95C1-D1A179BA66D4}"/>
    <dgm:cxn modelId="{32A4F84D-5CE2-4BC2-AD05-51666F459D48}" type="presOf" srcId="{06B779CB-5456-4266-B9A1-0E4400B5CB95}" destId="{4CFFC6D8-B5B2-49BC-8872-7C4E8B567994}" srcOrd="0" destOrd="0" presId="urn:microsoft.com/office/officeart/2008/layout/LinedList"/>
    <dgm:cxn modelId="{34F95E95-8B65-4BEC-A5B6-996E1B04415E}" type="presOf" srcId="{046837C8-5E46-4FD6-B998-0D6C75B0BFE6}" destId="{F3F4AF79-0D6C-441C-97F3-F7C74F27C6A0}" srcOrd="0" destOrd="0" presId="urn:microsoft.com/office/officeart/2008/layout/LinedList"/>
    <dgm:cxn modelId="{A6E681A6-210B-4C99-8D24-54AAC04C0664}" type="presOf" srcId="{0053336D-4927-45E7-B42D-CA61CBDD6D97}" destId="{B002D2D8-0E14-4865-93F5-89DAC7CCB5AD}" srcOrd="0" destOrd="0" presId="urn:microsoft.com/office/officeart/2008/layout/LinedList"/>
    <dgm:cxn modelId="{186AE8F5-CD06-461F-8D61-3D6F5918AE21}" srcId="{06B779CB-5456-4266-B9A1-0E4400B5CB95}" destId="{41E06688-816D-4745-81B2-37093DAE3E51}" srcOrd="2" destOrd="0" parTransId="{7278A235-F5FF-41C1-8391-5C64110B5DA6}" sibTransId="{E098C780-BFEF-4B93-8C15-A62F3A5BD92D}"/>
    <dgm:cxn modelId="{82BE56FF-6A0D-447B-8DC8-9D36053D209F}" type="presOf" srcId="{41E06688-816D-4745-81B2-37093DAE3E51}" destId="{82CC4FF8-72C3-46E3-A3CC-B18D842192A0}" srcOrd="0" destOrd="0" presId="urn:microsoft.com/office/officeart/2008/layout/LinedList"/>
    <dgm:cxn modelId="{21551096-61C8-4B05-9F61-B3105421BC7E}" type="presParOf" srcId="{4CFFC6D8-B5B2-49BC-8872-7C4E8B567994}" destId="{0D076B5C-FD80-4F34-8924-F27B567292B3}" srcOrd="0" destOrd="0" presId="urn:microsoft.com/office/officeart/2008/layout/LinedList"/>
    <dgm:cxn modelId="{4886C6C2-F814-4D04-9729-313723482A88}" type="presParOf" srcId="{4CFFC6D8-B5B2-49BC-8872-7C4E8B567994}" destId="{A5CE99B6-F1EA-417B-8A87-61D0BEA2D959}" srcOrd="1" destOrd="0" presId="urn:microsoft.com/office/officeart/2008/layout/LinedList"/>
    <dgm:cxn modelId="{6EF05C1E-E654-46C6-A539-306B8731D6C5}" type="presParOf" srcId="{A5CE99B6-F1EA-417B-8A87-61D0BEA2D959}" destId="{B002D2D8-0E14-4865-93F5-89DAC7CCB5AD}" srcOrd="0" destOrd="0" presId="urn:microsoft.com/office/officeart/2008/layout/LinedList"/>
    <dgm:cxn modelId="{43AFC1A3-EC17-4604-9046-320F60028813}" type="presParOf" srcId="{A5CE99B6-F1EA-417B-8A87-61D0BEA2D959}" destId="{5409D120-1D7E-49B9-85D5-AC0558DB8CE1}" srcOrd="1" destOrd="0" presId="urn:microsoft.com/office/officeart/2008/layout/LinedList"/>
    <dgm:cxn modelId="{494327B3-37DF-4693-A5A9-5F7D63A047A6}" type="presParOf" srcId="{4CFFC6D8-B5B2-49BC-8872-7C4E8B567994}" destId="{E98BB0A2-CE42-49E1-87C9-E2F565A6A28C}" srcOrd="2" destOrd="0" presId="urn:microsoft.com/office/officeart/2008/layout/LinedList"/>
    <dgm:cxn modelId="{EE586C06-0A60-4AF3-AC98-57D950E7ED54}" type="presParOf" srcId="{4CFFC6D8-B5B2-49BC-8872-7C4E8B567994}" destId="{C59FB9E1-A17F-47AF-B7D1-F4A70DD4AE9C}" srcOrd="3" destOrd="0" presId="urn:microsoft.com/office/officeart/2008/layout/LinedList"/>
    <dgm:cxn modelId="{EF7EF0F8-6E65-4B60-8DEA-30564C667E67}" type="presParOf" srcId="{C59FB9E1-A17F-47AF-B7D1-F4A70DD4AE9C}" destId="{F3F4AF79-0D6C-441C-97F3-F7C74F27C6A0}" srcOrd="0" destOrd="0" presId="urn:microsoft.com/office/officeart/2008/layout/LinedList"/>
    <dgm:cxn modelId="{2E77231B-14FD-44B6-9C39-63679A75B51D}" type="presParOf" srcId="{C59FB9E1-A17F-47AF-B7D1-F4A70DD4AE9C}" destId="{D15B8B71-D5C5-49CC-BDC2-6A5BFF502E13}" srcOrd="1" destOrd="0" presId="urn:microsoft.com/office/officeart/2008/layout/LinedList"/>
    <dgm:cxn modelId="{AE175DC6-9CB1-4415-A3EF-321C00BD78E7}" type="presParOf" srcId="{4CFFC6D8-B5B2-49BC-8872-7C4E8B567994}" destId="{655432FC-2C8B-4AD6-8D2E-853197E55B12}" srcOrd="4" destOrd="0" presId="urn:microsoft.com/office/officeart/2008/layout/LinedList"/>
    <dgm:cxn modelId="{F38AAC8C-F048-4867-8B12-6D8435A9A1FE}" type="presParOf" srcId="{4CFFC6D8-B5B2-49BC-8872-7C4E8B567994}" destId="{EE266C84-2A2C-4BCE-BCBA-738266F6BE3F}" srcOrd="5" destOrd="0" presId="urn:microsoft.com/office/officeart/2008/layout/LinedList"/>
    <dgm:cxn modelId="{52639390-70DD-4D96-810A-FCDAB6486BF4}" type="presParOf" srcId="{EE266C84-2A2C-4BCE-BCBA-738266F6BE3F}" destId="{82CC4FF8-72C3-46E3-A3CC-B18D842192A0}" srcOrd="0" destOrd="0" presId="urn:microsoft.com/office/officeart/2008/layout/LinedList"/>
    <dgm:cxn modelId="{10C04FFA-7BAC-4124-B6C7-B2D75BEB4217}" type="presParOf" srcId="{EE266C84-2A2C-4BCE-BCBA-738266F6BE3F}" destId="{98A207FC-37EB-4A8A-ABE7-EC786E856001}" srcOrd="1" destOrd="0" presId="urn:microsoft.com/office/officeart/2008/layout/LinedList"/>
    <dgm:cxn modelId="{539BDAD6-1C02-4028-8B2E-CB46717ED1AA}" type="presParOf" srcId="{4CFFC6D8-B5B2-49BC-8872-7C4E8B567994}" destId="{EFB825B7-B8AF-49D4-8DA6-D640A28E3804}" srcOrd="6" destOrd="0" presId="urn:microsoft.com/office/officeart/2008/layout/LinedList"/>
    <dgm:cxn modelId="{A2BD8C60-8905-4F38-BDDF-E02012671E60}" type="presParOf" srcId="{4CFFC6D8-B5B2-49BC-8872-7C4E8B567994}" destId="{A6DAAC93-B53A-49BB-89BC-FA59828498CD}" srcOrd="7" destOrd="0" presId="urn:microsoft.com/office/officeart/2008/layout/LinedList"/>
    <dgm:cxn modelId="{E1E99B89-2D76-4474-8B43-7C6FB4D674C6}" type="presParOf" srcId="{A6DAAC93-B53A-49BB-89BC-FA59828498CD}" destId="{FB6154FF-63AB-494A-8653-484A1AC939A0}" srcOrd="0" destOrd="0" presId="urn:microsoft.com/office/officeart/2008/layout/LinedList"/>
    <dgm:cxn modelId="{CD82A2F6-A8A0-42A8-8616-54E68129092E}" type="presParOf" srcId="{A6DAAC93-B53A-49BB-89BC-FA59828498CD}" destId="{2C4E52DC-B84B-4061-88B6-69B163A8E5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4B519-7388-4C19-9C96-A399504F9129}">
      <dsp:nvSpPr>
        <dsp:cNvPr id="0" name=""/>
        <dsp:cNvSpPr/>
      </dsp:nvSpPr>
      <dsp:spPr>
        <a:xfrm>
          <a:off x="0" y="1133"/>
          <a:ext cx="10506456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The Rise of the Internet, particularly Social Media</a:t>
          </a:r>
          <a:endParaRPr lang="en-US" sz="4700" kern="1200" dirty="0"/>
        </a:p>
      </dsp:txBody>
      <dsp:txXfrm>
        <a:off x="91269" y="92402"/>
        <a:ext cx="10323918" cy="1687122"/>
      </dsp:txXfrm>
    </dsp:sp>
    <dsp:sp modelId="{D9A1D29F-DAA5-41C3-B7E9-59DB447D3707}">
      <dsp:nvSpPr>
        <dsp:cNvPr id="0" name=""/>
        <dsp:cNvSpPr/>
      </dsp:nvSpPr>
      <dsp:spPr>
        <a:xfrm>
          <a:off x="0" y="2006153"/>
          <a:ext cx="10506456" cy="1869660"/>
        </a:xfrm>
        <a:prstGeom prst="roundRect">
          <a:avLst/>
        </a:prstGeom>
        <a:solidFill>
          <a:schemeClr val="accent5">
            <a:hueOff val="1485450"/>
            <a:satOff val="1081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The Increasing Prevalence of Mental Health</a:t>
          </a:r>
          <a:endParaRPr lang="en-US" sz="4700" kern="1200" dirty="0"/>
        </a:p>
      </dsp:txBody>
      <dsp:txXfrm>
        <a:off x="91269" y="2097422"/>
        <a:ext cx="10323918" cy="168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6EFAA-8AFC-426F-A007-76EA70C33E91}">
      <dsp:nvSpPr>
        <dsp:cNvPr id="0" name=""/>
        <dsp:cNvSpPr/>
      </dsp:nvSpPr>
      <dsp:spPr>
        <a:xfrm>
          <a:off x="0" y="176292"/>
          <a:ext cx="681228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Previous works in the field: using crafted features in Machine Learning</a:t>
          </a:r>
          <a:endParaRPr lang="en-US" sz="2900" kern="1200"/>
        </a:p>
      </dsp:txBody>
      <dsp:txXfrm>
        <a:off x="56315" y="232607"/>
        <a:ext cx="6699650" cy="1040990"/>
      </dsp:txXfrm>
    </dsp:sp>
    <dsp:sp modelId="{73FAB315-1365-4153-8C0F-34BFB4A8695B}">
      <dsp:nvSpPr>
        <dsp:cNvPr id="0" name=""/>
        <dsp:cNvSpPr/>
      </dsp:nvSpPr>
      <dsp:spPr>
        <a:xfrm>
          <a:off x="0" y="1329912"/>
          <a:ext cx="6812280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Finding the optimal set of features – e.g., TF-IDF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Linguistic Inquiry Word Count Lexicon (LIWC)</a:t>
          </a:r>
          <a:endParaRPr lang="en-US" sz="2300" kern="1200" dirty="0"/>
        </a:p>
      </dsp:txBody>
      <dsp:txXfrm>
        <a:off x="0" y="1329912"/>
        <a:ext cx="6812280" cy="1440719"/>
      </dsp:txXfrm>
    </dsp:sp>
    <dsp:sp modelId="{FAAB1A60-DDF9-4FDB-9608-9C15E245E89E}">
      <dsp:nvSpPr>
        <dsp:cNvPr id="0" name=""/>
        <dsp:cNvSpPr/>
      </dsp:nvSpPr>
      <dsp:spPr>
        <a:xfrm>
          <a:off x="0" y="2770632"/>
          <a:ext cx="6812280" cy="1153620"/>
        </a:xfrm>
        <a:prstGeom prst="roundRect">
          <a:avLst/>
        </a:prstGeom>
        <a:solidFill>
          <a:schemeClr val="accent2">
            <a:hueOff val="1499946"/>
            <a:satOff val="-10757"/>
            <a:lumOff val="2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More recent work: applying deep learning</a:t>
          </a:r>
          <a:endParaRPr lang="en-US" sz="2900" kern="1200"/>
        </a:p>
      </dsp:txBody>
      <dsp:txXfrm>
        <a:off x="56315" y="2826947"/>
        <a:ext cx="6699650" cy="1040990"/>
      </dsp:txXfrm>
    </dsp:sp>
    <dsp:sp modelId="{C4B6AD69-FFBF-4441-ABFC-E4E7B8A45A4A}">
      <dsp:nvSpPr>
        <dsp:cNvPr id="0" name=""/>
        <dsp:cNvSpPr/>
      </dsp:nvSpPr>
      <dsp:spPr>
        <a:xfrm>
          <a:off x="0" y="3924252"/>
          <a:ext cx="6812280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Overall: better performance, but harder to explain why.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No widely accepted method implemented yet, but promising results in certain papers …</a:t>
          </a:r>
          <a:endParaRPr lang="en-US" sz="2300" kern="1200" dirty="0"/>
        </a:p>
      </dsp:txBody>
      <dsp:txXfrm>
        <a:off x="0" y="3924252"/>
        <a:ext cx="6812280" cy="1440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BB1ED-3072-48C3-9C17-E0D15D3E6788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Word Embeddings</a:t>
          </a:r>
          <a:endParaRPr lang="en-US" sz="2500" kern="1200"/>
        </a:p>
      </dsp:txBody>
      <dsp:txXfrm>
        <a:off x="0" y="42780"/>
        <a:ext cx="3286125" cy="1971675"/>
      </dsp:txXfrm>
    </dsp:sp>
    <dsp:sp modelId="{A7976AF6-9F32-4694-9D8E-9D3868C92667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Deep Averaging Neural Networks</a:t>
          </a:r>
          <a:endParaRPr lang="en-US" sz="2500" kern="1200"/>
        </a:p>
      </dsp:txBody>
      <dsp:txXfrm>
        <a:off x="3614737" y="42780"/>
        <a:ext cx="3286125" cy="1971675"/>
      </dsp:txXfrm>
    </dsp:sp>
    <dsp:sp modelId="{D56C5F2C-AAD4-49D6-9079-2D0E8842673F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Convolutional Neural Networks</a:t>
          </a:r>
          <a:endParaRPr lang="en-US" sz="2500" kern="1200"/>
        </a:p>
      </dsp:txBody>
      <dsp:txXfrm>
        <a:off x="7229475" y="42780"/>
        <a:ext cx="3286125" cy="1971675"/>
      </dsp:txXfrm>
    </dsp:sp>
    <dsp:sp modelId="{0D5F5459-59BA-4226-8362-804D8485973D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Long-term Short-term Neural Networks</a:t>
          </a:r>
          <a:endParaRPr lang="en-US" sz="2500" kern="1200"/>
        </a:p>
      </dsp:txBody>
      <dsp:txXfrm>
        <a:off x="1807368" y="2343068"/>
        <a:ext cx="3286125" cy="1971675"/>
      </dsp:txXfrm>
    </dsp:sp>
    <dsp:sp modelId="{75E6B26E-5A89-4A17-90B1-CEE1DD412A3D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Bidirectional Encoded Representations from Transformers (BERT) &amp; similar</a:t>
          </a:r>
          <a:endParaRPr lang="en-US" sz="2500" kern="1200"/>
        </a:p>
      </dsp:txBody>
      <dsp:txXfrm>
        <a:off x="5422106" y="2343068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8D9E-CE76-4437-A867-6E7199ACBC94}">
      <dsp:nvSpPr>
        <dsp:cNvPr id="0" name=""/>
        <dsp:cNvSpPr/>
      </dsp:nvSpPr>
      <dsp:spPr>
        <a:xfrm>
          <a:off x="51" y="74456"/>
          <a:ext cx="4913783" cy="914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For custom models</a:t>
          </a:r>
          <a:endParaRPr lang="en-US" sz="2500" kern="1200"/>
        </a:p>
      </dsp:txBody>
      <dsp:txXfrm>
        <a:off x="51" y="74456"/>
        <a:ext cx="4913783" cy="914611"/>
      </dsp:txXfrm>
    </dsp:sp>
    <dsp:sp modelId="{704B2A16-2EAA-4EEB-8D46-5ECF92A4D38E}">
      <dsp:nvSpPr>
        <dsp:cNvPr id="0" name=""/>
        <dsp:cNvSpPr/>
      </dsp:nvSpPr>
      <dsp:spPr>
        <a:xfrm>
          <a:off x="51" y="989067"/>
          <a:ext cx="491378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Standard NLP practices of text pre-processing for classification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Removal of Upper-case Letters and Stop Words.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Strip punctuation, alphanumeric characters, and extra whitespaces.</a:t>
          </a:r>
          <a:endParaRPr lang="en-US" sz="2500" kern="1200" dirty="0"/>
        </a:p>
      </dsp:txBody>
      <dsp:txXfrm>
        <a:off x="51" y="989067"/>
        <a:ext cx="4913783" cy="3294000"/>
      </dsp:txXfrm>
    </dsp:sp>
    <dsp:sp modelId="{350A7D31-9DD0-471E-BD4E-8D62E5D14189}">
      <dsp:nvSpPr>
        <dsp:cNvPr id="0" name=""/>
        <dsp:cNvSpPr/>
      </dsp:nvSpPr>
      <dsp:spPr>
        <a:xfrm>
          <a:off x="5601764" y="74456"/>
          <a:ext cx="4913783" cy="914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For models with pre-trained embeddings:</a:t>
          </a:r>
          <a:endParaRPr lang="en-US" sz="2500" kern="1200"/>
        </a:p>
      </dsp:txBody>
      <dsp:txXfrm>
        <a:off x="5601764" y="74456"/>
        <a:ext cx="4913783" cy="914611"/>
      </dsp:txXfrm>
    </dsp:sp>
    <dsp:sp modelId="{166A1B4C-961A-43BF-B8DA-419AEF843E03}">
      <dsp:nvSpPr>
        <dsp:cNvPr id="0" name=""/>
        <dsp:cNvSpPr/>
      </dsp:nvSpPr>
      <dsp:spPr>
        <a:xfrm>
          <a:off x="5601764" y="989067"/>
          <a:ext cx="491378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The respective tokenizer of the transformer used.</a:t>
          </a:r>
          <a:endParaRPr lang="en-US" sz="2500" kern="1200"/>
        </a:p>
      </dsp:txBody>
      <dsp:txXfrm>
        <a:off x="5601764" y="989067"/>
        <a:ext cx="4913783" cy="329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E3620-ABAC-4554-A90A-315D0667C423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B825-70FF-4567-BB84-A7C79CED0E15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CNNs vs LSTMs</a:t>
          </a:r>
          <a:endParaRPr lang="en-US" sz="2100" kern="1200" dirty="0"/>
        </a:p>
      </dsp:txBody>
      <dsp:txXfrm>
        <a:off x="1267424" y="631916"/>
        <a:ext cx="1950100" cy="1950100"/>
      </dsp:txXfrm>
    </dsp:sp>
    <dsp:sp modelId="{DF1E0F9B-E1F8-4184-9DC3-36555990FFC3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Varying performance between Architectures for same Dataset</a:t>
          </a:r>
          <a:endParaRPr lang="en-US" sz="2100" kern="1200"/>
        </a:p>
      </dsp:txBody>
      <dsp:txXfrm>
        <a:off x="3594754" y="631916"/>
        <a:ext cx="1950100" cy="1950100"/>
      </dsp:txXfrm>
    </dsp:sp>
    <dsp:sp modelId="{94F1BEC8-625E-4346-AB02-A13715954FAD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effect of Transformer Models and their pre-trained embeddings</a:t>
          </a:r>
          <a:endParaRPr lang="en-US" sz="2100" kern="1200"/>
        </a:p>
      </dsp:txBody>
      <dsp:txXfrm>
        <a:off x="1267424" y="2959246"/>
        <a:ext cx="1950100" cy="1950100"/>
      </dsp:txXfrm>
    </dsp:sp>
    <dsp:sp modelId="{5D33B635-FC66-4956-8B5C-F0AFEE05EA0B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role of Data Augmentation</a:t>
          </a:r>
          <a:endParaRPr lang="en-US" sz="2100" kern="1200"/>
        </a:p>
      </dsp:txBody>
      <dsp:txXfrm>
        <a:off x="3594754" y="2959246"/>
        <a:ext cx="1950100" cy="1950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76B5C-FD80-4F34-8924-F27B567292B3}">
      <dsp:nvSpPr>
        <dsp:cNvPr id="0" name=""/>
        <dsp:cNvSpPr/>
      </dsp:nvSpPr>
      <dsp:spPr>
        <a:xfrm>
          <a:off x="0" y="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2D2D8-0E14-4865-93F5-89DAC7CCB5AD}">
      <dsp:nvSpPr>
        <dsp:cNvPr id="0" name=""/>
        <dsp:cNvSpPr/>
      </dsp:nvSpPr>
      <dsp:spPr>
        <a:xfrm>
          <a:off x="0" y="0"/>
          <a:ext cx="696772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Tackled a potential multi-label task as a series of binary classifiers.</a:t>
          </a:r>
          <a:endParaRPr lang="en-US" sz="2100" kern="1200"/>
        </a:p>
      </dsp:txBody>
      <dsp:txXfrm>
        <a:off x="0" y="0"/>
        <a:ext cx="6967728" cy="1394460"/>
      </dsp:txXfrm>
    </dsp:sp>
    <dsp:sp modelId="{E98BB0A2-CE42-49E1-87C9-E2F565A6A28C}">
      <dsp:nvSpPr>
        <dsp:cNvPr id="0" name=""/>
        <dsp:cNvSpPr/>
      </dsp:nvSpPr>
      <dsp:spPr>
        <a:xfrm>
          <a:off x="0" y="1394460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4AF79-0D6C-441C-97F3-F7C74F27C6A0}">
      <dsp:nvSpPr>
        <dsp:cNvPr id="0" name=""/>
        <dsp:cNvSpPr/>
      </dsp:nvSpPr>
      <dsp:spPr>
        <a:xfrm>
          <a:off x="0" y="1394460"/>
          <a:ext cx="696772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Great performance achieved with use of Data Augmentation complimented with pre-trained Transformer Embeddings</a:t>
          </a:r>
          <a:endParaRPr lang="en-US" sz="2100" kern="1200"/>
        </a:p>
      </dsp:txBody>
      <dsp:txXfrm>
        <a:off x="0" y="1394460"/>
        <a:ext cx="6967728" cy="1394460"/>
      </dsp:txXfrm>
    </dsp:sp>
    <dsp:sp modelId="{655432FC-2C8B-4AD6-8D2E-853197E55B12}">
      <dsp:nvSpPr>
        <dsp:cNvPr id="0" name=""/>
        <dsp:cNvSpPr/>
      </dsp:nvSpPr>
      <dsp:spPr>
        <a:xfrm>
          <a:off x="0" y="2788920"/>
          <a:ext cx="69677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C4FF8-72C3-46E3-A3CC-B18D842192A0}">
      <dsp:nvSpPr>
        <dsp:cNvPr id="0" name=""/>
        <dsp:cNvSpPr/>
      </dsp:nvSpPr>
      <dsp:spPr>
        <a:xfrm>
          <a:off x="0" y="2788920"/>
          <a:ext cx="696772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Potential further tasks could include ensuring the text classifier could generalise to other sites beyond Reddit, and taking advantage of other data in posts: photos, videos, gifs etc …</a:t>
          </a:r>
          <a:endParaRPr lang="en-US" sz="2100" kern="1200" dirty="0"/>
        </a:p>
      </dsp:txBody>
      <dsp:txXfrm>
        <a:off x="0" y="2788920"/>
        <a:ext cx="6967728" cy="1394460"/>
      </dsp:txXfrm>
    </dsp:sp>
    <dsp:sp modelId="{EFB825B7-B8AF-49D4-8DA6-D640A28E3804}">
      <dsp:nvSpPr>
        <dsp:cNvPr id="0" name=""/>
        <dsp:cNvSpPr/>
      </dsp:nvSpPr>
      <dsp:spPr>
        <a:xfrm>
          <a:off x="0" y="4183380"/>
          <a:ext cx="6967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154FF-63AB-494A-8653-484A1AC939A0}">
      <dsp:nvSpPr>
        <dsp:cNvPr id="0" name=""/>
        <dsp:cNvSpPr/>
      </dsp:nvSpPr>
      <dsp:spPr>
        <a:xfrm>
          <a:off x="0" y="4183380"/>
          <a:ext cx="696772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Questions remain on the assumptive nature of the dataset.</a:t>
          </a:r>
          <a:endParaRPr lang="en-US" sz="2100" kern="1200" dirty="0"/>
        </a:p>
      </dsp:txBody>
      <dsp:txXfrm>
        <a:off x="0" y="4183380"/>
        <a:ext cx="6967728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F1C2-5E76-4B5A-9DE5-9B4A2BDDDC00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8BC4C-10B0-4AA1-98F7-C2D315BFC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1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E5E2903-96A5-4580-A67A-14EDA5A19205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09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912D-645E-4C10-9553-628CA321AA2D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3C5-48AE-4CEE-A2E5-313051BB731B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281B91-DEB5-4F08-ADDC-0D298804B7A1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96A8-A083-42A6-8D5B-9CFA6AE0A502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EF50FCE-0CD9-4BC6-AADE-763A82D7BA26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B9D6A0F-D837-492F-8E9A-D6EBBDD8733A}" type="datetime1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B71A-E910-4CDB-8BA0-30C32E802314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CAB0-BF1E-47EF-9A8A-DC440D879E70}" type="datetime1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2787B6A-2394-4619-8C01-A3D6EB63ADA6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85B59C4-C5F5-49AA-9C36-A0F7E55D0092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2D31-1327-4488-AEB6-133BDBE4ADBC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8991E-06E5-4D15-A9CB-BEE499744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>
                <a:effectLst/>
              </a:rPr>
              <a:t>Deep Learning for Detecting Mental Health Disorders using Social Media Generated Content</a:t>
            </a:r>
            <a:br>
              <a:rPr lang="en-US" sz="3400" dirty="0">
                <a:effectLst/>
              </a:rPr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8D4-8A18-421E-9C3C-3F22A7084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83" y="4407408"/>
            <a:ext cx="4846320" cy="13350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ffectLst/>
              </a:rPr>
              <a:t>Student: Luke Abela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Student No: 200588919</a:t>
            </a:r>
            <a:r>
              <a:rPr lang="en-US" sz="2000" i="1" dirty="0">
                <a:effectLst/>
              </a:rPr>
              <a:t> </a:t>
            </a:r>
            <a:br>
              <a:rPr lang="en-US" sz="2000" i="1" dirty="0">
                <a:effectLst/>
              </a:rPr>
            </a:br>
            <a:r>
              <a:rPr lang="en-US" sz="2000" dirty="0">
                <a:effectLst/>
              </a:rPr>
              <a:t>Supervisor</a:t>
            </a:r>
            <a:r>
              <a:rPr lang="en-US" sz="2000" i="1" dirty="0">
                <a:effectLst/>
              </a:rPr>
              <a:t>: </a:t>
            </a:r>
            <a:r>
              <a:rPr lang="en-US" sz="2000" dirty="0">
                <a:effectLst/>
              </a:rPr>
              <a:t>Dr. Arkaitz Zubiaga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Course: Artificial Intelligence MSc</a:t>
            </a:r>
            <a:endParaRPr lang="en-US" sz="2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enormous potential of Natural Language Processing (NLP) in learning. |  CanopyLAB">
            <a:extLst>
              <a:ext uri="{FF2B5EF4-FFF2-40B4-BE49-F238E27FC236}">
                <a16:creationId xmlns:a16="http://schemas.microsoft.com/office/drawing/2014/main" id="{9954273F-0741-4196-AD33-26D445076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" r="-2" b="4206"/>
          <a:stretch/>
        </p:blipFill>
        <p:spPr bwMode="auto">
          <a:xfrm>
            <a:off x="6260956" y="511396"/>
            <a:ext cx="5441001" cy="25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Mental Health issues in Ghana – Invisible Yet Disastrous! - Creative  Blogging World">
            <a:extLst>
              <a:ext uri="{FF2B5EF4-FFF2-40B4-BE49-F238E27FC236}">
                <a16:creationId xmlns:a16="http://schemas.microsoft.com/office/drawing/2014/main" id="{D421485E-C2C2-467C-89E1-B174D34B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6085" y="3522180"/>
            <a:ext cx="5070743" cy="31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41C02-DF8A-4088-A72F-7AAFB55F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B641-A8E4-497B-91BF-86037251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618F-DDA6-4957-8F52-581960DC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15441D-8C32-471C-86E5-A33423E3C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1332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7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2F3E-0555-4A1F-BD1D-CC948534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GB" sz="2700" dirty="0"/>
              <a:t>Text Classification Models with Custom Embeddings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F21FC3-6FF6-4426-A445-9471F43C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Training using </a:t>
            </a:r>
            <a:r>
              <a:rPr lang="en-US" sz="1700" dirty="0" err="1"/>
              <a:t>Tensorflow</a:t>
            </a:r>
            <a:r>
              <a:rPr lang="en-US" sz="1700" dirty="0"/>
              <a:t> for a maximum of 30 epochs. 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Adam optimizer was used along with binary cross entropy loss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Early Stopping was accomplished by monitoring for limited change in validation loss over 5 epochs.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transformers used were DistilBERT and RoBERTa.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65F531C-7B51-4920-9556-8F769D81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" y="2734056"/>
            <a:ext cx="10972799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4ECA-F16D-48D9-8519-457B21F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2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2F3E-0555-4A1F-BD1D-CC948534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400"/>
              <a:t>Text Classification Models with Pre-trained Embeddings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F21FC3-6FF6-4426-A445-9471F43C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Initially trained with a maximum of 30 epochs, but peak performance typically reached within initial 3-5 epochs.</a:t>
            </a:r>
          </a:p>
          <a:p>
            <a:r>
              <a:rPr lang="en-US" sz="1700" dirty="0"/>
              <a:t>The Adam optimizer was used along with binary cross entropy loss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0CE164-DD42-4AA7-9FB4-658B8A82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844631"/>
            <a:ext cx="6921940" cy="5277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4ECA-F16D-48D9-8519-457B21F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C5580-8198-4E15-AA09-FE6B1ED7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952F-827F-44E0-B14C-C328EBD4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F5068-E619-45CF-9FAA-3AA7C1F3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Performance of Architectures without Data Augmentation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23A65-4D72-46D0-B7C2-AB41F478B3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83" y="2139484"/>
            <a:ext cx="10709834" cy="40965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CFCAE-ACEE-4018-8660-36987260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0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27B8F8D-BB7F-4A3A-9DFE-AA1D65C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Performance of Architectures with Data Augmentation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26E62-8A34-4F07-A71B-ABBDC26856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83" y="2139484"/>
            <a:ext cx="10709834" cy="40965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E863-4BA2-4940-B76A-FB7F2A9B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A1295-2D46-4FDC-9C79-7B9A9068F653}"/>
              </a:ext>
            </a:extLst>
          </p:cNvPr>
          <p:cNvSpPr/>
          <p:nvPr/>
        </p:nvSpPr>
        <p:spPr>
          <a:xfrm>
            <a:off x="6073729" y="2093508"/>
            <a:ext cx="289521" cy="2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8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ECCEE-610A-421E-B337-CD4A0A30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880BB-569C-4975-B9F6-838BA1FD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D362B34-BC1E-452D-868E-A468E5DAB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8109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90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E7214-6307-4A6C-9AF5-32BC231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GB" sz="3600"/>
              <a:t>Conclusions &amp;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56E87-A4D6-4B46-9237-B110E36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30486FD-A3A9-434D-A302-B803ED197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53490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60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78DFB-F7F0-4850-94A3-7E62710A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2DA6C2F-8A50-4E59-B854-2DBE3545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BCB6-6FED-43A3-9EC1-021071F9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1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36B2-0459-4EC3-BAA9-E88DCACE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DBF8-789A-4D8B-AFDE-FCFA5F58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Low, D. M. et al., 2020. Natural Language Processing Reveals Vulnerable Mental Health Support Groups and Heightened Health Anxiety on Reddit During COVID-19: Observational Study.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Journal of medical Internet research,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22(10).</a:t>
            </a:r>
            <a:endParaRPr lang="en-GB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0720E-BBC3-457F-88BA-41E7348F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E528E-7B6A-46D4-992B-5B1AFFEB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GB" sz="5200"/>
              <a:t>Overview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B4CBA97-56E1-4356-8DE3-E39B0AC71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3" r="4335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F68B-0D36-4B89-9602-104BA29E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GB" sz="1800"/>
              <a:t>Motivation &amp; Background</a:t>
            </a:r>
          </a:p>
          <a:p>
            <a:r>
              <a:rPr lang="en-GB" sz="1800"/>
              <a:t>Preliminary Material</a:t>
            </a:r>
          </a:p>
          <a:p>
            <a:r>
              <a:rPr lang="en-GB" sz="1800"/>
              <a:t>Data, Data Augmentation, and Pre-processing</a:t>
            </a:r>
          </a:p>
          <a:p>
            <a:r>
              <a:rPr lang="en-GB" sz="1800"/>
              <a:t>Text Classification Models</a:t>
            </a:r>
          </a:p>
          <a:p>
            <a:r>
              <a:rPr lang="en-GB" sz="1800"/>
              <a:t>Results, Discussion and Conclusion</a:t>
            </a:r>
          </a:p>
          <a:p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77C40-D9AB-4B03-A92B-2DA24EE5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AE083-5936-4E17-9308-8A233D31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GB" sz="4800" dirty="0"/>
              <a:t>Motivation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F3C0E9FD-2CA6-48EA-89A7-B8D3E9394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7075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D2B00-8C3D-44DC-AD97-09E276DB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FB065-FEC5-40F9-893A-AFD09C55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The Rise of Social Media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14B5550-D9CB-4408-9AB7-9BF925E2C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18843"/>
          <a:stretch/>
        </p:blipFill>
        <p:spPr>
          <a:xfrm>
            <a:off x="2454644" y="2139484"/>
            <a:ext cx="7282712" cy="40965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0014F-E2EF-4BE3-8F68-11B90710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22E7D-7148-459E-91BA-B0E44F48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The Prevalence of Mental Health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2" descr="Chart showing mental health problems in children and young people">
            <a:extLst>
              <a:ext uri="{FF2B5EF4-FFF2-40B4-BE49-F238E27FC236}">
                <a16:creationId xmlns:a16="http://schemas.microsoft.com/office/drawing/2014/main" id="{4B47EB70-A6A9-4470-8CCC-C22B7803E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7054" y="2139484"/>
            <a:ext cx="413789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CA5A1-FD6D-4E71-84EE-7D84C63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BA24E-3297-4A61-9887-26027F1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/>
              <a:t>Background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33197-7511-4102-9369-DE5A71A9B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2935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7419C-D8D8-482B-8A1C-4798E41F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3FFC5-2FC2-4B3D-AE40-CBF9FEDE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Deep Learning Techniques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0CFE2-74FD-4234-9ABB-2E4FD3E9E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7075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0520-F134-4BFD-B947-58102E7E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CDB3-F437-496C-9BF5-29278F9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 dirty="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300B-DF9B-497F-96C2-6DE75FD3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700" dirty="0"/>
              <a:t>Dataset for such a project is typically derived from Reddit or Twitter (free public forum based posting sites).</a:t>
            </a:r>
          </a:p>
          <a:p>
            <a:r>
              <a:rPr lang="en-GB" sz="1700" dirty="0"/>
              <a:t>Data from ‘Natural Language Processing Reveals Vulnerable Mental Health Support Groups and Heightened Health Anxiety on Reddit During COVID-19: Observational Study’ - Low, Daniel M; </a:t>
            </a:r>
            <a:r>
              <a:rPr lang="en-GB" sz="1700" dirty="0" err="1"/>
              <a:t>Rumber</a:t>
            </a:r>
            <a:r>
              <a:rPr lang="en-GB" sz="1700" dirty="0"/>
              <a:t>, Laurie; Talker, Tanya; </a:t>
            </a:r>
            <a:r>
              <a:rPr lang="en-GB" sz="1700" dirty="0" err="1"/>
              <a:t>Torous</a:t>
            </a:r>
            <a:r>
              <a:rPr lang="en-GB" sz="1700" dirty="0"/>
              <a:t>, John; Cecchi, Guillermo; </a:t>
            </a:r>
            <a:r>
              <a:rPr lang="en-GB" sz="1700" dirty="0" err="1"/>
              <a:t>Chosh</a:t>
            </a:r>
            <a:r>
              <a:rPr lang="en-GB" sz="1700" dirty="0"/>
              <a:t>, </a:t>
            </a:r>
            <a:r>
              <a:rPr lang="en-GB" sz="1700" dirty="0" err="1"/>
              <a:t>Satrajit</a:t>
            </a:r>
            <a:r>
              <a:rPr lang="en-GB" sz="1700" dirty="0"/>
              <a:t> S,</a:t>
            </a:r>
          </a:p>
          <a:p>
            <a:endParaRPr lang="en-GB" sz="1700" dirty="0"/>
          </a:p>
          <a:p>
            <a:endParaRPr lang="en-GB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E04E-5944-45FF-B83C-EBACFB8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B3D591-C076-4C9B-8D3C-83A6F99BE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65314"/>
              </p:ext>
            </p:extLst>
          </p:nvPr>
        </p:nvGraphicFramePr>
        <p:xfrm>
          <a:off x="5385816" y="1043222"/>
          <a:ext cx="6440426" cy="498119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488729">
                  <a:extLst>
                    <a:ext uri="{9D8B030D-6E8A-4147-A177-3AD203B41FA5}">
                      <a16:colId xmlns:a16="http://schemas.microsoft.com/office/drawing/2014/main" val="3401443625"/>
                    </a:ext>
                  </a:extLst>
                </a:gridCol>
                <a:gridCol w="1141470">
                  <a:extLst>
                    <a:ext uri="{9D8B030D-6E8A-4147-A177-3AD203B41FA5}">
                      <a16:colId xmlns:a16="http://schemas.microsoft.com/office/drawing/2014/main" val="2046808350"/>
                    </a:ext>
                  </a:extLst>
                </a:gridCol>
                <a:gridCol w="3810227">
                  <a:extLst>
                    <a:ext uri="{9D8B030D-6E8A-4147-A177-3AD203B41FA5}">
                      <a16:colId xmlns:a16="http://schemas.microsoft.com/office/drawing/2014/main" val="3905846385"/>
                    </a:ext>
                  </a:extLst>
                </a:gridCol>
              </a:tblGrid>
              <a:tr h="518517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0" cap="none" spc="0">
                          <a:solidFill>
                            <a:schemeClr val="tx1"/>
                          </a:solidFill>
                          <a:effectLst/>
                        </a:rPr>
                        <a:t>Sub-Reddit Title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0" cap="none" spc="0">
                          <a:solidFill>
                            <a:schemeClr val="tx1"/>
                          </a:solidFill>
                          <a:effectLst/>
                        </a:rPr>
                        <a:t>Number of Posts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0" cap="none" spc="0">
                          <a:solidFill>
                            <a:schemeClr val="tx1"/>
                          </a:solidFill>
                          <a:effectLst/>
                        </a:rPr>
                        <a:t>Reddit Description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353311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Anxiety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19976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Discussion and support for sufferers and loved ones of any anxiety disorder.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949883"/>
                  </a:ext>
                </a:extLst>
              </a:tr>
              <a:tr h="61792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Autism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4576</a:t>
                      </a:r>
                      <a:endParaRPr lang="en-GB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Autism news, information, and support. Please feel free to submit articles to enhance the knowledge, acceptance, understanding and research of Autism and ASD.</a:t>
                      </a:r>
                      <a:endParaRPr lang="en-GB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55749"/>
                  </a:ext>
                </a:extLst>
              </a:tr>
              <a:tr h="703140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Bipolar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2720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A safe haven for Bipolar related issues. We are a community here not just a help page. Be a part of something that cares about who you are.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7233"/>
                  </a:ext>
                </a:extLst>
              </a:tr>
              <a:tr h="617929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BPD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11007</a:t>
                      </a:r>
                      <a:endParaRPr lang="en-GB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A place for those who have BPD (also known as EUPD), their family members and friends, and anyone else who is interested in learning more about the mental illness.</a:t>
                      </a:r>
                      <a:endParaRPr lang="en-GB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082270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21209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Peer support for anyone struggling with a depressive disorder.</a:t>
                      </a:r>
                      <a:endParaRPr lang="en-GB" sz="13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333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Schizophrenia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42481</a:t>
                      </a:r>
                      <a:endParaRPr lang="en-GB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</a:rPr>
                        <a:t>N/A – private community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20097"/>
                  </a:ext>
                </a:extLst>
              </a:tr>
              <a:tr h="887764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Mental Health</a:t>
                      </a:r>
                      <a:endParaRPr lang="en-GB" sz="13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18925</a:t>
                      </a:r>
                      <a:endParaRPr lang="en-GB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The Mental Health sub-Reddit is the central forum to discuss, vent, support and share information about mental health, illness, and wellness. </a:t>
                      </a:r>
                      <a:endParaRPr lang="en-GB" sz="13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641" marR="45641" marT="56695" marB="5669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87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7C716-E911-4661-B32B-9D05A135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GB" sz="3700"/>
              <a:t>Data Augmentation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078B-D245-487C-9DF9-A9072B7B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Many options to consider!</a:t>
            </a:r>
          </a:p>
          <a:p>
            <a:r>
              <a:rPr lang="en-GB" sz="2000" dirty="0"/>
              <a:t>Easy Data Augmentation (EDA)</a:t>
            </a:r>
          </a:p>
          <a:p>
            <a:pPr lvl="1"/>
            <a:r>
              <a:rPr lang="en-GB" dirty="0"/>
              <a:t>A Rule-based approach</a:t>
            </a:r>
          </a:p>
          <a:p>
            <a:pPr lvl="1"/>
            <a:r>
              <a:rPr lang="en-GB" dirty="0"/>
              <a:t>4 different operations:</a:t>
            </a:r>
          </a:p>
          <a:p>
            <a:pPr lvl="2"/>
            <a:r>
              <a:rPr lang="en-GB" sz="2000" dirty="0"/>
              <a:t>Synonym Replacement</a:t>
            </a:r>
          </a:p>
          <a:p>
            <a:pPr lvl="2"/>
            <a:r>
              <a:rPr lang="en-GB" sz="2000" dirty="0"/>
              <a:t>Random Insertion</a:t>
            </a:r>
          </a:p>
          <a:p>
            <a:pPr lvl="2"/>
            <a:r>
              <a:rPr lang="en-GB" sz="2000" dirty="0"/>
              <a:t>Random Swap</a:t>
            </a:r>
          </a:p>
          <a:p>
            <a:pPr lvl="2"/>
            <a:r>
              <a:rPr lang="en-GB" sz="2000" dirty="0"/>
              <a:t>Random Deletion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2BDF-B1E7-4F5F-A610-BFD4A5E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52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6FB11F"/>
      </a:accent1>
      <a:accent2>
        <a:srgbClr val="29B914"/>
      </a:accent2>
      <a:accent3>
        <a:srgbClr val="21B94D"/>
      </a:accent3>
      <a:accent4>
        <a:srgbClr val="14B787"/>
      </a:accent4>
      <a:accent5>
        <a:srgbClr val="23B0C4"/>
      </a:accent5>
      <a:accent6>
        <a:srgbClr val="176FD5"/>
      </a:accent6>
      <a:hlink>
        <a:srgbClr val="8E5E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Neue Haas Grotesk Text Pro</vt:lpstr>
      <vt:lpstr>Times New Roman</vt:lpstr>
      <vt:lpstr>AccentBoxVTI</vt:lpstr>
      <vt:lpstr>Deep Learning for Detecting Mental Health Disorders using Social Media Generated Content </vt:lpstr>
      <vt:lpstr>Overview</vt:lpstr>
      <vt:lpstr>Motivation</vt:lpstr>
      <vt:lpstr>The Rise of Social Media</vt:lpstr>
      <vt:lpstr>The Prevalence of Mental Health</vt:lpstr>
      <vt:lpstr>Background</vt:lpstr>
      <vt:lpstr>Deep Learning Techniques</vt:lpstr>
      <vt:lpstr>Data</vt:lpstr>
      <vt:lpstr>Data Augmentation Methods</vt:lpstr>
      <vt:lpstr>Pre-processing</vt:lpstr>
      <vt:lpstr>Text Classification Models with Custom Embeddings</vt:lpstr>
      <vt:lpstr>Text Classification Models with Pre-trained Embeddings</vt:lpstr>
      <vt:lpstr>Results</vt:lpstr>
      <vt:lpstr>Performance of Architectures without Data Augmentation</vt:lpstr>
      <vt:lpstr>Performance of Architectures with Data Augmentation</vt:lpstr>
      <vt:lpstr>Discussion</vt:lpstr>
      <vt:lpstr>Conclusions &amp; Future Work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Detecting Mental Health Disorders using Social Media Generated Content </dc:title>
  <dc:creator>Luke Abela</dc:creator>
  <cp:lastModifiedBy>Luke Abela</cp:lastModifiedBy>
  <cp:revision>12</cp:revision>
  <dcterms:created xsi:type="dcterms:W3CDTF">2021-07-26T11:28:52Z</dcterms:created>
  <dcterms:modified xsi:type="dcterms:W3CDTF">2021-07-28T16:09:39Z</dcterms:modified>
</cp:coreProperties>
</file>