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19" name="Shape 19"/>
            <p:cNvSpPr/>
            <p:nvPr/>
          </p:nvSpPr>
          <p:spPr>
            <a:xfrm>
              <a:off x="3367087" y="-4763"/>
              <a:ext cx="1063624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>
              <a:off x="2928938" y="-4763"/>
              <a:ext cx="1035049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2582861"/>
              <a:ext cx="2693986" cy="42751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3371850" y="2692400"/>
              <a:ext cx="3332161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67087" y="2687636"/>
              <a:ext cx="4576761" cy="41703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2928938" y="2578100"/>
              <a:ext cx="3584574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baseline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23860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b="0" sz="320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b="0" sz="3200" cap="none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800"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 b="0" sz="320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b="0" sz="3200" cap="none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sz="2400" cap="none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sz="2800" cap="none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 b="0" sz="400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1186C3"/>
              </a:buClr>
              <a:buFont typeface="Calibri"/>
              <a:buNone/>
              <a:defRPr b="0" sz="2800">
                <a:solidFill>
                  <a:srgbClr val="1186C3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1186C3"/>
              </a:buClr>
              <a:buFont typeface="Calibri"/>
              <a:buNone/>
              <a:defRPr b="0" sz="2800">
                <a:solidFill>
                  <a:srgbClr val="1186C3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b="0" sz="28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594682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libri"/>
              <a:buNone/>
              <a:defRPr sz="18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6" name="Shape 6"/>
            <p:cNvSpPr/>
            <p:nvPr/>
          </p:nvSpPr>
          <p:spPr>
            <a:xfrm>
              <a:off x="1627187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Shape 7"/>
            <p:cNvSpPr/>
            <p:nvPr/>
          </p:nvSpPr>
          <p:spPr>
            <a:xfrm>
              <a:off x="1320800" y="0"/>
              <a:ext cx="1117599" cy="52768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5238750"/>
              <a:ext cx="1228724" cy="16192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627187" y="5291137"/>
              <a:ext cx="1495424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86375"/>
              <a:ext cx="2130424" cy="1571624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320800" y="5238750"/>
              <a:ext cx="1695450" cy="1619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10.png"/><Relationship Id="rId5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Relationship Id="rId4" Type="http://schemas.openxmlformats.org/officeDocument/2006/relationships/image" Target="../media/image11.png"/><Relationship Id="rId5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10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Elevator Project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Hartman, Lucas Dos Santos, Ezra Perry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951856" y="5883275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1086600" y="1627350"/>
            <a:ext cx="10018800" cy="3447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For constant floors, the basic elevator performed twice as fast as the rudimentary implementation on average.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Trials were then conducted with variable numbers of passenger requests.</a:t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086600" y="650250"/>
            <a:ext cx="10018800" cy="97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Results Analysis 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069800" y="1409150"/>
            <a:ext cx="40524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Rudimentary &amp; Basic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87" y="685800"/>
            <a:ext cx="43529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775" y="681025"/>
            <a:ext cx="43815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643" y="3780075"/>
            <a:ext cx="4191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1138275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5: First test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411050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6: Second test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670200" y="6180375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7: Third test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Results Analysis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484309" y="1724374"/>
            <a:ext cx="10018800" cy="312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same performance improvement still holds.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The basic implementation performs approximately twice as fast as its rudimentary counterpart.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Improving The Basic Elevator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484309" y="2209799"/>
            <a:ext cx="10018800" cy="312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From analyzing the results there was no specific area that the elevator appeared to struggle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While watching the visualization we noticed a key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Requests were not always being grabbed optimally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To fix this problem, we changed the implementation for the movement of the elevator, and how the elevator decided who to pick up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484300" y="449700"/>
            <a:ext cx="10018800" cy="82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Advanced Elevator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484300" y="1271400"/>
            <a:ext cx="10018800" cy="451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Structures Used: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Queue - Stores elevator requests.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Priority Queue - Stores “known” elevator requests.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Allows for quicker data access versus a second ArrayList.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ArrayList - Stores passengers currently in the elevator.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Operation: (See Figure #8 as needed)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58333"/>
              <a:buFont typeface="Arial"/>
            </a:pPr>
            <a:r>
              <a:rPr lang="en-US"/>
              <a:t>Check for unknown requests.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Supply these to the Priority Queue.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Check for passengers wanting to exit on current floor and let them out if needed.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Board passengers travelling in the same direction of the elevator (if they exist).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1484300" y="449700"/>
            <a:ext cx="10018800" cy="82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Advanced Elevator (Cont.)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484300" y="1271400"/>
            <a:ext cx="10018800" cy="451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Operation: (See Figure #8 as needed)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Otherwise, if it is empty, switch directions.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So long as the elevator has occupants, it will continue to move in its current direction.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If the elevator is empty and known requests exist in the Priority Queue, move towards the oldest request.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/>
              <a:t>If it empty and no requests exist at that time, the elevator will idle at the last floor it has visited.</a:t>
            </a:r>
          </a:p>
        </p:txBody>
      </p:sp>
      <p:sp>
        <p:nvSpPr>
          <p:cNvPr id="253" name="Shape 253"/>
          <p:cNvSpPr txBox="1"/>
          <p:nvPr>
            <p:ph idx="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287" y="199800"/>
            <a:ext cx="6021425" cy="55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899400" y="5872125"/>
            <a:ext cx="43932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Figure 8: Advanced Elevator Logic Flowchart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484309" y="1866899"/>
            <a:ext cx="10018800" cy="312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same trials were then run for the advanced elevator implementation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This was done to compare overall performance between the three elevators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00" y="685800"/>
            <a:ext cx="3540759" cy="25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274" y="685800"/>
            <a:ext cx="4082589" cy="25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192" y="3641050"/>
            <a:ext cx="4338750" cy="257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6" name="Shape 276"/>
          <p:cNvSpPr txBox="1"/>
          <p:nvPr/>
        </p:nvSpPr>
        <p:spPr>
          <a:xfrm>
            <a:off x="828875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10: First test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094775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11: Second test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413775" y="62193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12: Third test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Results Analysis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484309" y="2290324"/>
            <a:ext cx="10018800" cy="312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/>
              <a:t>For a majority of test cases, the advanced elevator performed faster.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US" sz="1800"/>
              <a:t>However in two test cases, the basic implementation was faster.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/>
              <a:t>The total cost for the advanced elevator was 295 seconds faster, on average.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484300" y="685800"/>
            <a:ext cx="10018800" cy="119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484300" y="1729625"/>
            <a:ext cx="10018800" cy="4061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just">
              <a:spcBef>
                <a:spcPts val="0"/>
              </a:spcBef>
              <a:buNone/>
            </a:pPr>
            <a:r>
              <a:rPr lang="en-US"/>
              <a:t>Our motivation for this project was to improve an elevator’s overall response time as well as improve upon its overall operating speed.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00" y="695875"/>
            <a:ext cx="3773800" cy="2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310" y="695875"/>
            <a:ext cx="3661086" cy="2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9961" y="3614075"/>
            <a:ext cx="4133283" cy="25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4" name="Shape 294"/>
          <p:cNvSpPr txBox="1"/>
          <p:nvPr/>
        </p:nvSpPr>
        <p:spPr>
          <a:xfrm>
            <a:off x="926000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13: First test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411050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14: Second test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670200" y="6180375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15: Third test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Results Analysis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484309" y="2251374"/>
            <a:ext cx="10018800" cy="312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advanced implementation outperformed the basic implementation on all trials.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 average it performed 2779 seconds faster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shows that the amount of floors does not change elevator performance much, but number of requests makes the advanced elevator much faster.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484300" y="685800"/>
            <a:ext cx="10018800" cy="98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Improvements for Real Life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484300" y="2232750"/>
            <a:ext cx="10018800" cy="239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Multiple Elevators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Requests distributed between them depending on which is closest and which is moving in the same direction as the 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Changes to Idle Behavior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Depending on time of day have elevator idle at different floors:</a:t>
            </a:r>
          </a:p>
          <a:p>
            <a:pPr indent="-228600" lvl="2" marL="1371600">
              <a:spcBef>
                <a:spcPts val="0"/>
              </a:spcBef>
            </a:pPr>
            <a:r>
              <a:rPr lang="en-US"/>
              <a:t>Midday - Middle floor, Morning - Ground floor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484161" y="322575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484300" y="1716600"/>
            <a:ext cx="10018800" cy="342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Elevators, Wikipedia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https://en.wikipedia.org/wiki/Elevator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Elevator Algorithm, Wikipedia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https://en.wikipedia.org/wiki/Elevator_algorithm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Elevator Puzzle, I-Programmer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http://www.i-programmer.info/programmer-puzzles/203-sharpen-your-coding-skills/4561-sharpenyour-coding-skills-elevator-puzzle.html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Cornell Elevator Project, Cornell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https://courses.cit.cornell.edu/ee476/FinalProjects/s2007/aoc6_dah64/aoc6_dah64/ 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484311" y="685800"/>
            <a:ext cx="10018712" cy="1250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Elevator Versions &amp; Implementations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84309" y="2051223"/>
            <a:ext cx="10018712" cy="3739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600"/>
              </a:spcAft>
            </a:pPr>
            <a:r>
              <a:rPr lang="en-US"/>
              <a:t>Rudimentary Elevator</a:t>
            </a:r>
          </a:p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600"/>
              </a:spcAft>
            </a:pPr>
            <a:r>
              <a:rPr lang="en-US"/>
              <a:t>Basic Elevator</a:t>
            </a:r>
          </a:p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600"/>
              </a:spcAft>
            </a:pPr>
            <a:r>
              <a:rPr lang="en-US"/>
              <a:t>Advanced Elevator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484300" y="685800"/>
            <a:ext cx="10018800" cy="111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Rudimentary Elevator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484300" y="1980425"/>
            <a:ext cx="10018800" cy="381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Structures Used: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Queue - Stores elevator requests.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ArrayList - Stores passengers currently in the elevator.</a:t>
            </a: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Operation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Open doors.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Check for those wishing to board or exit.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Check for next request.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If on current floor, allow person to board.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Close doors and proceed to next floor.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If top or bottom floor is reached, reverse direction.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484300" y="685800"/>
            <a:ext cx="10018800" cy="90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Basic Elevator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484300" y="1591200"/>
            <a:ext cx="10018800" cy="4199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Structures Used: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Queue - Stores elevator requests.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ArrayList #1 - Stores elevator requests. (For advanced movement logic)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ArrayList #2 - Stores passengers currently in the elevator.</a:t>
            </a: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Operation: (See Figure #1 as needed)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Check for next request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Move these requests from the Queue to the ArrayList as a “known” request.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58333"/>
              <a:buFont typeface="Arial"/>
            </a:pPr>
            <a:r>
              <a:rPr lang="en-US"/>
              <a:t>If the current floor has requests to board or exit, modify the ArrayList appropriately, but only if the passenger is wanting to move in the same direction that the elevator is.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484300" y="685800"/>
            <a:ext cx="10018800" cy="75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Basic Elevator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484309" y="2316324"/>
            <a:ext cx="10018800" cy="312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360"/>
              </a:spcBef>
              <a:buNone/>
            </a:pPr>
            <a:r>
              <a:rPr lang="en-US"/>
              <a:t>Elevator then decides which direction to move next.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If no known requests and it is empty, the elevator idles.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Otherwise, if it has passengers, the elevator continues in its current direction.</a:t>
            </a: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However, if the elevator is empty and has known requests, it moves to the floor with the oldest known request.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</a:pPr>
            <a:r>
              <a:rPr lang="en-US"/>
              <a:t>Allows for a minimized wait time.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87" y="1040322"/>
            <a:ext cx="7546625" cy="533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670200" y="630780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Figure 1: Basic Elevator Logic Flowchart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491450" y="0"/>
            <a:ext cx="9209100" cy="10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Elevator - Flowchart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484300" y="691875"/>
            <a:ext cx="10018800" cy="97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Results  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484300" y="1392225"/>
            <a:ext cx="10018800" cy="4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Comparison between the rudimentary and basic elevators.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cost was measured as the time taken between the passenger request and the passenger being dropped off at their destination.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Total cost was calculated as the sum of individual costs for each request.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Trials were run with variable number of floors and constant number of requests, and variable number of requests with constant floor amounts.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467500" y="1315300"/>
            <a:ext cx="40524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Rudimentary &amp; Basic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87" y="685800"/>
            <a:ext cx="43529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775" y="681025"/>
            <a:ext cx="43815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643" y="3780075"/>
            <a:ext cx="4191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138275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2: First test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411050" y="3243250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3: Second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670200" y="6180375"/>
            <a:ext cx="4851600" cy="3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4: Third test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951856" y="5867130"/>
            <a:ext cx="5510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