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75" r:id="rId4"/>
  </p:sldMasterIdLst>
  <p:notesMasterIdLst>
    <p:notesMasterId r:id="rId63"/>
  </p:notesMasterIdLst>
  <p:handoutMasterIdLst>
    <p:handoutMasterId r:id="rId64"/>
  </p:handoutMasterIdLst>
  <p:sldIdLst>
    <p:sldId id="1189" r:id="rId5"/>
    <p:sldId id="1635" r:id="rId6"/>
    <p:sldId id="1190" r:id="rId7"/>
    <p:sldId id="1481" r:id="rId8"/>
    <p:sldId id="1831" r:id="rId9"/>
    <p:sldId id="1991" r:id="rId10"/>
    <p:sldId id="1483" r:id="rId11"/>
    <p:sldId id="1990" r:id="rId12"/>
    <p:sldId id="1833" r:id="rId13"/>
    <p:sldId id="1830" r:id="rId14"/>
    <p:sldId id="1484" r:id="rId15"/>
    <p:sldId id="1880" r:id="rId16"/>
    <p:sldId id="1881" r:id="rId17"/>
    <p:sldId id="1826" r:id="rId18"/>
    <p:sldId id="1827" r:id="rId19"/>
    <p:sldId id="1828" r:id="rId20"/>
    <p:sldId id="1829" r:id="rId21"/>
    <p:sldId id="1191" r:id="rId22"/>
    <p:sldId id="1885" r:id="rId23"/>
    <p:sldId id="1892" r:id="rId24"/>
    <p:sldId id="1485" r:id="rId25"/>
    <p:sldId id="1888" r:id="rId26"/>
    <p:sldId id="1889" r:id="rId27"/>
    <p:sldId id="1891" r:id="rId28"/>
    <p:sldId id="1890" r:id="rId29"/>
    <p:sldId id="1894" r:id="rId30"/>
    <p:sldId id="1895" r:id="rId31"/>
    <p:sldId id="1896" r:id="rId32"/>
    <p:sldId id="1897" r:id="rId33"/>
    <p:sldId id="1898" r:id="rId34"/>
    <p:sldId id="1899" r:id="rId35"/>
    <p:sldId id="2484" r:id="rId36"/>
    <p:sldId id="1900" r:id="rId37"/>
    <p:sldId id="1903" r:id="rId38"/>
    <p:sldId id="1901" r:id="rId39"/>
    <p:sldId id="1902" r:id="rId40"/>
    <p:sldId id="1904" r:id="rId41"/>
    <p:sldId id="1905" r:id="rId42"/>
    <p:sldId id="1989" r:id="rId43"/>
    <p:sldId id="1907" r:id="rId44"/>
    <p:sldId id="1893" r:id="rId45"/>
    <p:sldId id="1502" r:id="rId46"/>
    <p:sldId id="1503" r:id="rId47"/>
    <p:sldId id="1506" r:id="rId48"/>
    <p:sldId id="1501" r:id="rId49"/>
    <p:sldId id="1504" r:id="rId50"/>
    <p:sldId id="1505" r:id="rId51"/>
    <p:sldId id="2358" r:id="rId52"/>
    <p:sldId id="2188" r:id="rId53"/>
    <p:sldId id="1515" r:id="rId54"/>
    <p:sldId id="2253" r:id="rId55"/>
    <p:sldId id="2444" r:id="rId56"/>
    <p:sldId id="2359" r:id="rId57"/>
    <p:sldId id="2481" r:id="rId58"/>
    <p:sldId id="2482" r:id="rId59"/>
    <p:sldId id="2485" r:id="rId60"/>
    <p:sldId id="2483" r:id="rId61"/>
    <p:sldId id="1636"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8 - Introduction to DSC" id="{21976362-5FDD-4961-9372-9429ECC0FD89}">
          <p14:sldIdLst>
            <p14:sldId id="1189"/>
            <p14:sldId id="1635"/>
            <p14:sldId id="1190"/>
            <p14:sldId id="1481"/>
            <p14:sldId id="1831"/>
            <p14:sldId id="1991"/>
            <p14:sldId id="1483"/>
            <p14:sldId id="1990"/>
            <p14:sldId id="1833"/>
            <p14:sldId id="1830"/>
            <p14:sldId id="1484"/>
            <p14:sldId id="1880"/>
            <p14:sldId id="1881"/>
            <p14:sldId id="1826"/>
            <p14:sldId id="1827"/>
            <p14:sldId id="1828"/>
            <p14:sldId id="1829"/>
            <p14:sldId id="1191"/>
            <p14:sldId id="1885"/>
            <p14:sldId id="1892"/>
            <p14:sldId id="1485"/>
            <p14:sldId id="1888"/>
            <p14:sldId id="1889"/>
            <p14:sldId id="1891"/>
            <p14:sldId id="1890"/>
            <p14:sldId id="1894"/>
            <p14:sldId id="1895"/>
            <p14:sldId id="1896"/>
            <p14:sldId id="1897"/>
            <p14:sldId id="1898"/>
            <p14:sldId id="1899"/>
            <p14:sldId id="2484"/>
            <p14:sldId id="1900"/>
            <p14:sldId id="1903"/>
            <p14:sldId id="1901"/>
            <p14:sldId id="1902"/>
            <p14:sldId id="1904"/>
            <p14:sldId id="1905"/>
            <p14:sldId id="1989"/>
            <p14:sldId id="1907"/>
            <p14:sldId id="1893"/>
            <p14:sldId id="1502"/>
            <p14:sldId id="1503"/>
            <p14:sldId id="1506"/>
            <p14:sldId id="1501"/>
            <p14:sldId id="1504"/>
            <p14:sldId id="1505"/>
            <p14:sldId id="2358"/>
            <p14:sldId id="2188"/>
            <p14:sldId id="1515"/>
            <p14:sldId id="2253"/>
            <p14:sldId id="2444"/>
            <p14:sldId id="2359"/>
            <p14:sldId id="2481"/>
            <p14:sldId id="2482"/>
            <p14:sldId id="2485"/>
            <p14:sldId id="2483"/>
            <p14:sldId id="1636"/>
          </p14:sldIdLst>
        </p14:section>
        <p14:section name="Appendix - DSC" id="{0440E8D6-C8AB-4910-9699-A3C7DE1B9078}">
          <p14:sldIdLst/>
        </p14:section>
      </p14:sectionLst>
    </p:ext>
    <p:ext uri="{EFAFB233-063F-42B5-8137-9DF3F51BA10A}">
      <p15:sldGuideLst xmlns:p15="http://schemas.microsoft.com/office/powerpoint/2012/main">
        <p15:guide id="1" orient="horz" pos="2064"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2456"/>
    <a:srgbClr val="0A5BBA"/>
    <a:srgbClr val="FF9933"/>
    <a:srgbClr val="277EB5"/>
    <a:srgbClr val="D0D8E8"/>
    <a:srgbClr val="FF3300"/>
    <a:srgbClr val="008000"/>
    <a:srgbClr val="FF0066"/>
    <a:srgbClr val="FFFF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42" autoAdjust="0"/>
    <p:restoredTop sz="79517" autoAdjust="0"/>
  </p:normalViewPr>
  <p:slideViewPr>
    <p:cSldViewPr snapToGrid="0" snapToObjects="1">
      <p:cViewPr varScale="1">
        <p:scale>
          <a:sx n="109" d="100"/>
          <a:sy n="109" d="100"/>
        </p:scale>
        <p:origin x="138" y="228"/>
      </p:cViewPr>
      <p:guideLst>
        <p:guide orient="horz" pos="2064"/>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3" d="2"/>
        <a:sy n="3" d="2"/>
      </p:scale>
      <p:origin x="0" y="0"/>
    </p:cViewPr>
  </p:notesTextViewPr>
  <p:sorterViewPr>
    <p:cViewPr varScale="1">
      <p:scale>
        <a:sx n="1" d="1"/>
        <a:sy n="1" d="1"/>
      </p:scale>
      <p:origin x="0" y="-17784"/>
    </p:cViewPr>
  </p:sorterViewPr>
  <p:notesViewPr>
    <p:cSldViewPr snapToGrid="0" snapToObjects="1">
      <p:cViewPr varScale="1">
        <p:scale>
          <a:sx n="83" d="100"/>
          <a:sy n="83" d="100"/>
        </p:scale>
        <p:origin x="385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29.xml"/><Relationship Id="rId18" Type="http://schemas.openxmlformats.org/officeDocument/2006/relationships/slide" Target="slides/slide43.xml"/><Relationship Id="rId3" Type="http://schemas.openxmlformats.org/officeDocument/2006/relationships/slide" Target="slides/slide3.xml"/><Relationship Id="rId21" Type="http://schemas.openxmlformats.org/officeDocument/2006/relationships/slide" Target="slides/slide46.xml"/><Relationship Id="rId7" Type="http://schemas.openxmlformats.org/officeDocument/2006/relationships/slide" Target="slides/slide8.xml"/><Relationship Id="rId12" Type="http://schemas.openxmlformats.org/officeDocument/2006/relationships/slide" Target="slides/slide26.xml"/><Relationship Id="rId17" Type="http://schemas.openxmlformats.org/officeDocument/2006/relationships/slide" Target="slides/slide42.xml"/><Relationship Id="rId2" Type="http://schemas.openxmlformats.org/officeDocument/2006/relationships/slide" Target="slides/slide2.xml"/><Relationship Id="rId16" Type="http://schemas.openxmlformats.org/officeDocument/2006/relationships/slide" Target="slides/slide41.xml"/><Relationship Id="rId20" Type="http://schemas.openxmlformats.org/officeDocument/2006/relationships/slide" Target="slides/slide45.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21.xml"/><Relationship Id="rId24" Type="http://schemas.openxmlformats.org/officeDocument/2006/relationships/slide" Target="slides/slide58.xml"/><Relationship Id="rId5" Type="http://schemas.openxmlformats.org/officeDocument/2006/relationships/slide" Target="slides/slide5.xml"/><Relationship Id="rId15" Type="http://schemas.openxmlformats.org/officeDocument/2006/relationships/slide" Target="slides/slide37.xml"/><Relationship Id="rId23" Type="http://schemas.openxmlformats.org/officeDocument/2006/relationships/slide" Target="slides/slide50.xml"/><Relationship Id="rId10" Type="http://schemas.openxmlformats.org/officeDocument/2006/relationships/slide" Target="slides/slide18.xml"/><Relationship Id="rId19" Type="http://schemas.openxmlformats.org/officeDocument/2006/relationships/slide" Target="slides/slide44.xml"/><Relationship Id="rId4" Type="http://schemas.openxmlformats.org/officeDocument/2006/relationships/slide" Target="slides/slide4.xml"/><Relationship Id="rId9" Type="http://schemas.openxmlformats.org/officeDocument/2006/relationships/slide" Target="slides/slide12.xml"/><Relationship Id="rId14" Type="http://schemas.openxmlformats.org/officeDocument/2006/relationships/slide" Target="slides/slide33.xml"/><Relationship Id="rId22" Type="http://schemas.openxmlformats.org/officeDocument/2006/relationships/slide" Target="slides/slide4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AAC708-066B-4381-B744-E013C9A6260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1A1C7EB-266E-475F-937E-88D11ECE4C77}">
      <dgm:prSet phldrT="[Text]"/>
      <dgm:spPr/>
      <dgm:t>
        <a:bodyPr/>
        <a:lstStyle/>
        <a:p>
          <a:pPr>
            <a:lnSpc>
              <a:spcPct val="100000"/>
            </a:lnSpc>
            <a:spcAft>
              <a:spcPts val="0"/>
            </a:spcAft>
          </a:pPr>
          <a:r>
            <a:rPr lang="en-AU" dirty="0"/>
            <a:t>Scripts</a:t>
          </a:r>
          <a:endParaRPr lang="en-US" dirty="0"/>
        </a:p>
      </dgm:t>
    </dgm:pt>
    <dgm:pt modelId="{2905743A-BBB2-4042-AF33-F69B7B823F2E}" type="parTrans" cxnId="{48FE2CA1-87D1-464C-A1FF-9AEC27244224}">
      <dgm:prSet/>
      <dgm:spPr/>
      <dgm:t>
        <a:bodyPr/>
        <a:lstStyle/>
        <a:p>
          <a:endParaRPr lang="en-US"/>
        </a:p>
      </dgm:t>
    </dgm:pt>
    <dgm:pt modelId="{D2419C47-EAD3-4E44-874C-1628C4FA0F83}" type="sibTrans" cxnId="{48FE2CA1-87D1-464C-A1FF-9AEC27244224}">
      <dgm:prSet/>
      <dgm:spPr/>
      <dgm:t>
        <a:bodyPr/>
        <a:lstStyle/>
        <a:p>
          <a:endParaRPr lang="en-US"/>
        </a:p>
      </dgm:t>
    </dgm:pt>
    <dgm:pt modelId="{B27232A5-EFA1-4170-88D6-E099357332AD}">
      <dgm:prSet/>
      <dgm:spPr/>
      <dgm:t>
        <a:bodyPr/>
        <a:lstStyle/>
        <a:p>
          <a:pPr>
            <a:lnSpc>
              <a:spcPct val="100000"/>
            </a:lnSpc>
            <a:spcAft>
              <a:spcPts val="0"/>
            </a:spcAft>
          </a:pPr>
          <a:r>
            <a:rPr lang="en-AU" dirty="0"/>
            <a:t>Environment Variables</a:t>
          </a:r>
        </a:p>
      </dgm:t>
    </dgm:pt>
    <dgm:pt modelId="{191236C7-2DE1-4D28-B0A7-B3BAD3A14E89}" type="parTrans" cxnId="{EAC2782B-D420-4A07-9762-58D73C64C899}">
      <dgm:prSet/>
      <dgm:spPr/>
      <dgm:t>
        <a:bodyPr/>
        <a:lstStyle/>
        <a:p>
          <a:endParaRPr lang="en-US"/>
        </a:p>
      </dgm:t>
    </dgm:pt>
    <dgm:pt modelId="{B44D9CDC-4B89-403F-9506-40704AB4C39C}" type="sibTrans" cxnId="{EAC2782B-D420-4A07-9762-58D73C64C899}">
      <dgm:prSet/>
      <dgm:spPr/>
      <dgm:t>
        <a:bodyPr/>
        <a:lstStyle/>
        <a:p>
          <a:endParaRPr lang="en-US"/>
        </a:p>
      </dgm:t>
    </dgm:pt>
    <dgm:pt modelId="{08E095DF-0E3A-4B47-A9DA-CBB690EC45BC}">
      <dgm:prSet/>
      <dgm:spPr/>
      <dgm:t>
        <a:bodyPr/>
        <a:lstStyle/>
        <a:p>
          <a:pPr>
            <a:lnSpc>
              <a:spcPct val="100000"/>
            </a:lnSpc>
            <a:spcAft>
              <a:spcPts val="0"/>
            </a:spcAft>
          </a:pPr>
          <a:r>
            <a:rPr lang="en-AU" dirty="0"/>
            <a:t>Registry</a:t>
          </a:r>
        </a:p>
      </dgm:t>
    </dgm:pt>
    <dgm:pt modelId="{5056767D-7587-4EB8-88D1-E16FFB2ABBF9}" type="parTrans" cxnId="{97FEC6F6-FED3-4E7A-B45B-B61B6CBCEDA0}">
      <dgm:prSet/>
      <dgm:spPr/>
      <dgm:t>
        <a:bodyPr/>
        <a:lstStyle/>
        <a:p>
          <a:endParaRPr lang="en-US"/>
        </a:p>
      </dgm:t>
    </dgm:pt>
    <dgm:pt modelId="{B8606040-7771-4448-98C3-EA0F295DD82B}" type="sibTrans" cxnId="{97FEC6F6-FED3-4E7A-B45B-B61B6CBCEDA0}">
      <dgm:prSet/>
      <dgm:spPr/>
      <dgm:t>
        <a:bodyPr/>
        <a:lstStyle/>
        <a:p>
          <a:endParaRPr lang="en-US"/>
        </a:p>
      </dgm:t>
    </dgm:pt>
    <dgm:pt modelId="{080D1DAB-F8F5-4CB6-9CEE-0615C6D14D9C}">
      <dgm:prSet/>
      <dgm:spPr/>
      <dgm:t>
        <a:bodyPr/>
        <a:lstStyle/>
        <a:p>
          <a:pPr>
            <a:lnSpc>
              <a:spcPct val="100000"/>
            </a:lnSpc>
            <a:spcAft>
              <a:spcPts val="0"/>
            </a:spcAft>
          </a:pPr>
          <a:r>
            <a:rPr lang="en-AU" dirty="0"/>
            <a:t>Repair</a:t>
          </a:r>
        </a:p>
        <a:p>
          <a:pPr>
            <a:lnSpc>
              <a:spcPct val="100000"/>
            </a:lnSpc>
            <a:spcAft>
              <a:spcPts val="0"/>
            </a:spcAft>
          </a:pPr>
          <a:r>
            <a:rPr lang="en-AU" dirty="0"/>
            <a:t>Desired</a:t>
          </a:r>
        </a:p>
        <a:p>
          <a:pPr>
            <a:lnSpc>
              <a:spcPct val="100000"/>
            </a:lnSpc>
            <a:spcAft>
              <a:spcPts val="0"/>
            </a:spcAft>
          </a:pPr>
          <a:r>
            <a:rPr lang="en-AU" dirty="0"/>
            <a:t>State</a:t>
          </a:r>
        </a:p>
      </dgm:t>
    </dgm:pt>
    <dgm:pt modelId="{2D4EB9DA-36AC-4494-A0DB-3B30A8D197F5}" type="parTrans" cxnId="{3FF1A5FF-9DF4-4BF2-8CDC-94C6B4B2111D}">
      <dgm:prSet/>
      <dgm:spPr/>
      <dgm:t>
        <a:bodyPr/>
        <a:lstStyle/>
        <a:p>
          <a:endParaRPr lang="en-US"/>
        </a:p>
      </dgm:t>
    </dgm:pt>
    <dgm:pt modelId="{FEBF7D0C-E23C-40F1-8A2D-47E524A2B693}" type="sibTrans" cxnId="{3FF1A5FF-9DF4-4BF2-8CDC-94C6B4B2111D}">
      <dgm:prSet/>
      <dgm:spPr/>
      <dgm:t>
        <a:bodyPr/>
        <a:lstStyle/>
        <a:p>
          <a:endParaRPr lang="en-US"/>
        </a:p>
      </dgm:t>
    </dgm:pt>
    <dgm:pt modelId="{C564849A-E439-4C44-B2B2-A7BF3CBF7F21}">
      <dgm:prSet/>
      <dgm:spPr/>
      <dgm:t>
        <a:bodyPr/>
        <a:lstStyle/>
        <a:p>
          <a:pPr>
            <a:lnSpc>
              <a:spcPct val="100000"/>
            </a:lnSpc>
            <a:spcAft>
              <a:spcPts val="0"/>
            </a:spcAft>
          </a:pPr>
          <a:r>
            <a:rPr lang="en-AU" dirty="0"/>
            <a:t>Report</a:t>
          </a:r>
        </a:p>
        <a:p>
          <a:pPr>
            <a:lnSpc>
              <a:spcPct val="100000"/>
            </a:lnSpc>
            <a:spcAft>
              <a:spcPts val="0"/>
            </a:spcAft>
          </a:pPr>
          <a:r>
            <a:rPr lang="en-AU" dirty="0"/>
            <a:t>Desired</a:t>
          </a:r>
        </a:p>
        <a:p>
          <a:pPr>
            <a:lnSpc>
              <a:spcPct val="100000"/>
            </a:lnSpc>
            <a:spcAft>
              <a:spcPts val="0"/>
            </a:spcAft>
          </a:pPr>
          <a:r>
            <a:rPr lang="en-AU" dirty="0"/>
            <a:t>State</a:t>
          </a:r>
        </a:p>
      </dgm:t>
    </dgm:pt>
    <dgm:pt modelId="{7024E21D-77C9-4950-B934-9C8D4874FFF8}" type="parTrans" cxnId="{A824206A-CF1F-4B9F-AD0B-46B2CB8D61D3}">
      <dgm:prSet/>
      <dgm:spPr/>
      <dgm:t>
        <a:bodyPr/>
        <a:lstStyle/>
        <a:p>
          <a:endParaRPr lang="en-US"/>
        </a:p>
      </dgm:t>
    </dgm:pt>
    <dgm:pt modelId="{E27F4D8C-DC07-4559-8FF3-13BD4090DD38}" type="sibTrans" cxnId="{A824206A-CF1F-4B9F-AD0B-46B2CB8D61D3}">
      <dgm:prSet/>
      <dgm:spPr/>
      <dgm:t>
        <a:bodyPr/>
        <a:lstStyle/>
        <a:p>
          <a:endParaRPr lang="en-US"/>
        </a:p>
      </dgm:t>
    </dgm:pt>
    <dgm:pt modelId="{80599F98-FFC8-43A7-8347-25C4134DC8B4}">
      <dgm:prSet/>
      <dgm:spPr/>
      <dgm:t>
        <a:bodyPr/>
        <a:lstStyle/>
        <a:p>
          <a:pPr>
            <a:lnSpc>
              <a:spcPct val="100000"/>
            </a:lnSpc>
            <a:spcAft>
              <a:spcPts val="0"/>
            </a:spcAft>
          </a:pPr>
          <a:r>
            <a:rPr lang="en-AU" dirty="0"/>
            <a:t>Deploy</a:t>
          </a:r>
        </a:p>
        <a:p>
          <a:pPr>
            <a:lnSpc>
              <a:spcPct val="100000"/>
            </a:lnSpc>
            <a:spcAft>
              <a:spcPts val="0"/>
            </a:spcAft>
          </a:pPr>
          <a:r>
            <a:rPr lang="en-AU" dirty="0"/>
            <a:t>Software</a:t>
          </a:r>
        </a:p>
      </dgm:t>
    </dgm:pt>
    <dgm:pt modelId="{BAED36A1-1A53-4E23-B293-464FFF0913E3}" type="parTrans" cxnId="{245A5BF4-7CC8-4AE4-B3B4-3AA3EC9D013F}">
      <dgm:prSet/>
      <dgm:spPr/>
      <dgm:t>
        <a:bodyPr/>
        <a:lstStyle/>
        <a:p>
          <a:endParaRPr lang="en-US"/>
        </a:p>
      </dgm:t>
    </dgm:pt>
    <dgm:pt modelId="{C5338A26-2E55-4504-8197-03422A84EE84}" type="sibTrans" cxnId="{245A5BF4-7CC8-4AE4-B3B4-3AA3EC9D013F}">
      <dgm:prSet/>
      <dgm:spPr/>
      <dgm:t>
        <a:bodyPr/>
        <a:lstStyle/>
        <a:p>
          <a:endParaRPr lang="en-US"/>
        </a:p>
      </dgm:t>
    </dgm:pt>
    <dgm:pt modelId="{8EADD91A-5D01-420B-A3A4-F282219D8545}">
      <dgm:prSet/>
      <dgm:spPr/>
      <dgm:t>
        <a:bodyPr/>
        <a:lstStyle/>
        <a:p>
          <a:pPr>
            <a:lnSpc>
              <a:spcPct val="100000"/>
            </a:lnSpc>
            <a:spcAft>
              <a:spcPts val="0"/>
            </a:spcAft>
          </a:pPr>
          <a:r>
            <a:rPr lang="en-AU" dirty="0"/>
            <a:t>Roles and</a:t>
          </a:r>
        </a:p>
        <a:p>
          <a:pPr>
            <a:lnSpc>
              <a:spcPct val="100000"/>
            </a:lnSpc>
            <a:spcAft>
              <a:spcPts val="0"/>
            </a:spcAft>
          </a:pPr>
          <a:r>
            <a:rPr lang="en-AU" dirty="0"/>
            <a:t>Features</a:t>
          </a:r>
        </a:p>
      </dgm:t>
    </dgm:pt>
    <dgm:pt modelId="{E3328E2A-09C4-4C96-BEAC-14EEA12A8725}" type="parTrans" cxnId="{7EB68B5F-C297-4BDA-9542-9B51861DA581}">
      <dgm:prSet/>
      <dgm:spPr/>
      <dgm:t>
        <a:bodyPr/>
        <a:lstStyle/>
        <a:p>
          <a:endParaRPr lang="en-US"/>
        </a:p>
      </dgm:t>
    </dgm:pt>
    <dgm:pt modelId="{2C9B9DF9-2E90-4A18-8877-2A5E2786298A}" type="sibTrans" cxnId="{7EB68B5F-C297-4BDA-9542-9B51861DA581}">
      <dgm:prSet/>
      <dgm:spPr/>
      <dgm:t>
        <a:bodyPr/>
        <a:lstStyle/>
        <a:p>
          <a:endParaRPr lang="en-US"/>
        </a:p>
      </dgm:t>
    </dgm:pt>
    <dgm:pt modelId="{7F95F3FD-1A4B-4A92-97A7-9F3B5A29F3AB}">
      <dgm:prSet/>
      <dgm:spPr/>
      <dgm:t>
        <a:bodyPr/>
        <a:lstStyle/>
        <a:p>
          <a:pPr>
            <a:lnSpc>
              <a:spcPct val="100000"/>
            </a:lnSpc>
            <a:spcAft>
              <a:spcPts val="0"/>
            </a:spcAft>
          </a:pPr>
          <a:r>
            <a:rPr lang="en-AU" dirty="0"/>
            <a:t>Files and</a:t>
          </a:r>
        </a:p>
        <a:p>
          <a:pPr>
            <a:lnSpc>
              <a:spcPct val="100000"/>
            </a:lnSpc>
            <a:spcAft>
              <a:spcPts val="0"/>
            </a:spcAft>
          </a:pPr>
          <a:r>
            <a:rPr lang="en-AU" dirty="0"/>
            <a:t>Directories</a:t>
          </a:r>
        </a:p>
      </dgm:t>
    </dgm:pt>
    <dgm:pt modelId="{691B620F-2A9D-431C-A67D-DF5E0FD7E569}" type="parTrans" cxnId="{857D82E8-7990-4826-8920-1C0B4B8A8AF6}">
      <dgm:prSet/>
      <dgm:spPr/>
      <dgm:t>
        <a:bodyPr/>
        <a:lstStyle/>
        <a:p>
          <a:endParaRPr lang="en-US"/>
        </a:p>
      </dgm:t>
    </dgm:pt>
    <dgm:pt modelId="{1F3517F7-C135-4496-BE3D-1373F6C402B4}" type="sibTrans" cxnId="{857D82E8-7990-4826-8920-1C0B4B8A8AF6}">
      <dgm:prSet/>
      <dgm:spPr/>
      <dgm:t>
        <a:bodyPr/>
        <a:lstStyle/>
        <a:p>
          <a:endParaRPr lang="en-US"/>
        </a:p>
      </dgm:t>
    </dgm:pt>
    <dgm:pt modelId="{8D174B81-5AB8-4EFC-A6BB-8CD2105536F1}">
      <dgm:prSet/>
      <dgm:spPr/>
      <dgm:t>
        <a:bodyPr/>
        <a:lstStyle/>
        <a:p>
          <a:pPr>
            <a:lnSpc>
              <a:spcPct val="100000"/>
            </a:lnSpc>
            <a:spcAft>
              <a:spcPts val="0"/>
            </a:spcAft>
          </a:pPr>
          <a:r>
            <a:rPr lang="en-AU" dirty="0"/>
            <a:t>Processes and Services</a:t>
          </a:r>
        </a:p>
      </dgm:t>
    </dgm:pt>
    <dgm:pt modelId="{4B68F59F-CD57-4AF8-AEA1-ABA21AF0D0B9}" type="parTrans" cxnId="{F35532A5-313C-4A5F-808B-0B65B676C7CE}">
      <dgm:prSet/>
      <dgm:spPr/>
      <dgm:t>
        <a:bodyPr/>
        <a:lstStyle/>
        <a:p>
          <a:endParaRPr lang="en-US"/>
        </a:p>
      </dgm:t>
    </dgm:pt>
    <dgm:pt modelId="{5558AAD0-0641-4AC9-A9C4-3FEB966F541F}" type="sibTrans" cxnId="{F35532A5-313C-4A5F-808B-0B65B676C7CE}">
      <dgm:prSet/>
      <dgm:spPr/>
      <dgm:t>
        <a:bodyPr/>
        <a:lstStyle/>
        <a:p>
          <a:endParaRPr lang="en-US"/>
        </a:p>
      </dgm:t>
    </dgm:pt>
    <dgm:pt modelId="{452E4B37-AD92-41A1-8925-42115AB72130}">
      <dgm:prSet/>
      <dgm:spPr/>
      <dgm:t>
        <a:bodyPr/>
        <a:lstStyle/>
        <a:p>
          <a:pPr>
            <a:lnSpc>
              <a:spcPct val="100000"/>
            </a:lnSpc>
            <a:spcAft>
              <a:spcPts val="0"/>
            </a:spcAft>
          </a:pPr>
          <a:r>
            <a:rPr lang="en-AU" dirty="0"/>
            <a:t>Users and</a:t>
          </a:r>
        </a:p>
        <a:p>
          <a:pPr>
            <a:lnSpc>
              <a:spcPct val="100000"/>
            </a:lnSpc>
            <a:spcAft>
              <a:spcPts val="0"/>
            </a:spcAft>
          </a:pPr>
          <a:r>
            <a:rPr lang="en-AU" dirty="0"/>
            <a:t>Groups</a:t>
          </a:r>
        </a:p>
      </dgm:t>
    </dgm:pt>
    <dgm:pt modelId="{FFE0442C-0C02-40D5-B8D9-D0B9164A78F4}" type="parTrans" cxnId="{B531A034-F555-4F15-9083-CD452465CE40}">
      <dgm:prSet/>
      <dgm:spPr/>
      <dgm:t>
        <a:bodyPr/>
        <a:lstStyle/>
        <a:p>
          <a:endParaRPr lang="en-US"/>
        </a:p>
      </dgm:t>
    </dgm:pt>
    <dgm:pt modelId="{12C6464A-EEF6-45C1-A308-F23120403F26}" type="sibTrans" cxnId="{B531A034-F555-4F15-9083-CD452465CE40}">
      <dgm:prSet/>
      <dgm:spPr/>
      <dgm:t>
        <a:bodyPr/>
        <a:lstStyle/>
        <a:p>
          <a:endParaRPr lang="en-US"/>
        </a:p>
      </dgm:t>
    </dgm:pt>
    <dgm:pt modelId="{F3F27CE0-CADD-4F72-BA09-675E238F13F1}" type="pres">
      <dgm:prSet presAssocID="{D2AAC708-066B-4381-B744-E013C9A6260A}" presName="diagram" presStyleCnt="0">
        <dgm:presLayoutVars>
          <dgm:dir val="rev"/>
          <dgm:resizeHandles val="exact"/>
        </dgm:presLayoutVars>
      </dgm:prSet>
      <dgm:spPr/>
    </dgm:pt>
    <dgm:pt modelId="{47180D85-76F7-4361-9BDE-FC90E5C171A2}" type="pres">
      <dgm:prSet presAssocID="{11A1C7EB-266E-475F-937E-88D11ECE4C77}" presName="node" presStyleLbl="node1" presStyleIdx="0" presStyleCnt="10">
        <dgm:presLayoutVars>
          <dgm:bulletEnabled val="1"/>
        </dgm:presLayoutVars>
      </dgm:prSet>
      <dgm:spPr/>
    </dgm:pt>
    <dgm:pt modelId="{85490EFF-6D3D-401C-A2B3-6AE686435CA8}" type="pres">
      <dgm:prSet presAssocID="{D2419C47-EAD3-4E44-874C-1628C4FA0F83}" presName="sibTrans" presStyleCnt="0"/>
      <dgm:spPr/>
    </dgm:pt>
    <dgm:pt modelId="{152E45BB-445B-4EC3-9D46-701487610741}" type="pres">
      <dgm:prSet presAssocID="{B27232A5-EFA1-4170-88D6-E099357332AD}" presName="node" presStyleLbl="node1" presStyleIdx="1" presStyleCnt="10">
        <dgm:presLayoutVars>
          <dgm:bulletEnabled val="1"/>
        </dgm:presLayoutVars>
      </dgm:prSet>
      <dgm:spPr/>
    </dgm:pt>
    <dgm:pt modelId="{4AE22C79-7B65-4E59-A356-A3164E5FF82A}" type="pres">
      <dgm:prSet presAssocID="{B44D9CDC-4B89-403F-9506-40704AB4C39C}" presName="sibTrans" presStyleCnt="0"/>
      <dgm:spPr/>
    </dgm:pt>
    <dgm:pt modelId="{FE887B3C-26B6-4D22-BCD6-7C05E8474386}" type="pres">
      <dgm:prSet presAssocID="{08E095DF-0E3A-4B47-A9DA-CBB690EC45BC}" presName="node" presStyleLbl="node1" presStyleIdx="2" presStyleCnt="10">
        <dgm:presLayoutVars>
          <dgm:bulletEnabled val="1"/>
        </dgm:presLayoutVars>
      </dgm:prSet>
      <dgm:spPr/>
    </dgm:pt>
    <dgm:pt modelId="{CCD0CC6C-7893-4268-B8C0-C60A6729002F}" type="pres">
      <dgm:prSet presAssocID="{B8606040-7771-4448-98C3-EA0F295DD82B}" presName="sibTrans" presStyleCnt="0"/>
      <dgm:spPr/>
    </dgm:pt>
    <dgm:pt modelId="{A7808044-4649-49E8-BBB3-86BC04E99806}" type="pres">
      <dgm:prSet presAssocID="{080D1DAB-F8F5-4CB6-9CEE-0615C6D14D9C}" presName="node" presStyleLbl="node1" presStyleIdx="3" presStyleCnt="10">
        <dgm:presLayoutVars>
          <dgm:bulletEnabled val="1"/>
        </dgm:presLayoutVars>
      </dgm:prSet>
      <dgm:spPr/>
    </dgm:pt>
    <dgm:pt modelId="{80374A0C-0EAF-46D7-8071-6B2284EBDD1B}" type="pres">
      <dgm:prSet presAssocID="{FEBF7D0C-E23C-40F1-8A2D-47E524A2B693}" presName="sibTrans" presStyleCnt="0"/>
      <dgm:spPr/>
    </dgm:pt>
    <dgm:pt modelId="{48F166E2-2B87-43E6-9E71-FD1E23A1935F}" type="pres">
      <dgm:prSet presAssocID="{C564849A-E439-4C44-B2B2-A7BF3CBF7F21}" presName="node" presStyleLbl="node1" presStyleIdx="4" presStyleCnt="10">
        <dgm:presLayoutVars>
          <dgm:bulletEnabled val="1"/>
        </dgm:presLayoutVars>
      </dgm:prSet>
      <dgm:spPr/>
    </dgm:pt>
    <dgm:pt modelId="{C30BEDB4-4E04-477D-B42E-651971043914}" type="pres">
      <dgm:prSet presAssocID="{E27F4D8C-DC07-4559-8FF3-13BD4090DD38}" presName="sibTrans" presStyleCnt="0"/>
      <dgm:spPr/>
    </dgm:pt>
    <dgm:pt modelId="{AD1421B9-D68C-4E67-80E3-0E02F2D1396B}" type="pres">
      <dgm:prSet presAssocID="{80599F98-FFC8-43A7-8347-25C4134DC8B4}" presName="node" presStyleLbl="node1" presStyleIdx="5" presStyleCnt="10">
        <dgm:presLayoutVars>
          <dgm:bulletEnabled val="1"/>
        </dgm:presLayoutVars>
      </dgm:prSet>
      <dgm:spPr/>
    </dgm:pt>
    <dgm:pt modelId="{79159D2E-BC38-4EC2-9D23-2FF0FCF9199A}" type="pres">
      <dgm:prSet presAssocID="{C5338A26-2E55-4504-8197-03422A84EE84}" presName="sibTrans" presStyleCnt="0"/>
      <dgm:spPr/>
    </dgm:pt>
    <dgm:pt modelId="{C09415EB-B052-4714-93F6-DBF2972A2A96}" type="pres">
      <dgm:prSet presAssocID="{8EADD91A-5D01-420B-A3A4-F282219D8545}" presName="node" presStyleLbl="node1" presStyleIdx="6" presStyleCnt="10">
        <dgm:presLayoutVars>
          <dgm:bulletEnabled val="1"/>
        </dgm:presLayoutVars>
      </dgm:prSet>
      <dgm:spPr/>
    </dgm:pt>
    <dgm:pt modelId="{B4033AFD-FFAB-4E94-8F9A-C086B533BB00}" type="pres">
      <dgm:prSet presAssocID="{2C9B9DF9-2E90-4A18-8877-2A5E2786298A}" presName="sibTrans" presStyleCnt="0"/>
      <dgm:spPr/>
    </dgm:pt>
    <dgm:pt modelId="{48D947C1-C4F7-466C-955A-DE896ADD89DD}" type="pres">
      <dgm:prSet presAssocID="{7F95F3FD-1A4B-4A92-97A7-9F3B5A29F3AB}" presName="node" presStyleLbl="node1" presStyleIdx="7" presStyleCnt="10">
        <dgm:presLayoutVars>
          <dgm:bulletEnabled val="1"/>
        </dgm:presLayoutVars>
      </dgm:prSet>
      <dgm:spPr/>
    </dgm:pt>
    <dgm:pt modelId="{CE385F43-B5C7-4E2E-9F31-6A99F6359FF8}" type="pres">
      <dgm:prSet presAssocID="{1F3517F7-C135-4496-BE3D-1373F6C402B4}" presName="sibTrans" presStyleCnt="0"/>
      <dgm:spPr/>
    </dgm:pt>
    <dgm:pt modelId="{F85BD38E-01FD-4103-9C2E-067629432C01}" type="pres">
      <dgm:prSet presAssocID="{8D174B81-5AB8-4EFC-A6BB-8CD2105536F1}" presName="node" presStyleLbl="node1" presStyleIdx="8" presStyleCnt="10">
        <dgm:presLayoutVars>
          <dgm:bulletEnabled val="1"/>
        </dgm:presLayoutVars>
      </dgm:prSet>
      <dgm:spPr/>
    </dgm:pt>
    <dgm:pt modelId="{8E5889CC-EDC3-4D7D-91C9-6B9AF553A4EB}" type="pres">
      <dgm:prSet presAssocID="{5558AAD0-0641-4AC9-A9C4-3FEB966F541F}" presName="sibTrans" presStyleCnt="0"/>
      <dgm:spPr/>
    </dgm:pt>
    <dgm:pt modelId="{5CCD30C6-56CE-4E18-9342-D44C901CE34D}" type="pres">
      <dgm:prSet presAssocID="{452E4B37-AD92-41A1-8925-42115AB72130}" presName="node" presStyleLbl="node1" presStyleIdx="9" presStyleCnt="10">
        <dgm:presLayoutVars>
          <dgm:bulletEnabled val="1"/>
        </dgm:presLayoutVars>
      </dgm:prSet>
      <dgm:spPr/>
    </dgm:pt>
  </dgm:ptLst>
  <dgm:cxnLst>
    <dgm:cxn modelId="{6277A406-BFC8-484E-AC7B-92B34851BF05}" type="presOf" srcId="{452E4B37-AD92-41A1-8925-42115AB72130}" destId="{5CCD30C6-56CE-4E18-9342-D44C901CE34D}" srcOrd="0" destOrd="0" presId="urn:microsoft.com/office/officeart/2005/8/layout/default"/>
    <dgm:cxn modelId="{8D77B908-E3EF-4C92-A620-2757EEDEB82E}" type="presOf" srcId="{B27232A5-EFA1-4170-88D6-E099357332AD}" destId="{152E45BB-445B-4EC3-9D46-701487610741}" srcOrd="0" destOrd="0" presId="urn:microsoft.com/office/officeart/2005/8/layout/default"/>
    <dgm:cxn modelId="{EAC2782B-D420-4A07-9762-58D73C64C899}" srcId="{D2AAC708-066B-4381-B744-E013C9A6260A}" destId="{B27232A5-EFA1-4170-88D6-E099357332AD}" srcOrd="1" destOrd="0" parTransId="{191236C7-2DE1-4D28-B0A7-B3BAD3A14E89}" sibTransId="{B44D9CDC-4B89-403F-9506-40704AB4C39C}"/>
    <dgm:cxn modelId="{B531A034-F555-4F15-9083-CD452465CE40}" srcId="{D2AAC708-066B-4381-B744-E013C9A6260A}" destId="{452E4B37-AD92-41A1-8925-42115AB72130}" srcOrd="9" destOrd="0" parTransId="{FFE0442C-0C02-40D5-B8D9-D0B9164A78F4}" sibTransId="{12C6464A-EEF6-45C1-A308-F23120403F26}"/>
    <dgm:cxn modelId="{7EB68B5F-C297-4BDA-9542-9B51861DA581}" srcId="{D2AAC708-066B-4381-B744-E013C9A6260A}" destId="{8EADD91A-5D01-420B-A3A4-F282219D8545}" srcOrd="6" destOrd="0" parTransId="{E3328E2A-09C4-4C96-BEAC-14EEA12A8725}" sibTransId="{2C9B9DF9-2E90-4A18-8877-2A5E2786298A}"/>
    <dgm:cxn modelId="{E2E32C64-485D-4AC8-A5B4-CEDEA7F7563A}" type="presOf" srcId="{080D1DAB-F8F5-4CB6-9CEE-0615C6D14D9C}" destId="{A7808044-4649-49E8-BBB3-86BC04E99806}" srcOrd="0" destOrd="0" presId="urn:microsoft.com/office/officeart/2005/8/layout/default"/>
    <dgm:cxn modelId="{5BDECD44-68AC-4D51-9BFF-3979FCD27350}" type="presOf" srcId="{11A1C7EB-266E-475F-937E-88D11ECE4C77}" destId="{47180D85-76F7-4361-9BDE-FC90E5C171A2}" srcOrd="0" destOrd="0" presId="urn:microsoft.com/office/officeart/2005/8/layout/default"/>
    <dgm:cxn modelId="{45450966-EC4E-4577-AF70-A0CADE5ACF86}" type="presOf" srcId="{80599F98-FFC8-43A7-8347-25C4134DC8B4}" destId="{AD1421B9-D68C-4E67-80E3-0E02F2D1396B}" srcOrd="0" destOrd="0" presId="urn:microsoft.com/office/officeart/2005/8/layout/default"/>
    <dgm:cxn modelId="{A824206A-CF1F-4B9F-AD0B-46B2CB8D61D3}" srcId="{D2AAC708-066B-4381-B744-E013C9A6260A}" destId="{C564849A-E439-4C44-B2B2-A7BF3CBF7F21}" srcOrd="4" destOrd="0" parTransId="{7024E21D-77C9-4950-B934-9C8D4874FFF8}" sibTransId="{E27F4D8C-DC07-4559-8FF3-13BD4090DD38}"/>
    <dgm:cxn modelId="{349B1657-6E56-4C3B-B3EC-36471F433EDB}" type="presOf" srcId="{D2AAC708-066B-4381-B744-E013C9A6260A}" destId="{F3F27CE0-CADD-4F72-BA09-675E238F13F1}" srcOrd="0" destOrd="0" presId="urn:microsoft.com/office/officeart/2005/8/layout/default"/>
    <dgm:cxn modelId="{7F5D9978-41AA-4861-B997-42902A4D5DA0}" type="presOf" srcId="{8D174B81-5AB8-4EFC-A6BB-8CD2105536F1}" destId="{F85BD38E-01FD-4103-9C2E-067629432C01}" srcOrd="0" destOrd="0" presId="urn:microsoft.com/office/officeart/2005/8/layout/default"/>
    <dgm:cxn modelId="{48FE2CA1-87D1-464C-A1FF-9AEC27244224}" srcId="{D2AAC708-066B-4381-B744-E013C9A6260A}" destId="{11A1C7EB-266E-475F-937E-88D11ECE4C77}" srcOrd="0" destOrd="0" parTransId="{2905743A-BBB2-4042-AF33-F69B7B823F2E}" sibTransId="{D2419C47-EAD3-4E44-874C-1628C4FA0F83}"/>
    <dgm:cxn modelId="{F35532A5-313C-4A5F-808B-0B65B676C7CE}" srcId="{D2AAC708-066B-4381-B744-E013C9A6260A}" destId="{8D174B81-5AB8-4EFC-A6BB-8CD2105536F1}" srcOrd="8" destOrd="0" parTransId="{4B68F59F-CD57-4AF8-AEA1-ABA21AF0D0B9}" sibTransId="{5558AAD0-0641-4AC9-A9C4-3FEB966F541F}"/>
    <dgm:cxn modelId="{857D82E8-7990-4826-8920-1C0B4B8A8AF6}" srcId="{D2AAC708-066B-4381-B744-E013C9A6260A}" destId="{7F95F3FD-1A4B-4A92-97A7-9F3B5A29F3AB}" srcOrd="7" destOrd="0" parTransId="{691B620F-2A9D-431C-A67D-DF5E0FD7E569}" sibTransId="{1F3517F7-C135-4496-BE3D-1373F6C402B4}"/>
    <dgm:cxn modelId="{2CAE77EB-F912-4A47-B788-E65BDFEEDC2D}" type="presOf" srcId="{C564849A-E439-4C44-B2B2-A7BF3CBF7F21}" destId="{48F166E2-2B87-43E6-9E71-FD1E23A1935F}" srcOrd="0" destOrd="0" presId="urn:microsoft.com/office/officeart/2005/8/layout/default"/>
    <dgm:cxn modelId="{75A5ACF0-8120-4B24-A104-5155B75BAC87}" type="presOf" srcId="{08E095DF-0E3A-4B47-A9DA-CBB690EC45BC}" destId="{FE887B3C-26B6-4D22-BCD6-7C05E8474386}" srcOrd="0" destOrd="0" presId="urn:microsoft.com/office/officeart/2005/8/layout/default"/>
    <dgm:cxn modelId="{245A5BF4-7CC8-4AE4-B3B4-3AA3EC9D013F}" srcId="{D2AAC708-066B-4381-B744-E013C9A6260A}" destId="{80599F98-FFC8-43A7-8347-25C4134DC8B4}" srcOrd="5" destOrd="0" parTransId="{BAED36A1-1A53-4E23-B293-464FFF0913E3}" sibTransId="{C5338A26-2E55-4504-8197-03422A84EE84}"/>
    <dgm:cxn modelId="{97FEC6F6-FED3-4E7A-B45B-B61B6CBCEDA0}" srcId="{D2AAC708-066B-4381-B744-E013C9A6260A}" destId="{08E095DF-0E3A-4B47-A9DA-CBB690EC45BC}" srcOrd="2" destOrd="0" parTransId="{5056767D-7587-4EB8-88D1-E16FFB2ABBF9}" sibTransId="{B8606040-7771-4448-98C3-EA0F295DD82B}"/>
    <dgm:cxn modelId="{1BCF2BFA-0929-4CFE-8545-3E14268C4F5F}" type="presOf" srcId="{7F95F3FD-1A4B-4A92-97A7-9F3B5A29F3AB}" destId="{48D947C1-C4F7-466C-955A-DE896ADD89DD}" srcOrd="0" destOrd="0" presId="urn:microsoft.com/office/officeart/2005/8/layout/default"/>
    <dgm:cxn modelId="{23F412FB-F000-45EE-990B-D60E44BD9B61}" type="presOf" srcId="{8EADD91A-5D01-420B-A3A4-F282219D8545}" destId="{C09415EB-B052-4714-93F6-DBF2972A2A96}" srcOrd="0" destOrd="0" presId="urn:microsoft.com/office/officeart/2005/8/layout/default"/>
    <dgm:cxn modelId="{3FF1A5FF-9DF4-4BF2-8CDC-94C6B4B2111D}" srcId="{D2AAC708-066B-4381-B744-E013C9A6260A}" destId="{080D1DAB-F8F5-4CB6-9CEE-0615C6D14D9C}" srcOrd="3" destOrd="0" parTransId="{2D4EB9DA-36AC-4494-A0DB-3B30A8D197F5}" sibTransId="{FEBF7D0C-E23C-40F1-8A2D-47E524A2B693}"/>
    <dgm:cxn modelId="{E9296B67-D41A-4482-8A19-6FEF41993F4D}" type="presParOf" srcId="{F3F27CE0-CADD-4F72-BA09-675E238F13F1}" destId="{47180D85-76F7-4361-9BDE-FC90E5C171A2}" srcOrd="0" destOrd="0" presId="urn:microsoft.com/office/officeart/2005/8/layout/default"/>
    <dgm:cxn modelId="{8450D5FF-4A91-42C1-AEFA-2D4621A95809}" type="presParOf" srcId="{F3F27CE0-CADD-4F72-BA09-675E238F13F1}" destId="{85490EFF-6D3D-401C-A2B3-6AE686435CA8}" srcOrd="1" destOrd="0" presId="urn:microsoft.com/office/officeart/2005/8/layout/default"/>
    <dgm:cxn modelId="{9B17BC52-EA45-4039-AAC4-A3A5DB74A146}" type="presParOf" srcId="{F3F27CE0-CADD-4F72-BA09-675E238F13F1}" destId="{152E45BB-445B-4EC3-9D46-701487610741}" srcOrd="2" destOrd="0" presId="urn:microsoft.com/office/officeart/2005/8/layout/default"/>
    <dgm:cxn modelId="{72D1CA46-93C3-461C-A7D9-8B46692052D7}" type="presParOf" srcId="{F3F27CE0-CADD-4F72-BA09-675E238F13F1}" destId="{4AE22C79-7B65-4E59-A356-A3164E5FF82A}" srcOrd="3" destOrd="0" presId="urn:microsoft.com/office/officeart/2005/8/layout/default"/>
    <dgm:cxn modelId="{0B7460A4-1A71-4E60-B9FC-F46E3D36E8A7}" type="presParOf" srcId="{F3F27CE0-CADD-4F72-BA09-675E238F13F1}" destId="{FE887B3C-26B6-4D22-BCD6-7C05E8474386}" srcOrd="4" destOrd="0" presId="urn:microsoft.com/office/officeart/2005/8/layout/default"/>
    <dgm:cxn modelId="{5C64F36D-E5E0-4143-BB0B-8EA250759131}" type="presParOf" srcId="{F3F27CE0-CADD-4F72-BA09-675E238F13F1}" destId="{CCD0CC6C-7893-4268-B8C0-C60A6729002F}" srcOrd="5" destOrd="0" presId="urn:microsoft.com/office/officeart/2005/8/layout/default"/>
    <dgm:cxn modelId="{D7352CE4-140F-49B3-BB5C-7C8404AB213B}" type="presParOf" srcId="{F3F27CE0-CADD-4F72-BA09-675E238F13F1}" destId="{A7808044-4649-49E8-BBB3-86BC04E99806}" srcOrd="6" destOrd="0" presId="urn:microsoft.com/office/officeart/2005/8/layout/default"/>
    <dgm:cxn modelId="{B42D4F89-B8A2-4DDC-9594-F7FBAE21A065}" type="presParOf" srcId="{F3F27CE0-CADD-4F72-BA09-675E238F13F1}" destId="{80374A0C-0EAF-46D7-8071-6B2284EBDD1B}" srcOrd="7" destOrd="0" presId="urn:microsoft.com/office/officeart/2005/8/layout/default"/>
    <dgm:cxn modelId="{83110EB4-55EC-45BA-BA21-3953160F927A}" type="presParOf" srcId="{F3F27CE0-CADD-4F72-BA09-675E238F13F1}" destId="{48F166E2-2B87-43E6-9E71-FD1E23A1935F}" srcOrd="8" destOrd="0" presId="urn:microsoft.com/office/officeart/2005/8/layout/default"/>
    <dgm:cxn modelId="{C601987F-5944-4B63-8339-98B27A03ECBF}" type="presParOf" srcId="{F3F27CE0-CADD-4F72-BA09-675E238F13F1}" destId="{C30BEDB4-4E04-477D-B42E-651971043914}" srcOrd="9" destOrd="0" presId="urn:microsoft.com/office/officeart/2005/8/layout/default"/>
    <dgm:cxn modelId="{25412585-095F-4A11-B78D-7E45E04F1003}" type="presParOf" srcId="{F3F27CE0-CADD-4F72-BA09-675E238F13F1}" destId="{AD1421B9-D68C-4E67-80E3-0E02F2D1396B}" srcOrd="10" destOrd="0" presId="urn:microsoft.com/office/officeart/2005/8/layout/default"/>
    <dgm:cxn modelId="{C54E75C7-1202-4C3D-B7D7-0F0D6BFF32BC}" type="presParOf" srcId="{F3F27CE0-CADD-4F72-BA09-675E238F13F1}" destId="{79159D2E-BC38-4EC2-9D23-2FF0FCF9199A}" srcOrd="11" destOrd="0" presId="urn:microsoft.com/office/officeart/2005/8/layout/default"/>
    <dgm:cxn modelId="{F8E40638-374C-4627-9E92-A7243C0CA22E}" type="presParOf" srcId="{F3F27CE0-CADD-4F72-BA09-675E238F13F1}" destId="{C09415EB-B052-4714-93F6-DBF2972A2A96}" srcOrd="12" destOrd="0" presId="urn:microsoft.com/office/officeart/2005/8/layout/default"/>
    <dgm:cxn modelId="{1039C515-A021-4787-97EB-8F7B686C8936}" type="presParOf" srcId="{F3F27CE0-CADD-4F72-BA09-675E238F13F1}" destId="{B4033AFD-FFAB-4E94-8F9A-C086B533BB00}" srcOrd="13" destOrd="0" presId="urn:microsoft.com/office/officeart/2005/8/layout/default"/>
    <dgm:cxn modelId="{311EDC34-A6D4-4621-B33A-3B3B511D92D3}" type="presParOf" srcId="{F3F27CE0-CADD-4F72-BA09-675E238F13F1}" destId="{48D947C1-C4F7-466C-955A-DE896ADD89DD}" srcOrd="14" destOrd="0" presId="urn:microsoft.com/office/officeart/2005/8/layout/default"/>
    <dgm:cxn modelId="{356F5444-7A8F-4898-A447-651770BEFB21}" type="presParOf" srcId="{F3F27CE0-CADD-4F72-BA09-675E238F13F1}" destId="{CE385F43-B5C7-4E2E-9F31-6A99F6359FF8}" srcOrd="15" destOrd="0" presId="urn:microsoft.com/office/officeart/2005/8/layout/default"/>
    <dgm:cxn modelId="{52FA20C3-DE87-4ED9-96F4-ED391B8E2CC7}" type="presParOf" srcId="{F3F27CE0-CADD-4F72-BA09-675E238F13F1}" destId="{F85BD38E-01FD-4103-9C2E-067629432C01}" srcOrd="16" destOrd="0" presId="urn:microsoft.com/office/officeart/2005/8/layout/default"/>
    <dgm:cxn modelId="{B12FE4FD-8B1C-4E79-AA45-509D82E560E7}" type="presParOf" srcId="{F3F27CE0-CADD-4F72-BA09-675E238F13F1}" destId="{8E5889CC-EDC3-4D7D-91C9-6B9AF553A4EB}" srcOrd="17" destOrd="0" presId="urn:microsoft.com/office/officeart/2005/8/layout/default"/>
    <dgm:cxn modelId="{44B6345C-749E-42CF-8906-CC1B10E92CCC}" type="presParOf" srcId="{F3F27CE0-CADD-4F72-BA09-675E238F13F1}" destId="{5CCD30C6-56CE-4E18-9342-D44C901CE34D}"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AAC708-066B-4381-B744-E013C9A6260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1A1C7EB-266E-475F-937E-88D11ECE4C77}">
      <dgm:prSet phldrT="[Text]"/>
      <dgm:spPr/>
      <dgm:t>
        <a:bodyPr/>
        <a:lstStyle/>
        <a:p>
          <a:r>
            <a:rPr lang="en-AU" dirty="0"/>
            <a:t>Enabling or disabling server roles and features</a:t>
          </a:r>
          <a:endParaRPr lang="en-US" dirty="0"/>
        </a:p>
      </dgm:t>
    </dgm:pt>
    <dgm:pt modelId="{2905743A-BBB2-4042-AF33-F69B7B823F2E}" type="parTrans" cxnId="{48FE2CA1-87D1-464C-A1FF-9AEC27244224}">
      <dgm:prSet/>
      <dgm:spPr/>
      <dgm:t>
        <a:bodyPr/>
        <a:lstStyle/>
        <a:p>
          <a:endParaRPr lang="en-US"/>
        </a:p>
      </dgm:t>
    </dgm:pt>
    <dgm:pt modelId="{D2419C47-EAD3-4E44-874C-1628C4FA0F83}" type="sibTrans" cxnId="{48FE2CA1-87D1-464C-A1FF-9AEC27244224}">
      <dgm:prSet/>
      <dgm:spPr/>
      <dgm:t>
        <a:bodyPr/>
        <a:lstStyle/>
        <a:p>
          <a:endParaRPr lang="en-US"/>
        </a:p>
      </dgm:t>
    </dgm:pt>
    <dgm:pt modelId="{B27232A5-EFA1-4170-88D6-E099357332AD}">
      <dgm:prSet/>
      <dgm:spPr/>
      <dgm:t>
        <a:bodyPr/>
        <a:lstStyle/>
        <a:p>
          <a:r>
            <a:rPr lang="en-AU" dirty="0"/>
            <a:t>Managing registry settings</a:t>
          </a:r>
        </a:p>
      </dgm:t>
    </dgm:pt>
    <dgm:pt modelId="{191236C7-2DE1-4D28-B0A7-B3BAD3A14E89}" type="parTrans" cxnId="{EAC2782B-D420-4A07-9762-58D73C64C899}">
      <dgm:prSet/>
      <dgm:spPr/>
      <dgm:t>
        <a:bodyPr/>
        <a:lstStyle/>
        <a:p>
          <a:endParaRPr lang="en-US"/>
        </a:p>
      </dgm:t>
    </dgm:pt>
    <dgm:pt modelId="{B44D9CDC-4B89-403F-9506-40704AB4C39C}" type="sibTrans" cxnId="{EAC2782B-D420-4A07-9762-58D73C64C899}">
      <dgm:prSet/>
      <dgm:spPr/>
      <dgm:t>
        <a:bodyPr/>
        <a:lstStyle/>
        <a:p>
          <a:endParaRPr lang="en-US"/>
        </a:p>
      </dgm:t>
    </dgm:pt>
    <dgm:pt modelId="{08E095DF-0E3A-4B47-A9DA-CBB690EC45BC}">
      <dgm:prSet/>
      <dgm:spPr/>
      <dgm:t>
        <a:bodyPr/>
        <a:lstStyle/>
        <a:p>
          <a:r>
            <a:rPr lang="en-AU" dirty="0"/>
            <a:t>Managing files and directories</a:t>
          </a:r>
        </a:p>
      </dgm:t>
    </dgm:pt>
    <dgm:pt modelId="{5056767D-7587-4EB8-88D1-E16FFB2ABBF9}" type="parTrans" cxnId="{97FEC6F6-FED3-4E7A-B45B-B61B6CBCEDA0}">
      <dgm:prSet/>
      <dgm:spPr/>
      <dgm:t>
        <a:bodyPr/>
        <a:lstStyle/>
        <a:p>
          <a:endParaRPr lang="en-US"/>
        </a:p>
      </dgm:t>
    </dgm:pt>
    <dgm:pt modelId="{B8606040-7771-4448-98C3-EA0F295DD82B}" type="sibTrans" cxnId="{97FEC6F6-FED3-4E7A-B45B-B61B6CBCEDA0}">
      <dgm:prSet/>
      <dgm:spPr/>
      <dgm:t>
        <a:bodyPr/>
        <a:lstStyle/>
        <a:p>
          <a:endParaRPr lang="en-US"/>
        </a:p>
      </dgm:t>
    </dgm:pt>
    <dgm:pt modelId="{080D1DAB-F8F5-4CB6-9CEE-0615C6D14D9C}">
      <dgm:prSet/>
      <dgm:spPr/>
      <dgm:t>
        <a:bodyPr/>
        <a:lstStyle/>
        <a:p>
          <a:r>
            <a:rPr lang="en-AU" dirty="0"/>
            <a:t>Starting, stopping, and managing processes and services</a:t>
          </a:r>
        </a:p>
      </dgm:t>
    </dgm:pt>
    <dgm:pt modelId="{2D4EB9DA-36AC-4494-A0DB-3B30A8D197F5}" type="parTrans" cxnId="{3FF1A5FF-9DF4-4BF2-8CDC-94C6B4B2111D}">
      <dgm:prSet/>
      <dgm:spPr/>
      <dgm:t>
        <a:bodyPr/>
        <a:lstStyle/>
        <a:p>
          <a:endParaRPr lang="en-US"/>
        </a:p>
      </dgm:t>
    </dgm:pt>
    <dgm:pt modelId="{FEBF7D0C-E23C-40F1-8A2D-47E524A2B693}" type="sibTrans" cxnId="{3FF1A5FF-9DF4-4BF2-8CDC-94C6B4B2111D}">
      <dgm:prSet/>
      <dgm:spPr/>
      <dgm:t>
        <a:bodyPr/>
        <a:lstStyle/>
        <a:p>
          <a:endParaRPr lang="en-US"/>
        </a:p>
      </dgm:t>
    </dgm:pt>
    <dgm:pt modelId="{C564849A-E439-4C44-B2B2-A7BF3CBF7F21}">
      <dgm:prSet/>
      <dgm:spPr/>
      <dgm:t>
        <a:bodyPr/>
        <a:lstStyle/>
        <a:p>
          <a:r>
            <a:rPr lang="en-AU" dirty="0"/>
            <a:t>Managing groups and user accounts</a:t>
          </a:r>
        </a:p>
      </dgm:t>
    </dgm:pt>
    <dgm:pt modelId="{7024E21D-77C9-4950-B934-9C8D4874FFF8}" type="parTrans" cxnId="{A824206A-CF1F-4B9F-AD0B-46B2CB8D61D3}">
      <dgm:prSet/>
      <dgm:spPr/>
      <dgm:t>
        <a:bodyPr/>
        <a:lstStyle/>
        <a:p>
          <a:endParaRPr lang="en-US"/>
        </a:p>
      </dgm:t>
    </dgm:pt>
    <dgm:pt modelId="{E27F4D8C-DC07-4559-8FF3-13BD4090DD38}" type="sibTrans" cxnId="{A824206A-CF1F-4B9F-AD0B-46B2CB8D61D3}">
      <dgm:prSet/>
      <dgm:spPr/>
      <dgm:t>
        <a:bodyPr/>
        <a:lstStyle/>
        <a:p>
          <a:endParaRPr lang="en-US"/>
        </a:p>
      </dgm:t>
    </dgm:pt>
    <dgm:pt modelId="{80599F98-FFC8-43A7-8347-25C4134DC8B4}">
      <dgm:prSet/>
      <dgm:spPr/>
      <dgm:t>
        <a:bodyPr/>
        <a:lstStyle/>
        <a:p>
          <a:r>
            <a:rPr lang="en-AU" dirty="0"/>
            <a:t>Deploying new software</a:t>
          </a:r>
        </a:p>
      </dgm:t>
    </dgm:pt>
    <dgm:pt modelId="{BAED36A1-1A53-4E23-B293-464FFF0913E3}" type="parTrans" cxnId="{245A5BF4-7CC8-4AE4-B3B4-3AA3EC9D013F}">
      <dgm:prSet/>
      <dgm:spPr/>
      <dgm:t>
        <a:bodyPr/>
        <a:lstStyle/>
        <a:p>
          <a:endParaRPr lang="en-US"/>
        </a:p>
      </dgm:t>
    </dgm:pt>
    <dgm:pt modelId="{C5338A26-2E55-4504-8197-03422A84EE84}" type="sibTrans" cxnId="{245A5BF4-7CC8-4AE4-B3B4-3AA3EC9D013F}">
      <dgm:prSet/>
      <dgm:spPr/>
      <dgm:t>
        <a:bodyPr/>
        <a:lstStyle/>
        <a:p>
          <a:endParaRPr lang="en-US"/>
        </a:p>
      </dgm:t>
    </dgm:pt>
    <dgm:pt modelId="{8EADD91A-5D01-420B-A3A4-F282219D8545}">
      <dgm:prSet/>
      <dgm:spPr/>
      <dgm:t>
        <a:bodyPr/>
        <a:lstStyle/>
        <a:p>
          <a:r>
            <a:rPr lang="en-AU" dirty="0"/>
            <a:t>Managing environment variables</a:t>
          </a:r>
        </a:p>
      </dgm:t>
    </dgm:pt>
    <dgm:pt modelId="{E3328E2A-09C4-4C96-BEAC-14EEA12A8725}" type="parTrans" cxnId="{7EB68B5F-C297-4BDA-9542-9B51861DA581}">
      <dgm:prSet/>
      <dgm:spPr/>
      <dgm:t>
        <a:bodyPr/>
        <a:lstStyle/>
        <a:p>
          <a:endParaRPr lang="en-US"/>
        </a:p>
      </dgm:t>
    </dgm:pt>
    <dgm:pt modelId="{2C9B9DF9-2E90-4A18-8877-2A5E2786298A}" type="sibTrans" cxnId="{7EB68B5F-C297-4BDA-9542-9B51861DA581}">
      <dgm:prSet/>
      <dgm:spPr/>
      <dgm:t>
        <a:bodyPr/>
        <a:lstStyle/>
        <a:p>
          <a:endParaRPr lang="en-US"/>
        </a:p>
      </dgm:t>
    </dgm:pt>
    <dgm:pt modelId="{7F95F3FD-1A4B-4A92-97A7-9F3B5A29F3AB}">
      <dgm:prSet/>
      <dgm:spPr/>
      <dgm:t>
        <a:bodyPr/>
        <a:lstStyle/>
        <a:p>
          <a:r>
            <a:rPr lang="en-AU" dirty="0"/>
            <a:t>Running Windows PowerShell scripts</a:t>
          </a:r>
        </a:p>
      </dgm:t>
    </dgm:pt>
    <dgm:pt modelId="{691B620F-2A9D-431C-A67D-DF5E0FD7E569}" type="parTrans" cxnId="{857D82E8-7990-4826-8920-1C0B4B8A8AF6}">
      <dgm:prSet/>
      <dgm:spPr/>
      <dgm:t>
        <a:bodyPr/>
        <a:lstStyle/>
        <a:p>
          <a:endParaRPr lang="en-US"/>
        </a:p>
      </dgm:t>
    </dgm:pt>
    <dgm:pt modelId="{1F3517F7-C135-4496-BE3D-1373F6C402B4}" type="sibTrans" cxnId="{857D82E8-7990-4826-8920-1C0B4B8A8AF6}">
      <dgm:prSet/>
      <dgm:spPr/>
      <dgm:t>
        <a:bodyPr/>
        <a:lstStyle/>
        <a:p>
          <a:endParaRPr lang="en-US"/>
        </a:p>
      </dgm:t>
    </dgm:pt>
    <dgm:pt modelId="{8D174B81-5AB8-4EFC-A6BB-8CD2105536F1}">
      <dgm:prSet/>
      <dgm:spPr/>
      <dgm:t>
        <a:bodyPr/>
        <a:lstStyle/>
        <a:p>
          <a:r>
            <a:rPr lang="en-AU" dirty="0"/>
            <a:t>Fixing a configuration that has drifted away from the desired state</a:t>
          </a:r>
        </a:p>
      </dgm:t>
    </dgm:pt>
    <dgm:pt modelId="{4B68F59F-CD57-4AF8-AEA1-ABA21AF0D0B9}" type="parTrans" cxnId="{F35532A5-313C-4A5F-808B-0B65B676C7CE}">
      <dgm:prSet/>
      <dgm:spPr/>
      <dgm:t>
        <a:bodyPr/>
        <a:lstStyle/>
        <a:p>
          <a:endParaRPr lang="en-US"/>
        </a:p>
      </dgm:t>
    </dgm:pt>
    <dgm:pt modelId="{5558AAD0-0641-4AC9-A9C4-3FEB966F541F}" type="sibTrans" cxnId="{F35532A5-313C-4A5F-808B-0B65B676C7CE}">
      <dgm:prSet/>
      <dgm:spPr/>
      <dgm:t>
        <a:bodyPr/>
        <a:lstStyle/>
        <a:p>
          <a:endParaRPr lang="en-US"/>
        </a:p>
      </dgm:t>
    </dgm:pt>
    <dgm:pt modelId="{452E4B37-AD92-41A1-8925-42115AB72130}">
      <dgm:prSet/>
      <dgm:spPr/>
      <dgm:t>
        <a:bodyPr/>
        <a:lstStyle/>
        <a:p>
          <a:r>
            <a:rPr lang="en-AU" dirty="0"/>
            <a:t>Discovering actual configuration state on a given node</a:t>
          </a:r>
        </a:p>
      </dgm:t>
    </dgm:pt>
    <dgm:pt modelId="{FFE0442C-0C02-40D5-B8D9-D0B9164A78F4}" type="parTrans" cxnId="{B531A034-F555-4F15-9083-CD452465CE40}">
      <dgm:prSet/>
      <dgm:spPr/>
      <dgm:t>
        <a:bodyPr/>
        <a:lstStyle/>
        <a:p>
          <a:endParaRPr lang="en-US"/>
        </a:p>
      </dgm:t>
    </dgm:pt>
    <dgm:pt modelId="{12C6464A-EEF6-45C1-A308-F23120403F26}" type="sibTrans" cxnId="{B531A034-F555-4F15-9083-CD452465CE40}">
      <dgm:prSet/>
      <dgm:spPr/>
      <dgm:t>
        <a:bodyPr/>
        <a:lstStyle/>
        <a:p>
          <a:endParaRPr lang="en-US"/>
        </a:p>
      </dgm:t>
    </dgm:pt>
    <dgm:pt modelId="{F3F27CE0-CADD-4F72-BA09-675E238F13F1}" type="pres">
      <dgm:prSet presAssocID="{D2AAC708-066B-4381-B744-E013C9A6260A}" presName="diagram" presStyleCnt="0">
        <dgm:presLayoutVars>
          <dgm:dir val="rev"/>
          <dgm:resizeHandles val="exact"/>
        </dgm:presLayoutVars>
      </dgm:prSet>
      <dgm:spPr/>
    </dgm:pt>
    <dgm:pt modelId="{47180D85-76F7-4361-9BDE-FC90E5C171A2}" type="pres">
      <dgm:prSet presAssocID="{11A1C7EB-266E-475F-937E-88D11ECE4C77}" presName="node" presStyleLbl="node1" presStyleIdx="0" presStyleCnt="10">
        <dgm:presLayoutVars>
          <dgm:bulletEnabled val="1"/>
        </dgm:presLayoutVars>
      </dgm:prSet>
      <dgm:spPr/>
    </dgm:pt>
    <dgm:pt modelId="{85490EFF-6D3D-401C-A2B3-6AE686435CA8}" type="pres">
      <dgm:prSet presAssocID="{D2419C47-EAD3-4E44-874C-1628C4FA0F83}" presName="sibTrans" presStyleCnt="0"/>
      <dgm:spPr/>
    </dgm:pt>
    <dgm:pt modelId="{152E45BB-445B-4EC3-9D46-701487610741}" type="pres">
      <dgm:prSet presAssocID="{B27232A5-EFA1-4170-88D6-E099357332AD}" presName="node" presStyleLbl="node1" presStyleIdx="1" presStyleCnt="10">
        <dgm:presLayoutVars>
          <dgm:bulletEnabled val="1"/>
        </dgm:presLayoutVars>
      </dgm:prSet>
      <dgm:spPr/>
    </dgm:pt>
    <dgm:pt modelId="{4AE22C79-7B65-4E59-A356-A3164E5FF82A}" type="pres">
      <dgm:prSet presAssocID="{B44D9CDC-4B89-403F-9506-40704AB4C39C}" presName="sibTrans" presStyleCnt="0"/>
      <dgm:spPr/>
    </dgm:pt>
    <dgm:pt modelId="{FE887B3C-26B6-4D22-BCD6-7C05E8474386}" type="pres">
      <dgm:prSet presAssocID="{08E095DF-0E3A-4B47-A9DA-CBB690EC45BC}" presName="node" presStyleLbl="node1" presStyleIdx="2" presStyleCnt="10">
        <dgm:presLayoutVars>
          <dgm:bulletEnabled val="1"/>
        </dgm:presLayoutVars>
      </dgm:prSet>
      <dgm:spPr/>
    </dgm:pt>
    <dgm:pt modelId="{CCD0CC6C-7893-4268-B8C0-C60A6729002F}" type="pres">
      <dgm:prSet presAssocID="{B8606040-7771-4448-98C3-EA0F295DD82B}" presName="sibTrans" presStyleCnt="0"/>
      <dgm:spPr/>
    </dgm:pt>
    <dgm:pt modelId="{A7808044-4649-49E8-BBB3-86BC04E99806}" type="pres">
      <dgm:prSet presAssocID="{080D1DAB-F8F5-4CB6-9CEE-0615C6D14D9C}" presName="node" presStyleLbl="node1" presStyleIdx="3" presStyleCnt="10">
        <dgm:presLayoutVars>
          <dgm:bulletEnabled val="1"/>
        </dgm:presLayoutVars>
      </dgm:prSet>
      <dgm:spPr/>
    </dgm:pt>
    <dgm:pt modelId="{80374A0C-0EAF-46D7-8071-6B2284EBDD1B}" type="pres">
      <dgm:prSet presAssocID="{FEBF7D0C-E23C-40F1-8A2D-47E524A2B693}" presName="sibTrans" presStyleCnt="0"/>
      <dgm:spPr/>
    </dgm:pt>
    <dgm:pt modelId="{48F166E2-2B87-43E6-9E71-FD1E23A1935F}" type="pres">
      <dgm:prSet presAssocID="{C564849A-E439-4C44-B2B2-A7BF3CBF7F21}" presName="node" presStyleLbl="node1" presStyleIdx="4" presStyleCnt="10">
        <dgm:presLayoutVars>
          <dgm:bulletEnabled val="1"/>
        </dgm:presLayoutVars>
      </dgm:prSet>
      <dgm:spPr/>
    </dgm:pt>
    <dgm:pt modelId="{C30BEDB4-4E04-477D-B42E-651971043914}" type="pres">
      <dgm:prSet presAssocID="{E27F4D8C-DC07-4559-8FF3-13BD4090DD38}" presName="sibTrans" presStyleCnt="0"/>
      <dgm:spPr/>
    </dgm:pt>
    <dgm:pt modelId="{AD1421B9-D68C-4E67-80E3-0E02F2D1396B}" type="pres">
      <dgm:prSet presAssocID="{80599F98-FFC8-43A7-8347-25C4134DC8B4}" presName="node" presStyleLbl="node1" presStyleIdx="5" presStyleCnt="10">
        <dgm:presLayoutVars>
          <dgm:bulletEnabled val="1"/>
        </dgm:presLayoutVars>
      </dgm:prSet>
      <dgm:spPr/>
    </dgm:pt>
    <dgm:pt modelId="{79159D2E-BC38-4EC2-9D23-2FF0FCF9199A}" type="pres">
      <dgm:prSet presAssocID="{C5338A26-2E55-4504-8197-03422A84EE84}" presName="sibTrans" presStyleCnt="0"/>
      <dgm:spPr/>
    </dgm:pt>
    <dgm:pt modelId="{C09415EB-B052-4714-93F6-DBF2972A2A96}" type="pres">
      <dgm:prSet presAssocID="{8EADD91A-5D01-420B-A3A4-F282219D8545}" presName="node" presStyleLbl="node1" presStyleIdx="6" presStyleCnt="10">
        <dgm:presLayoutVars>
          <dgm:bulletEnabled val="1"/>
        </dgm:presLayoutVars>
      </dgm:prSet>
      <dgm:spPr/>
    </dgm:pt>
    <dgm:pt modelId="{B4033AFD-FFAB-4E94-8F9A-C086B533BB00}" type="pres">
      <dgm:prSet presAssocID="{2C9B9DF9-2E90-4A18-8877-2A5E2786298A}" presName="sibTrans" presStyleCnt="0"/>
      <dgm:spPr/>
    </dgm:pt>
    <dgm:pt modelId="{48D947C1-C4F7-466C-955A-DE896ADD89DD}" type="pres">
      <dgm:prSet presAssocID="{7F95F3FD-1A4B-4A92-97A7-9F3B5A29F3AB}" presName="node" presStyleLbl="node1" presStyleIdx="7" presStyleCnt="10">
        <dgm:presLayoutVars>
          <dgm:bulletEnabled val="1"/>
        </dgm:presLayoutVars>
      </dgm:prSet>
      <dgm:spPr/>
    </dgm:pt>
    <dgm:pt modelId="{CE385F43-B5C7-4E2E-9F31-6A99F6359FF8}" type="pres">
      <dgm:prSet presAssocID="{1F3517F7-C135-4496-BE3D-1373F6C402B4}" presName="sibTrans" presStyleCnt="0"/>
      <dgm:spPr/>
    </dgm:pt>
    <dgm:pt modelId="{F85BD38E-01FD-4103-9C2E-067629432C01}" type="pres">
      <dgm:prSet presAssocID="{8D174B81-5AB8-4EFC-A6BB-8CD2105536F1}" presName="node" presStyleLbl="node1" presStyleIdx="8" presStyleCnt="10">
        <dgm:presLayoutVars>
          <dgm:bulletEnabled val="1"/>
        </dgm:presLayoutVars>
      </dgm:prSet>
      <dgm:spPr/>
    </dgm:pt>
    <dgm:pt modelId="{8E5889CC-EDC3-4D7D-91C9-6B9AF553A4EB}" type="pres">
      <dgm:prSet presAssocID="{5558AAD0-0641-4AC9-A9C4-3FEB966F541F}" presName="sibTrans" presStyleCnt="0"/>
      <dgm:spPr/>
    </dgm:pt>
    <dgm:pt modelId="{5CCD30C6-56CE-4E18-9342-D44C901CE34D}" type="pres">
      <dgm:prSet presAssocID="{452E4B37-AD92-41A1-8925-42115AB72130}" presName="node" presStyleLbl="node1" presStyleIdx="9" presStyleCnt="10">
        <dgm:presLayoutVars>
          <dgm:bulletEnabled val="1"/>
        </dgm:presLayoutVars>
      </dgm:prSet>
      <dgm:spPr/>
    </dgm:pt>
  </dgm:ptLst>
  <dgm:cxnLst>
    <dgm:cxn modelId="{1D5ADE0D-13EA-40CD-9A8D-54C063909867}" type="presOf" srcId="{8D174B81-5AB8-4EFC-A6BB-8CD2105536F1}" destId="{F85BD38E-01FD-4103-9C2E-067629432C01}" srcOrd="0" destOrd="0" presId="urn:microsoft.com/office/officeart/2005/8/layout/default"/>
    <dgm:cxn modelId="{F028FE12-B8CB-4A0E-83AD-54DA1DE2AC19}" type="presOf" srcId="{7F95F3FD-1A4B-4A92-97A7-9F3B5A29F3AB}" destId="{48D947C1-C4F7-466C-955A-DE896ADD89DD}" srcOrd="0" destOrd="0" presId="urn:microsoft.com/office/officeart/2005/8/layout/default"/>
    <dgm:cxn modelId="{EAC2782B-D420-4A07-9762-58D73C64C899}" srcId="{D2AAC708-066B-4381-B744-E013C9A6260A}" destId="{B27232A5-EFA1-4170-88D6-E099357332AD}" srcOrd="1" destOrd="0" parTransId="{191236C7-2DE1-4D28-B0A7-B3BAD3A14E89}" sibTransId="{B44D9CDC-4B89-403F-9506-40704AB4C39C}"/>
    <dgm:cxn modelId="{B531A034-F555-4F15-9083-CD452465CE40}" srcId="{D2AAC708-066B-4381-B744-E013C9A6260A}" destId="{452E4B37-AD92-41A1-8925-42115AB72130}" srcOrd="9" destOrd="0" parTransId="{FFE0442C-0C02-40D5-B8D9-D0B9164A78F4}" sibTransId="{12C6464A-EEF6-45C1-A308-F23120403F26}"/>
    <dgm:cxn modelId="{B88BCF39-F7A5-484A-BAE3-B44E0CBDF1AA}" type="presOf" srcId="{452E4B37-AD92-41A1-8925-42115AB72130}" destId="{5CCD30C6-56CE-4E18-9342-D44C901CE34D}" srcOrd="0" destOrd="0" presId="urn:microsoft.com/office/officeart/2005/8/layout/default"/>
    <dgm:cxn modelId="{7EB68B5F-C297-4BDA-9542-9B51861DA581}" srcId="{D2AAC708-066B-4381-B744-E013C9A6260A}" destId="{8EADD91A-5D01-420B-A3A4-F282219D8545}" srcOrd="6" destOrd="0" parTransId="{E3328E2A-09C4-4C96-BEAC-14EEA12A8725}" sibTransId="{2C9B9DF9-2E90-4A18-8877-2A5E2786298A}"/>
    <dgm:cxn modelId="{F7519D44-0C78-420C-B941-B887F0330B8F}" type="presOf" srcId="{D2AAC708-066B-4381-B744-E013C9A6260A}" destId="{F3F27CE0-CADD-4F72-BA09-675E238F13F1}" srcOrd="0" destOrd="0" presId="urn:microsoft.com/office/officeart/2005/8/layout/default"/>
    <dgm:cxn modelId="{A824206A-CF1F-4B9F-AD0B-46B2CB8D61D3}" srcId="{D2AAC708-066B-4381-B744-E013C9A6260A}" destId="{C564849A-E439-4C44-B2B2-A7BF3CBF7F21}" srcOrd="4" destOrd="0" parTransId="{7024E21D-77C9-4950-B934-9C8D4874FFF8}" sibTransId="{E27F4D8C-DC07-4559-8FF3-13BD4090DD38}"/>
    <dgm:cxn modelId="{4077966B-2042-4976-8051-463CE24843A4}" type="presOf" srcId="{8EADD91A-5D01-420B-A3A4-F282219D8545}" destId="{C09415EB-B052-4714-93F6-DBF2972A2A96}" srcOrd="0" destOrd="0" presId="urn:microsoft.com/office/officeart/2005/8/layout/default"/>
    <dgm:cxn modelId="{F943A74C-F4A1-4BD1-B05B-089C994DF481}" type="presOf" srcId="{11A1C7EB-266E-475F-937E-88D11ECE4C77}" destId="{47180D85-76F7-4361-9BDE-FC90E5C171A2}" srcOrd="0" destOrd="0" presId="urn:microsoft.com/office/officeart/2005/8/layout/default"/>
    <dgm:cxn modelId="{508BD655-7D0F-485A-8D6F-117084CB76C8}" type="presOf" srcId="{C564849A-E439-4C44-B2B2-A7BF3CBF7F21}" destId="{48F166E2-2B87-43E6-9E71-FD1E23A1935F}" srcOrd="0" destOrd="0" presId="urn:microsoft.com/office/officeart/2005/8/layout/default"/>
    <dgm:cxn modelId="{CB0FE578-D94F-4E7A-B02F-DB861F99BF3F}" type="presOf" srcId="{B27232A5-EFA1-4170-88D6-E099357332AD}" destId="{152E45BB-445B-4EC3-9D46-701487610741}" srcOrd="0" destOrd="0" presId="urn:microsoft.com/office/officeart/2005/8/layout/default"/>
    <dgm:cxn modelId="{3718CC82-55D6-46B8-A339-DF9AC2105776}" type="presOf" srcId="{080D1DAB-F8F5-4CB6-9CEE-0615C6D14D9C}" destId="{A7808044-4649-49E8-BBB3-86BC04E99806}" srcOrd="0" destOrd="0" presId="urn:microsoft.com/office/officeart/2005/8/layout/default"/>
    <dgm:cxn modelId="{2F0B889F-E270-4BD4-8A3B-299FBF546596}" type="presOf" srcId="{80599F98-FFC8-43A7-8347-25C4134DC8B4}" destId="{AD1421B9-D68C-4E67-80E3-0E02F2D1396B}" srcOrd="0" destOrd="0" presId="urn:microsoft.com/office/officeart/2005/8/layout/default"/>
    <dgm:cxn modelId="{48FE2CA1-87D1-464C-A1FF-9AEC27244224}" srcId="{D2AAC708-066B-4381-B744-E013C9A6260A}" destId="{11A1C7EB-266E-475F-937E-88D11ECE4C77}" srcOrd="0" destOrd="0" parTransId="{2905743A-BBB2-4042-AF33-F69B7B823F2E}" sibTransId="{D2419C47-EAD3-4E44-874C-1628C4FA0F83}"/>
    <dgm:cxn modelId="{F35532A5-313C-4A5F-808B-0B65B676C7CE}" srcId="{D2AAC708-066B-4381-B744-E013C9A6260A}" destId="{8D174B81-5AB8-4EFC-A6BB-8CD2105536F1}" srcOrd="8" destOrd="0" parTransId="{4B68F59F-CD57-4AF8-AEA1-ABA21AF0D0B9}" sibTransId="{5558AAD0-0641-4AC9-A9C4-3FEB966F541F}"/>
    <dgm:cxn modelId="{857D82E8-7990-4826-8920-1C0B4B8A8AF6}" srcId="{D2AAC708-066B-4381-B744-E013C9A6260A}" destId="{7F95F3FD-1A4B-4A92-97A7-9F3B5A29F3AB}" srcOrd="7" destOrd="0" parTransId="{691B620F-2A9D-431C-A67D-DF5E0FD7E569}" sibTransId="{1F3517F7-C135-4496-BE3D-1373F6C402B4}"/>
    <dgm:cxn modelId="{245A5BF4-7CC8-4AE4-B3B4-3AA3EC9D013F}" srcId="{D2AAC708-066B-4381-B744-E013C9A6260A}" destId="{80599F98-FFC8-43A7-8347-25C4134DC8B4}" srcOrd="5" destOrd="0" parTransId="{BAED36A1-1A53-4E23-B293-464FFF0913E3}" sibTransId="{C5338A26-2E55-4504-8197-03422A84EE84}"/>
    <dgm:cxn modelId="{97FEC6F6-FED3-4E7A-B45B-B61B6CBCEDA0}" srcId="{D2AAC708-066B-4381-B744-E013C9A6260A}" destId="{08E095DF-0E3A-4B47-A9DA-CBB690EC45BC}" srcOrd="2" destOrd="0" parTransId="{5056767D-7587-4EB8-88D1-E16FFB2ABBF9}" sibTransId="{B8606040-7771-4448-98C3-EA0F295DD82B}"/>
    <dgm:cxn modelId="{28C157F7-7E67-46BB-B63A-EB2F838297A4}" type="presOf" srcId="{08E095DF-0E3A-4B47-A9DA-CBB690EC45BC}" destId="{FE887B3C-26B6-4D22-BCD6-7C05E8474386}" srcOrd="0" destOrd="0" presId="urn:microsoft.com/office/officeart/2005/8/layout/default"/>
    <dgm:cxn modelId="{3FF1A5FF-9DF4-4BF2-8CDC-94C6B4B2111D}" srcId="{D2AAC708-066B-4381-B744-E013C9A6260A}" destId="{080D1DAB-F8F5-4CB6-9CEE-0615C6D14D9C}" srcOrd="3" destOrd="0" parTransId="{2D4EB9DA-36AC-4494-A0DB-3B30A8D197F5}" sibTransId="{FEBF7D0C-E23C-40F1-8A2D-47E524A2B693}"/>
    <dgm:cxn modelId="{757B14E5-0338-472B-A110-37BF558351D7}" type="presParOf" srcId="{F3F27CE0-CADD-4F72-BA09-675E238F13F1}" destId="{47180D85-76F7-4361-9BDE-FC90E5C171A2}" srcOrd="0" destOrd="0" presId="urn:microsoft.com/office/officeart/2005/8/layout/default"/>
    <dgm:cxn modelId="{09F3840B-AAA5-49DA-9376-1FA9248518B2}" type="presParOf" srcId="{F3F27CE0-CADD-4F72-BA09-675E238F13F1}" destId="{85490EFF-6D3D-401C-A2B3-6AE686435CA8}" srcOrd="1" destOrd="0" presId="urn:microsoft.com/office/officeart/2005/8/layout/default"/>
    <dgm:cxn modelId="{72151933-F746-4D03-BF4C-405DC633D2EF}" type="presParOf" srcId="{F3F27CE0-CADD-4F72-BA09-675E238F13F1}" destId="{152E45BB-445B-4EC3-9D46-701487610741}" srcOrd="2" destOrd="0" presId="urn:microsoft.com/office/officeart/2005/8/layout/default"/>
    <dgm:cxn modelId="{95E60839-EC67-446E-8137-128C6173C3F7}" type="presParOf" srcId="{F3F27CE0-CADD-4F72-BA09-675E238F13F1}" destId="{4AE22C79-7B65-4E59-A356-A3164E5FF82A}" srcOrd="3" destOrd="0" presId="urn:microsoft.com/office/officeart/2005/8/layout/default"/>
    <dgm:cxn modelId="{6EBCB088-9F33-43C7-9076-78729A72497F}" type="presParOf" srcId="{F3F27CE0-CADD-4F72-BA09-675E238F13F1}" destId="{FE887B3C-26B6-4D22-BCD6-7C05E8474386}" srcOrd="4" destOrd="0" presId="urn:microsoft.com/office/officeart/2005/8/layout/default"/>
    <dgm:cxn modelId="{F61FFF94-C803-4EF8-889A-B211A8A0FD8B}" type="presParOf" srcId="{F3F27CE0-CADD-4F72-BA09-675E238F13F1}" destId="{CCD0CC6C-7893-4268-B8C0-C60A6729002F}" srcOrd="5" destOrd="0" presId="urn:microsoft.com/office/officeart/2005/8/layout/default"/>
    <dgm:cxn modelId="{B9010CDB-F160-427E-A726-9663B5A260E9}" type="presParOf" srcId="{F3F27CE0-CADD-4F72-BA09-675E238F13F1}" destId="{A7808044-4649-49E8-BBB3-86BC04E99806}" srcOrd="6" destOrd="0" presId="urn:microsoft.com/office/officeart/2005/8/layout/default"/>
    <dgm:cxn modelId="{9444866B-EFE3-4C77-8E4A-B9A8261F6890}" type="presParOf" srcId="{F3F27CE0-CADD-4F72-BA09-675E238F13F1}" destId="{80374A0C-0EAF-46D7-8071-6B2284EBDD1B}" srcOrd="7" destOrd="0" presId="urn:microsoft.com/office/officeart/2005/8/layout/default"/>
    <dgm:cxn modelId="{886002B5-3A5F-42FE-9D38-A034C1410A39}" type="presParOf" srcId="{F3F27CE0-CADD-4F72-BA09-675E238F13F1}" destId="{48F166E2-2B87-43E6-9E71-FD1E23A1935F}" srcOrd="8" destOrd="0" presId="urn:microsoft.com/office/officeart/2005/8/layout/default"/>
    <dgm:cxn modelId="{9FBA1EAD-B8BA-4158-A534-D8400D24573E}" type="presParOf" srcId="{F3F27CE0-CADD-4F72-BA09-675E238F13F1}" destId="{C30BEDB4-4E04-477D-B42E-651971043914}" srcOrd="9" destOrd="0" presId="urn:microsoft.com/office/officeart/2005/8/layout/default"/>
    <dgm:cxn modelId="{EC9AD044-9AF8-461F-A8C7-073D4DA6A251}" type="presParOf" srcId="{F3F27CE0-CADD-4F72-BA09-675E238F13F1}" destId="{AD1421B9-D68C-4E67-80E3-0E02F2D1396B}" srcOrd="10" destOrd="0" presId="urn:microsoft.com/office/officeart/2005/8/layout/default"/>
    <dgm:cxn modelId="{6548205A-9AE1-4B40-BE9B-C6F735D9A33F}" type="presParOf" srcId="{F3F27CE0-CADD-4F72-BA09-675E238F13F1}" destId="{79159D2E-BC38-4EC2-9D23-2FF0FCF9199A}" srcOrd="11" destOrd="0" presId="urn:microsoft.com/office/officeart/2005/8/layout/default"/>
    <dgm:cxn modelId="{1348EF70-3E00-4A9E-8DE1-9BF0961E8CF5}" type="presParOf" srcId="{F3F27CE0-CADD-4F72-BA09-675E238F13F1}" destId="{C09415EB-B052-4714-93F6-DBF2972A2A96}" srcOrd="12" destOrd="0" presId="urn:microsoft.com/office/officeart/2005/8/layout/default"/>
    <dgm:cxn modelId="{1AE12DB7-6AEE-4DB4-8DF0-072B42918343}" type="presParOf" srcId="{F3F27CE0-CADD-4F72-BA09-675E238F13F1}" destId="{B4033AFD-FFAB-4E94-8F9A-C086B533BB00}" srcOrd="13" destOrd="0" presId="urn:microsoft.com/office/officeart/2005/8/layout/default"/>
    <dgm:cxn modelId="{7CDDDA2F-4488-44A1-BEA0-B8CD233CB972}" type="presParOf" srcId="{F3F27CE0-CADD-4F72-BA09-675E238F13F1}" destId="{48D947C1-C4F7-466C-955A-DE896ADD89DD}" srcOrd="14" destOrd="0" presId="urn:microsoft.com/office/officeart/2005/8/layout/default"/>
    <dgm:cxn modelId="{43722E13-FDAE-4C80-938E-BF8E27640D25}" type="presParOf" srcId="{F3F27CE0-CADD-4F72-BA09-675E238F13F1}" destId="{CE385F43-B5C7-4E2E-9F31-6A99F6359FF8}" srcOrd="15" destOrd="0" presId="urn:microsoft.com/office/officeart/2005/8/layout/default"/>
    <dgm:cxn modelId="{6C5C9870-1A4F-41C0-860C-E9ADB54AFFFD}" type="presParOf" srcId="{F3F27CE0-CADD-4F72-BA09-675E238F13F1}" destId="{F85BD38E-01FD-4103-9C2E-067629432C01}" srcOrd="16" destOrd="0" presId="urn:microsoft.com/office/officeart/2005/8/layout/default"/>
    <dgm:cxn modelId="{D8D6F4CF-E6BC-4480-BA5A-3AD0AFDE0924}" type="presParOf" srcId="{F3F27CE0-CADD-4F72-BA09-675E238F13F1}" destId="{8E5889CC-EDC3-4D7D-91C9-6B9AF553A4EB}" srcOrd="17" destOrd="0" presId="urn:microsoft.com/office/officeart/2005/8/layout/default"/>
    <dgm:cxn modelId="{8A95EADA-B230-42DB-AD97-46E23CC2C259}" type="presParOf" srcId="{F3F27CE0-CADD-4F72-BA09-675E238F13F1}" destId="{5CCD30C6-56CE-4E18-9342-D44C901CE34D}"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07EA01-AB9F-4E3D-BDF2-76EB9998D14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7DCA901-BCAA-4145-BA79-7771C429421B}">
      <dgm:prSet phldrT="[Text]"/>
      <dgm:spPr/>
      <dgm:t>
        <a:bodyPr/>
        <a:lstStyle/>
        <a:p>
          <a:r>
            <a:rPr lang="en-US" dirty="0">
              <a:latin typeface="Segoe UI Light" panose="020B0502040204020203" pitchFamily="34" charset="0"/>
              <a:cs typeface="Segoe UI Light" panose="020B0502040204020203" pitchFamily="34" charset="0"/>
            </a:rPr>
            <a:t>DSC</a:t>
          </a:r>
        </a:p>
      </dgm:t>
    </dgm:pt>
    <dgm:pt modelId="{060FCC20-ACD4-4915-B728-821953EFF60B}" type="parTrans" cxnId="{D38E9582-0915-4F08-B0D2-354BF454CC34}">
      <dgm:prSet/>
      <dgm:spPr/>
      <dgm:t>
        <a:bodyPr/>
        <a:lstStyle/>
        <a:p>
          <a:endParaRPr lang="en-US"/>
        </a:p>
      </dgm:t>
    </dgm:pt>
    <dgm:pt modelId="{04BFEE3F-CA04-4BD8-8E65-452AE872C3A2}" type="sibTrans" cxnId="{D38E9582-0915-4F08-B0D2-354BF454CC34}">
      <dgm:prSet/>
      <dgm:spPr/>
      <dgm:t>
        <a:bodyPr/>
        <a:lstStyle/>
        <a:p>
          <a:endParaRPr lang="en-US"/>
        </a:p>
      </dgm:t>
    </dgm:pt>
    <dgm:pt modelId="{0B7CB00A-24A7-4E23-AB35-BC151D741B0B}">
      <dgm:prSet/>
      <dgm:spPr/>
      <dgm:t>
        <a:bodyPr/>
        <a:lstStyle/>
        <a:p>
          <a:r>
            <a:rPr lang="en-US" dirty="0">
              <a:latin typeface="Segoe UI Light" panose="020B0502040204020203" pitchFamily="34" charset="0"/>
              <a:cs typeface="Segoe UI Light" panose="020B0502040204020203" pitchFamily="34" charset="0"/>
            </a:rPr>
            <a:t>No domain needed</a:t>
          </a:r>
        </a:p>
      </dgm:t>
    </dgm:pt>
    <dgm:pt modelId="{EDD481FB-8FA9-4BDB-AF72-127E8A0D4CB4}" type="parTrans" cxnId="{05C13475-CA89-4078-8E75-6AC9D0168524}">
      <dgm:prSet/>
      <dgm:spPr/>
      <dgm:t>
        <a:bodyPr/>
        <a:lstStyle/>
        <a:p>
          <a:endParaRPr lang="en-US"/>
        </a:p>
      </dgm:t>
    </dgm:pt>
    <dgm:pt modelId="{4DF8FB87-DB23-45B0-9CFC-FA05A653EE4A}" type="sibTrans" cxnId="{05C13475-CA89-4078-8E75-6AC9D0168524}">
      <dgm:prSet/>
      <dgm:spPr/>
      <dgm:t>
        <a:bodyPr/>
        <a:lstStyle/>
        <a:p>
          <a:endParaRPr lang="en-US"/>
        </a:p>
      </dgm:t>
    </dgm:pt>
    <dgm:pt modelId="{73D7DAE6-0FBC-43DA-9FF3-E1BC4D2DF942}">
      <dgm:prSet/>
      <dgm:spPr/>
      <dgm:t>
        <a:bodyPr/>
        <a:lstStyle/>
        <a:p>
          <a:r>
            <a:rPr lang="en-US" dirty="0">
              <a:latin typeface="Segoe UI Light" panose="020B0502040204020203" pitchFamily="34" charset="0"/>
              <a:cs typeface="Segoe UI Light" panose="020B0502040204020203" pitchFamily="34" charset="0"/>
            </a:rPr>
            <a:t>Works with no network at all</a:t>
          </a:r>
        </a:p>
      </dgm:t>
    </dgm:pt>
    <dgm:pt modelId="{2474407F-993C-4875-B4D4-2AF47EDFD990}" type="parTrans" cxnId="{FCD83FCA-CA23-4FD5-BDBE-CB31E3DF5EAA}">
      <dgm:prSet/>
      <dgm:spPr/>
      <dgm:t>
        <a:bodyPr/>
        <a:lstStyle/>
        <a:p>
          <a:endParaRPr lang="en-US"/>
        </a:p>
      </dgm:t>
    </dgm:pt>
    <dgm:pt modelId="{D0FB975E-B478-474A-BFEE-21188C167CFC}" type="sibTrans" cxnId="{FCD83FCA-CA23-4FD5-BDBE-CB31E3DF5EAA}">
      <dgm:prSet/>
      <dgm:spPr/>
      <dgm:t>
        <a:bodyPr/>
        <a:lstStyle/>
        <a:p>
          <a:endParaRPr lang="en-US"/>
        </a:p>
      </dgm:t>
    </dgm:pt>
    <dgm:pt modelId="{C380828D-2EA5-4674-9DE7-373B3FEDCF62}">
      <dgm:prSet/>
      <dgm:spPr/>
      <dgm:t>
        <a:bodyPr/>
        <a:lstStyle/>
        <a:p>
          <a:r>
            <a:rPr lang="en-US" dirty="0">
              <a:latin typeface="Segoe UI Light" panose="020B0502040204020203" pitchFamily="34" charset="0"/>
              <a:cs typeface="Segoe UI Light" panose="020B0502040204020203" pitchFamily="34" charset="0"/>
            </a:rPr>
            <a:t>MOF based (open platform)</a:t>
          </a:r>
        </a:p>
      </dgm:t>
    </dgm:pt>
    <dgm:pt modelId="{FC5E41BB-7356-4CDF-BE8F-B8593E93AB81}" type="parTrans" cxnId="{818982EE-36A2-4E87-B1B6-7B0598BD4DC6}">
      <dgm:prSet/>
      <dgm:spPr/>
      <dgm:t>
        <a:bodyPr/>
        <a:lstStyle/>
        <a:p>
          <a:endParaRPr lang="en-US"/>
        </a:p>
      </dgm:t>
    </dgm:pt>
    <dgm:pt modelId="{8FA256FC-4083-43BA-B1DD-749EC004B073}" type="sibTrans" cxnId="{818982EE-36A2-4E87-B1B6-7B0598BD4DC6}">
      <dgm:prSet/>
      <dgm:spPr/>
      <dgm:t>
        <a:bodyPr/>
        <a:lstStyle/>
        <a:p>
          <a:endParaRPr lang="en-US"/>
        </a:p>
      </dgm:t>
    </dgm:pt>
    <dgm:pt modelId="{04F0D3FC-12DA-44EB-BB4F-7D6A054EBB05}">
      <dgm:prSet/>
      <dgm:spPr/>
      <dgm:t>
        <a:bodyPr/>
        <a:lstStyle/>
        <a:p>
          <a:r>
            <a:rPr lang="en-US" dirty="0">
              <a:latin typeface="Segoe UI Light" panose="020B0502040204020203" pitchFamily="34" charset="0"/>
              <a:cs typeface="Segoe UI Light" panose="020B0502040204020203" pitchFamily="34" charset="0"/>
            </a:rPr>
            <a:t>Not as simple to deploy</a:t>
          </a:r>
        </a:p>
      </dgm:t>
    </dgm:pt>
    <dgm:pt modelId="{DE708469-2700-4490-B837-6C3D0FD1ACD9}" type="parTrans" cxnId="{9EBA5F3E-F87F-46B7-9A38-E7BBEA20E8CC}">
      <dgm:prSet/>
      <dgm:spPr/>
      <dgm:t>
        <a:bodyPr/>
        <a:lstStyle/>
        <a:p>
          <a:endParaRPr lang="en-US"/>
        </a:p>
      </dgm:t>
    </dgm:pt>
    <dgm:pt modelId="{A533DA99-7AE0-4042-82AE-3F57552C84BE}" type="sibTrans" cxnId="{9EBA5F3E-F87F-46B7-9A38-E7BBEA20E8CC}">
      <dgm:prSet/>
      <dgm:spPr/>
      <dgm:t>
        <a:bodyPr/>
        <a:lstStyle/>
        <a:p>
          <a:endParaRPr lang="en-US"/>
        </a:p>
      </dgm:t>
    </dgm:pt>
    <dgm:pt modelId="{83303EF2-953E-45B7-9C1B-8512F881B21A}">
      <dgm:prSet/>
      <dgm:spPr/>
      <dgm:t>
        <a:bodyPr/>
        <a:lstStyle/>
        <a:p>
          <a:r>
            <a:rPr lang="en-US" dirty="0">
              <a:latin typeface="Segoe UI Light" panose="020B0502040204020203" pitchFamily="34" charset="0"/>
              <a:cs typeface="Segoe UI Light" panose="020B0502040204020203" pitchFamily="34" charset="0"/>
            </a:rPr>
            <a:t>Authentication flexibility</a:t>
          </a:r>
        </a:p>
      </dgm:t>
    </dgm:pt>
    <dgm:pt modelId="{ADD27DA0-CF9B-424E-9103-56DE031B3998}" type="parTrans" cxnId="{2B01C50B-C348-4014-9514-9F65625894BB}">
      <dgm:prSet/>
      <dgm:spPr/>
      <dgm:t>
        <a:bodyPr/>
        <a:lstStyle/>
        <a:p>
          <a:endParaRPr lang="en-US"/>
        </a:p>
      </dgm:t>
    </dgm:pt>
    <dgm:pt modelId="{A90ACAFF-CDC4-493E-B3DE-826F56AC2AB8}" type="sibTrans" cxnId="{2B01C50B-C348-4014-9514-9F65625894BB}">
      <dgm:prSet/>
      <dgm:spPr/>
      <dgm:t>
        <a:bodyPr/>
        <a:lstStyle/>
        <a:p>
          <a:endParaRPr lang="en-US"/>
        </a:p>
      </dgm:t>
    </dgm:pt>
    <dgm:pt modelId="{A3F446F7-84E2-4FB1-A979-E5C3E8A28EE5}">
      <dgm:prSet/>
      <dgm:spPr/>
      <dgm:t>
        <a:bodyPr/>
        <a:lstStyle/>
        <a:p>
          <a:r>
            <a:rPr lang="en-US" dirty="0">
              <a:latin typeface="Segoe UI Light" panose="020B0502040204020203" pitchFamily="34" charset="0"/>
              <a:cs typeface="Segoe UI Light" panose="020B0502040204020203" pitchFamily="34" charset="0"/>
            </a:rPr>
            <a:t>Requires PS v4.0</a:t>
          </a:r>
        </a:p>
      </dgm:t>
    </dgm:pt>
    <dgm:pt modelId="{4558004B-4022-45F3-8567-75F0CCDA1F3C}" type="parTrans" cxnId="{4DAB7BDB-6746-424E-B193-047C4E34832E}">
      <dgm:prSet/>
      <dgm:spPr/>
      <dgm:t>
        <a:bodyPr/>
        <a:lstStyle/>
        <a:p>
          <a:endParaRPr lang="en-US"/>
        </a:p>
      </dgm:t>
    </dgm:pt>
    <dgm:pt modelId="{F0A10412-1067-4575-96DC-DF5D28CB0016}" type="sibTrans" cxnId="{4DAB7BDB-6746-424E-B193-047C4E34832E}">
      <dgm:prSet/>
      <dgm:spPr/>
      <dgm:t>
        <a:bodyPr/>
        <a:lstStyle/>
        <a:p>
          <a:endParaRPr lang="en-US"/>
        </a:p>
      </dgm:t>
    </dgm:pt>
    <dgm:pt modelId="{02220609-6B54-4DDC-A263-6C5FFCE5909E}">
      <dgm:prSet/>
      <dgm:spPr/>
      <dgm:t>
        <a:bodyPr/>
        <a:lstStyle/>
        <a:p>
          <a:r>
            <a:rPr lang="en-US" dirty="0"/>
            <a:t>GPO</a:t>
          </a:r>
        </a:p>
      </dgm:t>
    </dgm:pt>
    <dgm:pt modelId="{853C84DF-9FA4-4493-B4DF-FE304B588CDD}" type="parTrans" cxnId="{738A83C1-8CB1-415F-8293-7CBFF9E8F073}">
      <dgm:prSet/>
      <dgm:spPr/>
      <dgm:t>
        <a:bodyPr/>
        <a:lstStyle/>
        <a:p>
          <a:endParaRPr lang="en-US"/>
        </a:p>
      </dgm:t>
    </dgm:pt>
    <dgm:pt modelId="{908FAB7E-E794-4978-A56B-70A45697BAAB}" type="sibTrans" cxnId="{738A83C1-8CB1-415F-8293-7CBFF9E8F073}">
      <dgm:prSet/>
      <dgm:spPr/>
      <dgm:t>
        <a:bodyPr/>
        <a:lstStyle/>
        <a:p>
          <a:endParaRPr lang="en-US"/>
        </a:p>
      </dgm:t>
    </dgm:pt>
    <dgm:pt modelId="{A00F7ED3-8ADD-4EF2-BC1A-94EFC75B5F60}">
      <dgm:prSet/>
      <dgm:spPr/>
      <dgm:t>
        <a:bodyPr/>
        <a:lstStyle/>
        <a:p>
          <a:r>
            <a:rPr lang="en-US" dirty="0">
              <a:latin typeface="Segoe UI Light" panose="020B0502040204020203" pitchFamily="34" charset="0"/>
              <a:cs typeface="Segoe UI Light" panose="020B0502040204020203" pitchFamily="34" charset="0"/>
            </a:rPr>
            <a:t>Only works in domain scenario</a:t>
          </a:r>
        </a:p>
      </dgm:t>
    </dgm:pt>
    <dgm:pt modelId="{09C26A59-4DB7-45DC-BE8E-F22EEE94689A}" type="parTrans" cxnId="{40287EB5-B32A-44BC-A297-11C212B864E4}">
      <dgm:prSet/>
      <dgm:spPr/>
      <dgm:t>
        <a:bodyPr/>
        <a:lstStyle/>
        <a:p>
          <a:endParaRPr lang="en-US"/>
        </a:p>
      </dgm:t>
    </dgm:pt>
    <dgm:pt modelId="{930CE64F-F1D8-4020-B486-604363A95706}" type="sibTrans" cxnId="{40287EB5-B32A-44BC-A297-11C212B864E4}">
      <dgm:prSet/>
      <dgm:spPr/>
      <dgm:t>
        <a:bodyPr/>
        <a:lstStyle/>
        <a:p>
          <a:endParaRPr lang="en-US"/>
        </a:p>
      </dgm:t>
    </dgm:pt>
    <dgm:pt modelId="{AECC51B8-92B1-4849-B353-3A538B63C0FB}">
      <dgm:prSet/>
      <dgm:spPr/>
      <dgm:t>
        <a:bodyPr/>
        <a:lstStyle/>
        <a:p>
          <a:r>
            <a:rPr lang="en-US" dirty="0">
              <a:latin typeface="Segoe UI Light" panose="020B0502040204020203" pitchFamily="34" charset="0"/>
              <a:cs typeface="Segoe UI Light" panose="020B0502040204020203" pitchFamily="34" charset="0"/>
            </a:rPr>
            <a:t>Connectivity generally needed</a:t>
          </a:r>
        </a:p>
      </dgm:t>
    </dgm:pt>
    <dgm:pt modelId="{C37F1651-9286-4F53-9EF7-C30421448EFA}" type="parTrans" cxnId="{0E66D313-1F03-4778-B98E-5380CF6033BC}">
      <dgm:prSet/>
      <dgm:spPr/>
      <dgm:t>
        <a:bodyPr/>
        <a:lstStyle/>
        <a:p>
          <a:endParaRPr lang="en-US"/>
        </a:p>
      </dgm:t>
    </dgm:pt>
    <dgm:pt modelId="{21573932-90C6-465E-A936-8B85104FAD81}" type="sibTrans" cxnId="{0E66D313-1F03-4778-B98E-5380CF6033BC}">
      <dgm:prSet/>
      <dgm:spPr/>
      <dgm:t>
        <a:bodyPr/>
        <a:lstStyle/>
        <a:p>
          <a:endParaRPr lang="en-US"/>
        </a:p>
      </dgm:t>
    </dgm:pt>
    <dgm:pt modelId="{4618B744-9542-4FA4-ADA0-21F9DC2750D8}">
      <dgm:prSet/>
      <dgm:spPr/>
      <dgm:t>
        <a:bodyPr/>
        <a:lstStyle/>
        <a:p>
          <a:r>
            <a:rPr lang="en-US" dirty="0">
              <a:latin typeface="Segoe UI Light" panose="020B0502040204020203" pitchFamily="34" charset="0"/>
              <a:cs typeface="Segoe UI Light" panose="020B0502040204020203" pitchFamily="34" charset="0"/>
            </a:rPr>
            <a:t>Born from registry control</a:t>
          </a:r>
        </a:p>
      </dgm:t>
    </dgm:pt>
    <dgm:pt modelId="{CA7DAC04-5D92-4ED0-B7FC-AB7E87DBF40D}" type="parTrans" cxnId="{2402AEEA-3080-4EB8-95EA-DD588FB92542}">
      <dgm:prSet/>
      <dgm:spPr/>
      <dgm:t>
        <a:bodyPr/>
        <a:lstStyle/>
        <a:p>
          <a:endParaRPr lang="en-US"/>
        </a:p>
      </dgm:t>
    </dgm:pt>
    <dgm:pt modelId="{384A801E-63B7-428D-A227-522B456FD261}" type="sibTrans" cxnId="{2402AEEA-3080-4EB8-95EA-DD588FB92542}">
      <dgm:prSet/>
      <dgm:spPr/>
      <dgm:t>
        <a:bodyPr/>
        <a:lstStyle/>
        <a:p>
          <a:endParaRPr lang="en-US"/>
        </a:p>
      </dgm:t>
    </dgm:pt>
    <dgm:pt modelId="{D629CB11-B864-4016-A13D-EE88447801AA}">
      <dgm:prSet/>
      <dgm:spPr/>
      <dgm:t>
        <a:bodyPr/>
        <a:lstStyle/>
        <a:p>
          <a:r>
            <a:rPr lang="en-US" dirty="0">
              <a:latin typeface="Segoe UI Light" panose="020B0502040204020203" pitchFamily="34" charset="0"/>
              <a:cs typeface="Segoe UI Light" panose="020B0502040204020203" pitchFamily="34" charset="0"/>
            </a:rPr>
            <a:t>Fairly easy to setup and deploy</a:t>
          </a:r>
        </a:p>
      </dgm:t>
    </dgm:pt>
    <dgm:pt modelId="{0B4D5F44-CCC5-4BDD-A3ED-01A12FEEFB61}" type="parTrans" cxnId="{AD902075-800B-4B3A-A911-34981BF351A0}">
      <dgm:prSet/>
      <dgm:spPr/>
      <dgm:t>
        <a:bodyPr/>
        <a:lstStyle/>
        <a:p>
          <a:endParaRPr lang="en-US"/>
        </a:p>
      </dgm:t>
    </dgm:pt>
    <dgm:pt modelId="{1829B5A3-6F1D-4467-9C8D-DDE729E74298}" type="sibTrans" cxnId="{AD902075-800B-4B3A-A911-34981BF351A0}">
      <dgm:prSet/>
      <dgm:spPr/>
      <dgm:t>
        <a:bodyPr/>
        <a:lstStyle/>
        <a:p>
          <a:endParaRPr lang="en-US"/>
        </a:p>
      </dgm:t>
    </dgm:pt>
    <dgm:pt modelId="{50619E01-32E3-42D9-BA84-0E9E0147EDD9}">
      <dgm:prSet/>
      <dgm:spPr/>
      <dgm:t>
        <a:bodyPr/>
        <a:lstStyle/>
        <a:p>
          <a:r>
            <a:rPr lang="en-US" dirty="0">
              <a:latin typeface="Segoe UI Light" panose="020B0502040204020203" pitchFamily="34" charset="0"/>
              <a:cs typeface="Segoe UI Light" panose="020B0502040204020203" pitchFamily="34" charset="0"/>
            </a:rPr>
            <a:t>Well-known and established</a:t>
          </a:r>
        </a:p>
      </dgm:t>
    </dgm:pt>
    <dgm:pt modelId="{388A8728-4F0E-4BBD-B2A2-014DCB36B113}" type="parTrans" cxnId="{A0E2160D-5361-4C04-858B-56CAA7185773}">
      <dgm:prSet/>
      <dgm:spPr/>
      <dgm:t>
        <a:bodyPr/>
        <a:lstStyle/>
        <a:p>
          <a:endParaRPr lang="en-US"/>
        </a:p>
      </dgm:t>
    </dgm:pt>
    <dgm:pt modelId="{CEC75F3E-B4A8-4F42-9462-D8EBEA3DBD89}" type="sibTrans" cxnId="{A0E2160D-5361-4C04-858B-56CAA7185773}">
      <dgm:prSet/>
      <dgm:spPr/>
      <dgm:t>
        <a:bodyPr/>
        <a:lstStyle/>
        <a:p>
          <a:endParaRPr lang="en-US"/>
        </a:p>
      </dgm:t>
    </dgm:pt>
    <dgm:pt modelId="{13D32877-7F4A-4177-92BC-96DDB50D4B48}">
      <dgm:prSet/>
      <dgm:spPr/>
      <dgm:t>
        <a:bodyPr/>
        <a:lstStyle/>
        <a:p>
          <a:r>
            <a:rPr lang="en-US" dirty="0">
              <a:latin typeface="Segoe UI Light" panose="020B0502040204020203" pitchFamily="34" charset="0"/>
              <a:cs typeface="Segoe UI Light" panose="020B0502040204020203" pitchFamily="34" charset="0"/>
            </a:rPr>
            <a:t>Requires remoting is enabled</a:t>
          </a:r>
        </a:p>
      </dgm:t>
    </dgm:pt>
    <dgm:pt modelId="{6CD4E989-F8D3-437D-997E-8264958493B3}" type="parTrans" cxnId="{CF764FAB-DCCA-4003-BD3D-D151A424705F}">
      <dgm:prSet/>
      <dgm:spPr/>
      <dgm:t>
        <a:bodyPr/>
        <a:lstStyle/>
        <a:p>
          <a:endParaRPr lang="en-US"/>
        </a:p>
      </dgm:t>
    </dgm:pt>
    <dgm:pt modelId="{E9AA5B99-47E9-420A-AC50-2B8CC763ECFD}" type="sibTrans" cxnId="{CF764FAB-DCCA-4003-BD3D-D151A424705F}">
      <dgm:prSet/>
      <dgm:spPr/>
      <dgm:t>
        <a:bodyPr/>
        <a:lstStyle/>
        <a:p>
          <a:endParaRPr lang="en-US"/>
        </a:p>
      </dgm:t>
    </dgm:pt>
    <dgm:pt modelId="{B3B2088F-C333-49DE-AC53-18E6B28A3177}">
      <dgm:prSet/>
      <dgm:spPr/>
      <dgm:t>
        <a:bodyPr/>
        <a:lstStyle/>
        <a:p>
          <a:r>
            <a:rPr lang="en-US" dirty="0">
              <a:latin typeface="Segoe UI Light" panose="020B0502040204020203" pitchFamily="34" charset="0"/>
              <a:cs typeface="Segoe UI Light" panose="020B0502040204020203" pitchFamily="34" charset="0"/>
            </a:rPr>
            <a:t>Works everywhere</a:t>
          </a:r>
        </a:p>
      </dgm:t>
    </dgm:pt>
    <dgm:pt modelId="{64B31F34-C049-4E38-B02B-59439B884AF8}" type="parTrans" cxnId="{C6EF3056-0EB8-4E21-ABD5-77143FE37C26}">
      <dgm:prSet/>
      <dgm:spPr/>
      <dgm:t>
        <a:bodyPr/>
        <a:lstStyle/>
        <a:p>
          <a:endParaRPr lang="en-US"/>
        </a:p>
      </dgm:t>
    </dgm:pt>
    <dgm:pt modelId="{42E4DE95-CE31-413E-AA57-7CD5960C9572}" type="sibTrans" cxnId="{C6EF3056-0EB8-4E21-ABD5-77143FE37C26}">
      <dgm:prSet/>
      <dgm:spPr/>
      <dgm:t>
        <a:bodyPr/>
        <a:lstStyle/>
        <a:p>
          <a:endParaRPr lang="en-US"/>
        </a:p>
      </dgm:t>
    </dgm:pt>
    <dgm:pt modelId="{05AC058E-2AF8-40EB-BF9F-ED94F2B4E42C}">
      <dgm:prSet/>
      <dgm:spPr/>
      <dgm:t>
        <a:bodyPr/>
        <a:lstStyle/>
        <a:p>
          <a:r>
            <a:rPr lang="en-US" dirty="0">
              <a:latin typeface="Segoe UI Light" panose="020B0502040204020203" pitchFamily="34" charset="0"/>
              <a:cs typeface="Segoe UI Light" panose="020B0502040204020203" pitchFamily="34" charset="0"/>
            </a:rPr>
            <a:t>Resources drive scalability</a:t>
          </a:r>
        </a:p>
      </dgm:t>
    </dgm:pt>
    <dgm:pt modelId="{F48025AB-8599-47AA-87A5-C1D7005BFC45}" type="parTrans" cxnId="{4656A323-CFC7-41A7-B590-042309252608}">
      <dgm:prSet/>
      <dgm:spPr/>
      <dgm:t>
        <a:bodyPr/>
        <a:lstStyle/>
        <a:p>
          <a:endParaRPr lang="en-AU"/>
        </a:p>
      </dgm:t>
    </dgm:pt>
    <dgm:pt modelId="{A3F45DA7-F63F-4B5E-816C-A168EF04B529}" type="sibTrans" cxnId="{4656A323-CFC7-41A7-B590-042309252608}">
      <dgm:prSet/>
      <dgm:spPr/>
      <dgm:t>
        <a:bodyPr/>
        <a:lstStyle/>
        <a:p>
          <a:endParaRPr lang="en-AU"/>
        </a:p>
      </dgm:t>
    </dgm:pt>
    <dgm:pt modelId="{2CDB0FB8-5EC5-4B0B-878D-9F82509C0E23}">
      <dgm:prSet/>
      <dgm:spPr/>
      <dgm:t>
        <a:bodyPr/>
        <a:lstStyle/>
        <a:p>
          <a:r>
            <a:rPr lang="en-US" dirty="0">
              <a:latin typeface="Segoe UI Light" panose="020B0502040204020203" pitchFamily="34" charset="0"/>
              <a:cs typeface="Segoe UI Light" panose="020B0502040204020203" pitchFamily="34" charset="0"/>
            </a:rPr>
            <a:t>New unknown factor</a:t>
          </a:r>
        </a:p>
      </dgm:t>
    </dgm:pt>
    <dgm:pt modelId="{D7CCCDDD-4461-452E-B3E2-E7484E432109}" type="parTrans" cxnId="{D942A015-BB0F-42FA-8984-61CBAE01C1E1}">
      <dgm:prSet/>
      <dgm:spPr/>
      <dgm:t>
        <a:bodyPr/>
        <a:lstStyle/>
        <a:p>
          <a:endParaRPr lang="en-AU"/>
        </a:p>
      </dgm:t>
    </dgm:pt>
    <dgm:pt modelId="{C04273DA-F39A-48E6-9571-D2B850140E91}" type="sibTrans" cxnId="{D942A015-BB0F-42FA-8984-61CBAE01C1E1}">
      <dgm:prSet/>
      <dgm:spPr/>
      <dgm:t>
        <a:bodyPr/>
        <a:lstStyle/>
        <a:p>
          <a:endParaRPr lang="en-AU"/>
        </a:p>
      </dgm:t>
    </dgm:pt>
    <dgm:pt modelId="{F99D4CAC-90A9-4857-93AE-82C5274C4753}" type="pres">
      <dgm:prSet presAssocID="{9107EA01-AB9F-4E3D-BDF2-76EB9998D147}" presName="Name0" presStyleCnt="0">
        <dgm:presLayoutVars>
          <dgm:dir/>
          <dgm:animLvl val="lvl"/>
          <dgm:resizeHandles val="exact"/>
        </dgm:presLayoutVars>
      </dgm:prSet>
      <dgm:spPr/>
    </dgm:pt>
    <dgm:pt modelId="{6839E94E-D81A-4FE0-8654-03042061AB28}" type="pres">
      <dgm:prSet presAssocID="{A7DCA901-BCAA-4145-BA79-7771C429421B}" presName="composite" presStyleCnt="0"/>
      <dgm:spPr/>
    </dgm:pt>
    <dgm:pt modelId="{A5B501B4-BFF1-4CEA-B071-8E461A4DD01D}" type="pres">
      <dgm:prSet presAssocID="{A7DCA901-BCAA-4145-BA79-7771C429421B}" presName="parTx" presStyleLbl="alignNode1" presStyleIdx="0" presStyleCnt="2">
        <dgm:presLayoutVars>
          <dgm:chMax val="0"/>
          <dgm:chPref val="0"/>
          <dgm:bulletEnabled val="1"/>
        </dgm:presLayoutVars>
      </dgm:prSet>
      <dgm:spPr/>
    </dgm:pt>
    <dgm:pt modelId="{6D5FEF39-A226-4417-8A04-281CF3A5F262}" type="pres">
      <dgm:prSet presAssocID="{A7DCA901-BCAA-4145-BA79-7771C429421B}" presName="desTx" presStyleLbl="alignAccFollowNode1" presStyleIdx="0" presStyleCnt="2">
        <dgm:presLayoutVars>
          <dgm:bulletEnabled val="1"/>
        </dgm:presLayoutVars>
      </dgm:prSet>
      <dgm:spPr/>
    </dgm:pt>
    <dgm:pt modelId="{C2D93A94-8302-4D84-A495-9E700251EFD2}" type="pres">
      <dgm:prSet presAssocID="{04BFEE3F-CA04-4BD8-8E65-452AE872C3A2}" presName="space" presStyleCnt="0"/>
      <dgm:spPr/>
    </dgm:pt>
    <dgm:pt modelId="{6D812A8F-AE4B-43CB-AC79-9305AA4970E0}" type="pres">
      <dgm:prSet presAssocID="{02220609-6B54-4DDC-A263-6C5FFCE5909E}" presName="composite" presStyleCnt="0"/>
      <dgm:spPr/>
    </dgm:pt>
    <dgm:pt modelId="{03271DE6-CAA2-42AF-AD87-03BFD1E28D04}" type="pres">
      <dgm:prSet presAssocID="{02220609-6B54-4DDC-A263-6C5FFCE5909E}" presName="parTx" presStyleLbl="alignNode1" presStyleIdx="1" presStyleCnt="2">
        <dgm:presLayoutVars>
          <dgm:chMax val="0"/>
          <dgm:chPref val="0"/>
          <dgm:bulletEnabled val="1"/>
        </dgm:presLayoutVars>
      </dgm:prSet>
      <dgm:spPr/>
    </dgm:pt>
    <dgm:pt modelId="{D43012F2-C20A-441A-8798-877A0B6176B6}" type="pres">
      <dgm:prSet presAssocID="{02220609-6B54-4DDC-A263-6C5FFCE5909E}" presName="desTx" presStyleLbl="alignAccFollowNode1" presStyleIdx="1" presStyleCnt="2">
        <dgm:presLayoutVars>
          <dgm:bulletEnabled val="1"/>
        </dgm:presLayoutVars>
      </dgm:prSet>
      <dgm:spPr/>
    </dgm:pt>
  </dgm:ptLst>
  <dgm:cxnLst>
    <dgm:cxn modelId="{C8829501-9994-4354-8D89-8F3D1551C048}" type="presOf" srcId="{13D32877-7F4A-4177-92BC-96DDB50D4B48}" destId="{6D5FEF39-A226-4417-8A04-281CF3A5F262}" srcOrd="0" destOrd="7" presId="urn:microsoft.com/office/officeart/2005/8/layout/hList1"/>
    <dgm:cxn modelId="{E660A604-6838-4DA5-A58D-02A68F6E5DBD}" type="presOf" srcId="{C380828D-2EA5-4674-9DE7-373B3FEDCF62}" destId="{6D5FEF39-A226-4417-8A04-281CF3A5F262}" srcOrd="0" destOrd="2" presId="urn:microsoft.com/office/officeart/2005/8/layout/hList1"/>
    <dgm:cxn modelId="{C5629C0A-F11F-479C-BF01-8412C1BDF7D8}" type="presOf" srcId="{4618B744-9542-4FA4-ADA0-21F9DC2750D8}" destId="{D43012F2-C20A-441A-8798-877A0B6176B6}" srcOrd="0" destOrd="2" presId="urn:microsoft.com/office/officeart/2005/8/layout/hList1"/>
    <dgm:cxn modelId="{2B01C50B-C348-4014-9514-9F65625894BB}" srcId="{A7DCA901-BCAA-4145-BA79-7771C429421B}" destId="{83303EF2-953E-45B7-9C1B-8512F881B21A}" srcOrd="5" destOrd="0" parTransId="{ADD27DA0-CF9B-424E-9103-56DE031B3998}" sibTransId="{A90ACAFF-CDC4-493E-B3DE-826F56AC2AB8}"/>
    <dgm:cxn modelId="{A0E2160D-5361-4C04-858B-56CAA7185773}" srcId="{02220609-6B54-4DDC-A263-6C5FFCE5909E}" destId="{50619E01-32E3-42D9-BA84-0E9E0147EDD9}" srcOrd="5" destOrd="0" parTransId="{388A8728-4F0E-4BBD-B2A2-014DCB36B113}" sibTransId="{CEC75F3E-B4A8-4F42-9462-D8EBEA3DBD89}"/>
    <dgm:cxn modelId="{BFD2480E-D075-4F68-B48F-1DADD41C1077}" type="presOf" srcId="{A7DCA901-BCAA-4145-BA79-7771C429421B}" destId="{A5B501B4-BFF1-4CEA-B071-8E461A4DD01D}" srcOrd="0" destOrd="0" presId="urn:microsoft.com/office/officeart/2005/8/layout/hList1"/>
    <dgm:cxn modelId="{0E66D313-1F03-4778-B98E-5380CF6033BC}" srcId="{02220609-6B54-4DDC-A263-6C5FFCE5909E}" destId="{AECC51B8-92B1-4849-B353-3A538B63C0FB}" srcOrd="1" destOrd="0" parTransId="{C37F1651-9286-4F53-9EF7-C30421448EFA}" sibTransId="{21573932-90C6-465E-A936-8B85104FAD81}"/>
    <dgm:cxn modelId="{D942A015-BB0F-42FA-8984-61CBAE01C1E1}" srcId="{A7DCA901-BCAA-4145-BA79-7771C429421B}" destId="{2CDB0FB8-5EC5-4B0B-878D-9F82509C0E23}" srcOrd="8" destOrd="0" parTransId="{D7CCCDDD-4461-452E-B3E2-E7484E432109}" sibTransId="{C04273DA-F39A-48E6-9571-D2B850140E91}"/>
    <dgm:cxn modelId="{339A2B22-91A8-488F-8E76-841A98D54AE5}" type="presOf" srcId="{D629CB11-B864-4016-A13D-EE88447801AA}" destId="{D43012F2-C20A-441A-8798-877A0B6176B6}" srcOrd="0" destOrd="3" presId="urn:microsoft.com/office/officeart/2005/8/layout/hList1"/>
    <dgm:cxn modelId="{4656A323-CFC7-41A7-B590-042309252608}" srcId="{A7DCA901-BCAA-4145-BA79-7771C429421B}" destId="{05AC058E-2AF8-40EB-BF9F-ED94F2B4E42C}" srcOrd="3" destOrd="0" parTransId="{F48025AB-8599-47AA-87A5-C1D7005BFC45}" sibTransId="{A3F45DA7-F63F-4B5E-816C-A168EF04B529}"/>
    <dgm:cxn modelId="{5794E32B-0C30-425B-AECB-1010BEA74BB7}" type="presOf" srcId="{2CDB0FB8-5EC5-4B0B-878D-9F82509C0E23}" destId="{6D5FEF39-A226-4417-8A04-281CF3A5F262}" srcOrd="0" destOrd="8" presId="urn:microsoft.com/office/officeart/2005/8/layout/hList1"/>
    <dgm:cxn modelId="{9EBA5F3E-F87F-46B7-9A38-E7BBEA20E8CC}" srcId="{A7DCA901-BCAA-4145-BA79-7771C429421B}" destId="{04F0D3FC-12DA-44EB-BB4F-7D6A054EBB05}" srcOrd="4" destOrd="0" parTransId="{DE708469-2700-4490-B837-6C3D0FD1ACD9}" sibTransId="{A533DA99-7AE0-4042-82AE-3F57552C84BE}"/>
    <dgm:cxn modelId="{2BC60D6B-B60A-4B30-B4AE-4C4466193BE7}" type="presOf" srcId="{9107EA01-AB9F-4E3D-BDF2-76EB9998D147}" destId="{F99D4CAC-90A9-4857-93AE-82C5274C4753}" srcOrd="0" destOrd="0" presId="urn:microsoft.com/office/officeart/2005/8/layout/hList1"/>
    <dgm:cxn modelId="{656A2F72-1EBF-4E37-90BD-6DFA1B909B9D}" type="presOf" srcId="{AECC51B8-92B1-4849-B353-3A538B63C0FB}" destId="{D43012F2-C20A-441A-8798-877A0B6176B6}" srcOrd="0" destOrd="1" presId="urn:microsoft.com/office/officeart/2005/8/layout/hList1"/>
    <dgm:cxn modelId="{AD902075-800B-4B3A-A911-34981BF351A0}" srcId="{02220609-6B54-4DDC-A263-6C5FFCE5909E}" destId="{D629CB11-B864-4016-A13D-EE88447801AA}" srcOrd="3" destOrd="0" parTransId="{0B4D5F44-CCC5-4BDD-A3ED-01A12FEEFB61}" sibTransId="{1829B5A3-6F1D-4467-9C8D-DDE729E74298}"/>
    <dgm:cxn modelId="{05C13475-CA89-4078-8E75-6AC9D0168524}" srcId="{A7DCA901-BCAA-4145-BA79-7771C429421B}" destId="{0B7CB00A-24A7-4E23-AB35-BC151D741B0B}" srcOrd="0" destOrd="0" parTransId="{EDD481FB-8FA9-4BDB-AF72-127E8A0D4CB4}" sibTransId="{4DF8FB87-DB23-45B0-9CFC-FA05A653EE4A}"/>
    <dgm:cxn modelId="{C6EF3056-0EB8-4E21-ABD5-77143FE37C26}" srcId="{02220609-6B54-4DDC-A263-6C5FFCE5909E}" destId="{B3B2088F-C333-49DE-AC53-18E6B28A3177}" srcOrd="4" destOrd="0" parTransId="{64B31F34-C049-4E38-B02B-59439B884AF8}" sibTransId="{42E4DE95-CE31-413E-AA57-7CD5960C9572}"/>
    <dgm:cxn modelId="{8BB8F27A-3F07-40B4-9E07-CCA8B7E40102}" type="presOf" srcId="{A00F7ED3-8ADD-4EF2-BC1A-94EFC75B5F60}" destId="{D43012F2-C20A-441A-8798-877A0B6176B6}" srcOrd="0" destOrd="0" presId="urn:microsoft.com/office/officeart/2005/8/layout/hList1"/>
    <dgm:cxn modelId="{D38E9582-0915-4F08-B0D2-354BF454CC34}" srcId="{9107EA01-AB9F-4E3D-BDF2-76EB9998D147}" destId="{A7DCA901-BCAA-4145-BA79-7771C429421B}" srcOrd="0" destOrd="0" parTransId="{060FCC20-ACD4-4915-B728-821953EFF60B}" sibTransId="{04BFEE3F-CA04-4BD8-8E65-452AE872C3A2}"/>
    <dgm:cxn modelId="{22DA0E83-54BB-434F-AB12-2DDE0170E483}" type="presOf" srcId="{73D7DAE6-0FBC-43DA-9FF3-E1BC4D2DF942}" destId="{6D5FEF39-A226-4417-8A04-281CF3A5F262}" srcOrd="0" destOrd="1" presId="urn:microsoft.com/office/officeart/2005/8/layout/hList1"/>
    <dgm:cxn modelId="{5B566A8B-3F73-42C9-811C-070FD990595D}" type="presOf" srcId="{83303EF2-953E-45B7-9C1B-8512F881B21A}" destId="{6D5FEF39-A226-4417-8A04-281CF3A5F262}" srcOrd="0" destOrd="5" presId="urn:microsoft.com/office/officeart/2005/8/layout/hList1"/>
    <dgm:cxn modelId="{C838F2A9-00C9-47AE-ACAF-E470EA93EF86}" type="presOf" srcId="{0B7CB00A-24A7-4E23-AB35-BC151D741B0B}" destId="{6D5FEF39-A226-4417-8A04-281CF3A5F262}" srcOrd="0" destOrd="0" presId="urn:microsoft.com/office/officeart/2005/8/layout/hList1"/>
    <dgm:cxn modelId="{CF764FAB-DCCA-4003-BD3D-D151A424705F}" srcId="{A7DCA901-BCAA-4145-BA79-7771C429421B}" destId="{13D32877-7F4A-4177-92BC-96DDB50D4B48}" srcOrd="7" destOrd="0" parTransId="{6CD4E989-F8D3-437D-997E-8264958493B3}" sibTransId="{E9AA5B99-47E9-420A-AC50-2B8CC763ECFD}"/>
    <dgm:cxn modelId="{40287EB5-B32A-44BC-A297-11C212B864E4}" srcId="{02220609-6B54-4DDC-A263-6C5FFCE5909E}" destId="{A00F7ED3-8ADD-4EF2-BC1A-94EFC75B5F60}" srcOrd="0" destOrd="0" parTransId="{09C26A59-4DB7-45DC-BE8E-F22EEE94689A}" sibTransId="{930CE64F-F1D8-4020-B486-604363A95706}"/>
    <dgm:cxn modelId="{848FD7BC-371F-4F44-AA76-1BBE65DC707D}" type="presOf" srcId="{04F0D3FC-12DA-44EB-BB4F-7D6A054EBB05}" destId="{6D5FEF39-A226-4417-8A04-281CF3A5F262}" srcOrd="0" destOrd="4" presId="urn:microsoft.com/office/officeart/2005/8/layout/hList1"/>
    <dgm:cxn modelId="{738A83C1-8CB1-415F-8293-7CBFF9E8F073}" srcId="{9107EA01-AB9F-4E3D-BDF2-76EB9998D147}" destId="{02220609-6B54-4DDC-A263-6C5FFCE5909E}" srcOrd="1" destOrd="0" parTransId="{853C84DF-9FA4-4493-B4DF-FE304B588CDD}" sibTransId="{908FAB7E-E794-4978-A56B-70A45697BAAB}"/>
    <dgm:cxn modelId="{FCD83FCA-CA23-4FD5-BDBE-CB31E3DF5EAA}" srcId="{A7DCA901-BCAA-4145-BA79-7771C429421B}" destId="{73D7DAE6-0FBC-43DA-9FF3-E1BC4D2DF942}" srcOrd="1" destOrd="0" parTransId="{2474407F-993C-4875-B4D4-2AF47EDFD990}" sibTransId="{D0FB975E-B478-474A-BFEE-21188C167CFC}"/>
    <dgm:cxn modelId="{650A5CCC-D969-4406-B1C3-1C92306C545D}" type="presOf" srcId="{A3F446F7-84E2-4FB1-A979-E5C3E8A28EE5}" destId="{6D5FEF39-A226-4417-8A04-281CF3A5F262}" srcOrd="0" destOrd="6" presId="urn:microsoft.com/office/officeart/2005/8/layout/hList1"/>
    <dgm:cxn modelId="{5B1269D8-D376-4A39-8361-3EDD1A8CED1A}" type="presOf" srcId="{02220609-6B54-4DDC-A263-6C5FFCE5909E}" destId="{03271DE6-CAA2-42AF-AD87-03BFD1E28D04}" srcOrd="0" destOrd="0" presId="urn:microsoft.com/office/officeart/2005/8/layout/hList1"/>
    <dgm:cxn modelId="{4DAB7BDB-6746-424E-B193-047C4E34832E}" srcId="{A7DCA901-BCAA-4145-BA79-7771C429421B}" destId="{A3F446F7-84E2-4FB1-A979-E5C3E8A28EE5}" srcOrd="6" destOrd="0" parTransId="{4558004B-4022-45F3-8567-75F0CCDA1F3C}" sibTransId="{F0A10412-1067-4575-96DC-DF5D28CB0016}"/>
    <dgm:cxn modelId="{2402AEEA-3080-4EB8-95EA-DD588FB92542}" srcId="{02220609-6B54-4DDC-A263-6C5FFCE5909E}" destId="{4618B744-9542-4FA4-ADA0-21F9DC2750D8}" srcOrd="2" destOrd="0" parTransId="{CA7DAC04-5D92-4ED0-B7FC-AB7E87DBF40D}" sibTransId="{384A801E-63B7-428D-A227-522B456FD261}"/>
    <dgm:cxn modelId="{A0B4A6EB-219E-4468-986A-04D40FF13C23}" type="presOf" srcId="{B3B2088F-C333-49DE-AC53-18E6B28A3177}" destId="{D43012F2-C20A-441A-8798-877A0B6176B6}" srcOrd="0" destOrd="4" presId="urn:microsoft.com/office/officeart/2005/8/layout/hList1"/>
    <dgm:cxn modelId="{909F90ED-45DF-4782-8778-41F9D805672C}" type="presOf" srcId="{05AC058E-2AF8-40EB-BF9F-ED94F2B4E42C}" destId="{6D5FEF39-A226-4417-8A04-281CF3A5F262}" srcOrd="0" destOrd="3" presId="urn:microsoft.com/office/officeart/2005/8/layout/hList1"/>
    <dgm:cxn modelId="{818982EE-36A2-4E87-B1B6-7B0598BD4DC6}" srcId="{A7DCA901-BCAA-4145-BA79-7771C429421B}" destId="{C380828D-2EA5-4674-9DE7-373B3FEDCF62}" srcOrd="2" destOrd="0" parTransId="{FC5E41BB-7356-4CDF-BE8F-B8593E93AB81}" sibTransId="{8FA256FC-4083-43BA-B1DD-749EC004B073}"/>
    <dgm:cxn modelId="{02B038F9-9D31-4F40-935E-CDF6CD9BF686}" type="presOf" srcId="{50619E01-32E3-42D9-BA84-0E9E0147EDD9}" destId="{D43012F2-C20A-441A-8798-877A0B6176B6}" srcOrd="0" destOrd="5" presId="urn:microsoft.com/office/officeart/2005/8/layout/hList1"/>
    <dgm:cxn modelId="{BA39CF9B-D3DE-487E-A69C-BCB852BB6997}" type="presParOf" srcId="{F99D4CAC-90A9-4857-93AE-82C5274C4753}" destId="{6839E94E-D81A-4FE0-8654-03042061AB28}" srcOrd="0" destOrd="0" presId="urn:microsoft.com/office/officeart/2005/8/layout/hList1"/>
    <dgm:cxn modelId="{80F4DB60-69EF-4BB4-A23F-02AB152491E2}" type="presParOf" srcId="{6839E94E-D81A-4FE0-8654-03042061AB28}" destId="{A5B501B4-BFF1-4CEA-B071-8E461A4DD01D}" srcOrd="0" destOrd="0" presId="urn:microsoft.com/office/officeart/2005/8/layout/hList1"/>
    <dgm:cxn modelId="{2F47D6BA-CFBC-42D9-860D-44826D4F6C0A}" type="presParOf" srcId="{6839E94E-D81A-4FE0-8654-03042061AB28}" destId="{6D5FEF39-A226-4417-8A04-281CF3A5F262}" srcOrd="1" destOrd="0" presId="urn:microsoft.com/office/officeart/2005/8/layout/hList1"/>
    <dgm:cxn modelId="{9C043038-BD78-45D0-BE5E-A1EDF8BD6A2F}" type="presParOf" srcId="{F99D4CAC-90A9-4857-93AE-82C5274C4753}" destId="{C2D93A94-8302-4D84-A495-9E700251EFD2}" srcOrd="1" destOrd="0" presId="urn:microsoft.com/office/officeart/2005/8/layout/hList1"/>
    <dgm:cxn modelId="{5113D2EC-E3F9-4103-AE6A-9913A0298F0A}" type="presParOf" srcId="{F99D4CAC-90A9-4857-93AE-82C5274C4753}" destId="{6D812A8F-AE4B-43CB-AC79-9305AA4970E0}" srcOrd="2" destOrd="0" presId="urn:microsoft.com/office/officeart/2005/8/layout/hList1"/>
    <dgm:cxn modelId="{7AA7F15D-C30E-4FF0-8F34-E0DA064D7950}" type="presParOf" srcId="{6D812A8F-AE4B-43CB-AC79-9305AA4970E0}" destId="{03271DE6-CAA2-42AF-AD87-03BFD1E28D04}" srcOrd="0" destOrd="0" presId="urn:microsoft.com/office/officeart/2005/8/layout/hList1"/>
    <dgm:cxn modelId="{5AEA9F3A-FEBE-4B52-9F0F-399A5F60A036}" type="presParOf" srcId="{6D812A8F-AE4B-43CB-AC79-9305AA4970E0}" destId="{D43012F2-C20A-441A-8798-877A0B6176B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168BC2-DB1C-4443-B0E0-3F816583B675}"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C1CD8DFE-81F7-4925-9AEA-3DAFE170E99E}">
      <dgm:prSet phldrT="[Text]"/>
      <dgm:spPr/>
      <dgm:t>
        <a:bodyPr/>
        <a:lstStyle/>
        <a:p>
          <a:r>
            <a:rPr lang="en-US" dirty="0"/>
            <a:t>DSC</a:t>
          </a:r>
        </a:p>
      </dgm:t>
    </dgm:pt>
    <dgm:pt modelId="{DB99A078-A4E3-410B-95F8-9031134C802E}" type="parTrans" cxnId="{C03AE1D4-0846-4623-A009-54B1BB06CA72}">
      <dgm:prSet/>
      <dgm:spPr/>
      <dgm:t>
        <a:bodyPr/>
        <a:lstStyle/>
        <a:p>
          <a:endParaRPr lang="en-US"/>
        </a:p>
      </dgm:t>
    </dgm:pt>
    <dgm:pt modelId="{36D4E62C-FF3A-4245-9487-DF3FCED14125}" type="sibTrans" cxnId="{C03AE1D4-0846-4623-A009-54B1BB06CA72}">
      <dgm:prSet/>
      <dgm:spPr/>
      <dgm:t>
        <a:bodyPr/>
        <a:lstStyle/>
        <a:p>
          <a:endParaRPr lang="en-US"/>
        </a:p>
      </dgm:t>
    </dgm:pt>
    <dgm:pt modelId="{ED073113-888E-4887-8B85-358F5F12C587}">
      <dgm:prSet phldrT="[Text]"/>
      <dgm:spPr/>
      <dgm:t>
        <a:bodyPr anchor="ctr"/>
        <a:lstStyle/>
        <a:p>
          <a:pPr algn="ctr"/>
          <a:r>
            <a:rPr lang="en-US" dirty="0"/>
            <a:t>Configuration</a:t>
          </a:r>
        </a:p>
      </dgm:t>
    </dgm:pt>
    <dgm:pt modelId="{82DB6A14-27F2-45DC-ACEB-24A032B2AA73}" type="parTrans" cxnId="{DE05F3EA-C078-488A-9351-134DA2633818}">
      <dgm:prSet/>
      <dgm:spPr/>
      <dgm:t>
        <a:bodyPr/>
        <a:lstStyle/>
        <a:p>
          <a:endParaRPr lang="en-US"/>
        </a:p>
      </dgm:t>
    </dgm:pt>
    <dgm:pt modelId="{59715023-F8A2-48F7-81B9-D13F60FBC477}" type="sibTrans" cxnId="{DE05F3EA-C078-488A-9351-134DA2633818}">
      <dgm:prSet/>
      <dgm:spPr/>
      <dgm:t>
        <a:bodyPr/>
        <a:lstStyle/>
        <a:p>
          <a:endParaRPr lang="en-US"/>
        </a:p>
      </dgm:t>
    </dgm:pt>
    <dgm:pt modelId="{AE0D49A1-38CB-4239-AC1F-40C4E7896C66}">
      <dgm:prSet phldrT="[Text]"/>
      <dgm:spPr/>
      <dgm:t>
        <a:bodyPr anchor="ctr"/>
        <a:lstStyle/>
        <a:p>
          <a:pPr algn="ctr"/>
          <a:r>
            <a:rPr lang="en-US" dirty="0"/>
            <a:t>MOF Files</a:t>
          </a:r>
        </a:p>
      </dgm:t>
    </dgm:pt>
    <dgm:pt modelId="{92E2CD4B-C405-4364-B4AA-987B71527EE1}" type="parTrans" cxnId="{011282A3-39A2-46C9-9649-9E76BB0649A0}">
      <dgm:prSet/>
      <dgm:spPr/>
      <dgm:t>
        <a:bodyPr/>
        <a:lstStyle/>
        <a:p>
          <a:endParaRPr lang="en-US"/>
        </a:p>
      </dgm:t>
    </dgm:pt>
    <dgm:pt modelId="{3B554232-61A3-4320-BAA4-86DDD5CE6F6F}" type="sibTrans" cxnId="{011282A3-39A2-46C9-9649-9E76BB0649A0}">
      <dgm:prSet/>
      <dgm:spPr/>
      <dgm:t>
        <a:bodyPr/>
        <a:lstStyle/>
        <a:p>
          <a:endParaRPr lang="en-US"/>
        </a:p>
      </dgm:t>
    </dgm:pt>
    <dgm:pt modelId="{C545EF0A-603E-48D0-82C8-0ADDF1426B6F}">
      <dgm:prSet phldrT="[Text]"/>
      <dgm:spPr/>
      <dgm:t>
        <a:bodyPr anchor="ctr"/>
        <a:lstStyle/>
        <a:p>
          <a:pPr algn="ctr"/>
          <a:r>
            <a:rPr lang="en-US" dirty="0"/>
            <a:t>Local Configuration Manager</a:t>
          </a:r>
        </a:p>
      </dgm:t>
    </dgm:pt>
    <dgm:pt modelId="{2ACEEB76-4A61-485B-828E-F0676A29E6E9}" type="parTrans" cxnId="{F9CFE8E9-CF83-42E2-AF2E-1AC25EA57BBA}">
      <dgm:prSet/>
      <dgm:spPr/>
      <dgm:t>
        <a:bodyPr/>
        <a:lstStyle/>
        <a:p>
          <a:endParaRPr lang="en-US"/>
        </a:p>
      </dgm:t>
    </dgm:pt>
    <dgm:pt modelId="{01A7A81D-5662-40D0-86D6-312555E6D6B0}" type="sibTrans" cxnId="{F9CFE8E9-CF83-42E2-AF2E-1AC25EA57BBA}">
      <dgm:prSet/>
      <dgm:spPr/>
      <dgm:t>
        <a:bodyPr/>
        <a:lstStyle/>
        <a:p>
          <a:endParaRPr lang="en-US"/>
        </a:p>
      </dgm:t>
    </dgm:pt>
    <dgm:pt modelId="{8238695A-E66D-4D9B-B459-394B40FFA3F2}">
      <dgm:prSet phldrT="[Text]"/>
      <dgm:spPr/>
      <dgm:t>
        <a:bodyPr anchor="ctr"/>
        <a:lstStyle/>
        <a:p>
          <a:pPr algn="ctr"/>
          <a:r>
            <a:rPr lang="en-US" dirty="0"/>
            <a:t>Optional Pull Server</a:t>
          </a:r>
        </a:p>
      </dgm:t>
    </dgm:pt>
    <dgm:pt modelId="{D123EF33-4986-4EC8-A354-77BD405428D0}" type="parTrans" cxnId="{8D26FFDA-BE46-4484-8811-CB252C76E3C6}">
      <dgm:prSet/>
      <dgm:spPr/>
      <dgm:t>
        <a:bodyPr/>
        <a:lstStyle/>
        <a:p>
          <a:endParaRPr lang="en-US"/>
        </a:p>
      </dgm:t>
    </dgm:pt>
    <dgm:pt modelId="{C79BD0B5-4DD1-4D1E-A0EC-9BCCD32CA5A0}" type="sibTrans" cxnId="{8D26FFDA-BE46-4484-8811-CB252C76E3C6}">
      <dgm:prSet/>
      <dgm:spPr/>
      <dgm:t>
        <a:bodyPr/>
        <a:lstStyle/>
        <a:p>
          <a:endParaRPr lang="en-US"/>
        </a:p>
      </dgm:t>
    </dgm:pt>
    <dgm:pt modelId="{86790473-B103-40CC-B77F-CE4F90BBF458}">
      <dgm:prSet phldrT="[Text]"/>
      <dgm:spPr/>
      <dgm:t>
        <a:bodyPr anchor="ctr"/>
        <a:lstStyle/>
        <a:p>
          <a:pPr algn="ctr"/>
          <a:r>
            <a:rPr lang="en-US" dirty="0"/>
            <a:t>Resources</a:t>
          </a:r>
        </a:p>
      </dgm:t>
    </dgm:pt>
    <dgm:pt modelId="{8411570D-345F-41D7-81E5-326099A6FB7E}" type="parTrans" cxnId="{46645C8C-9C7E-4518-A4B1-56EFEB47005B}">
      <dgm:prSet/>
      <dgm:spPr/>
      <dgm:t>
        <a:bodyPr/>
        <a:lstStyle/>
        <a:p>
          <a:endParaRPr lang="en-US"/>
        </a:p>
      </dgm:t>
    </dgm:pt>
    <dgm:pt modelId="{F5DE652C-AF8B-43CE-9F8C-F46C7DB84CB4}" type="sibTrans" cxnId="{46645C8C-9C7E-4518-A4B1-56EFEB47005B}">
      <dgm:prSet/>
      <dgm:spPr/>
      <dgm:t>
        <a:bodyPr/>
        <a:lstStyle/>
        <a:p>
          <a:endParaRPr lang="en-US"/>
        </a:p>
      </dgm:t>
    </dgm:pt>
    <dgm:pt modelId="{F67C78A1-A0E3-47A9-82AF-F17BFA2837A0}" type="pres">
      <dgm:prSet presAssocID="{CC168BC2-DB1C-4443-B0E0-3F816583B675}" presName="Name0" presStyleCnt="0">
        <dgm:presLayoutVars>
          <dgm:chMax val="1"/>
          <dgm:dir/>
          <dgm:animLvl val="ctr"/>
          <dgm:resizeHandles val="exact"/>
        </dgm:presLayoutVars>
      </dgm:prSet>
      <dgm:spPr/>
    </dgm:pt>
    <dgm:pt modelId="{2622FEDA-1730-45C0-929B-E08CBEBF165B}" type="pres">
      <dgm:prSet presAssocID="{C1CD8DFE-81F7-4925-9AEA-3DAFE170E99E}" presName="centerShape" presStyleLbl="node0" presStyleIdx="0" presStyleCnt="1" custScaleY="58376"/>
      <dgm:spPr>
        <a:prstGeom prst="rect">
          <a:avLst/>
        </a:prstGeom>
      </dgm:spPr>
    </dgm:pt>
    <dgm:pt modelId="{E54D7048-3FA5-427C-ABC2-CC69E0405B1B}" type="pres">
      <dgm:prSet presAssocID="{ED073113-888E-4887-8B85-358F5F12C587}" presName="node" presStyleLbl="node1" presStyleIdx="0" presStyleCnt="5" custScaleY="61916">
        <dgm:presLayoutVars>
          <dgm:bulletEnabled val="1"/>
        </dgm:presLayoutVars>
      </dgm:prSet>
      <dgm:spPr>
        <a:prstGeom prst="rect">
          <a:avLst/>
        </a:prstGeom>
      </dgm:spPr>
    </dgm:pt>
    <dgm:pt modelId="{67B15D21-3E51-42E2-8E7F-612EDD62EE68}" type="pres">
      <dgm:prSet presAssocID="{ED073113-888E-4887-8B85-358F5F12C587}" presName="dummy" presStyleCnt="0"/>
      <dgm:spPr/>
    </dgm:pt>
    <dgm:pt modelId="{C2AABB3A-0D2B-41BE-81D3-97C27F74432D}" type="pres">
      <dgm:prSet presAssocID="{59715023-F8A2-48F7-81B9-D13F60FBC477}" presName="sibTrans" presStyleLbl="sibTrans2D1" presStyleIdx="0" presStyleCnt="5"/>
      <dgm:spPr/>
    </dgm:pt>
    <dgm:pt modelId="{A898CA06-611D-4EA1-BDDD-CC556CEAEAA5}" type="pres">
      <dgm:prSet presAssocID="{86790473-B103-40CC-B77F-CE4F90BBF458}" presName="node" presStyleLbl="node1" presStyleIdx="1" presStyleCnt="5" custScaleY="61916">
        <dgm:presLayoutVars>
          <dgm:bulletEnabled val="1"/>
        </dgm:presLayoutVars>
      </dgm:prSet>
      <dgm:spPr>
        <a:prstGeom prst="rect">
          <a:avLst/>
        </a:prstGeom>
      </dgm:spPr>
    </dgm:pt>
    <dgm:pt modelId="{351A7866-4B47-4C02-B9D9-E0857B4F9CC5}" type="pres">
      <dgm:prSet presAssocID="{86790473-B103-40CC-B77F-CE4F90BBF458}" presName="dummy" presStyleCnt="0"/>
      <dgm:spPr/>
    </dgm:pt>
    <dgm:pt modelId="{7C83A325-DEEB-449A-A7F5-EE285E3FF25C}" type="pres">
      <dgm:prSet presAssocID="{F5DE652C-AF8B-43CE-9F8C-F46C7DB84CB4}" presName="sibTrans" presStyleLbl="sibTrans2D1" presStyleIdx="1" presStyleCnt="5"/>
      <dgm:spPr/>
    </dgm:pt>
    <dgm:pt modelId="{0620DDF2-01CF-46DC-B16E-1D62563B5E9F}" type="pres">
      <dgm:prSet presAssocID="{AE0D49A1-38CB-4239-AC1F-40C4E7896C66}" presName="node" presStyleLbl="node1" presStyleIdx="2" presStyleCnt="5" custScaleY="61916">
        <dgm:presLayoutVars>
          <dgm:bulletEnabled val="1"/>
        </dgm:presLayoutVars>
      </dgm:prSet>
      <dgm:spPr>
        <a:prstGeom prst="rect">
          <a:avLst/>
        </a:prstGeom>
      </dgm:spPr>
    </dgm:pt>
    <dgm:pt modelId="{61814623-D24C-4370-B1AA-11183398056C}" type="pres">
      <dgm:prSet presAssocID="{AE0D49A1-38CB-4239-AC1F-40C4E7896C66}" presName="dummy" presStyleCnt="0"/>
      <dgm:spPr/>
    </dgm:pt>
    <dgm:pt modelId="{C6B7AB93-B615-4178-9439-4693724FAEA9}" type="pres">
      <dgm:prSet presAssocID="{3B554232-61A3-4320-BAA4-86DDD5CE6F6F}" presName="sibTrans" presStyleLbl="sibTrans2D1" presStyleIdx="2" presStyleCnt="5"/>
      <dgm:spPr/>
    </dgm:pt>
    <dgm:pt modelId="{1024BD80-7864-47F3-B636-6F5951E593D9}" type="pres">
      <dgm:prSet presAssocID="{C545EF0A-603E-48D0-82C8-0ADDF1426B6F}" presName="node" presStyleLbl="node1" presStyleIdx="3" presStyleCnt="5" custScaleY="61916">
        <dgm:presLayoutVars>
          <dgm:bulletEnabled val="1"/>
        </dgm:presLayoutVars>
      </dgm:prSet>
      <dgm:spPr>
        <a:prstGeom prst="rect">
          <a:avLst/>
        </a:prstGeom>
      </dgm:spPr>
    </dgm:pt>
    <dgm:pt modelId="{7DD5D452-0E7C-4880-9A49-40EFF32D2687}" type="pres">
      <dgm:prSet presAssocID="{C545EF0A-603E-48D0-82C8-0ADDF1426B6F}" presName="dummy" presStyleCnt="0"/>
      <dgm:spPr/>
    </dgm:pt>
    <dgm:pt modelId="{8F07904D-87FB-4F99-B9AA-925B2C0D5360}" type="pres">
      <dgm:prSet presAssocID="{01A7A81D-5662-40D0-86D6-312555E6D6B0}" presName="sibTrans" presStyleLbl="sibTrans2D1" presStyleIdx="3" presStyleCnt="5"/>
      <dgm:spPr/>
    </dgm:pt>
    <dgm:pt modelId="{F1F1CE56-8CF5-41A9-BD7C-2194E8A84300}" type="pres">
      <dgm:prSet presAssocID="{8238695A-E66D-4D9B-B459-394B40FFA3F2}" presName="node" presStyleLbl="node1" presStyleIdx="4" presStyleCnt="5" custScaleY="61916">
        <dgm:presLayoutVars>
          <dgm:bulletEnabled val="1"/>
        </dgm:presLayoutVars>
      </dgm:prSet>
      <dgm:spPr>
        <a:prstGeom prst="rect">
          <a:avLst/>
        </a:prstGeom>
      </dgm:spPr>
    </dgm:pt>
    <dgm:pt modelId="{ED723787-A994-441C-9F16-F0A8E3BE1C22}" type="pres">
      <dgm:prSet presAssocID="{8238695A-E66D-4D9B-B459-394B40FFA3F2}" presName="dummy" presStyleCnt="0"/>
      <dgm:spPr/>
    </dgm:pt>
    <dgm:pt modelId="{80BB1514-879D-46A2-84A5-EA8B1BF8794E}" type="pres">
      <dgm:prSet presAssocID="{C79BD0B5-4DD1-4D1E-A0EC-9BCCD32CA5A0}" presName="sibTrans" presStyleLbl="sibTrans2D1" presStyleIdx="4" presStyleCnt="5"/>
      <dgm:spPr/>
    </dgm:pt>
  </dgm:ptLst>
  <dgm:cxnLst>
    <dgm:cxn modelId="{6B82BE11-2C7B-4BA8-9818-F399D04187EC}" type="presOf" srcId="{CC168BC2-DB1C-4443-B0E0-3F816583B675}" destId="{F67C78A1-A0E3-47A9-82AF-F17BFA2837A0}" srcOrd="0" destOrd="0" presId="urn:microsoft.com/office/officeart/2005/8/layout/radial6"/>
    <dgm:cxn modelId="{D2103218-F12B-45F7-8972-744191FBEAD8}" type="presOf" srcId="{3B554232-61A3-4320-BAA4-86DDD5CE6F6F}" destId="{C6B7AB93-B615-4178-9439-4693724FAEA9}" srcOrd="0" destOrd="0" presId="urn:microsoft.com/office/officeart/2005/8/layout/radial6"/>
    <dgm:cxn modelId="{4209A51E-E2C5-4E04-BE56-E1985E63B0E4}" type="presOf" srcId="{8238695A-E66D-4D9B-B459-394B40FFA3F2}" destId="{F1F1CE56-8CF5-41A9-BD7C-2194E8A84300}" srcOrd="0" destOrd="0" presId="urn:microsoft.com/office/officeart/2005/8/layout/radial6"/>
    <dgm:cxn modelId="{17C8613C-4FF8-49D9-9C41-2562931AD1A2}" type="presOf" srcId="{AE0D49A1-38CB-4239-AC1F-40C4E7896C66}" destId="{0620DDF2-01CF-46DC-B16E-1D62563B5E9F}" srcOrd="0" destOrd="0" presId="urn:microsoft.com/office/officeart/2005/8/layout/radial6"/>
    <dgm:cxn modelId="{2CC96074-FE82-4C85-965D-44460A66B5E1}" type="presOf" srcId="{F5DE652C-AF8B-43CE-9F8C-F46C7DB84CB4}" destId="{7C83A325-DEEB-449A-A7F5-EE285E3FF25C}" srcOrd="0" destOrd="0" presId="urn:microsoft.com/office/officeart/2005/8/layout/radial6"/>
    <dgm:cxn modelId="{F19EAE88-D026-45E6-82EE-E8E4B7BC2FB6}" type="presOf" srcId="{C1CD8DFE-81F7-4925-9AEA-3DAFE170E99E}" destId="{2622FEDA-1730-45C0-929B-E08CBEBF165B}" srcOrd="0" destOrd="0" presId="urn:microsoft.com/office/officeart/2005/8/layout/radial6"/>
    <dgm:cxn modelId="{46645C8C-9C7E-4518-A4B1-56EFEB47005B}" srcId="{C1CD8DFE-81F7-4925-9AEA-3DAFE170E99E}" destId="{86790473-B103-40CC-B77F-CE4F90BBF458}" srcOrd="1" destOrd="0" parTransId="{8411570D-345F-41D7-81E5-326099A6FB7E}" sibTransId="{F5DE652C-AF8B-43CE-9F8C-F46C7DB84CB4}"/>
    <dgm:cxn modelId="{9AAD8F9B-179E-4B8F-A51A-FE2CA5BA990E}" type="presOf" srcId="{01A7A81D-5662-40D0-86D6-312555E6D6B0}" destId="{8F07904D-87FB-4F99-B9AA-925B2C0D5360}" srcOrd="0" destOrd="0" presId="urn:microsoft.com/office/officeart/2005/8/layout/radial6"/>
    <dgm:cxn modelId="{011282A3-39A2-46C9-9649-9E76BB0649A0}" srcId="{C1CD8DFE-81F7-4925-9AEA-3DAFE170E99E}" destId="{AE0D49A1-38CB-4239-AC1F-40C4E7896C66}" srcOrd="2" destOrd="0" parTransId="{92E2CD4B-C405-4364-B4AA-987B71527EE1}" sibTransId="{3B554232-61A3-4320-BAA4-86DDD5CE6F6F}"/>
    <dgm:cxn modelId="{3A3A40BE-BCD0-4C66-A20E-8D4A03FEB3D5}" type="presOf" srcId="{C79BD0B5-4DD1-4D1E-A0EC-9BCCD32CA5A0}" destId="{80BB1514-879D-46A2-84A5-EA8B1BF8794E}" srcOrd="0" destOrd="0" presId="urn:microsoft.com/office/officeart/2005/8/layout/radial6"/>
    <dgm:cxn modelId="{E56260CE-8DFE-477E-BE85-ACA1B97A73D1}" type="presOf" srcId="{59715023-F8A2-48F7-81B9-D13F60FBC477}" destId="{C2AABB3A-0D2B-41BE-81D3-97C27F74432D}" srcOrd="0" destOrd="0" presId="urn:microsoft.com/office/officeart/2005/8/layout/radial6"/>
    <dgm:cxn modelId="{C03AE1D4-0846-4623-A009-54B1BB06CA72}" srcId="{CC168BC2-DB1C-4443-B0E0-3F816583B675}" destId="{C1CD8DFE-81F7-4925-9AEA-3DAFE170E99E}" srcOrd="0" destOrd="0" parTransId="{DB99A078-A4E3-410B-95F8-9031134C802E}" sibTransId="{36D4E62C-FF3A-4245-9487-DF3FCED14125}"/>
    <dgm:cxn modelId="{8D26FFDA-BE46-4484-8811-CB252C76E3C6}" srcId="{C1CD8DFE-81F7-4925-9AEA-3DAFE170E99E}" destId="{8238695A-E66D-4D9B-B459-394B40FFA3F2}" srcOrd="4" destOrd="0" parTransId="{D123EF33-4986-4EC8-A354-77BD405428D0}" sibTransId="{C79BD0B5-4DD1-4D1E-A0EC-9BCCD32CA5A0}"/>
    <dgm:cxn modelId="{B9562BDB-48D9-4527-BEAA-CBBAB64E3F97}" type="presOf" srcId="{86790473-B103-40CC-B77F-CE4F90BBF458}" destId="{A898CA06-611D-4EA1-BDDD-CC556CEAEAA5}" srcOrd="0" destOrd="0" presId="urn:microsoft.com/office/officeart/2005/8/layout/radial6"/>
    <dgm:cxn modelId="{2B92F9E8-A361-4E3B-80E8-03F8E6E560F0}" type="presOf" srcId="{ED073113-888E-4887-8B85-358F5F12C587}" destId="{E54D7048-3FA5-427C-ABC2-CC69E0405B1B}" srcOrd="0" destOrd="0" presId="urn:microsoft.com/office/officeart/2005/8/layout/radial6"/>
    <dgm:cxn modelId="{F9CFE8E9-CF83-42E2-AF2E-1AC25EA57BBA}" srcId="{C1CD8DFE-81F7-4925-9AEA-3DAFE170E99E}" destId="{C545EF0A-603E-48D0-82C8-0ADDF1426B6F}" srcOrd="3" destOrd="0" parTransId="{2ACEEB76-4A61-485B-828E-F0676A29E6E9}" sibTransId="{01A7A81D-5662-40D0-86D6-312555E6D6B0}"/>
    <dgm:cxn modelId="{DE05F3EA-C078-488A-9351-134DA2633818}" srcId="{C1CD8DFE-81F7-4925-9AEA-3DAFE170E99E}" destId="{ED073113-888E-4887-8B85-358F5F12C587}" srcOrd="0" destOrd="0" parTransId="{82DB6A14-27F2-45DC-ACEB-24A032B2AA73}" sibTransId="{59715023-F8A2-48F7-81B9-D13F60FBC477}"/>
    <dgm:cxn modelId="{BAEEBEFD-5ED2-4902-9D15-DEBFA20CF7DE}" type="presOf" srcId="{C545EF0A-603E-48D0-82C8-0ADDF1426B6F}" destId="{1024BD80-7864-47F3-B636-6F5951E593D9}" srcOrd="0" destOrd="0" presId="urn:microsoft.com/office/officeart/2005/8/layout/radial6"/>
    <dgm:cxn modelId="{8DC885FC-D8E2-4336-9DAC-F523A533CFB3}" type="presParOf" srcId="{F67C78A1-A0E3-47A9-82AF-F17BFA2837A0}" destId="{2622FEDA-1730-45C0-929B-E08CBEBF165B}" srcOrd="0" destOrd="0" presId="urn:microsoft.com/office/officeart/2005/8/layout/radial6"/>
    <dgm:cxn modelId="{81E7E0CE-84B8-4FB5-A322-D4DF8CC50D9C}" type="presParOf" srcId="{F67C78A1-A0E3-47A9-82AF-F17BFA2837A0}" destId="{E54D7048-3FA5-427C-ABC2-CC69E0405B1B}" srcOrd="1" destOrd="0" presId="urn:microsoft.com/office/officeart/2005/8/layout/radial6"/>
    <dgm:cxn modelId="{34F5F5FB-0EE7-4F7D-A2CA-DF18282FF097}" type="presParOf" srcId="{F67C78A1-A0E3-47A9-82AF-F17BFA2837A0}" destId="{67B15D21-3E51-42E2-8E7F-612EDD62EE68}" srcOrd="2" destOrd="0" presId="urn:microsoft.com/office/officeart/2005/8/layout/radial6"/>
    <dgm:cxn modelId="{D9D5966F-0744-49BD-B142-0B3390F99500}" type="presParOf" srcId="{F67C78A1-A0E3-47A9-82AF-F17BFA2837A0}" destId="{C2AABB3A-0D2B-41BE-81D3-97C27F74432D}" srcOrd="3" destOrd="0" presId="urn:microsoft.com/office/officeart/2005/8/layout/radial6"/>
    <dgm:cxn modelId="{BDE93878-0616-4293-AF68-463CF17872A0}" type="presParOf" srcId="{F67C78A1-A0E3-47A9-82AF-F17BFA2837A0}" destId="{A898CA06-611D-4EA1-BDDD-CC556CEAEAA5}" srcOrd="4" destOrd="0" presId="urn:microsoft.com/office/officeart/2005/8/layout/radial6"/>
    <dgm:cxn modelId="{CDF7C501-05F9-430B-B75C-BFFE72D20AFA}" type="presParOf" srcId="{F67C78A1-A0E3-47A9-82AF-F17BFA2837A0}" destId="{351A7866-4B47-4C02-B9D9-E0857B4F9CC5}" srcOrd="5" destOrd="0" presId="urn:microsoft.com/office/officeart/2005/8/layout/radial6"/>
    <dgm:cxn modelId="{62911B7C-6B14-4402-BFDC-01FBFF665F0A}" type="presParOf" srcId="{F67C78A1-A0E3-47A9-82AF-F17BFA2837A0}" destId="{7C83A325-DEEB-449A-A7F5-EE285E3FF25C}" srcOrd="6" destOrd="0" presId="urn:microsoft.com/office/officeart/2005/8/layout/radial6"/>
    <dgm:cxn modelId="{0CA339DA-6F03-417A-8461-7D699ADAC5B4}" type="presParOf" srcId="{F67C78A1-A0E3-47A9-82AF-F17BFA2837A0}" destId="{0620DDF2-01CF-46DC-B16E-1D62563B5E9F}" srcOrd="7" destOrd="0" presId="urn:microsoft.com/office/officeart/2005/8/layout/radial6"/>
    <dgm:cxn modelId="{F0243FA3-277B-4B29-82E7-3B681B7E00EB}" type="presParOf" srcId="{F67C78A1-A0E3-47A9-82AF-F17BFA2837A0}" destId="{61814623-D24C-4370-B1AA-11183398056C}" srcOrd="8" destOrd="0" presId="urn:microsoft.com/office/officeart/2005/8/layout/radial6"/>
    <dgm:cxn modelId="{AA722135-BB29-40F6-BB98-9C7A6A5AA69B}" type="presParOf" srcId="{F67C78A1-A0E3-47A9-82AF-F17BFA2837A0}" destId="{C6B7AB93-B615-4178-9439-4693724FAEA9}" srcOrd="9" destOrd="0" presId="urn:microsoft.com/office/officeart/2005/8/layout/radial6"/>
    <dgm:cxn modelId="{D0E72A43-DB21-4213-BE77-F6E170D69B8A}" type="presParOf" srcId="{F67C78A1-A0E3-47A9-82AF-F17BFA2837A0}" destId="{1024BD80-7864-47F3-B636-6F5951E593D9}" srcOrd="10" destOrd="0" presId="urn:microsoft.com/office/officeart/2005/8/layout/radial6"/>
    <dgm:cxn modelId="{1F947555-D300-433B-8BB3-226F0B0B0653}" type="presParOf" srcId="{F67C78A1-A0E3-47A9-82AF-F17BFA2837A0}" destId="{7DD5D452-0E7C-4880-9A49-40EFF32D2687}" srcOrd="11" destOrd="0" presId="urn:microsoft.com/office/officeart/2005/8/layout/radial6"/>
    <dgm:cxn modelId="{AA0D131A-8D8B-46A5-BBCF-1A29E097EF34}" type="presParOf" srcId="{F67C78A1-A0E3-47A9-82AF-F17BFA2837A0}" destId="{8F07904D-87FB-4F99-B9AA-925B2C0D5360}" srcOrd="12" destOrd="0" presId="urn:microsoft.com/office/officeart/2005/8/layout/radial6"/>
    <dgm:cxn modelId="{28EE00A4-2BCC-4342-9D9E-E4469D2B32CA}" type="presParOf" srcId="{F67C78A1-A0E3-47A9-82AF-F17BFA2837A0}" destId="{F1F1CE56-8CF5-41A9-BD7C-2194E8A84300}" srcOrd="13" destOrd="0" presId="urn:microsoft.com/office/officeart/2005/8/layout/radial6"/>
    <dgm:cxn modelId="{C1830ADB-BEBA-4724-9421-008BA3F8FA57}" type="presParOf" srcId="{F67C78A1-A0E3-47A9-82AF-F17BFA2837A0}" destId="{ED723787-A994-441C-9F16-F0A8E3BE1C22}" srcOrd="14" destOrd="0" presId="urn:microsoft.com/office/officeart/2005/8/layout/radial6"/>
    <dgm:cxn modelId="{9F9A91B6-618B-414C-B08F-69D853E842CA}" type="presParOf" srcId="{F67C78A1-A0E3-47A9-82AF-F17BFA2837A0}" destId="{80BB1514-879D-46A2-84A5-EA8B1BF8794E}" srcOrd="15" destOrd="0" presId="urn:microsoft.com/office/officeart/2005/8/layout/radial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287D0C-8863-477E-9BF8-A69A2E190A75}"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US"/>
        </a:p>
      </dgm:t>
    </dgm:pt>
    <dgm:pt modelId="{4F7B8AEE-B724-47A8-A0DC-D57595B26AEE}">
      <dgm:prSet phldrT="[Text]"/>
      <dgm:spPr/>
      <dgm:t>
        <a:bodyPr/>
        <a:lstStyle/>
        <a:p>
          <a:r>
            <a:rPr lang="en-US" dirty="0">
              <a:solidFill>
                <a:schemeClr val="bg1">
                  <a:lumMod val="65000"/>
                  <a:lumOff val="35000"/>
                </a:schemeClr>
              </a:solidFill>
            </a:rPr>
            <a:t>Create Configuration</a:t>
          </a:r>
        </a:p>
      </dgm:t>
    </dgm:pt>
    <dgm:pt modelId="{37288155-9C7E-4EDB-9BC8-F5A0CFBE4F2B}" type="parTrans" cxnId="{4CF67B83-B270-4708-A7F9-2A6EA31C769E}">
      <dgm:prSet/>
      <dgm:spPr/>
      <dgm:t>
        <a:bodyPr/>
        <a:lstStyle/>
        <a:p>
          <a:endParaRPr lang="en-US"/>
        </a:p>
      </dgm:t>
    </dgm:pt>
    <dgm:pt modelId="{148E02A5-4A08-4518-9AEA-C9FC8B465484}" type="sibTrans" cxnId="{4CF67B83-B270-4708-A7F9-2A6EA31C769E}">
      <dgm:prSet/>
      <dgm:spPr/>
      <dgm:t>
        <a:bodyPr/>
        <a:lstStyle/>
        <a:p>
          <a:endParaRPr lang="en-US"/>
        </a:p>
      </dgm:t>
    </dgm:pt>
    <dgm:pt modelId="{607A994C-E585-4C4A-AE7B-89BC6EE5D143}">
      <dgm:prSet phldrT="[Text]"/>
      <dgm:spPr/>
      <dgm:t>
        <a:bodyPr/>
        <a:lstStyle/>
        <a:p>
          <a:r>
            <a:rPr lang="en-US" dirty="0">
              <a:solidFill>
                <a:schemeClr val="bg1">
                  <a:lumMod val="65000"/>
                  <a:lumOff val="35000"/>
                </a:schemeClr>
              </a:solidFill>
            </a:rPr>
            <a:t>Run Configuration to Create MOF File(s)</a:t>
          </a:r>
        </a:p>
      </dgm:t>
    </dgm:pt>
    <dgm:pt modelId="{E050ACF9-A7AF-4F69-95FE-810C642B6DB3}" type="parTrans" cxnId="{17190AD2-5402-4C2C-8520-23FB27AE70E7}">
      <dgm:prSet/>
      <dgm:spPr/>
      <dgm:t>
        <a:bodyPr/>
        <a:lstStyle/>
        <a:p>
          <a:endParaRPr lang="en-US"/>
        </a:p>
      </dgm:t>
    </dgm:pt>
    <dgm:pt modelId="{72B246A6-D9A8-45E0-93DC-D5F96B4DCFF2}" type="sibTrans" cxnId="{17190AD2-5402-4C2C-8520-23FB27AE70E7}">
      <dgm:prSet/>
      <dgm:spPr/>
      <dgm:t>
        <a:bodyPr/>
        <a:lstStyle/>
        <a:p>
          <a:endParaRPr lang="en-US"/>
        </a:p>
      </dgm:t>
    </dgm:pt>
    <dgm:pt modelId="{B4DCA747-6E42-4CFF-8E71-B33A788949E4}">
      <dgm:prSet phldrT="[Text]"/>
      <dgm:spPr/>
      <dgm:t>
        <a:bodyPr/>
        <a:lstStyle/>
        <a:p>
          <a:r>
            <a:rPr lang="en-US" dirty="0">
              <a:solidFill>
                <a:schemeClr val="bg1">
                  <a:lumMod val="65000"/>
                  <a:lumOff val="35000"/>
                </a:schemeClr>
              </a:solidFill>
            </a:rPr>
            <a:t>Push Configuration to Target(s)</a:t>
          </a:r>
        </a:p>
      </dgm:t>
    </dgm:pt>
    <dgm:pt modelId="{6E72705C-DA06-4132-8FAA-6062A24E1698}" type="parTrans" cxnId="{D3196C7E-BAF7-4B01-92F6-EE76A15A8AA3}">
      <dgm:prSet/>
      <dgm:spPr/>
      <dgm:t>
        <a:bodyPr/>
        <a:lstStyle/>
        <a:p>
          <a:endParaRPr lang="en-US"/>
        </a:p>
      </dgm:t>
    </dgm:pt>
    <dgm:pt modelId="{101B2D26-AD56-4656-8EAE-EC497DE1FDEF}" type="sibTrans" cxnId="{D3196C7E-BAF7-4B01-92F6-EE76A15A8AA3}">
      <dgm:prSet/>
      <dgm:spPr/>
      <dgm:t>
        <a:bodyPr/>
        <a:lstStyle/>
        <a:p>
          <a:endParaRPr lang="en-US"/>
        </a:p>
      </dgm:t>
    </dgm:pt>
    <dgm:pt modelId="{393DC33C-37BE-4E9D-B157-AAE0A87AD19E}" type="pres">
      <dgm:prSet presAssocID="{90287D0C-8863-477E-9BF8-A69A2E190A75}" presName="Name0" presStyleCnt="0">
        <dgm:presLayoutVars>
          <dgm:chMax val="7"/>
          <dgm:chPref val="7"/>
          <dgm:dir/>
          <dgm:animLvl val="lvl"/>
        </dgm:presLayoutVars>
      </dgm:prSet>
      <dgm:spPr/>
    </dgm:pt>
    <dgm:pt modelId="{F8790F9B-0681-45B6-B73D-CC0EFD715F0C}" type="pres">
      <dgm:prSet presAssocID="{4F7B8AEE-B724-47A8-A0DC-D57595B26AEE}" presName="Accent1" presStyleCnt="0"/>
      <dgm:spPr/>
    </dgm:pt>
    <dgm:pt modelId="{AC3216A7-7E65-4508-A0FF-503C24F6EBD9}" type="pres">
      <dgm:prSet presAssocID="{4F7B8AEE-B724-47A8-A0DC-D57595B26AEE}" presName="Accent" presStyleLbl="node1" presStyleIdx="0" presStyleCnt="3"/>
      <dgm:spPr/>
    </dgm:pt>
    <dgm:pt modelId="{39C7F2E6-D74C-4E0F-ACAD-93A566365EB2}" type="pres">
      <dgm:prSet presAssocID="{4F7B8AEE-B724-47A8-A0DC-D57595B26AEE}" presName="Parent1" presStyleLbl="revTx" presStyleIdx="0" presStyleCnt="3" custLinFactNeighborY="-18165">
        <dgm:presLayoutVars>
          <dgm:chMax val="1"/>
          <dgm:chPref val="1"/>
          <dgm:bulletEnabled val="1"/>
        </dgm:presLayoutVars>
      </dgm:prSet>
      <dgm:spPr/>
    </dgm:pt>
    <dgm:pt modelId="{1E9BF1C2-08E4-49DE-B387-D98E8982C427}" type="pres">
      <dgm:prSet presAssocID="{607A994C-E585-4C4A-AE7B-89BC6EE5D143}" presName="Accent2" presStyleCnt="0"/>
      <dgm:spPr/>
    </dgm:pt>
    <dgm:pt modelId="{35F8A1D1-BC83-4B76-8D41-CAEEA5368F5E}" type="pres">
      <dgm:prSet presAssocID="{607A994C-E585-4C4A-AE7B-89BC6EE5D143}" presName="Accent" presStyleLbl="node1" presStyleIdx="1" presStyleCnt="3"/>
      <dgm:spPr/>
    </dgm:pt>
    <dgm:pt modelId="{85C29D04-49A3-419E-9F90-D36FE3FA4AAE}" type="pres">
      <dgm:prSet presAssocID="{607A994C-E585-4C4A-AE7B-89BC6EE5D143}" presName="Parent2" presStyleLbl="revTx" presStyleIdx="1" presStyleCnt="3">
        <dgm:presLayoutVars>
          <dgm:chMax val="1"/>
          <dgm:chPref val="1"/>
          <dgm:bulletEnabled val="1"/>
        </dgm:presLayoutVars>
      </dgm:prSet>
      <dgm:spPr/>
    </dgm:pt>
    <dgm:pt modelId="{C5753DCA-2105-4549-846C-9251AD249524}" type="pres">
      <dgm:prSet presAssocID="{B4DCA747-6E42-4CFF-8E71-B33A788949E4}" presName="Accent3" presStyleCnt="0"/>
      <dgm:spPr/>
    </dgm:pt>
    <dgm:pt modelId="{878E6368-587A-421A-9143-0C2739D070AE}" type="pres">
      <dgm:prSet presAssocID="{B4DCA747-6E42-4CFF-8E71-B33A788949E4}" presName="Accent" presStyleLbl="node1" presStyleIdx="2" presStyleCnt="3"/>
      <dgm:spPr/>
    </dgm:pt>
    <dgm:pt modelId="{C52AEA20-7E13-4CB7-BEDA-306979186E57}" type="pres">
      <dgm:prSet presAssocID="{B4DCA747-6E42-4CFF-8E71-B33A788949E4}" presName="Parent3" presStyleLbl="revTx" presStyleIdx="2" presStyleCnt="3">
        <dgm:presLayoutVars>
          <dgm:chMax val="1"/>
          <dgm:chPref val="1"/>
          <dgm:bulletEnabled val="1"/>
        </dgm:presLayoutVars>
      </dgm:prSet>
      <dgm:spPr/>
    </dgm:pt>
  </dgm:ptLst>
  <dgm:cxnLst>
    <dgm:cxn modelId="{BAE3FB28-4DC5-495E-B40F-F79FD1D98262}" type="presOf" srcId="{4F7B8AEE-B724-47A8-A0DC-D57595B26AEE}" destId="{39C7F2E6-D74C-4E0F-ACAD-93A566365EB2}" srcOrd="0" destOrd="0" presId="urn:microsoft.com/office/officeart/2009/layout/CircleArrowProcess"/>
    <dgm:cxn modelId="{C5E0AE38-8B59-4993-A100-75FFD2EF3F9E}" type="presOf" srcId="{90287D0C-8863-477E-9BF8-A69A2E190A75}" destId="{393DC33C-37BE-4E9D-B157-AAE0A87AD19E}" srcOrd="0" destOrd="0" presId="urn:microsoft.com/office/officeart/2009/layout/CircleArrowProcess"/>
    <dgm:cxn modelId="{EBAB665D-322B-4415-B9E5-F06C258501F9}" type="presOf" srcId="{B4DCA747-6E42-4CFF-8E71-B33A788949E4}" destId="{C52AEA20-7E13-4CB7-BEDA-306979186E57}" srcOrd="0" destOrd="0" presId="urn:microsoft.com/office/officeart/2009/layout/CircleArrowProcess"/>
    <dgm:cxn modelId="{D3196C7E-BAF7-4B01-92F6-EE76A15A8AA3}" srcId="{90287D0C-8863-477E-9BF8-A69A2E190A75}" destId="{B4DCA747-6E42-4CFF-8E71-B33A788949E4}" srcOrd="2" destOrd="0" parTransId="{6E72705C-DA06-4132-8FAA-6062A24E1698}" sibTransId="{101B2D26-AD56-4656-8EAE-EC497DE1FDEF}"/>
    <dgm:cxn modelId="{4CF67B83-B270-4708-A7F9-2A6EA31C769E}" srcId="{90287D0C-8863-477E-9BF8-A69A2E190A75}" destId="{4F7B8AEE-B724-47A8-A0DC-D57595B26AEE}" srcOrd="0" destOrd="0" parTransId="{37288155-9C7E-4EDB-9BC8-F5A0CFBE4F2B}" sibTransId="{148E02A5-4A08-4518-9AEA-C9FC8B465484}"/>
    <dgm:cxn modelId="{D1A2E5A8-ABC4-4786-8CC3-3B0C8B5B0555}" type="presOf" srcId="{607A994C-E585-4C4A-AE7B-89BC6EE5D143}" destId="{85C29D04-49A3-419E-9F90-D36FE3FA4AAE}" srcOrd="0" destOrd="0" presId="urn:microsoft.com/office/officeart/2009/layout/CircleArrowProcess"/>
    <dgm:cxn modelId="{17190AD2-5402-4C2C-8520-23FB27AE70E7}" srcId="{90287D0C-8863-477E-9BF8-A69A2E190A75}" destId="{607A994C-E585-4C4A-AE7B-89BC6EE5D143}" srcOrd="1" destOrd="0" parTransId="{E050ACF9-A7AF-4F69-95FE-810C642B6DB3}" sibTransId="{72B246A6-D9A8-45E0-93DC-D5F96B4DCFF2}"/>
    <dgm:cxn modelId="{FCB6E838-0E2E-4D46-A18F-72DC9E23ADC7}" type="presParOf" srcId="{393DC33C-37BE-4E9D-B157-AAE0A87AD19E}" destId="{F8790F9B-0681-45B6-B73D-CC0EFD715F0C}" srcOrd="0" destOrd="0" presId="urn:microsoft.com/office/officeart/2009/layout/CircleArrowProcess"/>
    <dgm:cxn modelId="{8932FE73-7C9B-42AC-ABF2-395A2505AFC1}" type="presParOf" srcId="{F8790F9B-0681-45B6-B73D-CC0EFD715F0C}" destId="{AC3216A7-7E65-4508-A0FF-503C24F6EBD9}" srcOrd="0" destOrd="0" presId="urn:microsoft.com/office/officeart/2009/layout/CircleArrowProcess"/>
    <dgm:cxn modelId="{BC763973-B529-4582-9528-E0DFCC98F5EB}" type="presParOf" srcId="{393DC33C-37BE-4E9D-B157-AAE0A87AD19E}" destId="{39C7F2E6-D74C-4E0F-ACAD-93A566365EB2}" srcOrd="1" destOrd="0" presId="urn:microsoft.com/office/officeart/2009/layout/CircleArrowProcess"/>
    <dgm:cxn modelId="{28AF7DA5-FF11-411C-BCA1-7A97E94F0B1D}" type="presParOf" srcId="{393DC33C-37BE-4E9D-B157-AAE0A87AD19E}" destId="{1E9BF1C2-08E4-49DE-B387-D98E8982C427}" srcOrd="2" destOrd="0" presId="urn:microsoft.com/office/officeart/2009/layout/CircleArrowProcess"/>
    <dgm:cxn modelId="{FEC8595F-BE94-4148-9941-F76B0E4445C4}" type="presParOf" srcId="{1E9BF1C2-08E4-49DE-B387-D98E8982C427}" destId="{35F8A1D1-BC83-4B76-8D41-CAEEA5368F5E}" srcOrd="0" destOrd="0" presId="urn:microsoft.com/office/officeart/2009/layout/CircleArrowProcess"/>
    <dgm:cxn modelId="{7E48FB9F-9595-4993-B7AC-B5F35E648450}" type="presParOf" srcId="{393DC33C-37BE-4E9D-B157-AAE0A87AD19E}" destId="{85C29D04-49A3-419E-9F90-D36FE3FA4AAE}" srcOrd="3" destOrd="0" presId="urn:microsoft.com/office/officeart/2009/layout/CircleArrowProcess"/>
    <dgm:cxn modelId="{C5085E74-FD9A-4F29-8E25-822671C36005}" type="presParOf" srcId="{393DC33C-37BE-4E9D-B157-AAE0A87AD19E}" destId="{C5753DCA-2105-4549-846C-9251AD249524}" srcOrd="4" destOrd="0" presId="urn:microsoft.com/office/officeart/2009/layout/CircleArrowProcess"/>
    <dgm:cxn modelId="{EE02E565-322F-4D8A-BE84-F7685BA6EB3E}" type="presParOf" srcId="{C5753DCA-2105-4549-846C-9251AD249524}" destId="{878E6368-587A-421A-9143-0C2739D070AE}" srcOrd="0" destOrd="0" presId="urn:microsoft.com/office/officeart/2009/layout/CircleArrowProcess"/>
    <dgm:cxn modelId="{B12E5651-DF9D-4F5C-AB7F-3ADEBF6FB228}" type="presParOf" srcId="{393DC33C-37BE-4E9D-B157-AAE0A87AD19E}" destId="{C52AEA20-7E13-4CB7-BEDA-306979186E57}"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287D0C-8863-477E-9BF8-A69A2E190A75}"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4F7B8AEE-B724-47A8-A0DC-D57595B26AEE}">
      <dgm:prSet phldrT="[Text]"/>
      <dgm:spPr/>
      <dgm:t>
        <a:bodyPr/>
        <a:lstStyle/>
        <a:p>
          <a:r>
            <a:rPr lang="en-US" dirty="0"/>
            <a:t>Create Pull Server</a:t>
          </a:r>
        </a:p>
      </dgm:t>
    </dgm:pt>
    <dgm:pt modelId="{37288155-9C7E-4EDB-9BC8-F5A0CFBE4F2B}" type="parTrans" cxnId="{4CF67B83-B270-4708-A7F9-2A6EA31C769E}">
      <dgm:prSet/>
      <dgm:spPr/>
      <dgm:t>
        <a:bodyPr/>
        <a:lstStyle/>
        <a:p>
          <a:endParaRPr lang="en-US"/>
        </a:p>
      </dgm:t>
    </dgm:pt>
    <dgm:pt modelId="{148E02A5-4A08-4518-9AEA-C9FC8B465484}" type="sibTrans" cxnId="{4CF67B83-B270-4708-A7F9-2A6EA31C769E}">
      <dgm:prSet/>
      <dgm:spPr>
        <a:ln w="57150">
          <a:solidFill>
            <a:schemeClr val="accent1"/>
          </a:solidFill>
          <a:headEnd type="none" w="med" len="med"/>
          <a:tailEnd type="triangle" w="med" len="med"/>
        </a:ln>
      </dgm:spPr>
      <dgm:t>
        <a:bodyPr/>
        <a:lstStyle/>
        <a:p>
          <a:endParaRPr lang="en-US"/>
        </a:p>
      </dgm:t>
    </dgm:pt>
    <dgm:pt modelId="{607A994C-E585-4C4A-AE7B-89BC6EE5D143}">
      <dgm:prSet phldrT="[Text]"/>
      <dgm:spPr/>
      <dgm:t>
        <a:bodyPr/>
        <a:lstStyle/>
        <a:p>
          <a:r>
            <a:rPr lang="en-US" dirty="0"/>
            <a:t>Run </a:t>
          </a:r>
          <a:r>
            <a:rPr lang="en-US" dirty="0" err="1"/>
            <a:t>Config</a:t>
          </a:r>
          <a:r>
            <a:rPr lang="en-US" dirty="0"/>
            <a:t> , which creates MOF File(s)</a:t>
          </a:r>
        </a:p>
      </dgm:t>
    </dgm:pt>
    <dgm:pt modelId="{E050ACF9-A7AF-4F69-95FE-810C642B6DB3}" type="parTrans" cxnId="{17190AD2-5402-4C2C-8520-23FB27AE70E7}">
      <dgm:prSet/>
      <dgm:spPr/>
      <dgm:t>
        <a:bodyPr/>
        <a:lstStyle/>
        <a:p>
          <a:endParaRPr lang="en-US"/>
        </a:p>
      </dgm:t>
    </dgm:pt>
    <dgm:pt modelId="{72B246A6-D9A8-45E0-93DC-D5F96B4DCFF2}" type="sibTrans" cxnId="{17190AD2-5402-4C2C-8520-23FB27AE70E7}">
      <dgm:prSet/>
      <dgm:spPr>
        <a:ln w="57150">
          <a:solidFill>
            <a:schemeClr val="accent1"/>
          </a:solidFill>
          <a:headEnd type="none" w="med" len="med"/>
          <a:tailEnd type="triangle" w="med" len="med"/>
        </a:ln>
      </dgm:spPr>
      <dgm:t>
        <a:bodyPr/>
        <a:lstStyle/>
        <a:p>
          <a:endParaRPr lang="en-US"/>
        </a:p>
      </dgm:t>
    </dgm:pt>
    <dgm:pt modelId="{B4DCA747-6E42-4CFF-8E71-B33A788949E4}">
      <dgm:prSet phldrT="[Text]"/>
      <dgm:spPr/>
      <dgm:t>
        <a:bodyPr/>
        <a:lstStyle/>
        <a:p>
          <a:r>
            <a:rPr lang="en-US" dirty="0"/>
            <a:t>Rename MOFs with GUIDs</a:t>
          </a:r>
        </a:p>
      </dgm:t>
    </dgm:pt>
    <dgm:pt modelId="{6E72705C-DA06-4132-8FAA-6062A24E1698}" type="parTrans" cxnId="{D3196C7E-BAF7-4B01-92F6-EE76A15A8AA3}">
      <dgm:prSet/>
      <dgm:spPr/>
      <dgm:t>
        <a:bodyPr/>
        <a:lstStyle/>
        <a:p>
          <a:endParaRPr lang="en-US"/>
        </a:p>
      </dgm:t>
    </dgm:pt>
    <dgm:pt modelId="{101B2D26-AD56-4656-8EAE-EC497DE1FDEF}" type="sibTrans" cxnId="{D3196C7E-BAF7-4B01-92F6-EE76A15A8AA3}">
      <dgm:prSet/>
      <dgm:spPr>
        <a:ln w="57150">
          <a:solidFill>
            <a:schemeClr val="accent1"/>
          </a:solidFill>
          <a:headEnd type="none" w="med" len="med"/>
          <a:tailEnd type="triangle" w="med" len="med"/>
        </a:ln>
      </dgm:spPr>
      <dgm:t>
        <a:bodyPr/>
        <a:lstStyle/>
        <a:p>
          <a:endParaRPr lang="en-US"/>
        </a:p>
      </dgm:t>
    </dgm:pt>
    <dgm:pt modelId="{6361691E-DE57-4883-AA60-42D797ECAF3F}">
      <dgm:prSet phldrT="[Text]"/>
      <dgm:spPr/>
      <dgm:t>
        <a:bodyPr/>
        <a:lstStyle/>
        <a:p>
          <a:r>
            <a:rPr lang="en-US" dirty="0"/>
            <a:t>Create </a:t>
          </a:r>
          <a:r>
            <a:rPr lang="en-US" dirty="0" err="1"/>
            <a:t>Config</a:t>
          </a:r>
          <a:endParaRPr lang="en-US" dirty="0"/>
        </a:p>
      </dgm:t>
    </dgm:pt>
    <dgm:pt modelId="{ECA1A889-3BF2-46D6-9C06-F31A67257203}" type="parTrans" cxnId="{82D8BD24-980D-4614-BD17-B153254795A9}">
      <dgm:prSet/>
      <dgm:spPr/>
      <dgm:t>
        <a:bodyPr/>
        <a:lstStyle/>
        <a:p>
          <a:endParaRPr lang="en-US"/>
        </a:p>
      </dgm:t>
    </dgm:pt>
    <dgm:pt modelId="{D3CFE577-CFA4-4797-AA47-5B77156B603E}" type="sibTrans" cxnId="{82D8BD24-980D-4614-BD17-B153254795A9}">
      <dgm:prSet/>
      <dgm:spPr>
        <a:ln w="57150">
          <a:solidFill>
            <a:schemeClr val="accent1"/>
          </a:solidFill>
          <a:headEnd type="none" w="med" len="med"/>
          <a:tailEnd type="triangle" w="med" len="med"/>
        </a:ln>
      </dgm:spPr>
      <dgm:t>
        <a:bodyPr/>
        <a:lstStyle/>
        <a:p>
          <a:endParaRPr lang="en-US"/>
        </a:p>
      </dgm:t>
    </dgm:pt>
    <dgm:pt modelId="{51C2015F-ECC0-46BE-AB3D-0120A4B39DA0}">
      <dgm:prSet phldrT="[Text]"/>
      <dgm:spPr/>
      <dgm:t>
        <a:bodyPr/>
        <a:lstStyle/>
        <a:p>
          <a:r>
            <a:rPr lang="en-US" dirty="0"/>
            <a:t>Place MOFs and Modules on Pull Server</a:t>
          </a:r>
        </a:p>
      </dgm:t>
    </dgm:pt>
    <dgm:pt modelId="{2631F0E4-134C-46CC-A9D5-042A4D37ADB0}" type="parTrans" cxnId="{69A62F6B-3ECF-4376-A07E-9635DA8CE3EF}">
      <dgm:prSet/>
      <dgm:spPr/>
      <dgm:t>
        <a:bodyPr/>
        <a:lstStyle/>
        <a:p>
          <a:endParaRPr lang="en-US"/>
        </a:p>
      </dgm:t>
    </dgm:pt>
    <dgm:pt modelId="{EE28840E-EDAA-47C8-AEA6-A16D1A79B817}" type="sibTrans" cxnId="{69A62F6B-3ECF-4376-A07E-9635DA8CE3EF}">
      <dgm:prSet/>
      <dgm:spPr/>
      <dgm:t>
        <a:bodyPr/>
        <a:lstStyle/>
        <a:p>
          <a:endParaRPr lang="en-US"/>
        </a:p>
      </dgm:t>
    </dgm:pt>
    <dgm:pt modelId="{3A6510EC-BEF6-4DCB-B5ED-A841D64E68F0}">
      <dgm:prSet phldrT="[Text]"/>
      <dgm:spPr/>
      <dgm:t>
        <a:bodyPr/>
        <a:lstStyle/>
        <a:p>
          <a:r>
            <a:rPr lang="en-US" dirty="0"/>
            <a:t>Checksum MOFs and Resource Modules</a:t>
          </a:r>
        </a:p>
      </dgm:t>
    </dgm:pt>
    <dgm:pt modelId="{F5D834EE-07DE-4560-A800-7253A3ED447A}" type="parTrans" cxnId="{C9BF5037-6FA8-46E8-AAA4-CF74825E9829}">
      <dgm:prSet/>
      <dgm:spPr/>
      <dgm:t>
        <a:bodyPr/>
        <a:lstStyle/>
        <a:p>
          <a:endParaRPr lang="en-US"/>
        </a:p>
      </dgm:t>
    </dgm:pt>
    <dgm:pt modelId="{003A1593-9B68-4235-BE89-63FE392C0C49}" type="sibTrans" cxnId="{C9BF5037-6FA8-46E8-AAA4-CF74825E9829}">
      <dgm:prSet/>
      <dgm:spPr>
        <a:ln w="57150">
          <a:solidFill>
            <a:schemeClr val="accent1"/>
          </a:solidFill>
          <a:headEnd type="none" w="med" len="med"/>
          <a:tailEnd type="triangle" w="med" len="med"/>
        </a:ln>
      </dgm:spPr>
      <dgm:t>
        <a:bodyPr/>
        <a:lstStyle/>
        <a:p>
          <a:endParaRPr lang="en-US"/>
        </a:p>
      </dgm:t>
    </dgm:pt>
    <dgm:pt modelId="{81C31E51-3EDE-4E78-A65B-1F28628998FB}" type="pres">
      <dgm:prSet presAssocID="{90287D0C-8863-477E-9BF8-A69A2E190A75}" presName="Name0" presStyleCnt="0">
        <dgm:presLayoutVars>
          <dgm:dir/>
          <dgm:resizeHandles val="exact"/>
        </dgm:presLayoutVars>
      </dgm:prSet>
      <dgm:spPr/>
    </dgm:pt>
    <dgm:pt modelId="{49F5877E-E158-40B6-BBA2-B5218F3D3ABF}" type="pres">
      <dgm:prSet presAssocID="{4F7B8AEE-B724-47A8-A0DC-D57595B26AEE}" presName="node" presStyleLbl="node1" presStyleIdx="0" presStyleCnt="6">
        <dgm:presLayoutVars>
          <dgm:bulletEnabled val="1"/>
        </dgm:presLayoutVars>
      </dgm:prSet>
      <dgm:spPr/>
    </dgm:pt>
    <dgm:pt modelId="{0B4ACC98-F537-4A73-BA9F-68983C477E12}" type="pres">
      <dgm:prSet presAssocID="{148E02A5-4A08-4518-9AEA-C9FC8B465484}" presName="sibTrans" presStyleLbl="sibTrans1D1" presStyleIdx="0" presStyleCnt="5"/>
      <dgm:spPr/>
    </dgm:pt>
    <dgm:pt modelId="{2ABF2C86-73DB-4654-B06A-EED11741D5AA}" type="pres">
      <dgm:prSet presAssocID="{148E02A5-4A08-4518-9AEA-C9FC8B465484}" presName="connectorText" presStyleLbl="sibTrans1D1" presStyleIdx="0" presStyleCnt="5"/>
      <dgm:spPr/>
    </dgm:pt>
    <dgm:pt modelId="{B4810352-2E80-4720-951D-28EB656D5CA4}" type="pres">
      <dgm:prSet presAssocID="{6361691E-DE57-4883-AA60-42D797ECAF3F}" presName="node" presStyleLbl="node1" presStyleIdx="1" presStyleCnt="6">
        <dgm:presLayoutVars>
          <dgm:bulletEnabled val="1"/>
        </dgm:presLayoutVars>
      </dgm:prSet>
      <dgm:spPr/>
    </dgm:pt>
    <dgm:pt modelId="{C5BB34F1-BBEC-48B5-B610-9423692C0859}" type="pres">
      <dgm:prSet presAssocID="{D3CFE577-CFA4-4797-AA47-5B77156B603E}" presName="sibTrans" presStyleLbl="sibTrans1D1" presStyleIdx="1" presStyleCnt="5"/>
      <dgm:spPr/>
    </dgm:pt>
    <dgm:pt modelId="{ADD4B1F4-61FA-4761-AB07-85FC098EA567}" type="pres">
      <dgm:prSet presAssocID="{D3CFE577-CFA4-4797-AA47-5B77156B603E}" presName="connectorText" presStyleLbl="sibTrans1D1" presStyleIdx="1" presStyleCnt="5"/>
      <dgm:spPr/>
    </dgm:pt>
    <dgm:pt modelId="{ADA0F267-B297-41B0-8829-04A72A72BC3E}" type="pres">
      <dgm:prSet presAssocID="{607A994C-E585-4C4A-AE7B-89BC6EE5D143}" presName="node" presStyleLbl="node1" presStyleIdx="2" presStyleCnt="6">
        <dgm:presLayoutVars>
          <dgm:bulletEnabled val="1"/>
        </dgm:presLayoutVars>
      </dgm:prSet>
      <dgm:spPr/>
    </dgm:pt>
    <dgm:pt modelId="{0F41A2BB-32C9-4710-ADB3-36912F23E194}" type="pres">
      <dgm:prSet presAssocID="{72B246A6-D9A8-45E0-93DC-D5F96B4DCFF2}" presName="sibTrans" presStyleLbl="sibTrans1D1" presStyleIdx="2" presStyleCnt="5"/>
      <dgm:spPr/>
    </dgm:pt>
    <dgm:pt modelId="{D760AC37-DACF-439D-8A59-D4C8F0DF75D9}" type="pres">
      <dgm:prSet presAssocID="{72B246A6-D9A8-45E0-93DC-D5F96B4DCFF2}" presName="connectorText" presStyleLbl="sibTrans1D1" presStyleIdx="2" presStyleCnt="5"/>
      <dgm:spPr/>
    </dgm:pt>
    <dgm:pt modelId="{FD1AC448-1D02-4562-93DD-AD9E4A1E1A22}" type="pres">
      <dgm:prSet presAssocID="{B4DCA747-6E42-4CFF-8E71-B33A788949E4}" presName="node" presStyleLbl="node1" presStyleIdx="3" presStyleCnt="6">
        <dgm:presLayoutVars>
          <dgm:bulletEnabled val="1"/>
        </dgm:presLayoutVars>
      </dgm:prSet>
      <dgm:spPr/>
    </dgm:pt>
    <dgm:pt modelId="{39968733-FF5E-4821-84F3-C307488B0D2C}" type="pres">
      <dgm:prSet presAssocID="{101B2D26-AD56-4656-8EAE-EC497DE1FDEF}" presName="sibTrans" presStyleLbl="sibTrans1D1" presStyleIdx="3" presStyleCnt="5"/>
      <dgm:spPr/>
    </dgm:pt>
    <dgm:pt modelId="{E727DD69-209C-48ED-9AE6-3993548EB69B}" type="pres">
      <dgm:prSet presAssocID="{101B2D26-AD56-4656-8EAE-EC497DE1FDEF}" presName="connectorText" presStyleLbl="sibTrans1D1" presStyleIdx="3" presStyleCnt="5"/>
      <dgm:spPr/>
    </dgm:pt>
    <dgm:pt modelId="{BC0DE14B-38A2-471D-8CBF-3BB874DC1BAA}" type="pres">
      <dgm:prSet presAssocID="{3A6510EC-BEF6-4DCB-B5ED-A841D64E68F0}" presName="node" presStyleLbl="node1" presStyleIdx="4" presStyleCnt="6">
        <dgm:presLayoutVars>
          <dgm:bulletEnabled val="1"/>
        </dgm:presLayoutVars>
      </dgm:prSet>
      <dgm:spPr/>
    </dgm:pt>
    <dgm:pt modelId="{0882E67C-295D-4827-A16B-2F3DEFF9BC61}" type="pres">
      <dgm:prSet presAssocID="{003A1593-9B68-4235-BE89-63FE392C0C49}" presName="sibTrans" presStyleLbl="sibTrans1D1" presStyleIdx="4" presStyleCnt="5"/>
      <dgm:spPr/>
    </dgm:pt>
    <dgm:pt modelId="{C8955BE6-AEFF-4B1E-A243-6C4A8A894598}" type="pres">
      <dgm:prSet presAssocID="{003A1593-9B68-4235-BE89-63FE392C0C49}" presName="connectorText" presStyleLbl="sibTrans1D1" presStyleIdx="4" presStyleCnt="5"/>
      <dgm:spPr/>
    </dgm:pt>
    <dgm:pt modelId="{F63F5F20-BBFC-41FA-88BE-CAEA0FAD4CF2}" type="pres">
      <dgm:prSet presAssocID="{51C2015F-ECC0-46BE-AB3D-0120A4B39DA0}" presName="node" presStyleLbl="node1" presStyleIdx="5" presStyleCnt="6">
        <dgm:presLayoutVars>
          <dgm:bulletEnabled val="1"/>
        </dgm:presLayoutVars>
      </dgm:prSet>
      <dgm:spPr/>
    </dgm:pt>
  </dgm:ptLst>
  <dgm:cxnLst>
    <dgm:cxn modelId="{4B471701-E647-4E5B-884F-0CEE831A41B8}" type="presOf" srcId="{148E02A5-4A08-4518-9AEA-C9FC8B465484}" destId="{2ABF2C86-73DB-4654-B06A-EED11741D5AA}" srcOrd="1" destOrd="0" presId="urn:microsoft.com/office/officeart/2005/8/layout/bProcess3"/>
    <dgm:cxn modelId="{8E2A5E0A-DCC1-477F-ACCB-EB3C7D806C91}" type="presOf" srcId="{101B2D26-AD56-4656-8EAE-EC497DE1FDEF}" destId="{39968733-FF5E-4821-84F3-C307488B0D2C}" srcOrd="0" destOrd="0" presId="urn:microsoft.com/office/officeart/2005/8/layout/bProcess3"/>
    <dgm:cxn modelId="{0C7C6F17-1444-4DA7-8E3B-3D77659EBFAA}" type="presOf" srcId="{72B246A6-D9A8-45E0-93DC-D5F96B4DCFF2}" destId="{D760AC37-DACF-439D-8A59-D4C8F0DF75D9}" srcOrd="1" destOrd="0" presId="urn:microsoft.com/office/officeart/2005/8/layout/bProcess3"/>
    <dgm:cxn modelId="{C68AB021-328F-4AAE-A385-5F7466891ED0}" type="presOf" srcId="{3A6510EC-BEF6-4DCB-B5ED-A841D64E68F0}" destId="{BC0DE14B-38A2-471D-8CBF-3BB874DC1BAA}" srcOrd="0" destOrd="0" presId="urn:microsoft.com/office/officeart/2005/8/layout/bProcess3"/>
    <dgm:cxn modelId="{82D8BD24-980D-4614-BD17-B153254795A9}" srcId="{90287D0C-8863-477E-9BF8-A69A2E190A75}" destId="{6361691E-DE57-4883-AA60-42D797ECAF3F}" srcOrd="1" destOrd="0" parTransId="{ECA1A889-3BF2-46D6-9C06-F31A67257203}" sibTransId="{D3CFE577-CFA4-4797-AA47-5B77156B603E}"/>
    <dgm:cxn modelId="{A99BED33-2FB5-4AD0-B121-397325EF7C8A}" type="presOf" srcId="{90287D0C-8863-477E-9BF8-A69A2E190A75}" destId="{81C31E51-3EDE-4E78-A65B-1F28628998FB}" srcOrd="0" destOrd="0" presId="urn:microsoft.com/office/officeart/2005/8/layout/bProcess3"/>
    <dgm:cxn modelId="{BE837436-D7A4-40C9-BF43-2ED55804D7FD}" type="presOf" srcId="{101B2D26-AD56-4656-8EAE-EC497DE1FDEF}" destId="{E727DD69-209C-48ED-9AE6-3993548EB69B}" srcOrd="1" destOrd="0" presId="urn:microsoft.com/office/officeart/2005/8/layout/bProcess3"/>
    <dgm:cxn modelId="{C9BF5037-6FA8-46E8-AAA4-CF74825E9829}" srcId="{90287D0C-8863-477E-9BF8-A69A2E190A75}" destId="{3A6510EC-BEF6-4DCB-B5ED-A841D64E68F0}" srcOrd="4" destOrd="0" parTransId="{F5D834EE-07DE-4560-A800-7253A3ED447A}" sibTransId="{003A1593-9B68-4235-BE89-63FE392C0C49}"/>
    <dgm:cxn modelId="{BAC2D366-501B-40DE-A91A-EA1050EB1034}" type="presOf" srcId="{51C2015F-ECC0-46BE-AB3D-0120A4B39DA0}" destId="{F63F5F20-BBFC-41FA-88BE-CAEA0FAD4CF2}" srcOrd="0" destOrd="0" presId="urn:microsoft.com/office/officeart/2005/8/layout/bProcess3"/>
    <dgm:cxn modelId="{69A62F6B-3ECF-4376-A07E-9635DA8CE3EF}" srcId="{90287D0C-8863-477E-9BF8-A69A2E190A75}" destId="{51C2015F-ECC0-46BE-AB3D-0120A4B39DA0}" srcOrd="5" destOrd="0" parTransId="{2631F0E4-134C-46CC-A9D5-042A4D37ADB0}" sibTransId="{EE28840E-EDAA-47C8-AEA6-A16D1A79B817}"/>
    <dgm:cxn modelId="{407CD879-0CA3-4D7C-91D5-77131A406827}" type="presOf" srcId="{B4DCA747-6E42-4CFF-8E71-B33A788949E4}" destId="{FD1AC448-1D02-4562-93DD-AD9E4A1E1A22}" srcOrd="0" destOrd="0" presId="urn:microsoft.com/office/officeart/2005/8/layout/bProcess3"/>
    <dgm:cxn modelId="{D3196C7E-BAF7-4B01-92F6-EE76A15A8AA3}" srcId="{90287D0C-8863-477E-9BF8-A69A2E190A75}" destId="{B4DCA747-6E42-4CFF-8E71-B33A788949E4}" srcOrd="3" destOrd="0" parTransId="{6E72705C-DA06-4132-8FAA-6062A24E1698}" sibTransId="{101B2D26-AD56-4656-8EAE-EC497DE1FDEF}"/>
    <dgm:cxn modelId="{4CF67B83-B270-4708-A7F9-2A6EA31C769E}" srcId="{90287D0C-8863-477E-9BF8-A69A2E190A75}" destId="{4F7B8AEE-B724-47A8-A0DC-D57595B26AEE}" srcOrd="0" destOrd="0" parTransId="{37288155-9C7E-4EDB-9BC8-F5A0CFBE4F2B}" sibTransId="{148E02A5-4A08-4518-9AEA-C9FC8B465484}"/>
    <dgm:cxn modelId="{3C230286-9FAB-4A2E-BE82-58C5F21DF966}" type="presOf" srcId="{607A994C-E585-4C4A-AE7B-89BC6EE5D143}" destId="{ADA0F267-B297-41B0-8829-04A72A72BC3E}" srcOrd="0" destOrd="0" presId="urn:microsoft.com/office/officeart/2005/8/layout/bProcess3"/>
    <dgm:cxn modelId="{A7B4F798-7FA7-4B4F-B80B-405E9E14D340}" type="presOf" srcId="{4F7B8AEE-B724-47A8-A0DC-D57595B26AEE}" destId="{49F5877E-E158-40B6-BBA2-B5218F3D3ABF}" srcOrd="0" destOrd="0" presId="urn:microsoft.com/office/officeart/2005/8/layout/bProcess3"/>
    <dgm:cxn modelId="{4686229A-3F87-47D0-B19B-A7CA27C503D8}" type="presOf" srcId="{148E02A5-4A08-4518-9AEA-C9FC8B465484}" destId="{0B4ACC98-F537-4A73-BA9F-68983C477E12}" srcOrd="0" destOrd="0" presId="urn:microsoft.com/office/officeart/2005/8/layout/bProcess3"/>
    <dgm:cxn modelId="{1FAB45B5-3037-4F07-90B1-9C6C73504EE6}" type="presOf" srcId="{003A1593-9B68-4235-BE89-63FE392C0C49}" destId="{C8955BE6-AEFF-4B1E-A243-6C4A8A894598}" srcOrd="1" destOrd="0" presId="urn:microsoft.com/office/officeart/2005/8/layout/bProcess3"/>
    <dgm:cxn modelId="{4DF04CC1-47C5-480F-9EC7-AFFCCF7F324B}" type="presOf" srcId="{D3CFE577-CFA4-4797-AA47-5B77156B603E}" destId="{C5BB34F1-BBEC-48B5-B610-9423692C0859}" srcOrd="0" destOrd="0" presId="urn:microsoft.com/office/officeart/2005/8/layout/bProcess3"/>
    <dgm:cxn modelId="{367D5DCE-8C24-4BE9-ADB2-03A97FAAF15C}" type="presOf" srcId="{003A1593-9B68-4235-BE89-63FE392C0C49}" destId="{0882E67C-295D-4827-A16B-2F3DEFF9BC61}" srcOrd="0" destOrd="0" presId="urn:microsoft.com/office/officeart/2005/8/layout/bProcess3"/>
    <dgm:cxn modelId="{17190AD2-5402-4C2C-8520-23FB27AE70E7}" srcId="{90287D0C-8863-477E-9BF8-A69A2E190A75}" destId="{607A994C-E585-4C4A-AE7B-89BC6EE5D143}" srcOrd="2" destOrd="0" parTransId="{E050ACF9-A7AF-4F69-95FE-810C642B6DB3}" sibTransId="{72B246A6-D9A8-45E0-93DC-D5F96B4DCFF2}"/>
    <dgm:cxn modelId="{631E36E2-D09A-43C1-A602-CF8B5A6FE6F2}" type="presOf" srcId="{D3CFE577-CFA4-4797-AA47-5B77156B603E}" destId="{ADD4B1F4-61FA-4761-AB07-85FC098EA567}" srcOrd="1" destOrd="0" presId="urn:microsoft.com/office/officeart/2005/8/layout/bProcess3"/>
    <dgm:cxn modelId="{FA2AF1E4-A4C6-4D87-B98F-FEDE94763FB4}" type="presOf" srcId="{6361691E-DE57-4883-AA60-42D797ECAF3F}" destId="{B4810352-2E80-4720-951D-28EB656D5CA4}" srcOrd="0" destOrd="0" presId="urn:microsoft.com/office/officeart/2005/8/layout/bProcess3"/>
    <dgm:cxn modelId="{B6F445E7-46DC-42F8-A7AB-BE5A30768BAC}" type="presOf" srcId="{72B246A6-D9A8-45E0-93DC-D5F96B4DCFF2}" destId="{0F41A2BB-32C9-4710-ADB3-36912F23E194}" srcOrd="0" destOrd="0" presId="urn:microsoft.com/office/officeart/2005/8/layout/bProcess3"/>
    <dgm:cxn modelId="{9BD36AA1-06B9-490D-9A2A-1967E73AC10F}" type="presParOf" srcId="{81C31E51-3EDE-4E78-A65B-1F28628998FB}" destId="{49F5877E-E158-40B6-BBA2-B5218F3D3ABF}" srcOrd="0" destOrd="0" presId="urn:microsoft.com/office/officeart/2005/8/layout/bProcess3"/>
    <dgm:cxn modelId="{AD4F38EA-28C9-4136-B125-85DDB56AD4C9}" type="presParOf" srcId="{81C31E51-3EDE-4E78-A65B-1F28628998FB}" destId="{0B4ACC98-F537-4A73-BA9F-68983C477E12}" srcOrd="1" destOrd="0" presId="urn:microsoft.com/office/officeart/2005/8/layout/bProcess3"/>
    <dgm:cxn modelId="{B40EB0D2-C781-4789-A028-1F586E74D43D}" type="presParOf" srcId="{0B4ACC98-F537-4A73-BA9F-68983C477E12}" destId="{2ABF2C86-73DB-4654-B06A-EED11741D5AA}" srcOrd="0" destOrd="0" presId="urn:microsoft.com/office/officeart/2005/8/layout/bProcess3"/>
    <dgm:cxn modelId="{1A946014-E47D-40B8-8C20-D82889002551}" type="presParOf" srcId="{81C31E51-3EDE-4E78-A65B-1F28628998FB}" destId="{B4810352-2E80-4720-951D-28EB656D5CA4}" srcOrd="2" destOrd="0" presId="urn:microsoft.com/office/officeart/2005/8/layout/bProcess3"/>
    <dgm:cxn modelId="{A178497C-0283-47E6-A1C7-5F52E22ADCB9}" type="presParOf" srcId="{81C31E51-3EDE-4E78-A65B-1F28628998FB}" destId="{C5BB34F1-BBEC-48B5-B610-9423692C0859}" srcOrd="3" destOrd="0" presId="urn:microsoft.com/office/officeart/2005/8/layout/bProcess3"/>
    <dgm:cxn modelId="{8AB4BD8B-E64C-48F0-8B6C-08FF9829488A}" type="presParOf" srcId="{C5BB34F1-BBEC-48B5-B610-9423692C0859}" destId="{ADD4B1F4-61FA-4761-AB07-85FC098EA567}" srcOrd="0" destOrd="0" presId="urn:microsoft.com/office/officeart/2005/8/layout/bProcess3"/>
    <dgm:cxn modelId="{1B4436A2-A5C6-41F5-AA9D-B6AF8667D85C}" type="presParOf" srcId="{81C31E51-3EDE-4E78-A65B-1F28628998FB}" destId="{ADA0F267-B297-41B0-8829-04A72A72BC3E}" srcOrd="4" destOrd="0" presId="urn:microsoft.com/office/officeart/2005/8/layout/bProcess3"/>
    <dgm:cxn modelId="{37F57F66-2DA3-4CE2-906A-B4B4F30B53CC}" type="presParOf" srcId="{81C31E51-3EDE-4E78-A65B-1F28628998FB}" destId="{0F41A2BB-32C9-4710-ADB3-36912F23E194}" srcOrd="5" destOrd="0" presId="urn:microsoft.com/office/officeart/2005/8/layout/bProcess3"/>
    <dgm:cxn modelId="{D62BA557-F2D9-4984-BE35-95224F52EEDD}" type="presParOf" srcId="{0F41A2BB-32C9-4710-ADB3-36912F23E194}" destId="{D760AC37-DACF-439D-8A59-D4C8F0DF75D9}" srcOrd="0" destOrd="0" presId="urn:microsoft.com/office/officeart/2005/8/layout/bProcess3"/>
    <dgm:cxn modelId="{E07A73E4-E83C-43E3-BB8B-0D4A65E342F1}" type="presParOf" srcId="{81C31E51-3EDE-4E78-A65B-1F28628998FB}" destId="{FD1AC448-1D02-4562-93DD-AD9E4A1E1A22}" srcOrd="6" destOrd="0" presId="urn:microsoft.com/office/officeart/2005/8/layout/bProcess3"/>
    <dgm:cxn modelId="{EDDA805D-0A1C-4D39-B207-3B479D279BED}" type="presParOf" srcId="{81C31E51-3EDE-4E78-A65B-1F28628998FB}" destId="{39968733-FF5E-4821-84F3-C307488B0D2C}" srcOrd="7" destOrd="0" presId="urn:microsoft.com/office/officeart/2005/8/layout/bProcess3"/>
    <dgm:cxn modelId="{84475BAB-A530-4263-A638-2CCE3D5F45A2}" type="presParOf" srcId="{39968733-FF5E-4821-84F3-C307488B0D2C}" destId="{E727DD69-209C-48ED-9AE6-3993548EB69B}" srcOrd="0" destOrd="0" presId="urn:microsoft.com/office/officeart/2005/8/layout/bProcess3"/>
    <dgm:cxn modelId="{5DBAB578-B835-4886-945B-83930D48FA99}" type="presParOf" srcId="{81C31E51-3EDE-4E78-A65B-1F28628998FB}" destId="{BC0DE14B-38A2-471D-8CBF-3BB874DC1BAA}" srcOrd="8" destOrd="0" presId="urn:microsoft.com/office/officeart/2005/8/layout/bProcess3"/>
    <dgm:cxn modelId="{6F8CD4B4-595F-4C71-82B8-E76A70663CFA}" type="presParOf" srcId="{81C31E51-3EDE-4E78-A65B-1F28628998FB}" destId="{0882E67C-295D-4827-A16B-2F3DEFF9BC61}" srcOrd="9" destOrd="0" presId="urn:microsoft.com/office/officeart/2005/8/layout/bProcess3"/>
    <dgm:cxn modelId="{95AF548F-CD4A-421C-918B-E8812E297B5B}" type="presParOf" srcId="{0882E67C-295D-4827-A16B-2F3DEFF9BC61}" destId="{C8955BE6-AEFF-4B1E-A243-6C4A8A894598}" srcOrd="0" destOrd="0" presId="urn:microsoft.com/office/officeart/2005/8/layout/bProcess3"/>
    <dgm:cxn modelId="{8C41E463-C35C-4C93-A64E-4CEAB11335F5}" type="presParOf" srcId="{81C31E51-3EDE-4E78-A65B-1F28628998FB}" destId="{F63F5F20-BBFC-41FA-88BE-CAEA0FAD4CF2}"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0287D0C-8863-477E-9BF8-A69A2E190A75}"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8CB46EF8-7FEE-4838-B40B-3310E1147EA8}">
      <dgm:prSet phldrT="[Text]"/>
      <dgm:spPr/>
      <dgm:t>
        <a:bodyPr/>
        <a:lstStyle/>
        <a:p>
          <a:r>
            <a:rPr lang="en-US" dirty="0"/>
            <a:t>Configure LCM on targets</a:t>
          </a:r>
        </a:p>
      </dgm:t>
    </dgm:pt>
    <dgm:pt modelId="{ADAF5C2C-4F5E-44AE-8D8E-4EFBBD4CF073}" type="parTrans" cxnId="{DD5544FA-8E26-470D-B56A-9DE583F1FEEF}">
      <dgm:prSet/>
      <dgm:spPr/>
      <dgm:t>
        <a:bodyPr/>
        <a:lstStyle/>
        <a:p>
          <a:endParaRPr lang="en-US"/>
        </a:p>
      </dgm:t>
    </dgm:pt>
    <dgm:pt modelId="{F0294B82-3637-4E12-82EF-DC0B77A0E42E}" type="sibTrans" cxnId="{DD5544FA-8E26-470D-B56A-9DE583F1FEEF}">
      <dgm:prSet/>
      <dgm:spPr>
        <a:ln w="57150">
          <a:solidFill>
            <a:schemeClr val="accent1"/>
          </a:solidFill>
          <a:headEnd type="none" w="med" len="med"/>
          <a:tailEnd type="triangle" w="med" len="med"/>
        </a:ln>
      </dgm:spPr>
      <dgm:t>
        <a:bodyPr/>
        <a:lstStyle/>
        <a:p>
          <a:endParaRPr lang="en-US"/>
        </a:p>
      </dgm:t>
    </dgm:pt>
    <dgm:pt modelId="{8BEBC819-6303-4A90-A2C9-0D5783E2303A}">
      <dgm:prSet phldrT="[Text]"/>
      <dgm:spPr/>
      <dgm:t>
        <a:bodyPr/>
        <a:lstStyle/>
        <a:p>
          <a:r>
            <a:rPr lang="en-US" dirty="0"/>
            <a:t>Targets Pull </a:t>
          </a:r>
          <a:r>
            <a:rPr lang="en-US" dirty="0" err="1"/>
            <a:t>Config</a:t>
          </a:r>
          <a:r>
            <a:rPr lang="en-US" dirty="0"/>
            <a:t> and Apply</a:t>
          </a:r>
        </a:p>
      </dgm:t>
    </dgm:pt>
    <dgm:pt modelId="{1D227F79-886C-4B2D-A3BB-A5D64C449312}" type="parTrans" cxnId="{4239E2C2-4901-4913-A66B-DFF50E867850}">
      <dgm:prSet/>
      <dgm:spPr/>
      <dgm:t>
        <a:bodyPr/>
        <a:lstStyle/>
        <a:p>
          <a:endParaRPr lang="en-US"/>
        </a:p>
      </dgm:t>
    </dgm:pt>
    <dgm:pt modelId="{164CBA38-ECBE-4996-A71A-B48C5C5238A4}" type="sibTrans" cxnId="{4239E2C2-4901-4913-A66B-DFF50E867850}">
      <dgm:prSet/>
      <dgm:spPr/>
      <dgm:t>
        <a:bodyPr/>
        <a:lstStyle/>
        <a:p>
          <a:endParaRPr lang="en-US"/>
        </a:p>
      </dgm:t>
    </dgm:pt>
    <dgm:pt modelId="{81C31E51-3EDE-4E78-A65B-1F28628998FB}" type="pres">
      <dgm:prSet presAssocID="{90287D0C-8863-477E-9BF8-A69A2E190A75}" presName="Name0" presStyleCnt="0">
        <dgm:presLayoutVars>
          <dgm:dir/>
          <dgm:resizeHandles val="exact"/>
        </dgm:presLayoutVars>
      </dgm:prSet>
      <dgm:spPr/>
    </dgm:pt>
    <dgm:pt modelId="{F2F0AD45-025F-41B0-9FBE-8176AFBB5771}" type="pres">
      <dgm:prSet presAssocID="{8CB46EF8-7FEE-4838-B40B-3310E1147EA8}" presName="node" presStyleLbl="node1" presStyleIdx="0" presStyleCnt="2">
        <dgm:presLayoutVars>
          <dgm:bulletEnabled val="1"/>
        </dgm:presLayoutVars>
      </dgm:prSet>
      <dgm:spPr/>
    </dgm:pt>
    <dgm:pt modelId="{21D50FD3-4A5A-4EBE-8E94-498630456F0F}" type="pres">
      <dgm:prSet presAssocID="{F0294B82-3637-4E12-82EF-DC0B77A0E42E}" presName="sibTrans" presStyleLbl="sibTrans1D1" presStyleIdx="0" presStyleCnt="1"/>
      <dgm:spPr/>
    </dgm:pt>
    <dgm:pt modelId="{0DBC9697-7A50-4A22-941D-709B29ECDE70}" type="pres">
      <dgm:prSet presAssocID="{F0294B82-3637-4E12-82EF-DC0B77A0E42E}" presName="connectorText" presStyleLbl="sibTrans1D1" presStyleIdx="0" presStyleCnt="1"/>
      <dgm:spPr/>
    </dgm:pt>
    <dgm:pt modelId="{0193C09E-3E09-4B00-8F08-2D734F89E5AA}" type="pres">
      <dgm:prSet presAssocID="{8BEBC819-6303-4A90-A2C9-0D5783E2303A}" presName="node" presStyleLbl="node1" presStyleIdx="1" presStyleCnt="2">
        <dgm:presLayoutVars>
          <dgm:bulletEnabled val="1"/>
        </dgm:presLayoutVars>
      </dgm:prSet>
      <dgm:spPr/>
    </dgm:pt>
  </dgm:ptLst>
  <dgm:cxnLst>
    <dgm:cxn modelId="{7C75040D-26E6-4A1F-B120-67D267D5F59E}" type="presOf" srcId="{90287D0C-8863-477E-9BF8-A69A2E190A75}" destId="{81C31E51-3EDE-4E78-A65B-1F28628998FB}" srcOrd="0" destOrd="0" presId="urn:microsoft.com/office/officeart/2005/8/layout/bProcess3"/>
    <dgm:cxn modelId="{168D2C0F-9D3B-4651-BCE8-76F46334F94D}" type="presOf" srcId="{F0294B82-3637-4E12-82EF-DC0B77A0E42E}" destId="{21D50FD3-4A5A-4EBE-8E94-498630456F0F}" srcOrd="0" destOrd="0" presId="urn:microsoft.com/office/officeart/2005/8/layout/bProcess3"/>
    <dgm:cxn modelId="{CBF7D43E-6C15-4E9E-AAAD-B4A798B0F938}" type="presOf" srcId="{F0294B82-3637-4E12-82EF-DC0B77A0E42E}" destId="{0DBC9697-7A50-4A22-941D-709B29ECDE70}" srcOrd="1" destOrd="0" presId="urn:microsoft.com/office/officeart/2005/8/layout/bProcess3"/>
    <dgm:cxn modelId="{D040DD63-2ECA-4C41-B268-09F672830ABD}" type="presOf" srcId="{8BEBC819-6303-4A90-A2C9-0D5783E2303A}" destId="{0193C09E-3E09-4B00-8F08-2D734F89E5AA}" srcOrd="0" destOrd="0" presId="urn:microsoft.com/office/officeart/2005/8/layout/bProcess3"/>
    <dgm:cxn modelId="{373E92BF-027A-4FB6-AD3C-89B39370BE88}" type="presOf" srcId="{8CB46EF8-7FEE-4838-B40B-3310E1147EA8}" destId="{F2F0AD45-025F-41B0-9FBE-8176AFBB5771}" srcOrd="0" destOrd="0" presId="urn:microsoft.com/office/officeart/2005/8/layout/bProcess3"/>
    <dgm:cxn modelId="{4239E2C2-4901-4913-A66B-DFF50E867850}" srcId="{90287D0C-8863-477E-9BF8-A69A2E190A75}" destId="{8BEBC819-6303-4A90-A2C9-0D5783E2303A}" srcOrd="1" destOrd="0" parTransId="{1D227F79-886C-4B2D-A3BB-A5D64C449312}" sibTransId="{164CBA38-ECBE-4996-A71A-B48C5C5238A4}"/>
    <dgm:cxn modelId="{DD5544FA-8E26-470D-B56A-9DE583F1FEEF}" srcId="{90287D0C-8863-477E-9BF8-A69A2E190A75}" destId="{8CB46EF8-7FEE-4838-B40B-3310E1147EA8}" srcOrd="0" destOrd="0" parTransId="{ADAF5C2C-4F5E-44AE-8D8E-4EFBBD4CF073}" sibTransId="{F0294B82-3637-4E12-82EF-DC0B77A0E42E}"/>
    <dgm:cxn modelId="{66F9BE93-8614-44DC-A476-DB48FEE610EF}" type="presParOf" srcId="{81C31E51-3EDE-4E78-A65B-1F28628998FB}" destId="{F2F0AD45-025F-41B0-9FBE-8176AFBB5771}" srcOrd="0" destOrd="0" presId="urn:microsoft.com/office/officeart/2005/8/layout/bProcess3"/>
    <dgm:cxn modelId="{2C94ED3E-A341-4EE0-ABC3-3DF114796B9A}" type="presParOf" srcId="{81C31E51-3EDE-4E78-A65B-1F28628998FB}" destId="{21D50FD3-4A5A-4EBE-8E94-498630456F0F}" srcOrd="1" destOrd="0" presId="urn:microsoft.com/office/officeart/2005/8/layout/bProcess3"/>
    <dgm:cxn modelId="{F2BC68AD-C4C5-462A-BCFD-A93669D79902}" type="presParOf" srcId="{21D50FD3-4A5A-4EBE-8E94-498630456F0F}" destId="{0DBC9697-7A50-4A22-941D-709B29ECDE70}" srcOrd="0" destOrd="0" presId="urn:microsoft.com/office/officeart/2005/8/layout/bProcess3"/>
    <dgm:cxn modelId="{1F735130-BF36-4F3D-AF71-7A359E44CA83}" type="presParOf" srcId="{81C31E51-3EDE-4E78-A65B-1F28628998FB}" destId="{0193C09E-3E09-4B00-8F08-2D734F89E5AA}" srcOrd="2" destOrd="0" presId="urn:microsoft.com/office/officeart/2005/8/layout/b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2FAE6FF-55C0-43FB-81E2-8276C3994DC4}" type="doc">
      <dgm:prSet loTypeId="urn:microsoft.com/office/officeart/2005/8/layout/vProcess5" loCatId="process" qsTypeId="urn:microsoft.com/office/officeart/2005/8/quickstyle/simple1" qsCatId="simple" csTypeId="urn:microsoft.com/office/officeart/2005/8/colors/accent0_1" csCatId="mainScheme" phldr="1"/>
      <dgm:spPr/>
    </dgm:pt>
    <dgm:pt modelId="{10ED5834-C8FB-4F34-BE29-637F7F8CF849}">
      <dgm:prSet phldrT="[Text]" custT="1"/>
      <dgm:spPr/>
      <dgm:t>
        <a:bodyPr/>
        <a:lstStyle/>
        <a:p>
          <a:r>
            <a:rPr lang="en-AU" sz="1800" b="1" dirty="0">
              <a:latin typeface="Segoe UI Light" panose="020B0502040204020203" pitchFamily="34" charset="0"/>
              <a:cs typeface="Segoe UI Light" panose="020B0502040204020203" pitchFamily="34" charset="0"/>
            </a:rPr>
            <a:t>Step 2: </a:t>
          </a:r>
          <a:br>
            <a:rPr lang="en-AU" sz="1800" b="1" dirty="0">
              <a:latin typeface="Segoe UI Light" panose="020B0502040204020203" pitchFamily="34" charset="0"/>
              <a:cs typeface="Segoe UI Light" panose="020B0502040204020203" pitchFamily="34" charset="0"/>
            </a:rPr>
          </a:br>
          <a:r>
            <a:rPr lang="en-AU" sz="1800" dirty="0">
              <a:latin typeface="Segoe UI Light" panose="020B0502040204020203" pitchFamily="34" charset="0"/>
              <a:cs typeface="Segoe UI Light" panose="020B0502040204020203" pitchFamily="34" charset="0"/>
            </a:rPr>
            <a:t>Define Configuration</a:t>
          </a:r>
        </a:p>
      </dgm:t>
    </dgm:pt>
    <dgm:pt modelId="{FC4879B6-91CB-462D-B279-70904E42FEEB}" type="parTrans" cxnId="{77ABFCE3-2E9A-41E2-A305-E6E645CC0107}">
      <dgm:prSet/>
      <dgm:spPr/>
      <dgm:t>
        <a:bodyPr/>
        <a:lstStyle/>
        <a:p>
          <a:endParaRPr lang="en-AU" sz="1800">
            <a:latin typeface="Segoe UI Light" panose="020B0502040204020203" pitchFamily="34" charset="0"/>
            <a:cs typeface="Segoe UI Light" panose="020B0502040204020203" pitchFamily="34" charset="0"/>
          </a:endParaRPr>
        </a:p>
      </dgm:t>
    </dgm:pt>
    <dgm:pt modelId="{EAEA2B54-609B-4023-9572-70A14372D258}" type="sibTrans" cxnId="{77ABFCE3-2E9A-41E2-A305-E6E645CC0107}">
      <dgm:prSet/>
      <dgm:spPr/>
      <dgm:t>
        <a:bodyPr/>
        <a:lstStyle/>
        <a:p>
          <a:endParaRPr lang="en-AU" sz="1800">
            <a:latin typeface="Segoe UI Light" panose="020B0502040204020203" pitchFamily="34" charset="0"/>
            <a:cs typeface="Segoe UI Light" panose="020B0502040204020203" pitchFamily="34" charset="0"/>
          </a:endParaRPr>
        </a:p>
      </dgm:t>
    </dgm:pt>
    <dgm:pt modelId="{B1FB9AC5-38FD-4111-82CC-30D84A59F54F}">
      <dgm:prSet phldrT="[Text]" custT="1"/>
      <dgm:spPr/>
      <dgm:t>
        <a:bodyPr/>
        <a:lstStyle/>
        <a:p>
          <a:r>
            <a:rPr lang="en-AU" sz="1800" b="1" dirty="0">
              <a:latin typeface="Segoe UI Light" panose="020B0502040204020203" pitchFamily="34" charset="0"/>
              <a:cs typeface="Segoe UI Light" panose="020B0502040204020203" pitchFamily="34" charset="0"/>
            </a:rPr>
            <a:t>Step 1: </a:t>
          </a:r>
          <a:br>
            <a:rPr lang="en-AU" sz="1800" b="1" dirty="0">
              <a:latin typeface="Segoe UI Light" panose="020B0502040204020203" pitchFamily="34" charset="0"/>
              <a:cs typeface="Segoe UI Light" panose="020B0502040204020203" pitchFamily="34" charset="0"/>
            </a:rPr>
          </a:br>
          <a:r>
            <a:rPr lang="en-AU" sz="1800" dirty="0">
              <a:latin typeface="Segoe UI Light" panose="020B0502040204020203" pitchFamily="34" charset="0"/>
              <a:cs typeface="Segoe UI Light" panose="020B0502040204020203" pitchFamily="34" charset="0"/>
            </a:rPr>
            <a:t>Create Custom Resources (if required)</a:t>
          </a:r>
        </a:p>
      </dgm:t>
    </dgm:pt>
    <dgm:pt modelId="{6F6EA9E7-2831-4DDE-853C-51A0D7E67D27}" type="parTrans" cxnId="{07297779-5943-4655-8D3B-F6C2DD335754}">
      <dgm:prSet/>
      <dgm:spPr/>
      <dgm:t>
        <a:bodyPr/>
        <a:lstStyle/>
        <a:p>
          <a:endParaRPr lang="en-AU" sz="1800">
            <a:latin typeface="Segoe UI Light" panose="020B0502040204020203" pitchFamily="34" charset="0"/>
            <a:cs typeface="Segoe UI Light" panose="020B0502040204020203" pitchFamily="34" charset="0"/>
          </a:endParaRPr>
        </a:p>
      </dgm:t>
    </dgm:pt>
    <dgm:pt modelId="{9270645B-AF65-4D4E-9FBA-7E3D2F9600EE}" type="sibTrans" cxnId="{07297779-5943-4655-8D3B-F6C2DD335754}">
      <dgm:prSet/>
      <dgm:spPr/>
      <dgm:t>
        <a:bodyPr/>
        <a:lstStyle/>
        <a:p>
          <a:endParaRPr lang="en-AU" sz="1800">
            <a:latin typeface="Segoe UI Light" panose="020B0502040204020203" pitchFamily="34" charset="0"/>
            <a:cs typeface="Segoe UI Light" panose="020B0502040204020203" pitchFamily="34" charset="0"/>
          </a:endParaRPr>
        </a:p>
      </dgm:t>
    </dgm:pt>
    <dgm:pt modelId="{B650D434-83DD-41BF-854F-A7BDDFA22BFF}">
      <dgm:prSet phldrT="[Text]" custT="1"/>
      <dgm:spPr/>
      <dgm:t>
        <a:bodyPr/>
        <a:lstStyle/>
        <a:p>
          <a:r>
            <a:rPr lang="en-AU" sz="1800" b="1" dirty="0">
              <a:latin typeface="Segoe UI Light" panose="020B0502040204020203" pitchFamily="34" charset="0"/>
              <a:cs typeface="Segoe UI Light" panose="020B0502040204020203" pitchFamily="34" charset="0"/>
            </a:rPr>
            <a:t>Step 3: </a:t>
          </a:r>
          <a:br>
            <a:rPr lang="en-AU" sz="1800" b="1" dirty="0">
              <a:latin typeface="Segoe UI Light" panose="020B0502040204020203" pitchFamily="34" charset="0"/>
              <a:cs typeface="Segoe UI Light" panose="020B0502040204020203" pitchFamily="34" charset="0"/>
            </a:rPr>
          </a:br>
          <a:r>
            <a:rPr lang="en-AU" sz="1800" dirty="0">
              <a:latin typeface="Segoe UI Light" panose="020B0502040204020203" pitchFamily="34" charset="0"/>
              <a:cs typeface="Segoe UI Light" panose="020B0502040204020203" pitchFamily="34" charset="0"/>
            </a:rPr>
            <a:t>Create consumable MOF File</a:t>
          </a:r>
        </a:p>
      </dgm:t>
    </dgm:pt>
    <dgm:pt modelId="{6DE3B2AF-3C9A-4440-8D0C-98B3F6AFF76A}" type="parTrans" cxnId="{7882849B-741A-467B-AD68-C829597C7870}">
      <dgm:prSet/>
      <dgm:spPr/>
      <dgm:t>
        <a:bodyPr/>
        <a:lstStyle/>
        <a:p>
          <a:endParaRPr lang="en-AU" sz="1800">
            <a:latin typeface="Segoe UI Light" panose="020B0502040204020203" pitchFamily="34" charset="0"/>
            <a:cs typeface="Segoe UI Light" panose="020B0502040204020203" pitchFamily="34" charset="0"/>
          </a:endParaRPr>
        </a:p>
      </dgm:t>
    </dgm:pt>
    <dgm:pt modelId="{0E3F3808-1589-48FB-8574-88D1098E253A}" type="sibTrans" cxnId="{7882849B-741A-467B-AD68-C829597C7870}">
      <dgm:prSet/>
      <dgm:spPr/>
      <dgm:t>
        <a:bodyPr/>
        <a:lstStyle/>
        <a:p>
          <a:endParaRPr lang="en-AU" sz="1800">
            <a:latin typeface="Segoe UI Light" panose="020B0502040204020203" pitchFamily="34" charset="0"/>
            <a:cs typeface="Segoe UI Light" panose="020B0502040204020203" pitchFamily="34" charset="0"/>
          </a:endParaRPr>
        </a:p>
      </dgm:t>
    </dgm:pt>
    <dgm:pt modelId="{30F6E81A-E58D-4039-A40C-2377E5B2A358}">
      <dgm:prSet phldrT="[Text]" custT="1"/>
      <dgm:spPr/>
      <dgm:t>
        <a:bodyPr/>
        <a:lstStyle/>
        <a:p>
          <a:r>
            <a:rPr lang="en-AU" sz="1800" b="1" dirty="0">
              <a:latin typeface="Segoe UI Light" panose="020B0502040204020203" pitchFamily="34" charset="0"/>
              <a:cs typeface="Segoe UI Light" panose="020B0502040204020203" pitchFamily="34" charset="0"/>
            </a:rPr>
            <a:t>Step 4: </a:t>
          </a:r>
          <a:br>
            <a:rPr lang="en-AU" sz="1800" b="1" dirty="0">
              <a:latin typeface="Segoe UI Light" panose="020B0502040204020203" pitchFamily="34" charset="0"/>
              <a:cs typeface="Segoe UI Light" panose="020B0502040204020203" pitchFamily="34" charset="0"/>
            </a:rPr>
          </a:br>
          <a:r>
            <a:rPr lang="en-AU" sz="1800" dirty="0">
              <a:latin typeface="Segoe UI Light" panose="020B0502040204020203" pitchFamily="34" charset="0"/>
              <a:cs typeface="Segoe UI Light" panose="020B0502040204020203" pitchFamily="34" charset="0"/>
            </a:rPr>
            <a:t>Push Configuration to target node(s)</a:t>
          </a:r>
        </a:p>
      </dgm:t>
    </dgm:pt>
    <dgm:pt modelId="{8DF396C9-B24E-4EEB-B4B3-4ED06CD26CDD}" type="parTrans" cxnId="{C311917D-D291-4D52-ACC9-D5715237BDF4}">
      <dgm:prSet/>
      <dgm:spPr/>
      <dgm:t>
        <a:bodyPr/>
        <a:lstStyle/>
        <a:p>
          <a:endParaRPr lang="en-AU" sz="1800">
            <a:latin typeface="Segoe UI Light" panose="020B0502040204020203" pitchFamily="34" charset="0"/>
            <a:cs typeface="Segoe UI Light" panose="020B0502040204020203" pitchFamily="34" charset="0"/>
          </a:endParaRPr>
        </a:p>
      </dgm:t>
    </dgm:pt>
    <dgm:pt modelId="{D7FDE9E1-1AE3-40E3-997C-4E0BCC54EF7C}" type="sibTrans" cxnId="{C311917D-D291-4D52-ACC9-D5715237BDF4}">
      <dgm:prSet/>
      <dgm:spPr/>
      <dgm:t>
        <a:bodyPr/>
        <a:lstStyle/>
        <a:p>
          <a:endParaRPr lang="en-AU" sz="1800">
            <a:latin typeface="Segoe UI Light" panose="020B0502040204020203" pitchFamily="34" charset="0"/>
            <a:cs typeface="Segoe UI Light" panose="020B0502040204020203" pitchFamily="34" charset="0"/>
          </a:endParaRPr>
        </a:p>
      </dgm:t>
    </dgm:pt>
    <dgm:pt modelId="{4275979A-7F12-4817-BC03-9825252AF0B1}">
      <dgm:prSet phldrT="[Text]" custT="1"/>
      <dgm:spPr/>
      <dgm:t>
        <a:bodyPr/>
        <a:lstStyle/>
        <a:p>
          <a:r>
            <a:rPr lang="en-AU" sz="1800" b="1" dirty="0">
              <a:latin typeface="Segoe UI Light" panose="020B0502040204020203" pitchFamily="34" charset="0"/>
              <a:cs typeface="Segoe UI Light" panose="020B0502040204020203" pitchFamily="34" charset="0"/>
            </a:rPr>
            <a:t>Preparation: </a:t>
          </a:r>
          <a:br>
            <a:rPr lang="en-AU" sz="1800" b="1" dirty="0">
              <a:latin typeface="Segoe UI Light" panose="020B0502040204020203" pitchFamily="34" charset="0"/>
              <a:cs typeface="Segoe UI Light" panose="020B0502040204020203" pitchFamily="34" charset="0"/>
            </a:rPr>
          </a:br>
          <a:r>
            <a:rPr lang="en-AU" sz="1800" dirty="0">
              <a:latin typeface="Segoe UI Light" panose="020B0502040204020203" pitchFamily="34" charset="0"/>
              <a:cs typeface="Segoe UI Light" panose="020B0502040204020203" pitchFamily="34" charset="0"/>
            </a:rPr>
            <a:t>Define Goals</a:t>
          </a:r>
        </a:p>
      </dgm:t>
    </dgm:pt>
    <dgm:pt modelId="{3F8A31A7-1710-44C7-9307-7D771B0EED0C}" type="parTrans" cxnId="{64D17927-01A2-42A6-8431-AE3347E4A1AE}">
      <dgm:prSet/>
      <dgm:spPr/>
      <dgm:t>
        <a:bodyPr/>
        <a:lstStyle/>
        <a:p>
          <a:endParaRPr lang="en-AU" sz="1800"/>
        </a:p>
      </dgm:t>
    </dgm:pt>
    <dgm:pt modelId="{22F90A5F-E0B1-411C-A591-3B7E70754472}" type="sibTrans" cxnId="{64D17927-01A2-42A6-8431-AE3347E4A1AE}">
      <dgm:prSet/>
      <dgm:spPr/>
      <dgm:t>
        <a:bodyPr/>
        <a:lstStyle/>
        <a:p>
          <a:endParaRPr lang="en-AU" sz="1800"/>
        </a:p>
      </dgm:t>
    </dgm:pt>
    <dgm:pt modelId="{800F35CB-D29C-4C75-96B3-A58A1E58F43C}" type="pres">
      <dgm:prSet presAssocID="{92FAE6FF-55C0-43FB-81E2-8276C3994DC4}" presName="outerComposite" presStyleCnt="0">
        <dgm:presLayoutVars>
          <dgm:chMax val="5"/>
          <dgm:dir/>
          <dgm:resizeHandles val="exact"/>
        </dgm:presLayoutVars>
      </dgm:prSet>
      <dgm:spPr/>
    </dgm:pt>
    <dgm:pt modelId="{4D70DD2C-5F10-4829-9630-7E74CC47B963}" type="pres">
      <dgm:prSet presAssocID="{92FAE6FF-55C0-43FB-81E2-8276C3994DC4}" presName="dummyMaxCanvas" presStyleCnt="0">
        <dgm:presLayoutVars/>
      </dgm:prSet>
      <dgm:spPr/>
    </dgm:pt>
    <dgm:pt modelId="{9DCAF1F7-9516-43EA-9FDB-D01550742F44}" type="pres">
      <dgm:prSet presAssocID="{92FAE6FF-55C0-43FB-81E2-8276C3994DC4}" presName="FiveNodes_1" presStyleLbl="node1" presStyleIdx="0" presStyleCnt="5">
        <dgm:presLayoutVars>
          <dgm:bulletEnabled val="1"/>
        </dgm:presLayoutVars>
      </dgm:prSet>
      <dgm:spPr>
        <a:prstGeom prst="rect">
          <a:avLst/>
        </a:prstGeom>
      </dgm:spPr>
    </dgm:pt>
    <dgm:pt modelId="{C1886081-2567-4E40-9DD4-948309F4A7FC}" type="pres">
      <dgm:prSet presAssocID="{92FAE6FF-55C0-43FB-81E2-8276C3994DC4}" presName="FiveNodes_2" presStyleLbl="node1" presStyleIdx="1" presStyleCnt="5">
        <dgm:presLayoutVars>
          <dgm:bulletEnabled val="1"/>
        </dgm:presLayoutVars>
      </dgm:prSet>
      <dgm:spPr>
        <a:prstGeom prst="rect">
          <a:avLst/>
        </a:prstGeom>
      </dgm:spPr>
    </dgm:pt>
    <dgm:pt modelId="{DE7DB5C9-A613-47B9-8D58-EF4417A95A9B}" type="pres">
      <dgm:prSet presAssocID="{92FAE6FF-55C0-43FB-81E2-8276C3994DC4}" presName="FiveNodes_3" presStyleLbl="node1" presStyleIdx="2" presStyleCnt="5">
        <dgm:presLayoutVars>
          <dgm:bulletEnabled val="1"/>
        </dgm:presLayoutVars>
      </dgm:prSet>
      <dgm:spPr>
        <a:prstGeom prst="rect">
          <a:avLst/>
        </a:prstGeom>
      </dgm:spPr>
    </dgm:pt>
    <dgm:pt modelId="{AF91801B-E734-4B2C-8AD4-96305C622757}" type="pres">
      <dgm:prSet presAssocID="{92FAE6FF-55C0-43FB-81E2-8276C3994DC4}" presName="FiveNodes_4" presStyleLbl="node1" presStyleIdx="3" presStyleCnt="5">
        <dgm:presLayoutVars>
          <dgm:bulletEnabled val="1"/>
        </dgm:presLayoutVars>
      </dgm:prSet>
      <dgm:spPr>
        <a:prstGeom prst="rect">
          <a:avLst/>
        </a:prstGeom>
      </dgm:spPr>
    </dgm:pt>
    <dgm:pt modelId="{88866CC9-C00F-48F2-8961-0F94DC63BBBE}" type="pres">
      <dgm:prSet presAssocID="{92FAE6FF-55C0-43FB-81E2-8276C3994DC4}" presName="FiveNodes_5" presStyleLbl="node1" presStyleIdx="4" presStyleCnt="5">
        <dgm:presLayoutVars>
          <dgm:bulletEnabled val="1"/>
        </dgm:presLayoutVars>
      </dgm:prSet>
      <dgm:spPr>
        <a:prstGeom prst="rect">
          <a:avLst/>
        </a:prstGeom>
      </dgm:spPr>
    </dgm:pt>
    <dgm:pt modelId="{EECAD269-5761-4E70-AAFF-1DA24B45298E}" type="pres">
      <dgm:prSet presAssocID="{92FAE6FF-55C0-43FB-81E2-8276C3994DC4}" presName="FiveConn_1-2" presStyleLbl="fgAccFollowNode1" presStyleIdx="0" presStyleCnt="4">
        <dgm:presLayoutVars>
          <dgm:bulletEnabled val="1"/>
        </dgm:presLayoutVars>
      </dgm:prSet>
      <dgm:spPr/>
    </dgm:pt>
    <dgm:pt modelId="{D681FB70-5010-46B7-B2FF-42AEBDA1C4D4}" type="pres">
      <dgm:prSet presAssocID="{92FAE6FF-55C0-43FB-81E2-8276C3994DC4}" presName="FiveConn_2-3" presStyleLbl="fgAccFollowNode1" presStyleIdx="1" presStyleCnt="4">
        <dgm:presLayoutVars>
          <dgm:bulletEnabled val="1"/>
        </dgm:presLayoutVars>
      </dgm:prSet>
      <dgm:spPr/>
    </dgm:pt>
    <dgm:pt modelId="{8AEBEC33-1AD3-4C85-8A94-0F9FB0514687}" type="pres">
      <dgm:prSet presAssocID="{92FAE6FF-55C0-43FB-81E2-8276C3994DC4}" presName="FiveConn_3-4" presStyleLbl="fgAccFollowNode1" presStyleIdx="2" presStyleCnt="4">
        <dgm:presLayoutVars>
          <dgm:bulletEnabled val="1"/>
        </dgm:presLayoutVars>
      </dgm:prSet>
      <dgm:spPr/>
    </dgm:pt>
    <dgm:pt modelId="{8756B666-FE4E-4338-8B99-06527D2D4EA9}" type="pres">
      <dgm:prSet presAssocID="{92FAE6FF-55C0-43FB-81E2-8276C3994DC4}" presName="FiveConn_4-5" presStyleLbl="fgAccFollowNode1" presStyleIdx="3" presStyleCnt="4">
        <dgm:presLayoutVars>
          <dgm:bulletEnabled val="1"/>
        </dgm:presLayoutVars>
      </dgm:prSet>
      <dgm:spPr/>
    </dgm:pt>
    <dgm:pt modelId="{1ED061EC-354F-43F8-83A2-6233E63BF000}" type="pres">
      <dgm:prSet presAssocID="{92FAE6FF-55C0-43FB-81E2-8276C3994DC4}" presName="FiveNodes_1_text" presStyleLbl="node1" presStyleIdx="4" presStyleCnt="5">
        <dgm:presLayoutVars>
          <dgm:bulletEnabled val="1"/>
        </dgm:presLayoutVars>
      </dgm:prSet>
      <dgm:spPr/>
    </dgm:pt>
    <dgm:pt modelId="{1D2BBC57-216F-4717-A7E1-06071973C12B}" type="pres">
      <dgm:prSet presAssocID="{92FAE6FF-55C0-43FB-81E2-8276C3994DC4}" presName="FiveNodes_2_text" presStyleLbl="node1" presStyleIdx="4" presStyleCnt="5">
        <dgm:presLayoutVars>
          <dgm:bulletEnabled val="1"/>
        </dgm:presLayoutVars>
      </dgm:prSet>
      <dgm:spPr/>
    </dgm:pt>
    <dgm:pt modelId="{CAF61A27-3D61-40B0-A4C7-C8BA44229D7A}" type="pres">
      <dgm:prSet presAssocID="{92FAE6FF-55C0-43FB-81E2-8276C3994DC4}" presName="FiveNodes_3_text" presStyleLbl="node1" presStyleIdx="4" presStyleCnt="5">
        <dgm:presLayoutVars>
          <dgm:bulletEnabled val="1"/>
        </dgm:presLayoutVars>
      </dgm:prSet>
      <dgm:spPr/>
    </dgm:pt>
    <dgm:pt modelId="{4979BFA4-296A-42F2-A083-8D1A9EA9E6C5}" type="pres">
      <dgm:prSet presAssocID="{92FAE6FF-55C0-43FB-81E2-8276C3994DC4}" presName="FiveNodes_4_text" presStyleLbl="node1" presStyleIdx="4" presStyleCnt="5">
        <dgm:presLayoutVars>
          <dgm:bulletEnabled val="1"/>
        </dgm:presLayoutVars>
      </dgm:prSet>
      <dgm:spPr/>
    </dgm:pt>
    <dgm:pt modelId="{FFA768BA-79C9-4890-89D2-F7A094DF2EC6}" type="pres">
      <dgm:prSet presAssocID="{92FAE6FF-55C0-43FB-81E2-8276C3994DC4}" presName="FiveNodes_5_text" presStyleLbl="node1" presStyleIdx="4" presStyleCnt="5">
        <dgm:presLayoutVars>
          <dgm:bulletEnabled val="1"/>
        </dgm:presLayoutVars>
      </dgm:prSet>
      <dgm:spPr/>
    </dgm:pt>
  </dgm:ptLst>
  <dgm:cxnLst>
    <dgm:cxn modelId="{4FC9EC00-E8AD-442B-BFC3-818B0F188FD8}" type="presOf" srcId="{4275979A-7F12-4817-BC03-9825252AF0B1}" destId="{1ED061EC-354F-43F8-83A2-6233E63BF000}" srcOrd="1" destOrd="0" presId="urn:microsoft.com/office/officeart/2005/8/layout/vProcess5"/>
    <dgm:cxn modelId="{83AFA609-96A9-41EF-8C06-984DB54925A8}" type="presOf" srcId="{30F6E81A-E58D-4039-A40C-2377E5B2A358}" destId="{FFA768BA-79C9-4890-89D2-F7A094DF2EC6}" srcOrd="1" destOrd="0" presId="urn:microsoft.com/office/officeart/2005/8/layout/vProcess5"/>
    <dgm:cxn modelId="{64D17927-01A2-42A6-8431-AE3347E4A1AE}" srcId="{92FAE6FF-55C0-43FB-81E2-8276C3994DC4}" destId="{4275979A-7F12-4817-BC03-9825252AF0B1}" srcOrd="0" destOrd="0" parTransId="{3F8A31A7-1710-44C7-9307-7D771B0EED0C}" sibTransId="{22F90A5F-E0B1-411C-A591-3B7E70754472}"/>
    <dgm:cxn modelId="{F5D24335-072A-4387-ADFC-DB19B881E2BE}" type="presOf" srcId="{0E3F3808-1589-48FB-8574-88D1098E253A}" destId="{8756B666-FE4E-4338-8B99-06527D2D4EA9}" srcOrd="0" destOrd="0" presId="urn:microsoft.com/office/officeart/2005/8/layout/vProcess5"/>
    <dgm:cxn modelId="{4AD2403E-6973-423D-AE53-D73BC6AD5A4F}" type="presOf" srcId="{4275979A-7F12-4817-BC03-9825252AF0B1}" destId="{9DCAF1F7-9516-43EA-9FDB-D01550742F44}" srcOrd="0" destOrd="0" presId="urn:microsoft.com/office/officeart/2005/8/layout/vProcess5"/>
    <dgm:cxn modelId="{0C869160-836F-49FE-98C8-34FF5542DB4D}" type="presOf" srcId="{92FAE6FF-55C0-43FB-81E2-8276C3994DC4}" destId="{800F35CB-D29C-4C75-96B3-A58A1E58F43C}" srcOrd="0" destOrd="0" presId="urn:microsoft.com/office/officeart/2005/8/layout/vProcess5"/>
    <dgm:cxn modelId="{07297779-5943-4655-8D3B-F6C2DD335754}" srcId="{92FAE6FF-55C0-43FB-81E2-8276C3994DC4}" destId="{B1FB9AC5-38FD-4111-82CC-30D84A59F54F}" srcOrd="1" destOrd="0" parTransId="{6F6EA9E7-2831-4DDE-853C-51A0D7E67D27}" sibTransId="{9270645B-AF65-4D4E-9FBA-7E3D2F9600EE}"/>
    <dgm:cxn modelId="{C311917D-D291-4D52-ACC9-D5715237BDF4}" srcId="{92FAE6FF-55C0-43FB-81E2-8276C3994DC4}" destId="{30F6E81A-E58D-4039-A40C-2377E5B2A358}" srcOrd="4" destOrd="0" parTransId="{8DF396C9-B24E-4EEB-B4B3-4ED06CD26CDD}" sibTransId="{D7FDE9E1-1AE3-40E3-997C-4E0BCC54EF7C}"/>
    <dgm:cxn modelId="{B1834787-F0EC-473C-8B23-AB5EC2D3C3A4}" type="presOf" srcId="{30F6E81A-E58D-4039-A40C-2377E5B2A358}" destId="{88866CC9-C00F-48F2-8961-0F94DC63BBBE}" srcOrd="0" destOrd="0" presId="urn:microsoft.com/office/officeart/2005/8/layout/vProcess5"/>
    <dgm:cxn modelId="{3E0A6293-B2AA-41E0-B114-DADA3A81E25F}" type="presOf" srcId="{B1FB9AC5-38FD-4111-82CC-30D84A59F54F}" destId="{C1886081-2567-4E40-9DD4-948309F4A7FC}" srcOrd="0" destOrd="0" presId="urn:microsoft.com/office/officeart/2005/8/layout/vProcess5"/>
    <dgm:cxn modelId="{7882849B-741A-467B-AD68-C829597C7870}" srcId="{92FAE6FF-55C0-43FB-81E2-8276C3994DC4}" destId="{B650D434-83DD-41BF-854F-A7BDDFA22BFF}" srcOrd="3" destOrd="0" parTransId="{6DE3B2AF-3C9A-4440-8D0C-98B3F6AFF76A}" sibTransId="{0E3F3808-1589-48FB-8574-88D1098E253A}"/>
    <dgm:cxn modelId="{2487429F-FF55-48EF-9272-79631B47B969}" type="presOf" srcId="{9270645B-AF65-4D4E-9FBA-7E3D2F9600EE}" destId="{D681FB70-5010-46B7-B2FF-42AEBDA1C4D4}" srcOrd="0" destOrd="0" presId="urn:microsoft.com/office/officeart/2005/8/layout/vProcess5"/>
    <dgm:cxn modelId="{668900BE-BC9D-4C87-BE93-A580BB24FCBD}" type="presOf" srcId="{B1FB9AC5-38FD-4111-82CC-30D84A59F54F}" destId="{1D2BBC57-216F-4717-A7E1-06071973C12B}" srcOrd="1" destOrd="0" presId="urn:microsoft.com/office/officeart/2005/8/layout/vProcess5"/>
    <dgm:cxn modelId="{FF16B4C7-DF40-4CF7-AE70-C4BED9253C85}" type="presOf" srcId="{22F90A5F-E0B1-411C-A591-3B7E70754472}" destId="{EECAD269-5761-4E70-AAFF-1DA24B45298E}" srcOrd="0" destOrd="0" presId="urn:microsoft.com/office/officeart/2005/8/layout/vProcess5"/>
    <dgm:cxn modelId="{1F7B27CA-F548-4610-9B3F-73D676ACD27A}" type="presOf" srcId="{10ED5834-C8FB-4F34-BE29-637F7F8CF849}" destId="{CAF61A27-3D61-40B0-A4C7-C8BA44229D7A}" srcOrd="1" destOrd="0" presId="urn:microsoft.com/office/officeart/2005/8/layout/vProcess5"/>
    <dgm:cxn modelId="{E4027AE1-FD9A-43D3-A22D-9A7AF17DF47B}" type="presOf" srcId="{B650D434-83DD-41BF-854F-A7BDDFA22BFF}" destId="{AF91801B-E734-4B2C-8AD4-96305C622757}" srcOrd="0" destOrd="0" presId="urn:microsoft.com/office/officeart/2005/8/layout/vProcess5"/>
    <dgm:cxn modelId="{77ABFCE3-2E9A-41E2-A305-E6E645CC0107}" srcId="{92FAE6FF-55C0-43FB-81E2-8276C3994DC4}" destId="{10ED5834-C8FB-4F34-BE29-637F7F8CF849}" srcOrd="2" destOrd="0" parTransId="{FC4879B6-91CB-462D-B279-70904E42FEEB}" sibTransId="{EAEA2B54-609B-4023-9572-70A14372D258}"/>
    <dgm:cxn modelId="{8CFA55E4-CCD8-4BB7-AC87-586AD375DAEF}" type="presOf" srcId="{EAEA2B54-609B-4023-9572-70A14372D258}" destId="{8AEBEC33-1AD3-4C85-8A94-0F9FB0514687}" srcOrd="0" destOrd="0" presId="urn:microsoft.com/office/officeart/2005/8/layout/vProcess5"/>
    <dgm:cxn modelId="{E22A1EE9-7245-4185-AE8E-AE40EC3F0ACE}" type="presOf" srcId="{B650D434-83DD-41BF-854F-A7BDDFA22BFF}" destId="{4979BFA4-296A-42F2-A083-8D1A9EA9E6C5}" srcOrd="1" destOrd="0" presId="urn:microsoft.com/office/officeart/2005/8/layout/vProcess5"/>
    <dgm:cxn modelId="{49E70EFC-9B96-4374-AE5F-354F2062211B}" type="presOf" srcId="{10ED5834-C8FB-4F34-BE29-637F7F8CF849}" destId="{DE7DB5C9-A613-47B9-8D58-EF4417A95A9B}" srcOrd="0" destOrd="0" presId="urn:microsoft.com/office/officeart/2005/8/layout/vProcess5"/>
    <dgm:cxn modelId="{C4926516-702E-4103-A914-7661A6A64BA7}" type="presParOf" srcId="{800F35CB-D29C-4C75-96B3-A58A1E58F43C}" destId="{4D70DD2C-5F10-4829-9630-7E74CC47B963}" srcOrd="0" destOrd="0" presId="urn:microsoft.com/office/officeart/2005/8/layout/vProcess5"/>
    <dgm:cxn modelId="{3034283F-BEA0-4F05-838B-7056853CD2DB}" type="presParOf" srcId="{800F35CB-D29C-4C75-96B3-A58A1E58F43C}" destId="{9DCAF1F7-9516-43EA-9FDB-D01550742F44}" srcOrd="1" destOrd="0" presId="urn:microsoft.com/office/officeart/2005/8/layout/vProcess5"/>
    <dgm:cxn modelId="{FAD613DF-7104-4946-B9EA-191E1F380F85}" type="presParOf" srcId="{800F35CB-D29C-4C75-96B3-A58A1E58F43C}" destId="{C1886081-2567-4E40-9DD4-948309F4A7FC}" srcOrd="2" destOrd="0" presId="urn:microsoft.com/office/officeart/2005/8/layout/vProcess5"/>
    <dgm:cxn modelId="{99FFCA46-902E-41F8-9CDA-E4AAF41C4366}" type="presParOf" srcId="{800F35CB-D29C-4C75-96B3-A58A1E58F43C}" destId="{DE7DB5C9-A613-47B9-8D58-EF4417A95A9B}" srcOrd="3" destOrd="0" presId="urn:microsoft.com/office/officeart/2005/8/layout/vProcess5"/>
    <dgm:cxn modelId="{550BFB6E-743D-4922-A524-11D955B13675}" type="presParOf" srcId="{800F35CB-D29C-4C75-96B3-A58A1E58F43C}" destId="{AF91801B-E734-4B2C-8AD4-96305C622757}" srcOrd="4" destOrd="0" presId="urn:microsoft.com/office/officeart/2005/8/layout/vProcess5"/>
    <dgm:cxn modelId="{BA85FF1A-83F6-4D86-BE76-C3657DBE66B1}" type="presParOf" srcId="{800F35CB-D29C-4C75-96B3-A58A1E58F43C}" destId="{88866CC9-C00F-48F2-8961-0F94DC63BBBE}" srcOrd="5" destOrd="0" presId="urn:microsoft.com/office/officeart/2005/8/layout/vProcess5"/>
    <dgm:cxn modelId="{04DABA74-4AF3-4D57-9AC7-A17BDEED8CA1}" type="presParOf" srcId="{800F35CB-D29C-4C75-96B3-A58A1E58F43C}" destId="{EECAD269-5761-4E70-AAFF-1DA24B45298E}" srcOrd="6" destOrd="0" presId="urn:microsoft.com/office/officeart/2005/8/layout/vProcess5"/>
    <dgm:cxn modelId="{55F97578-2F56-47AF-8F31-CA3689DAF3DD}" type="presParOf" srcId="{800F35CB-D29C-4C75-96B3-A58A1E58F43C}" destId="{D681FB70-5010-46B7-B2FF-42AEBDA1C4D4}" srcOrd="7" destOrd="0" presId="urn:microsoft.com/office/officeart/2005/8/layout/vProcess5"/>
    <dgm:cxn modelId="{686F18C7-DB29-411F-B21F-106F15364C96}" type="presParOf" srcId="{800F35CB-D29C-4C75-96B3-A58A1E58F43C}" destId="{8AEBEC33-1AD3-4C85-8A94-0F9FB0514687}" srcOrd="8" destOrd="0" presId="urn:microsoft.com/office/officeart/2005/8/layout/vProcess5"/>
    <dgm:cxn modelId="{15B0C4D8-65AF-444C-9F90-864311D54476}" type="presParOf" srcId="{800F35CB-D29C-4C75-96B3-A58A1E58F43C}" destId="{8756B666-FE4E-4338-8B99-06527D2D4EA9}" srcOrd="9" destOrd="0" presId="urn:microsoft.com/office/officeart/2005/8/layout/vProcess5"/>
    <dgm:cxn modelId="{7C097EFB-EF88-4510-AC67-42DCC8496C74}" type="presParOf" srcId="{800F35CB-D29C-4C75-96B3-A58A1E58F43C}" destId="{1ED061EC-354F-43F8-83A2-6233E63BF000}" srcOrd="10" destOrd="0" presId="urn:microsoft.com/office/officeart/2005/8/layout/vProcess5"/>
    <dgm:cxn modelId="{E857115B-1090-42E2-8F16-8F7F72BF6FC1}" type="presParOf" srcId="{800F35CB-D29C-4C75-96B3-A58A1E58F43C}" destId="{1D2BBC57-216F-4717-A7E1-06071973C12B}" srcOrd="11" destOrd="0" presId="urn:microsoft.com/office/officeart/2005/8/layout/vProcess5"/>
    <dgm:cxn modelId="{8C3D597F-12B1-4830-96CB-8F71507A8CF7}" type="presParOf" srcId="{800F35CB-D29C-4C75-96B3-A58A1E58F43C}" destId="{CAF61A27-3D61-40B0-A4C7-C8BA44229D7A}" srcOrd="12" destOrd="0" presId="urn:microsoft.com/office/officeart/2005/8/layout/vProcess5"/>
    <dgm:cxn modelId="{17C5DF0B-DAD6-405B-A2A5-7859FC4D5416}" type="presParOf" srcId="{800F35CB-D29C-4C75-96B3-A58A1E58F43C}" destId="{4979BFA4-296A-42F2-A083-8D1A9EA9E6C5}" srcOrd="13" destOrd="0" presId="urn:microsoft.com/office/officeart/2005/8/layout/vProcess5"/>
    <dgm:cxn modelId="{0144AC69-EB8C-48A6-8C88-88F94EDE66E7}" type="presParOf" srcId="{800F35CB-D29C-4C75-96B3-A58A1E58F43C}" destId="{FFA768BA-79C9-4890-89D2-F7A094DF2EC6}"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80D85-76F7-4361-9BDE-FC90E5C171A2}">
      <dsp:nvSpPr>
        <dsp:cNvPr id="0" name=""/>
        <dsp:cNvSpPr/>
      </dsp:nvSpPr>
      <dsp:spPr>
        <a:xfrm>
          <a:off x="9197380" y="176428"/>
          <a:ext cx="2089436" cy="1253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ts val="0"/>
            </a:spcAft>
            <a:buNone/>
          </a:pPr>
          <a:r>
            <a:rPr lang="en-AU" sz="2100" kern="1200" dirty="0"/>
            <a:t>Scripts</a:t>
          </a:r>
          <a:endParaRPr lang="en-US" sz="2100" kern="1200" dirty="0"/>
        </a:p>
      </dsp:txBody>
      <dsp:txXfrm>
        <a:off x="9197380" y="176428"/>
        <a:ext cx="2089436" cy="1253661"/>
      </dsp:txXfrm>
    </dsp:sp>
    <dsp:sp modelId="{152E45BB-445B-4EC3-9D46-701487610741}">
      <dsp:nvSpPr>
        <dsp:cNvPr id="0" name=""/>
        <dsp:cNvSpPr/>
      </dsp:nvSpPr>
      <dsp:spPr>
        <a:xfrm>
          <a:off x="6898999" y="176428"/>
          <a:ext cx="2089436" cy="1253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ts val="0"/>
            </a:spcAft>
            <a:buNone/>
          </a:pPr>
          <a:r>
            <a:rPr lang="en-AU" sz="2100" kern="1200" dirty="0"/>
            <a:t>Environment Variables</a:t>
          </a:r>
        </a:p>
      </dsp:txBody>
      <dsp:txXfrm>
        <a:off x="6898999" y="176428"/>
        <a:ext cx="2089436" cy="1253661"/>
      </dsp:txXfrm>
    </dsp:sp>
    <dsp:sp modelId="{FE887B3C-26B6-4D22-BCD6-7C05E8474386}">
      <dsp:nvSpPr>
        <dsp:cNvPr id="0" name=""/>
        <dsp:cNvSpPr/>
      </dsp:nvSpPr>
      <dsp:spPr>
        <a:xfrm>
          <a:off x="4600619" y="176428"/>
          <a:ext cx="2089436" cy="1253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ts val="0"/>
            </a:spcAft>
            <a:buNone/>
          </a:pPr>
          <a:r>
            <a:rPr lang="en-AU" sz="2100" kern="1200" dirty="0"/>
            <a:t>Registry</a:t>
          </a:r>
        </a:p>
      </dsp:txBody>
      <dsp:txXfrm>
        <a:off x="4600619" y="176428"/>
        <a:ext cx="2089436" cy="1253661"/>
      </dsp:txXfrm>
    </dsp:sp>
    <dsp:sp modelId="{A7808044-4649-49E8-BBB3-86BC04E99806}">
      <dsp:nvSpPr>
        <dsp:cNvPr id="0" name=""/>
        <dsp:cNvSpPr/>
      </dsp:nvSpPr>
      <dsp:spPr>
        <a:xfrm>
          <a:off x="2302239" y="176428"/>
          <a:ext cx="2089436" cy="1253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ts val="0"/>
            </a:spcAft>
            <a:buNone/>
          </a:pPr>
          <a:r>
            <a:rPr lang="en-AU" sz="2100" kern="1200" dirty="0"/>
            <a:t>Repair</a:t>
          </a:r>
        </a:p>
        <a:p>
          <a:pPr marL="0" lvl="0" indent="0" algn="ctr" defTabSz="933450">
            <a:lnSpc>
              <a:spcPct val="100000"/>
            </a:lnSpc>
            <a:spcBef>
              <a:spcPct val="0"/>
            </a:spcBef>
            <a:spcAft>
              <a:spcPts val="0"/>
            </a:spcAft>
            <a:buNone/>
          </a:pPr>
          <a:r>
            <a:rPr lang="en-AU" sz="2100" kern="1200" dirty="0"/>
            <a:t>Desired</a:t>
          </a:r>
        </a:p>
        <a:p>
          <a:pPr marL="0" lvl="0" indent="0" algn="ctr" defTabSz="933450">
            <a:lnSpc>
              <a:spcPct val="100000"/>
            </a:lnSpc>
            <a:spcBef>
              <a:spcPct val="0"/>
            </a:spcBef>
            <a:spcAft>
              <a:spcPts val="0"/>
            </a:spcAft>
            <a:buNone/>
          </a:pPr>
          <a:r>
            <a:rPr lang="en-AU" sz="2100" kern="1200" dirty="0"/>
            <a:t>State</a:t>
          </a:r>
        </a:p>
      </dsp:txBody>
      <dsp:txXfrm>
        <a:off x="2302239" y="176428"/>
        <a:ext cx="2089436" cy="1253661"/>
      </dsp:txXfrm>
    </dsp:sp>
    <dsp:sp modelId="{48F166E2-2B87-43E6-9E71-FD1E23A1935F}">
      <dsp:nvSpPr>
        <dsp:cNvPr id="0" name=""/>
        <dsp:cNvSpPr/>
      </dsp:nvSpPr>
      <dsp:spPr>
        <a:xfrm>
          <a:off x="3859" y="176428"/>
          <a:ext cx="2089436" cy="1253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ts val="0"/>
            </a:spcAft>
            <a:buNone/>
          </a:pPr>
          <a:r>
            <a:rPr lang="en-AU" sz="2100" kern="1200" dirty="0"/>
            <a:t>Report</a:t>
          </a:r>
        </a:p>
        <a:p>
          <a:pPr marL="0" lvl="0" indent="0" algn="ctr" defTabSz="933450">
            <a:lnSpc>
              <a:spcPct val="100000"/>
            </a:lnSpc>
            <a:spcBef>
              <a:spcPct val="0"/>
            </a:spcBef>
            <a:spcAft>
              <a:spcPts val="0"/>
            </a:spcAft>
            <a:buNone/>
          </a:pPr>
          <a:r>
            <a:rPr lang="en-AU" sz="2100" kern="1200" dirty="0"/>
            <a:t>Desired</a:t>
          </a:r>
        </a:p>
        <a:p>
          <a:pPr marL="0" lvl="0" indent="0" algn="ctr" defTabSz="933450">
            <a:lnSpc>
              <a:spcPct val="100000"/>
            </a:lnSpc>
            <a:spcBef>
              <a:spcPct val="0"/>
            </a:spcBef>
            <a:spcAft>
              <a:spcPts val="0"/>
            </a:spcAft>
            <a:buNone/>
          </a:pPr>
          <a:r>
            <a:rPr lang="en-AU" sz="2100" kern="1200" dirty="0"/>
            <a:t>State</a:t>
          </a:r>
        </a:p>
      </dsp:txBody>
      <dsp:txXfrm>
        <a:off x="3859" y="176428"/>
        <a:ext cx="2089436" cy="1253661"/>
      </dsp:txXfrm>
    </dsp:sp>
    <dsp:sp modelId="{AD1421B9-D68C-4E67-80E3-0E02F2D1396B}">
      <dsp:nvSpPr>
        <dsp:cNvPr id="0" name=""/>
        <dsp:cNvSpPr/>
      </dsp:nvSpPr>
      <dsp:spPr>
        <a:xfrm>
          <a:off x="9197380" y="1639034"/>
          <a:ext cx="2089436" cy="1253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ts val="0"/>
            </a:spcAft>
            <a:buNone/>
          </a:pPr>
          <a:r>
            <a:rPr lang="en-AU" sz="2100" kern="1200" dirty="0"/>
            <a:t>Deploy</a:t>
          </a:r>
        </a:p>
        <a:p>
          <a:pPr marL="0" lvl="0" indent="0" algn="ctr" defTabSz="933450">
            <a:lnSpc>
              <a:spcPct val="100000"/>
            </a:lnSpc>
            <a:spcBef>
              <a:spcPct val="0"/>
            </a:spcBef>
            <a:spcAft>
              <a:spcPts val="0"/>
            </a:spcAft>
            <a:buNone/>
          </a:pPr>
          <a:r>
            <a:rPr lang="en-AU" sz="2100" kern="1200" dirty="0"/>
            <a:t>Software</a:t>
          </a:r>
        </a:p>
      </dsp:txBody>
      <dsp:txXfrm>
        <a:off x="9197380" y="1639034"/>
        <a:ext cx="2089436" cy="1253661"/>
      </dsp:txXfrm>
    </dsp:sp>
    <dsp:sp modelId="{C09415EB-B052-4714-93F6-DBF2972A2A96}">
      <dsp:nvSpPr>
        <dsp:cNvPr id="0" name=""/>
        <dsp:cNvSpPr/>
      </dsp:nvSpPr>
      <dsp:spPr>
        <a:xfrm>
          <a:off x="6898999" y="1639034"/>
          <a:ext cx="2089436" cy="1253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ts val="0"/>
            </a:spcAft>
            <a:buNone/>
          </a:pPr>
          <a:r>
            <a:rPr lang="en-AU" sz="2100" kern="1200" dirty="0"/>
            <a:t>Roles and</a:t>
          </a:r>
        </a:p>
        <a:p>
          <a:pPr marL="0" lvl="0" indent="0" algn="ctr" defTabSz="933450">
            <a:lnSpc>
              <a:spcPct val="100000"/>
            </a:lnSpc>
            <a:spcBef>
              <a:spcPct val="0"/>
            </a:spcBef>
            <a:spcAft>
              <a:spcPts val="0"/>
            </a:spcAft>
            <a:buNone/>
          </a:pPr>
          <a:r>
            <a:rPr lang="en-AU" sz="2100" kern="1200" dirty="0"/>
            <a:t>Features</a:t>
          </a:r>
        </a:p>
      </dsp:txBody>
      <dsp:txXfrm>
        <a:off x="6898999" y="1639034"/>
        <a:ext cx="2089436" cy="1253661"/>
      </dsp:txXfrm>
    </dsp:sp>
    <dsp:sp modelId="{48D947C1-C4F7-466C-955A-DE896ADD89DD}">
      <dsp:nvSpPr>
        <dsp:cNvPr id="0" name=""/>
        <dsp:cNvSpPr/>
      </dsp:nvSpPr>
      <dsp:spPr>
        <a:xfrm>
          <a:off x="4600619" y="1639034"/>
          <a:ext cx="2089436" cy="1253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ts val="0"/>
            </a:spcAft>
            <a:buNone/>
          </a:pPr>
          <a:r>
            <a:rPr lang="en-AU" sz="2100" kern="1200" dirty="0"/>
            <a:t>Files and</a:t>
          </a:r>
        </a:p>
        <a:p>
          <a:pPr marL="0" lvl="0" indent="0" algn="ctr" defTabSz="933450">
            <a:lnSpc>
              <a:spcPct val="100000"/>
            </a:lnSpc>
            <a:spcBef>
              <a:spcPct val="0"/>
            </a:spcBef>
            <a:spcAft>
              <a:spcPts val="0"/>
            </a:spcAft>
            <a:buNone/>
          </a:pPr>
          <a:r>
            <a:rPr lang="en-AU" sz="2100" kern="1200" dirty="0"/>
            <a:t>Directories</a:t>
          </a:r>
        </a:p>
      </dsp:txBody>
      <dsp:txXfrm>
        <a:off x="4600619" y="1639034"/>
        <a:ext cx="2089436" cy="1253661"/>
      </dsp:txXfrm>
    </dsp:sp>
    <dsp:sp modelId="{F85BD38E-01FD-4103-9C2E-067629432C01}">
      <dsp:nvSpPr>
        <dsp:cNvPr id="0" name=""/>
        <dsp:cNvSpPr/>
      </dsp:nvSpPr>
      <dsp:spPr>
        <a:xfrm>
          <a:off x="2302239" y="1639034"/>
          <a:ext cx="2089436" cy="1253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ts val="0"/>
            </a:spcAft>
            <a:buNone/>
          </a:pPr>
          <a:r>
            <a:rPr lang="en-AU" sz="2100" kern="1200" dirty="0"/>
            <a:t>Processes and Services</a:t>
          </a:r>
        </a:p>
      </dsp:txBody>
      <dsp:txXfrm>
        <a:off x="2302239" y="1639034"/>
        <a:ext cx="2089436" cy="1253661"/>
      </dsp:txXfrm>
    </dsp:sp>
    <dsp:sp modelId="{5CCD30C6-56CE-4E18-9342-D44C901CE34D}">
      <dsp:nvSpPr>
        <dsp:cNvPr id="0" name=""/>
        <dsp:cNvSpPr/>
      </dsp:nvSpPr>
      <dsp:spPr>
        <a:xfrm>
          <a:off x="3859" y="1639034"/>
          <a:ext cx="2089436" cy="1253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ts val="0"/>
            </a:spcAft>
            <a:buNone/>
          </a:pPr>
          <a:r>
            <a:rPr lang="en-AU" sz="2100" kern="1200" dirty="0"/>
            <a:t>Users and</a:t>
          </a:r>
        </a:p>
        <a:p>
          <a:pPr marL="0" lvl="0" indent="0" algn="ctr" defTabSz="933450">
            <a:lnSpc>
              <a:spcPct val="100000"/>
            </a:lnSpc>
            <a:spcBef>
              <a:spcPct val="0"/>
            </a:spcBef>
            <a:spcAft>
              <a:spcPts val="0"/>
            </a:spcAft>
            <a:buNone/>
          </a:pPr>
          <a:r>
            <a:rPr lang="en-AU" sz="2100" kern="1200" dirty="0"/>
            <a:t>Groups</a:t>
          </a:r>
        </a:p>
      </dsp:txBody>
      <dsp:txXfrm>
        <a:off x="3859" y="1639034"/>
        <a:ext cx="2089436" cy="12536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80D85-76F7-4361-9BDE-FC90E5C171A2}">
      <dsp:nvSpPr>
        <dsp:cNvPr id="0" name=""/>
        <dsp:cNvSpPr/>
      </dsp:nvSpPr>
      <dsp:spPr>
        <a:xfrm>
          <a:off x="9197380" y="176428"/>
          <a:ext cx="2089436" cy="1253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Enabling or disabling server roles and features</a:t>
          </a:r>
          <a:endParaRPr lang="en-US" sz="1600" kern="1200" dirty="0"/>
        </a:p>
      </dsp:txBody>
      <dsp:txXfrm>
        <a:off x="9197380" y="176428"/>
        <a:ext cx="2089436" cy="1253661"/>
      </dsp:txXfrm>
    </dsp:sp>
    <dsp:sp modelId="{152E45BB-445B-4EC3-9D46-701487610741}">
      <dsp:nvSpPr>
        <dsp:cNvPr id="0" name=""/>
        <dsp:cNvSpPr/>
      </dsp:nvSpPr>
      <dsp:spPr>
        <a:xfrm>
          <a:off x="6898999" y="176428"/>
          <a:ext cx="2089436" cy="1253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Managing registry settings</a:t>
          </a:r>
        </a:p>
      </dsp:txBody>
      <dsp:txXfrm>
        <a:off x="6898999" y="176428"/>
        <a:ext cx="2089436" cy="1253661"/>
      </dsp:txXfrm>
    </dsp:sp>
    <dsp:sp modelId="{FE887B3C-26B6-4D22-BCD6-7C05E8474386}">
      <dsp:nvSpPr>
        <dsp:cNvPr id="0" name=""/>
        <dsp:cNvSpPr/>
      </dsp:nvSpPr>
      <dsp:spPr>
        <a:xfrm>
          <a:off x="4600619" y="176428"/>
          <a:ext cx="2089436" cy="1253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Managing files and directories</a:t>
          </a:r>
        </a:p>
      </dsp:txBody>
      <dsp:txXfrm>
        <a:off x="4600619" y="176428"/>
        <a:ext cx="2089436" cy="1253661"/>
      </dsp:txXfrm>
    </dsp:sp>
    <dsp:sp modelId="{A7808044-4649-49E8-BBB3-86BC04E99806}">
      <dsp:nvSpPr>
        <dsp:cNvPr id="0" name=""/>
        <dsp:cNvSpPr/>
      </dsp:nvSpPr>
      <dsp:spPr>
        <a:xfrm>
          <a:off x="2302239" y="176428"/>
          <a:ext cx="2089436" cy="1253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Starting, stopping, and managing processes and services</a:t>
          </a:r>
        </a:p>
      </dsp:txBody>
      <dsp:txXfrm>
        <a:off x="2302239" y="176428"/>
        <a:ext cx="2089436" cy="1253661"/>
      </dsp:txXfrm>
    </dsp:sp>
    <dsp:sp modelId="{48F166E2-2B87-43E6-9E71-FD1E23A1935F}">
      <dsp:nvSpPr>
        <dsp:cNvPr id="0" name=""/>
        <dsp:cNvSpPr/>
      </dsp:nvSpPr>
      <dsp:spPr>
        <a:xfrm>
          <a:off x="3859" y="176428"/>
          <a:ext cx="2089436" cy="1253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Managing groups and user accounts</a:t>
          </a:r>
        </a:p>
      </dsp:txBody>
      <dsp:txXfrm>
        <a:off x="3859" y="176428"/>
        <a:ext cx="2089436" cy="1253661"/>
      </dsp:txXfrm>
    </dsp:sp>
    <dsp:sp modelId="{AD1421B9-D68C-4E67-80E3-0E02F2D1396B}">
      <dsp:nvSpPr>
        <dsp:cNvPr id="0" name=""/>
        <dsp:cNvSpPr/>
      </dsp:nvSpPr>
      <dsp:spPr>
        <a:xfrm>
          <a:off x="9197380" y="1639034"/>
          <a:ext cx="2089436" cy="1253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Deploying new software</a:t>
          </a:r>
        </a:p>
      </dsp:txBody>
      <dsp:txXfrm>
        <a:off x="9197380" y="1639034"/>
        <a:ext cx="2089436" cy="1253661"/>
      </dsp:txXfrm>
    </dsp:sp>
    <dsp:sp modelId="{C09415EB-B052-4714-93F6-DBF2972A2A96}">
      <dsp:nvSpPr>
        <dsp:cNvPr id="0" name=""/>
        <dsp:cNvSpPr/>
      </dsp:nvSpPr>
      <dsp:spPr>
        <a:xfrm>
          <a:off x="6898999" y="1639034"/>
          <a:ext cx="2089436" cy="1253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Managing environment variables</a:t>
          </a:r>
        </a:p>
      </dsp:txBody>
      <dsp:txXfrm>
        <a:off x="6898999" y="1639034"/>
        <a:ext cx="2089436" cy="1253661"/>
      </dsp:txXfrm>
    </dsp:sp>
    <dsp:sp modelId="{48D947C1-C4F7-466C-955A-DE896ADD89DD}">
      <dsp:nvSpPr>
        <dsp:cNvPr id="0" name=""/>
        <dsp:cNvSpPr/>
      </dsp:nvSpPr>
      <dsp:spPr>
        <a:xfrm>
          <a:off x="4600619" y="1639034"/>
          <a:ext cx="2089436" cy="1253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Running Windows PowerShell scripts</a:t>
          </a:r>
        </a:p>
      </dsp:txBody>
      <dsp:txXfrm>
        <a:off x="4600619" y="1639034"/>
        <a:ext cx="2089436" cy="1253661"/>
      </dsp:txXfrm>
    </dsp:sp>
    <dsp:sp modelId="{F85BD38E-01FD-4103-9C2E-067629432C01}">
      <dsp:nvSpPr>
        <dsp:cNvPr id="0" name=""/>
        <dsp:cNvSpPr/>
      </dsp:nvSpPr>
      <dsp:spPr>
        <a:xfrm>
          <a:off x="2302239" y="1639034"/>
          <a:ext cx="2089436" cy="1253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Fixing a configuration that has drifted away from the desired state</a:t>
          </a:r>
        </a:p>
      </dsp:txBody>
      <dsp:txXfrm>
        <a:off x="2302239" y="1639034"/>
        <a:ext cx="2089436" cy="1253661"/>
      </dsp:txXfrm>
    </dsp:sp>
    <dsp:sp modelId="{5CCD30C6-56CE-4E18-9342-D44C901CE34D}">
      <dsp:nvSpPr>
        <dsp:cNvPr id="0" name=""/>
        <dsp:cNvSpPr/>
      </dsp:nvSpPr>
      <dsp:spPr>
        <a:xfrm>
          <a:off x="3859" y="1639034"/>
          <a:ext cx="2089436" cy="1253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Discovering actual configuration state on a given node</a:t>
          </a:r>
        </a:p>
      </dsp:txBody>
      <dsp:txXfrm>
        <a:off x="3859" y="1639034"/>
        <a:ext cx="2089436" cy="12536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501B4-BFF1-4CEA-B071-8E461A4DD01D}">
      <dsp:nvSpPr>
        <dsp:cNvPr id="0" name=""/>
        <dsp:cNvSpPr/>
      </dsp:nvSpPr>
      <dsp:spPr>
        <a:xfrm>
          <a:off x="48" y="41380"/>
          <a:ext cx="4607747" cy="691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Segoe UI Light" panose="020B0502040204020203" pitchFamily="34" charset="0"/>
              <a:cs typeface="Segoe UI Light" panose="020B0502040204020203" pitchFamily="34" charset="0"/>
            </a:rPr>
            <a:t>DSC</a:t>
          </a:r>
        </a:p>
      </dsp:txBody>
      <dsp:txXfrm>
        <a:off x="48" y="41380"/>
        <a:ext cx="4607747" cy="691200"/>
      </dsp:txXfrm>
    </dsp:sp>
    <dsp:sp modelId="{6D5FEF39-A226-4417-8A04-281CF3A5F262}">
      <dsp:nvSpPr>
        <dsp:cNvPr id="0" name=""/>
        <dsp:cNvSpPr/>
      </dsp:nvSpPr>
      <dsp:spPr>
        <a:xfrm>
          <a:off x="48" y="732580"/>
          <a:ext cx="4607747" cy="41504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No domain needed</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Works with no network at all</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MOF based (open platform)</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Resources drive scalability</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Not as simple to deploy</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Authentication flexibility</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Requires PS v4.0</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Requires remoting is enabled</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New unknown factor</a:t>
          </a:r>
        </a:p>
      </dsp:txBody>
      <dsp:txXfrm>
        <a:off x="48" y="732580"/>
        <a:ext cx="4607747" cy="4150440"/>
      </dsp:txXfrm>
    </dsp:sp>
    <dsp:sp modelId="{03271DE6-CAA2-42AF-AD87-03BFD1E28D04}">
      <dsp:nvSpPr>
        <dsp:cNvPr id="0" name=""/>
        <dsp:cNvSpPr/>
      </dsp:nvSpPr>
      <dsp:spPr>
        <a:xfrm>
          <a:off x="5252880" y="41380"/>
          <a:ext cx="4607747" cy="691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GPO</a:t>
          </a:r>
        </a:p>
      </dsp:txBody>
      <dsp:txXfrm>
        <a:off x="5252880" y="41380"/>
        <a:ext cx="4607747" cy="691200"/>
      </dsp:txXfrm>
    </dsp:sp>
    <dsp:sp modelId="{D43012F2-C20A-441A-8798-877A0B6176B6}">
      <dsp:nvSpPr>
        <dsp:cNvPr id="0" name=""/>
        <dsp:cNvSpPr/>
      </dsp:nvSpPr>
      <dsp:spPr>
        <a:xfrm>
          <a:off x="5252880" y="732580"/>
          <a:ext cx="4607747" cy="41504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Only works in domain scenario</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Connectivity generally needed</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Born from registry control</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Fairly easy to setup and deploy</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Works everywhere</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Well-known and established</a:t>
          </a:r>
        </a:p>
      </dsp:txBody>
      <dsp:txXfrm>
        <a:off x="5252880" y="732580"/>
        <a:ext cx="4607747" cy="41504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BB1514-879D-46A2-84A5-EA8B1BF8794E}">
      <dsp:nvSpPr>
        <dsp:cNvPr id="0" name=""/>
        <dsp:cNvSpPr/>
      </dsp:nvSpPr>
      <dsp:spPr>
        <a:xfrm>
          <a:off x="3549224" y="484952"/>
          <a:ext cx="4077550" cy="4077550"/>
        </a:xfrm>
        <a:prstGeom prst="blockArc">
          <a:avLst>
            <a:gd name="adj1" fmla="val 1188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07904D-87FB-4F99-B9AA-925B2C0D5360}">
      <dsp:nvSpPr>
        <dsp:cNvPr id="0" name=""/>
        <dsp:cNvSpPr/>
      </dsp:nvSpPr>
      <dsp:spPr>
        <a:xfrm>
          <a:off x="3549224" y="484952"/>
          <a:ext cx="4077550" cy="4077550"/>
        </a:xfrm>
        <a:prstGeom prst="blockArc">
          <a:avLst>
            <a:gd name="adj1" fmla="val 7560000"/>
            <a:gd name="adj2" fmla="val 1188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6B7AB93-B615-4178-9439-4693724FAEA9}">
      <dsp:nvSpPr>
        <dsp:cNvPr id="0" name=""/>
        <dsp:cNvSpPr/>
      </dsp:nvSpPr>
      <dsp:spPr>
        <a:xfrm>
          <a:off x="3549224" y="484952"/>
          <a:ext cx="4077550" cy="4077550"/>
        </a:xfrm>
        <a:prstGeom prst="blockArc">
          <a:avLst>
            <a:gd name="adj1" fmla="val 3240000"/>
            <a:gd name="adj2" fmla="val 756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83A325-DEEB-449A-A7F5-EE285E3FF25C}">
      <dsp:nvSpPr>
        <dsp:cNvPr id="0" name=""/>
        <dsp:cNvSpPr/>
      </dsp:nvSpPr>
      <dsp:spPr>
        <a:xfrm>
          <a:off x="3549224" y="484952"/>
          <a:ext cx="4077550" cy="4077550"/>
        </a:xfrm>
        <a:prstGeom prst="blockArc">
          <a:avLst>
            <a:gd name="adj1" fmla="val 20520000"/>
            <a:gd name="adj2" fmla="val 324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2AABB3A-0D2B-41BE-81D3-97C27F74432D}">
      <dsp:nvSpPr>
        <dsp:cNvPr id="0" name=""/>
        <dsp:cNvSpPr/>
      </dsp:nvSpPr>
      <dsp:spPr>
        <a:xfrm>
          <a:off x="3549224" y="484952"/>
          <a:ext cx="4077550" cy="4077550"/>
        </a:xfrm>
        <a:prstGeom prst="blockArc">
          <a:avLst>
            <a:gd name="adj1" fmla="val 16200000"/>
            <a:gd name="adj2" fmla="val 2052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622FEDA-1730-45C0-929B-E08CBEBF165B}">
      <dsp:nvSpPr>
        <dsp:cNvPr id="0" name=""/>
        <dsp:cNvSpPr/>
      </dsp:nvSpPr>
      <dsp:spPr>
        <a:xfrm>
          <a:off x="4649390" y="1975805"/>
          <a:ext cx="1877218" cy="10958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470" tIns="77470" rIns="77470" bIns="77470" numCol="1" spcCol="1270" anchor="ctr" anchorCtr="0">
          <a:noAutofit/>
        </a:bodyPr>
        <a:lstStyle/>
        <a:p>
          <a:pPr marL="0" lvl="0" indent="0" algn="ctr" defTabSz="2711450">
            <a:lnSpc>
              <a:spcPct val="90000"/>
            </a:lnSpc>
            <a:spcBef>
              <a:spcPct val="0"/>
            </a:spcBef>
            <a:spcAft>
              <a:spcPct val="35000"/>
            </a:spcAft>
            <a:buNone/>
          </a:pPr>
          <a:r>
            <a:rPr lang="en-US" sz="6100" kern="1200" dirty="0"/>
            <a:t>DSC</a:t>
          </a:r>
        </a:p>
      </dsp:txBody>
      <dsp:txXfrm>
        <a:off x="4649390" y="1975805"/>
        <a:ext cx="1877218" cy="1095845"/>
      </dsp:txXfrm>
    </dsp:sp>
    <dsp:sp modelId="{E54D7048-3FA5-427C-ABC2-CC69E0405B1B}">
      <dsp:nvSpPr>
        <dsp:cNvPr id="0" name=""/>
        <dsp:cNvSpPr/>
      </dsp:nvSpPr>
      <dsp:spPr>
        <a:xfrm>
          <a:off x="4930973" y="125453"/>
          <a:ext cx="1314053" cy="81360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p>
      </dsp:txBody>
      <dsp:txXfrm>
        <a:off x="4930973" y="125453"/>
        <a:ext cx="1314053" cy="813609"/>
      </dsp:txXfrm>
    </dsp:sp>
    <dsp:sp modelId="{A898CA06-611D-4EA1-BDDD-CC556CEAEAA5}">
      <dsp:nvSpPr>
        <dsp:cNvPr id="0" name=""/>
        <dsp:cNvSpPr/>
      </dsp:nvSpPr>
      <dsp:spPr>
        <a:xfrm>
          <a:off x="6824973" y="1501525"/>
          <a:ext cx="1314053" cy="81360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Resources</a:t>
          </a:r>
        </a:p>
      </dsp:txBody>
      <dsp:txXfrm>
        <a:off x="6824973" y="1501525"/>
        <a:ext cx="1314053" cy="813609"/>
      </dsp:txXfrm>
    </dsp:sp>
    <dsp:sp modelId="{0620DDF2-01CF-46DC-B16E-1D62563B5E9F}">
      <dsp:nvSpPr>
        <dsp:cNvPr id="0" name=""/>
        <dsp:cNvSpPr/>
      </dsp:nvSpPr>
      <dsp:spPr>
        <a:xfrm>
          <a:off x="6101529" y="3728055"/>
          <a:ext cx="1314053" cy="81360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MOF Files</a:t>
          </a:r>
        </a:p>
      </dsp:txBody>
      <dsp:txXfrm>
        <a:off x="6101529" y="3728055"/>
        <a:ext cx="1314053" cy="813609"/>
      </dsp:txXfrm>
    </dsp:sp>
    <dsp:sp modelId="{1024BD80-7864-47F3-B636-6F5951E593D9}">
      <dsp:nvSpPr>
        <dsp:cNvPr id="0" name=""/>
        <dsp:cNvSpPr/>
      </dsp:nvSpPr>
      <dsp:spPr>
        <a:xfrm>
          <a:off x="3760417" y="3728055"/>
          <a:ext cx="1314053" cy="81360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Local Configuration Manager</a:t>
          </a:r>
        </a:p>
      </dsp:txBody>
      <dsp:txXfrm>
        <a:off x="3760417" y="3728055"/>
        <a:ext cx="1314053" cy="813609"/>
      </dsp:txXfrm>
    </dsp:sp>
    <dsp:sp modelId="{F1F1CE56-8CF5-41A9-BD7C-2194E8A84300}">
      <dsp:nvSpPr>
        <dsp:cNvPr id="0" name=""/>
        <dsp:cNvSpPr/>
      </dsp:nvSpPr>
      <dsp:spPr>
        <a:xfrm>
          <a:off x="3036973" y="1501525"/>
          <a:ext cx="1314053" cy="81360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Optional Pull Server</a:t>
          </a:r>
        </a:p>
      </dsp:txBody>
      <dsp:txXfrm>
        <a:off x="3036973" y="1501525"/>
        <a:ext cx="1314053" cy="8136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216A7-7E65-4508-A0FF-503C24F6EBD9}">
      <dsp:nvSpPr>
        <dsp:cNvPr id="0" name=""/>
        <dsp:cNvSpPr/>
      </dsp:nvSpPr>
      <dsp:spPr>
        <a:xfrm>
          <a:off x="1576438" y="0"/>
          <a:ext cx="2666947" cy="2667353"/>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C7F2E6-D74C-4E0F-ACAD-93A566365EB2}">
      <dsp:nvSpPr>
        <dsp:cNvPr id="0" name=""/>
        <dsp:cNvSpPr/>
      </dsp:nvSpPr>
      <dsp:spPr>
        <a:xfrm>
          <a:off x="2165921" y="828427"/>
          <a:ext cx="1481971" cy="740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65000"/>
                  <a:lumOff val="35000"/>
                </a:schemeClr>
              </a:solidFill>
            </a:rPr>
            <a:t>Create Configuration</a:t>
          </a:r>
        </a:p>
      </dsp:txBody>
      <dsp:txXfrm>
        <a:off x="2165921" y="828427"/>
        <a:ext cx="1481971" cy="740808"/>
      </dsp:txXfrm>
    </dsp:sp>
    <dsp:sp modelId="{35F8A1D1-BC83-4B76-8D41-CAEEA5368F5E}">
      <dsp:nvSpPr>
        <dsp:cNvPr id="0" name=""/>
        <dsp:cNvSpPr/>
      </dsp:nvSpPr>
      <dsp:spPr>
        <a:xfrm>
          <a:off x="835703" y="1532592"/>
          <a:ext cx="2666947" cy="2667353"/>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C29D04-49A3-419E-9F90-D36FE3FA4AAE}">
      <dsp:nvSpPr>
        <dsp:cNvPr id="0" name=""/>
        <dsp:cNvSpPr/>
      </dsp:nvSpPr>
      <dsp:spPr>
        <a:xfrm>
          <a:off x="1428191" y="2504452"/>
          <a:ext cx="1481971" cy="740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65000"/>
                  <a:lumOff val="35000"/>
                </a:schemeClr>
              </a:solidFill>
            </a:rPr>
            <a:t>Run Configuration to Create MOF File(s)</a:t>
          </a:r>
        </a:p>
      </dsp:txBody>
      <dsp:txXfrm>
        <a:off x="1428191" y="2504452"/>
        <a:ext cx="1481971" cy="740808"/>
      </dsp:txXfrm>
    </dsp:sp>
    <dsp:sp modelId="{878E6368-587A-421A-9143-0C2739D070AE}">
      <dsp:nvSpPr>
        <dsp:cNvPr id="0" name=""/>
        <dsp:cNvSpPr/>
      </dsp:nvSpPr>
      <dsp:spPr>
        <a:xfrm>
          <a:off x="1766254" y="3248585"/>
          <a:ext cx="2291320" cy="2292239"/>
        </a:xfrm>
        <a:prstGeom prst="blockArc">
          <a:avLst>
            <a:gd name="adj1" fmla="val 13500000"/>
            <a:gd name="adj2" fmla="val 108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2AEA20-7E13-4CB7-BEDA-306979186E57}">
      <dsp:nvSpPr>
        <dsp:cNvPr id="0" name=""/>
        <dsp:cNvSpPr/>
      </dsp:nvSpPr>
      <dsp:spPr>
        <a:xfrm>
          <a:off x="2169427" y="4048126"/>
          <a:ext cx="1481971" cy="740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65000"/>
                  <a:lumOff val="35000"/>
                </a:schemeClr>
              </a:solidFill>
            </a:rPr>
            <a:t>Push Configuration to Target(s)</a:t>
          </a:r>
        </a:p>
      </dsp:txBody>
      <dsp:txXfrm>
        <a:off x="2169427" y="4048126"/>
        <a:ext cx="1481971" cy="7408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ACC98-F537-4A73-BA9F-68983C477E12}">
      <dsp:nvSpPr>
        <dsp:cNvPr id="0" name=""/>
        <dsp:cNvSpPr/>
      </dsp:nvSpPr>
      <dsp:spPr>
        <a:xfrm>
          <a:off x="2732705" y="592761"/>
          <a:ext cx="457805" cy="91440"/>
        </a:xfrm>
        <a:custGeom>
          <a:avLst/>
          <a:gdLst/>
          <a:ahLst/>
          <a:cxnLst/>
          <a:rect l="0" t="0" r="0" b="0"/>
          <a:pathLst>
            <a:path>
              <a:moveTo>
                <a:pt x="0" y="45720"/>
              </a:moveTo>
              <a:lnTo>
                <a:pt x="457805" y="45720"/>
              </a:lnTo>
            </a:path>
          </a:pathLst>
        </a:custGeom>
        <a:noFill/>
        <a:ln w="57150" cap="flat" cmpd="sng" algn="ctr">
          <a:solidFill>
            <a:schemeClr val="accent1"/>
          </a:solidFill>
          <a:prstDash val="solid"/>
          <a:headEnd type="none" w="med" len="med"/>
          <a:tailEnd type="triangle" w="med" len="me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9398" y="636039"/>
        <a:ext cx="24420" cy="4884"/>
      </dsp:txXfrm>
    </dsp:sp>
    <dsp:sp modelId="{49F5877E-E158-40B6-BBA2-B5218F3D3ABF}">
      <dsp:nvSpPr>
        <dsp:cNvPr id="0" name=""/>
        <dsp:cNvSpPr/>
      </dsp:nvSpPr>
      <dsp:spPr>
        <a:xfrm>
          <a:off x="611003" y="1431"/>
          <a:ext cx="2123501" cy="1274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Create Pull Server</a:t>
          </a:r>
        </a:p>
      </dsp:txBody>
      <dsp:txXfrm>
        <a:off x="611003" y="1431"/>
        <a:ext cx="2123501" cy="1274101"/>
      </dsp:txXfrm>
    </dsp:sp>
    <dsp:sp modelId="{C5BB34F1-BBEC-48B5-B610-9423692C0859}">
      <dsp:nvSpPr>
        <dsp:cNvPr id="0" name=""/>
        <dsp:cNvSpPr/>
      </dsp:nvSpPr>
      <dsp:spPr>
        <a:xfrm>
          <a:off x="5344612" y="592761"/>
          <a:ext cx="457805" cy="91440"/>
        </a:xfrm>
        <a:custGeom>
          <a:avLst/>
          <a:gdLst/>
          <a:ahLst/>
          <a:cxnLst/>
          <a:rect l="0" t="0" r="0" b="0"/>
          <a:pathLst>
            <a:path>
              <a:moveTo>
                <a:pt x="0" y="45720"/>
              </a:moveTo>
              <a:lnTo>
                <a:pt x="457805" y="45720"/>
              </a:lnTo>
            </a:path>
          </a:pathLst>
        </a:custGeom>
        <a:noFill/>
        <a:ln w="57150" cap="flat" cmpd="sng" algn="ctr">
          <a:solidFill>
            <a:schemeClr val="accent1"/>
          </a:solidFill>
          <a:prstDash val="solid"/>
          <a:headEnd type="none" w="med" len="med"/>
          <a:tailEnd type="triangle" w="med" len="me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61305" y="636039"/>
        <a:ext cx="24420" cy="4884"/>
      </dsp:txXfrm>
    </dsp:sp>
    <dsp:sp modelId="{B4810352-2E80-4720-951D-28EB656D5CA4}">
      <dsp:nvSpPr>
        <dsp:cNvPr id="0" name=""/>
        <dsp:cNvSpPr/>
      </dsp:nvSpPr>
      <dsp:spPr>
        <a:xfrm>
          <a:off x="3222911" y="1431"/>
          <a:ext cx="2123501" cy="1274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Create </a:t>
          </a:r>
          <a:r>
            <a:rPr lang="en-US" sz="1900" kern="1200" dirty="0" err="1"/>
            <a:t>Config</a:t>
          </a:r>
          <a:endParaRPr lang="en-US" sz="1900" kern="1200" dirty="0"/>
        </a:p>
      </dsp:txBody>
      <dsp:txXfrm>
        <a:off x="3222911" y="1431"/>
        <a:ext cx="2123501" cy="1274101"/>
      </dsp:txXfrm>
    </dsp:sp>
    <dsp:sp modelId="{0F41A2BB-32C9-4710-ADB3-36912F23E194}">
      <dsp:nvSpPr>
        <dsp:cNvPr id="0" name=""/>
        <dsp:cNvSpPr/>
      </dsp:nvSpPr>
      <dsp:spPr>
        <a:xfrm>
          <a:off x="1672754" y="1273732"/>
          <a:ext cx="5223814" cy="457805"/>
        </a:xfrm>
        <a:custGeom>
          <a:avLst/>
          <a:gdLst/>
          <a:ahLst/>
          <a:cxnLst/>
          <a:rect l="0" t="0" r="0" b="0"/>
          <a:pathLst>
            <a:path>
              <a:moveTo>
                <a:pt x="5223814" y="0"/>
              </a:moveTo>
              <a:lnTo>
                <a:pt x="5223814" y="246002"/>
              </a:lnTo>
              <a:lnTo>
                <a:pt x="0" y="246002"/>
              </a:lnTo>
              <a:lnTo>
                <a:pt x="0" y="457805"/>
              </a:lnTo>
            </a:path>
          </a:pathLst>
        </a:custGeom>
        <a:noFill/>
        <a:ln w="57150" cap="flat" cmpd="sng" algn="ctr">
          <a:solidFill>
            <a:schemeClr val="accent1"/>
          </a:solidFill>
          <a:prstDash val="solid"/>
          <a:headEnd type="none" w="med" len="med"/>
          <a:tailEnd type="triangle" w="med" len="me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53497" y="1500192"/>
        <a:ext cx="262329" cy="4884"/>
      </dsp:txXfrm>
    </dsp:sp>
    <dsp:sp modelId="{ADA0F267-B297-41B0-8829-04A72A72BC3E}">
      <dsp:nvSpPr>
        <dsp:cNvPr id="0" name=""/>
        <dsp:cNvSpPr/>
      </dsp:nvSpPr>
      <dsp:spPr>
        <a:xfrm>
          <a:off x="5834818" y="1431"/>
          <a:ext cx="2123501" cy="1274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Run </a:t>
          </a:r>
          <a:r>
            <a:rPr lang="en-US" sz="1900" kern="1200" dirty="0" err="1"/>
            <a:t>Config</a:t>
          </a:r>
          <a:r>
            <a:rPr lang="en-US" sz="1900" kern="1200" dirty="0"/>
            <a:t> , which creates MOF File(s)</a:t>
          </a:r>
        </a:p>
      </dsp:txBody>
      <dsp:txXfrm>
        <a:off x="5834818" y="1431"/>
        <a:ext cx="2123501" cy="1274101"/>
      </dsp:txXfrm>
    </dsp:sp>
    <dsp:sp modelId="{39968733-FF5E-4821-84F3-C307488B0D2C}">
      <dsp:nvSpPr>
        <dsp:cNvPr id="0" name=""/>
        <dsp:cNvSpPr/>
      </dsp:nvSpPr>
      <dsp:spPr>
        <a:xfrm>
          <a:off x="2732705" y="2355268"/>
          <a:ext cx="457805" cy="91440"/>
        </a:xfrm>
        <a:custGeom>
          <a:avLst/>
          <a:gdLst/>
          <a:ahLst/>
          <a:cxnLst/>
          <a:rect l="0" t="0" r="0" b="0"/>
          <a:pathLst>
            <a:path>
              <a:moveTo>
                <a:pt x="0" y="45720"/>
              </a:moveTo>
              <a:lnTo>
                <a:pt x="457805" y="45720"/>
              </a:lnTo>
            </a:path>
          </a:pathLst>
        </a:custGeom>
        <a:noFill/>
        <a:ln w="57150" cap="flat" cmpd="sng" algn="ctr">
          <a:solidFill>
            <a:schemeClr val="accent1"/>
          </a:solidFill>
          <a:prstDash val="solid"/>
          <a:headEnd type="none" w="med" len="med"/>
          <a:tailEnd type="triangle" w="med" len="me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9398" y="2398546"/>
        <a:ext cx="24420" cy="4884"/>
      </dsp:txXfrm>
    </dsp:sp>
    <dsp:sp modelId="{FD1AC448-1D02-4562-93DD-AD9E4A1E1A22}">
      <dsp:nvSpPr>
        <dsp:cNvPr id="0" name=""/>
        <dsp:cNvSpPr/>
      </dsp:nvSpPr>
      <dsp:spPr>
        <a:xfrm>
          <a:off x="611003" y="1763937"/>
          <a:ext cx="2123501" cy="1274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Rename MOFs with GUIDs</a:t>
          </a:r>
        </a:p>
      </dsp:txBody>
      <dsp:txXfrm>
        <a:off x="611003" y="1763937"/>
        <a:ext cx="2123501" cy="1274101"/>
      </dsp:txXfrm>
    </dsp:sp>
    <dsp:sp modelId="{0882E67C-295D-4827-A16B-2F3DEFF9BC61}">
      <dsp:nvSpPr>
        <dsp:cNvPr id="0" name=""/>
        <dsp:cNvSpPr/>
      </dsp:nvSpPr>
      <dsp:spPr>
        <a:xfrm>
          <a:off x="5344612" y="2355268"/>
          <a:ext cx="457805" cy="91440"/>
        </a:xfrm>
        <a:custGeom>
          <a:avLst/>
          <a:gdLst/>
          <a:ahLst/>
          <a:cxnLst/>
          <a:rect l="0" t="0" r="0" b="0"/>
          <a:pathLst>
            <a:path>
              <a:moveTo>
                <a:pt x="0" y="45720"/>
              </a:moveTo>
              <a:lnTo>
                <a:pt x="457805" y="45720"/>
              </a:lnTo>
            </a:path>
          </a:pathLst>
        </a:custGeom>
        <a:noFill/>
        <a:ln w="57150" cap="flat" cmpd="sng" algn="ctr">
          <a:solidFill>
            <a:schemeClr val="accent1"/>
          </a:solidFill>
          <a:prstDash val="solid"/>
          <a:headEnd type="none" w="med" len="med"/>
          <a:tailEnd type="triangle" w="med" len="me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61305" y="2398546"/>
        <a:ext cx="24420" cy="4884"/>
      </dsp:txXfrm>
    </dsp:sp>
    <dsp:sp modelId="{BC0DE14B-38A2-471D-8CBF-3BB874DC1BAA}">
      <dsp:nvSpPr>
        <dsp:cNvPr id="0" name=""/>
        <dsp:cNvSpPr/>
      </dsp:nvSpPr>
      <dsp:spPr>
        <a:xfrm>
          <a:off x="3222911" y="1763937"/>
          <a:ext cx="2123501" cy="1274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Checksum MOFs and Resource Modules</a:t>
          </a:r>
        </a:p>
      </dsp:txBody>
      <dsp:txXfrm>
        <a:off x="3222911" y="1763937"/>
        <a:ext cx="2123501" cy="1274101"/>
      </dsp:txXfrm>
    </dsp:sp>
    <dsp:sp modelId="{F63F5F20-BBFC-41FA-88BE-CAEA0FAD4CF2}">
      <dsp:nvSpPr>
        <dsp:cNvPr id="0" name=""/>
        <dsp:cNvSpPr/>
      </dsp:nvSpPr>
      <dsp:spPr>
        <a:xfrm>
          <a:off x="5834818" y="1763937"/>
          <a:ext cx="2123501" cy="1274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Place MOFs and Modules on Pull Server</a:t>
          </a:r>
        </a:p>
      </dsp:txBody>
      <dsp:txXfrm>
        <a:off x="5834818" y="1763937"/>
        <a:ext cx="2123501" cy="12741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D50FD3-4A5A-4EBE-8E94-498630456F0F}">
      <dsp:nvSpPr>
        <dsp:cNvPr id="0" name=""/>
        <dsp:cNvSpPr/>
      </dsp:nvSpPr>
      <dsp:spPr>
        <a:xfrm>
          <a:off x="2240500" y="1290954"/>
          <a:ext cx="484887" cy="91440"/>
        </a:xfrm>
        <a:custGeom>
          <a:avLst/>
          <a:gdLst/>
          <a:ahLst/>
          <a:cxnLst/>
          <a:rect l="0" t="0" r="0" b="0"/>
          <a:pathLst>
            <a:path>
              <a:moveTo>
                <a:pt x="0" y="45720"/>
              </a:moveTo>
              <a:lnTo>
                <a:pt x="484887" y="45720"/>
              </a:lnTo>
            </a:path>
          </a:pathLst>
        </a:custGeom>
        <a:noFill/>
        <a:ln w="57150" cap="flat" cmpd="sng" algn="ctr">
          <a:solidFill>
            <a:schemeClr val="accent1"/>
          </a:solidFill>
          <a:prstDash val="solid"/>
          <a:headEnd type="none" w="med" len="med"/>
          <a:tailEnd type="triangle" w="med" len="me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0056" y="1334097"/>
        <a:ext cx="25774" cy="5154"/>
      </dsp:txXfrm>
    </dsp:sp>
    <dsp:sp modelId="{F2F0AD45-025F-41B0-9FBE-8176AFBB5771}">
      <dsp:nvSpPr>
        <dsp:cNvPr id="0" name=""/>
        <dsp:cNvSpPr/>
      </dsp:nvSpPr>
      <dsp:spPr>
        <a:xfrm>
          <a:off x="1049" y="664299"/>
          <a:ext cx="2241250" cy="13447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Configure LCM on targets</a:t>
          </a:r>
        </a:p>
      </dsp:txBody>
      <dsp:txXfrm>
        <a:off x="1049" y="664299"/>
        <a:ext cx="2241250" cy="1344750"/>
      </dsp:txXfrm>
    </dsp:sp>
    <dsp:sp modelId="{0193C09E-3E09-4B00-8F08-2D734F89E5AA}">
      <dsp:nvSpPr>
        <dsp:cNvPr id="0" name=""/>
        <dsp:cNvSpPr/>
      </dsp:nvSpPr>
      <dsp:spPr>
        <a:xfrm>
          <a:off x="2757787" y="664299"/>
          <a:ext cx="2241250" cy="13447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Targets Pull </a:t>
          </a:r>
          <a:r>
            <a:rPr lang="en-US" sz="2200" kern="1200" dirty="0" err="1"/>
            <a:t>Config</a:t>
          </a:r>
          <a:r>
            <a:rPr lang="en-US" sz="2200" kern="1200" dirty="0"/>
            <a:t> and Apply</a:t>
          </a:r>
        </a:p>
      </dsp:txBody>
      <dsp:txXfrm>
        <a:off x="2757787" y="664299"/>
        <a:ext cx="2241250" cy="13447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CAF1F7-9516-43EA-9FDB-D01550742F44}">
      <dsp:nvSpPr>
        <dsp:cNvPr id="0" name=""/>
        <dsp:cNvSpPr/>
      </dsp:nvSpPr>
      <dsp:spPr>
        <a:xfrm>
          <a:off x="0" y="0"/>
          <a:ext cx="7947022" cy="77120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b="1" kern="1200" dirty="0">
              <a:latin typeface="Segoe UI Light" panose="020B0502040204020203" pitchFamily="34" charset="0"/>
              <a:cs typeface="Segoe UI Light" panose="020B0502040204020203" pitchFamily="34" charset="0"/>
            </a:rPr>
            <a:t>Preparation: </a:t>
          </a:r>
          <a:br>
            <a:rPr lang="en-AU" sz="1800" b="1" kern="1200" dirty="0">
              <a:latin typeface="Segoe UI Light" panose="020B0502040204020203" pitchFamily="34" charset="0"/>
              <a:cs typeface="Segoe UI Light" panose="020B0502040204020203" pitchFamily="34" charset="0"/>
            </a:rPr>
          </a:br>
          <a:r>
            <a:rPr lang="en-AU" sz="1800" kern="1200" dirty="0">
              <a:latin typeface="Segoe UI Light" panose="020B0502040204020203" pitchFamily="34" charset="0"/>
              <a:cs typeface="Segoe UI Light" panose="020B0502040204020203" pitchFamily="34" charset="0"/>
            </a:rPr>
            <a:t>Define Goals</a:t>
          </a:r>
        </a:p>
      </dsp:txBody>
      <dsp:txXfrm>
        <a:off x="22588" y="22588"/>
        <a:ext cx="7024599" cy="726029"/>
      </dsp:txXfrm>
    </dsp:sp>
    <dsp:sp modelId="{C1886081-2567-4E40-9DD4-948309F4A7FC}">
      <dsp:nvSpPr>
        <dsp:cNvPr id="0" name=""/>
        <dsp:cNvSpPr/>
      </dsp:nvSpPr>
      <dsp:spPr>
        <a:xfrm>
          <a:off x="593446" y="878317"/>
          <a:ext cx="7947022" cy="77120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b="1" kern="1200" dirty="0">
              <a:latin typeface="Segoe UI Light" panose="020B0502040204020203" pitchFamily="34" charset="0"/>
              <a:cs typeface="Segoe UI Light" panose="020B0502040204020203" pitchFamily="34" charset="0"/>
            </a:rPr>
            <a:t>Step 1: </a:t>
          </a:r>
          <a:br>
            <a:rPr lang="en-AU" sz="1800" b="1" kern="1200" dirty="0">
              <a:latin typeface="Segoe UI Light" panose="020B0502040204020203" pitchFamily="34" charset="0"/>
              <a:cs typeface="Segoe UI Light" panose="020B0502040204020203" pitchFamily="34" charset="0"/>
            </a:rPr>
          </a:br>
          <a:r>
            <a:rPr lang="en-AU" sz="1800" kern="1200" dirty="0">
              <a:latin typeface="Segoe UI Light" panose="020B0502040204020203" pitchFamily="34" charset="0"/>
              <a:cs typeface="Segoe UI Light" panose="020B0502040204020203" pitchFamily="34" charset="0"/>
            </a:rPr>
            <a:t>Create Custom Resources (if required)</a:t>
          </a:r>
        </a:p>
      </dsp:txBody>
      <dsp:txXfrm>
        <a:off x="616034" y="900905"/>
        <a:ext cx="6807116" cy="726029"/>
      </dsp:txXfrm>
    </dsp:sp>
    <dsp:sp modelId="{DE7DB5C9-A613-47B9-8D58-EF4417A95A9B}">
      <dsp:nvSpPr>
        <dsp:cNvPr id="0" name=""/>
        <dsp:cNvSpPr/>
      </dsp:nvSpPr>
      <dsp:spPr>
        <a:xfrm>
          <a:off x="1186892" y="1756635"/>
          <a:ext cx="7947022" cy="77120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b="1" kern="1200" dirty="0">
              <a:latin typeface="Segoe UI Light" panose="020B0502040204020203" pitchFamily="34" charset="0"/>
              <a:cs typeface="Segoe UI Light" panose="020B0502040204020203" pitchFamily="34" charset="0"/>
            </a:rPr>
            <a:t>Step 2: </a:t>
          </a:r>
          <a:br>
            <a:rPr lang="en-AU" sz="1800" b="1" kern="1200" dirty="0">
              <a:latin typeface="Segoe UI Light" panose="020B0502040204020203" pitchFamily="34" charset="0"/>
              <a:cs typeface="Segoe UI Light" panose="020B0502040204020203" pitchFamily="34" charset="0"/>
            </a:rPr>
          </a:br>
          <a:r>
            <a:rPr lang="en-AU" sz="1800" kern="1200" dirty="0">
              <a:latin typeface="Segoe UI Light" panose="020B0502040204020203" pitchFamily="34" charset="0"/>
              <a:cs typeface="Segoe UI Light" panose="020B0502040204020203" pitchFamily="34" charset="0"/>
            </a:rPr>
            <a:t>Define Configuration</a:t>
          </a:r>
        </a:p>
      </dsp:txBody>
      <dsp:txXfrm>
        <a:off x="1209480" y="1779223"/>
        <a:ext cx="6807116" cy="726029"/>
      </dsp:txXfrm>
    </dsp:sp>
    <dsp:sp modelId="{AF91801B-E734-4B2C-8AD4-96305C622757}">
      <dsp:nvSpPr>
        <dsp:cNvPr id="0" name=""/>
        <dsp:cNvSpPr/>
      </dsp:nvSpPr>
      <dsp:spPr>
        <a:xfrm>
          <a:off x="1780339" y="2634952"/>
          <a:ext cx="7947022" cy="77120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b="1" kern="1200" dirty="0">
              <a:latin typeface="Segoe UI Light" panose="020B0502040204020203" pitchFamily="34" charset="0"/>
              <a:cs typeface="Segoe UI Light" panose="020B0502040204020203" pitchFamily="34" charset="0"/>
            </a:rPr>
            <a:t>Step 3: </a:t>
          </a:r>
          <a:br>
            <a:rPr lang="en-AU" sz="1800" b="1" kern="1200" dirty="0">
              <a:latin typeface="Segoe UI Light" panose="020B0502040204020203" pitchFamily="34" charset="0"/>
              <a:cs typeface="Segoe UI Light" panose="020B0502040204020203" pitchFamily="34" charset="0"/>
            </a:rPr>
          </a:br>
          <a:r>
            <a:rPr lang="en-AU" sz="1800" kern="1200" dirty="0">
              <a:latin typeface="Segoe UI Light" panose="020B0502040204020203" pitchFamily="34" charset="0"/>
              <a:cs typeface="Segoe UI Light" panose="020B0502040204020203" pitchFamily="34" charset="0"/>
            </a:rPr>
            <a:t>Create consumable MOF File</a:t>
          </a:r>
        </a:p>
      </dsp:txBody>
      <dsp:txXfrm>
        <a:off x="1802927" y="2657540"/>
        <a:ext cx="6807116" cy="726029"/>
      </dsp:txXfrm>
    </dsp:sp>
    <dsp:sp modelId="{88866CC9-C00F-48F2-8961-0F94DC63BBBE}">
      <dsp:nvSpPr>
        <dsp:cNvPr id="0" name=""/>
        <dsp:cNvSpPr/>
      </dsp:nvSpPr>
      <dsp:spPr>
        <a:xfrm>
          <a:off x="2373785" y="3513270"/>
          <a:ext cx="7947022" cy="77120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b="1" kern="1200" dirty="0">
              <a:latin typeface="Segoe UI Light" panose="020B0502040204020203" pitchFamily="34" charset="0"/>
              <a:cs typeface="Segoe UI Light" panose="020B0502040204020203" pitchFamily="34" charset="0"/>
            </a:rPr>
            <a:t>Step 4: </a:t>
          </a:r>
          <a:br>
            <a:rPr lang="en-AU" sz="1800" b="1" kern="1200" dirty="0">
              <a:latin typeface="Segoe UI Light" panose="020B0502040204020203" pitchFamily="34" charset="0"/>
              <a:cs typeface="Segoe UI Light" panose="020B0502040204020203" pitchFamily="34" charset="0"/>
            </a:rPr>
          </a:br>
          <a:r>
            <a:rPr lang="en-AU" sz="1800" kern="1200" dirty="0">
              <a:latin typeface="Segoe UI Light" panose="020B0502040204020203" pitchFamily="34" charset="0"/>
              <a:cs typeface="Segoe UI Light" panose="020B0502040204020203" pitchFamily="34" charset="0"/>
            </a:rPr>
            <a:t>Push Configuration to target node(s)</a:t>
          </a:r>
        </a:p>
      </dsp:txBody>
      <dsp:txXfrm>
        <a:off x="2396373" y="3535858"/>
        <a:ext cx="6807116" cy="726029"/>
      </dsp:txXfrm>
    </dsp:sp>
    <dsp:sp modelId="{EECAD269-5761-4E70-AAFF-1DA24B45298E}">
      <dsp:nvSpPr>
        <dsp:cNvPr id="0" name=""/>
        <dsp:cNvSpPr/>
      </dsp:nvSpPr>
      <dsp:spPr>
        <a:xfrm>
          <a:off x="7445738" y="563408"/>
          <a:ext cx="501283" cy="501283"/>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AU" sz="2100" kern="1200"/>
        </a:p>
      </dsp:txBody>
      <dsp:txXfrm>
        <a:off x="7558527" y="563408"/>
        <a:ext cx="275705" cy="377215"/>
      </dsp:txXfrm>
    </dsp:sp>
    <dsp:sp modelId="{D681FB70-5010-46B7-B2FF-42AEBDA1C4D4}">
      <dsp:nvSpPr>
        <dsp:cNvPr id="0" name=""/>
        <dsp:cNvSpPr/>
      </dsp:nvSpPr>
      <dsp:spPr>
        <a:xfrm>
          <a:off x="8039184" y="1441726"/>
          <a:ext cx="501283" cy="501283"/>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AU" sz="2100" kern="1200">
            <a:latin typeface="Segoe UI Light" panose="020B0502040204020203" pitchFamily="34" charset="0"/>
            <a:cs typeface="Segoe UI Light" panose="020B0502040204020203" pitchFamily="34" charset="0"/>
          </a:endParaRPr>
        </a:p>
      </dsp:txBody>
      <dsp:txXfrm>
        <a:off x="8151973" y="1441726"/>
        <a:ext cx="275705" cy="377215"/>
      </dsp:txXfrm>
    </dsp:sp>
    <dsp:sp modelId="{8AEBEC33-1AD3-4C85-8A94-0F9FB0514687}">
      <dsp:nvSpPr>
        <dsp:cNvPr id="0" name=""/>
        <dsp:cNvSpPr/>
      </dsp:nvSpPr>
      <dsp:spPr>
        <a:xfrm>
          <a:off x="8632631" y="2307190"/>
          <a:ext cx="501283" cy="501283"/>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AU" sz="2100" kern="1200">
            <a:latin typeface="Segoe UI Light" panose="020B0502040204020203" pitchFamily="34" charset="0"/>
            <a:cs typeface="Segoe UI Light" panose="020B0502040204020203" pitchFamily="34" charset="0"/>
          </a:endParaRPr>
        </a:p>
      </dsp:txBody>
      <dsp:txXfrm>
        <a:off x="8745420" y="2307190"/>
        <a:ext cx="275705" cy="377215"/>
      </dsp:txXfrm>
    </dsp:sp>
    <dsp:sp modelId="{8756B666-FE4E-4338-8B99-06527D2D4EA9}">
      <dsp:nvSpPr>
        <dsp:cNvPr id="0" name=""/>
        <dsp:cNvSpPr/>
      </dsp:nvSpPr>
      <dsp:spPr>
        <a:xfrm>
          <a:off x="9226077" y="3194076"/>
          <a:ext cx="501283" cy="501283"/>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AU" sz="2100" kern="1200">
            <a:latin typeface="Segoe UI Light" panose="020B0502040204020203" pitchFamily="34" charset="0"/>
            <a:cs typeface="Segoe UI Light" panose="020B0502040204020203" pitchFamily="34" charset="0"/>
          </a:endParaRPr>
        </a:p>
      </dsp:txBody>
      <dsp:txXfrm>
        <a:off x="9338866" y="3194076"/>
        <a:ext cx="275705" cy="3772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6/20/2018</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Segoe UI 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829108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19200" y="0"/>
            <a:ext cx="4419600" cy="2486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2590800"/>
            <a:ext cx="5486400" cy="6400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552937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Segoe UI Light"/>
        <a:ea typeface="+mn-ea"/>
        <a:cs typeface="+mn-cs"/>
      </a:defRPr>
    </a:lvl1pPr>
    <a:lvl2pPr marL="457200" algn="l" defTabSz="457200" rtl="0" eaLnBrk="1" latinLnBrk="0" hangingPunct="1">
      <a:defRPr sz="1200" kern="1200">
        <a:solidFill>
          <a:schemeClr val="tx1"/>
        </a:solidFill>
        <a:latin typeface="Segoe UI Light"/>
        <a:ea typeface="+mn-ea"/>
        <a:cs typeface="+mn-cs"/>
      </a:defRPr>
    </a:lvl2pPr>
    <a:lvl3pPr marL="914400" algn="l" defTabSz="457200" rtl="0" eaLnBrk="1" latinLnBrk="0" hangingPunct="1">
      <a:defRPr sz="1200" kern="1200">
        <a:solidFill>
          <a:schemeClr val="tx1"/>
        </a:solidFill>
        <a:latin typeface="Segoe UI Light"/>
        <a:ea typeface="+mn-ea"/>
        <a:cs typeface="+mn-cs"/>
      </a:defRPr>
    </a:lvl3pPr>
    <a:lvl4pPr marL="1371600" algn="l" defTabSz="457200" rtl="0" eaLnBrk="1" latinLnBrk="0" hangingPunct="1">
      <a:defRPr sz="1200" kern="1200">
        <a:solidFill>
          <a:schemeClr val="tx1"/>
        </a:solidFill>
        <a:latin typeface="Segoe UI Light"/>
        <a:ea typeface="+mn-ea"/>
        <a:cs typeface="+mn-cs"/>
      </a:defRPr>
    </a:lvl4pPr>
    <a:lvl5pPr marL="1828800" algn="l" defTabSz="457200" rtl="0" eaLnBrk="1" latinLnBrk="0" hangingPunct="1">
      <a:defRPr sz="1200" kern="1200">
        <a:solidFill>
          <a:schemeClr val="tx1"/>
        </a:solidFill>
        <a:latin typeface="Segoe UI Ligh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module includes the following sections:</a:t>
            </a:r>
          </a:p>
          <a:p>
            <a:endParaRPr lang="en-US" dirty="0"/>
          </a:p>
          <a:p>
            <a:r>
              <a:rPr lang="en-US" dirty="0"/>
              <a:t>Module 8: DSC</a:t>
            </a:r>
          </a:p>
          <a:p>
            <a:pPr marL="171450" indent="-171450">
              <a:buFont typeface="Arial" panose="020B0604020202020204" pitchFamily="34" charset="0"/>
              <a:buChar char="•"/>
            </a:pPr>
            <a:endParaRPr lang="en-US" baseline="0" dirty="0"/>
          </a:p>
          <a:p>
            <a:pPr rtl="0" fontAlgn="base"/>
            <a:r>
              <a:rPr lang="en-AU" sz="1200" b="0" i="0" kern="1200" dirty="0">
                <a:solidFill>
                  <a:schemeClr val="tx1"/>
                </a:solidFill>
                <a:effectLst/>
                <a:latin typeface="Segoe UI Light"/>
                <a:ea typeface="+mn-ea"/>
                <a:cs typeface="+mn-cs"/>
              </a:rPr>
              <a:t>Section 1: Introduction</a:t>
            </a:r>
          </a:p>
          <a:p>
            <a:pPr marL="171450" indent="-171450" rtl="0" fontAlgn="base">
              <a:buFont typeface="Arial" panose="020B0604020202020204" pitchFamily="34" charset="0"/>
              <a:buChar char="•"/>
            </a:pPr>
            <a:r>
              <a:rPr lang="en-AU" sz="1200" b="0" i="0" kern="1200" dirty="0">
                <a:solidFill>
                  <a:schemeClr val="tx1"/>
                </a:solidFill>
                <a:effectLst/>
                <a:latin typeface="Segoe UI Light"/>
                <a:ea typeface="+mn-ea"/>
                <a:cs typeface="+mn-cs"/>
              </a:rPr>
              <a:t>Lesson 1: Overview</a:t>
            </a:r>
          </a:p>
          <a:p>
            <a:pPr marL="171450" indent="-171450" rtl="0" fontAlgn="base">
              <a:buFont typeface="Arial" panose="020B0604020202020204" pitchFamily="34" charset="0"/>
              <a:buChar char="•"/>
            </a:pPr>
            <a:r>
              <a:rPr lang="en-AU" sz="1200" b="0" i="0" kern="1200" dirty="0">
                <a:solidFill>
                  <a:schemeClr val="tx1"/>
                </a:solidFill>
                <a:effectLst/>
                <a:latin typeface="Segoe UI Light"/>
                <a:ea typeface="+mn-ea"/>
                <a:cs typeface="+mn-cs"/>
              </a:rPr>
              <a:t>Lesson 2: Built-in Resources</a:t>
            </a:r>
          </a:p>
          <a:p>
            <a:pPr marL="171450" indent="-171450" rtl="0" fontAlgn="base">
              <a:buFont typeface="Arial" panose="020B0604020202020204" pitchFamily="34" charset="0"/>
              <a:buChar char="•"/>
            </a:pPr>
            <a:r>
              <a:rPr lang="en-AU" sz="1200" b="0" i="0" kern="1200" dirty="0">
                <a:solidFill>
                  <a:schemeClr val="tx1"/>
                </a:solidFill>
                <a:effectLst/>
                <a:latin typeface="Segoe UI Light"/>
                <a:ea typeface="+mn-ea"/>
                <a:cs typeface="+mn-cs"/>
              </a:rPr>
              <a:t>Lesson 3: Custom Resources</a:t>
            </a:r>
          </a:p>
          <a:p>
            <a:pPr rtl="0" fontAlgn="base"/>
            <a:endParaRPr lang="en-AU" sz="1200" b="0" i="0" kern="1200" dirty="0">
              <a:solidFill>
                <a:schemeClr val="tx1"/>
              </a:solidFill>
              <a:effectLst/>
              <a:latin typeface="Segoe UI Light"/>
              <a:ea typeface="+mn-ea"/>
              <a:cs typeface="+mn-cs"/>
            </a:endParaRPr>
          </a:p>
          <a:p>
            <a:pPr rtl="0" fontAlgn="base"/>
            <a:r>
              <a:rPr lang="en-AU" sz="1200" b="0" i="0" kern="1200" dirty="0">
                <a:solidFill>
                  <a:schemeClr val="tx1"/>
                </a:solidFill>
                <a:effectLst/>
                <a:latin typeface="Segoe UI Light"/>
                <a:ea typeface="+mn-ea"/>
                <a:cs typeface="+mn-cs"/>
              </a:rPr>
              <a:t>Section 2: DSC Examples</a:t>
            </a:r>
          </a:p>
          <a:p>
            <a:pPr marL="171450" indent="-171450">
              <a:buFont typeface="Arial" panose="020B0604020202020204" pitchFamily="34" charset="0"/>
              <a:buChar char="•"/>
            </a:pPr>
            <a:r>
              <a:rPr lang="en-US" sz="1200" dirty="0">
                <a:latin typeface="Segoe UI Light" panose="020B0502040204020203" pitchFamily="34" charset="0"/>
              </a:rPr>
              <a:t>Example 1: Push Mode - Web Site Installation and Configuration</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Segoe UI Light" panose="020B0502040204020203" pitchFamily="34" charset="0"/>
              </a:rPr>
              <a:t>Example 2: Pull Mode - Web Site Installation and Configuration</a:t>
            </a:r>
          </a:p>
          <a:p>
            <a:pPr marL="171450" indent="-171450">
              <a:buFont typeface="Arial" panose="020B0604020202020204" pitchFamily="34" charset="0"/>
              <a:buChar char="•"/>
            </a:pPr>
            <a:endParaRPr lang="en-US" sz="1200" dirty="0">
              <a:latin typeface="Segoe UI Light" panose="020B0502040204020203" pitchFamily="34" charset="0"/>
            </a:endParaRPr>
          </a:p>
          <a:p>
            <a:pPr marL="0" indent="0" rtl="0" fontAlgn="base">
              <a:buFont typeface="Arial" panose="020B0604020202020204" pitchFamily="34" charset="0"/>
              <a:buNone/>
            </a:pPr>
            <a:r>
              <a:rPr lang="en-AU" sz="1200" b="0" i="0" kern="1200" dirty="0">
                <a:solidFill>
                  <a:schemeClr val="tx1"/>
                </a:solidFill>
                <a:effectLst/>
                <a:latin typeface="Segoe UI Light"/>
                <a:ea typeface="+mn-ea"/>
                <a:cs typeface="+mn-cs"/>
              </a:rPr>
              <a:t>Section 3: Quick Reference</a:t>
            </a:r>
          </a:p>
          <a:p>
            <a:pPr marL="171450" lvl="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75416BA-65F7-274A-AD61-D0FA78F3AA6E}" type="slidenum">
              <a:rPr lang="en-US" smtClean="0"/>
              <a:pPr/>
              <a:t>1</a:t>
            </a:fld>
            <a:endParaRPr lang="en-US"/>
          </a:p>
        </p:txBody>
      </p:sp>
    </p:spTree>
    <p:extLst>
      <p:ext uri="{BB962C8B-B14F-4D97-AF65-F5344CB8AC3E}">
        <p14:creationId xmlns:p14="http://schemas.microsoft.com/office/powerpoint/2010/main" val="453868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Authoring</a:t>
            </a:r>
          </a:p>
          <a:p>
            <a:r>
              <a:rPr lang="en-AU" dirty="0"/>
              <a:t>DSC consumes MOF files.</a:t>
            </a:r>
          </a:p>
          <a:p>
            <a:r>
              <a:rPr lang="en-AU" dirty="0"/>
              <a:t>MOF files can</a:t>
            </a:r>
            <a:r>
              <a:rPr lang="en-AU" baseline="0" dirty="0"/>
              <a:t> be created using any text editor. PowerShell v4 makes it easier to create a MOF file because it has declarative syntax extensions and IntelliSense. </a:t>
            </a:r>
            <a:endParaRPr lang="en-AU" dirty="0"/>
          </a:p>
          <a:p>
            <a:endParaRPr lang="en-AU" dirty="0"/>
          </a:p>
          <a:p>
            <a:r>
              <a:rPr lang="en-AU" b="1" dirty="0"/>
              <a:t>Staging</a:t>
            </a:r>
          </a:p>
          <a:p>
            <a:r>
              <a:rPr lang="en-AU" dirty="0"/>
              <a:t>Pull </a:t>
            </a:r>
            <a:r>
              <a:rPr lang="en-AU" dirty="0">
                <a:sym typeface="Wingdings" panose="05000000000000000000" pitchFamily="2" charset="2"/>
              </a:rPr>
              <a:t> DSC Data and custom resources are stored on</a:t>
            </a:r>
            <a:r>
              <a:rPr lang="en-AU" baseline="0" dirty="0">
                <a:sym typeface="Wingdings" panose="05000000000000000000" pitchFamily="2" charset="2"/>
              </a:rPr>
              <a:t> a central IIS web server with a well defined OData interface that functions as the "Pull Server". Target Nodes connect using a URI and a unique identifier to retrieve its configuration.</a:t>
            </a:r>
          </a:p>
          <a:p>
            <a:endParaRPr lang="en-AU" baseline="0" dirty="0">
              <a:sym typeface="Wingdings" panose="05000000000000000000" pitchFamily="2" charset="2"/>
            </a:endParaRPr>
          </a:p>
          <a:p>
            <a:r>
              <a:rPr lang="en-AU" baseline="0" dirty="0">
                <a:sym typeface="Wingdings" panose="05000000000000000000" pitchFamily="2" charset="2"/>
              </a:rPr>
              <a:t>Push  DSC Data is pushed to the target nodes. Custom resources must exist on the target nodes.</a:t>
            </a:r>
          </a:p>
          <a:p>
            <a:endParaRPr lang="en-AU" dirty="0"/>
          </a:p>
          <a:p>
            <a:r>
              <a:rPr lang="en-AU" b="1" dirty="0"/>
              <a:t>Nodes</a:t>
            </a:r>
          </a:p>
          <a:p>
            <a:r>
              <a:rPr lang="en-AU" dirty="0"/>
              <a:t>DSC data is pulled or pushed to the </a:t>
            </a:r>
            <a:r>
              <a:rPr lang="en-AU" i="1" dirty="0"/>
              <a:t>"Local Configuration Store" </a:t>
            </a:r>
            <a:r>
              <a:rPr lang="en-AU" dirty="0"/>
              <a:t>which contains the current, previous and the DSC. The configuration then gets parsed and the relevant WMI provider implements the change.</a:t>
            </a:r>
            <a:br>
              <a:rPr lang="en-AU" i="1" dirty="0"/>
            </a:br>
            <a:endParaRPr lang="en-AU" b="0" dirty="0"/>
          </a:p>
        </p:txBody>
      </p:sp>
    </p:spTree>
    <p:extLst>
      <p:ext uri="{BB962C8B-B14F-4D97-AF65-F5344CB8AC3E}">
        <p14:creationId xmlns:p14="http://schemas.microsoft.com/office/powerpoint/2010/main" val="104942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75416BA-65F7-274A-AD61-D0FA78F3AA6E}" type="slidenum">
              <a:rPr lang="en-US" smtClean="0"/>
              <a:pPr/>
              <a:t>12</a:t>
            </a:fld>
            <a:endParaRPr lang="en-US"/>
          </a:p>
        </p:txBody>
      </p:sp>
    </p:spTree>
    <p:extLst>
      <p:ext uri="{BB962C8B-B14F-4D97-AF65-F5344CB8AC3E}">
        <p14:creationId xmlns:p14="http://schemas.microsoft.com/office/powerpoint/2010/main" val="3084350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5648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25108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1171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11117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18435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this lesson, you will:</a:t>
            </a:r>
          </a:p>
          <a:p>
            <a:pPr marL="171450" indent="-171450">
              <a:buFont typeface="Arial" panose="020B0604020202020204" pitchFamily="34" charset="0"/>
              <a:buChar char="•"/>
            </a:pPr>
            <a:r>
              <a:rPr lang="en-US" dirty="0"/>
              <a:t>Know what resources</a:t>
            </a:r>
            <a:r>
              <a:rPr lang="en-US" baseline="0" dirty="0"/>
              <a:t> are available for use with DSC out-of-the-box</a:t>
            </a:r>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75416BA-65F7-274A-AD61-D0FA78F3AA6E}" type="slidenum">
              <a:rPr lang="en-US" smtClean="0"/>
              <a:pPr/>
              <a:t>18</a:t>
            </a:fld>
            <a:endParaRPr lang="en-US"/>
          </a:p>
        </p:txBody>
      </p:sp>
    </p:spTree>
    <p:extLst>
      <p:ext uri="{BB962C8B-B14F-4D97-AF65-F5344CB8AC3E}">
        <p14:creationId xmlns:p14="http://schemas.microsoft.com/office/powerpoint/2010/main" val="3499440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47606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75300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6577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84160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07941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03727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77822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71282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75416BA-65F7-274A-AD61-D0FA78F3AA6E}" type="slidenum">
              <a:rPr lang="en-US" smtClean="0"/>
              <a:pPr/>
              <a:t>26</a:t>
            </a:fld>
            <a:endParaRPr lang="en-US"/>
          </a:p>
        </p:txBody>
      </p:sp>
    </p:spTree>
    <p:extLst>
      <p:ext uri="{BB962C8B-B14F-4D97-AF65-F5344CB8AC3E}">
        <p14:creationId xmlns:p14="http://schemas.microsoft.com/office/powerpoint/2010/main" val="3626417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2836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59963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75416BA-65F7-274A-AD61-D0FA78F3AA6E}" type="slidenum">
              <a:rPr lang="en-US" smtClean="0"/>
              <a:pPr/>
              <a:t>29</a:t>
            </a:fld>
            <a:endParaRPr lang="en-US"/>
          </a:p>
        </p:txBody>
      </p:sp>
    </p:spTree>
    <p:extLst>
      <p:ext uri="{BB962C8B-B14F-4D97-AF65-F5344CB8AC3E}">
        <p14:creationId xmlns:p14="http://schemas.microsoft.com/office/powerpoint/2010/main" val="3865423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70924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this lesson, you will:</a:t>
            </a:r>
          </a:p>
          <a:p>
            <a:pPr marL="171450" indent="-171450">
              <a:buFont typeface="Arial" panose="020B0604020202020204" pitchFamily="34" charset="0"/>
              <a:buChar char="•"/>
            </a:pPr>
            <a:r>
              <a:rPr lang="en-US" dirty="0"/>
              <a:t>Be able to describe DSC</a:t>
            </a:r>
          </a:p>
          <a:p>
            <a:pPr marL="171450" indent="-171450">
              <a:buFont typeface="Arial" panose="020B0604020202020204" pitchFamily="34" charset="0"/>
              <a:buChar char="•"/>
            </a:pPr>
            <a:r>
              <a:rPr lang="en-US" dirty="0"/>
              <a:t>Know the DSC architecture and the requirements for using DSC</a:t>
            </a:r>
          </a:p>
          <a:p>
            <a:pPr marL="171450" indent="-171450">
              <a:buFont typeface="Arial" panose="020B0604020202020204" pitchFamily="34" charset="0"/>
              <a:buChar char="•"/>
            </a:pPr>
            <a:r>
              <a:rPr lang="en-US" dirty="0"/>
              <a:t>Know when to use DSC</a:t>
            </a:r>
          </a:p>
          <a:p>
            <a:pPr marL="171450" indent="-171450">
              <a:buFont typeface="Arial" panose="020B0604020202020204" pitchFamily="34" charset="0"/>
              <a:buChar char="•"/>
            </a:pPr>
            <a:r>
              <a:rPr lang="en-US" dirty="0"/>
              <a:t>Know when</a:t>
            </a:r>
            <a:r>
              <a:rPr lang="en-US" baseline="0" dirty="0"/>
              <a:t> to use DSC rather than a Workflow or Function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75416BA-65F7-274A-AD61-D0FA78F3AA6E}" type="slidenum">
              <a:rPr lang="en-US" smtClean="0"/>
              <a:pPr/>
              <a:t>3</a:t>
            </a:fld>
            <a:endParaRPr lang="en-US"/>
          </a:p>
        </p:txBody>
      </p:sp>
    </p:spTree>
    <p:extLst>
      <p:ext uri="{BB962C8B-B14F-4D97-AF65-F5344CB8AC3E}">
        <p14:creationId xmlns:p14="http://schemas.microsoft.com/office/powerpoint/2010/main" val="11606204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http://blogs.msdn.com/b/powershell/archive/2013/12/09/understanding-meta-configuration-in-windows-powershell-desired-state-configuration.aspx</a:t>
            </a:r>
          </a:p>
        </p:txBody>
      </p:sp>
    </p:spTree>
    <p:extLst>
      <p:ext uri="{BB962C8B-B14F-4D97-AF65-F5344CB8AC3E}">
        <p14:creationId xmlns:p14="http://schemas.microsoft.com/office/powerpoint/2010/main" val="3098268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this lesson, you will:</a:t>
            </a:r>
          </a:p>
          <a:p>
            <a:pPr marL="171450" indent="-171450">
              <a:buFont typeface="Arial" panose="020B0604020202020204" pitchFamily="34" charset="0"/>
              <a:buChar char="•"/>
            </a:pPr>
            <a:r>
              <a:rPr lang="en-US" dirty="0"/>
              <a:t>Know what resources</a:t>
            </a:r>
            <a:r>
              <a:rPr lang="en-US" baseline="0" dirty="0"/>
              <a:t> are available for use with DSC out-of-the-box</a:t>
            </a:r>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75416BA-65F7-274A-AD61-D0FA78F3AA6E}" type="slidenum">
              <a:rPr lang="en-US" smtClean="0"/>
              <a:pPr/>
              <a:t>33</a:t>
            </a:fld>
            <a:endParaRPr lang="en-US"/>
          </a:p>
        </p:txBody>
      </p:sp>
    </p:spTree>
    <p:extLst>
      <p:ext uri="{BB962C8B-B14F-4D97-AF65-F5344CB8AC3E}">
        <p14:creationId xmlns:p14="http://schemas.microsoft.com/office/powerpoint/2010/main" val="10044093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05359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597901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11646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75416BA-65F7-274A-AD61-D0FA78F3AA6E}" type="slidenum">
              <a:rPr lang="en-US" smtClean="0"/>
              <a:pPr/>
              <a:t>37</a:t>
            </a:fld>
            <a:endParaRPr lang="en-US"/>
          </a:p>
        </p:txBody>
      </p:sp>
    </p:spTree>
    <p:extLst>
      <p:ext uri="{BB962C8B-B14F-4D97-AF65-F5344CB8AC3E}">
        <p14:creationId xmlns:p14="http://schemas.microsoft.com/office/powerpoint/2010/main" val="2216532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489793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098010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this lesson, you will:</a:t>
            </a:r>
          </a:p>
          <a:p>
            <a:pPr marL="171450" indent="-171450">
              <a:buFont typeface="Arial" panose="020B0604020202020204" pitchFamily="34" charset="0"/>
              <a:buChar char="•"/>
            </a:pPr>
            <a:r>
              <a:rPr lang="en-US" dirty="0"/>
              <a:t>Know how to create customized resources</a:t>
            </a:r>
            <a:r>
              <a:rPr lang="en-US" baseline="0" dirty="0"/>
              <a:t> for use with DSC</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75416BA-65F7-274A-AD61-D0FA78F3AA6E}" type="slidenum">
              <a:rPr lang="en-US" smtClean="0"/>
              <a:pPr/>
              <a:t>41</a:t>
            </a:fld>
            <a:endParaRPr lang="en-US"/>
          </a:p>
        </p:txBody>
      </p:sp>
    </p:spTree>
    <p:extLst>
      <p:ext uri="{BB962C8B-B14F-4D97-AF65-F5344CB8AC3E}">
        <p14:creationId xmlns:p14="http://schemas.microsoft.com/office/powerpoint/2010/main" val="40245599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Ensure that </a:t>
            </a:r>
            <a:r>
              <a:rPr lang="en-AU" dirty="0" err="1"/>
              <a:t>PSRemoting</a:t>
            </a:r>
            <a:r>
              <a:rPr lang="en-AU" dirty="0"/>
              <a:t> is enabled on the target node and the machine where the configuration</a:t>
            </a:r>
            <a:r>
              <a:rPr lang="en-AU" baseline="0" dirty="0"/>
              <a:t> is being distributed from.</a:t>
            </a:r>
            <a:endParaRPr lang="en-AU" dirty="0"/>
          </a:p>
        </p:txBody>
      </p:sp>
    </p:spTree>
    <p:extLst>
      <p:ext uri="{BB962C8B-B14F-4D97-AF65-F5344CB8AC3E}">
        <p14:creationId xmlns:p14="http://schemas.microsoft.com/office/powerpoint/2010/main" val="1099488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dirty="0" err="1"/>
              <a:t>Powershell</a:t>
            </a:r>
            <a:r>
              <a:rPr lang="en-AU" dirty="0"/>
              <a:t> language extension in v4.0</a:t>
            </a:r>
          </a:p>
          <a:p>
            <a:endParaRPr lang="en-AU" dirty="0"/>
          </a:p>
        </p:txBody>
      </p:sp>
    </p:spTree>
    <p:extLst>
      <p:ext uri="{BB962C8B-B14F-4D97-AF65-F5344CB8AC3E}">
        <p14:creationId xmlns:p14="http://schemas.microsoft.com/office/powerpoint/2010/main" val="16973934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Note:</a:t>
            </a:r>
            <a:r>
              <a:rPr lang="en-AU" dirty="0"/>
              <a:t> </a:t>
            </a:r>
            <a:r>
              <a:rPr lang="en-AU" dirty="0" err="1"/>
              <a:t>SourcePath</a:t>
            </a:r>
            <a:r>
              <a:rPr lang="en-AU" dirty="0"/>
              <a:t> should be local to target node or a UNC path.</a:t>
            </a:r>
          </a:p>
        </p:txBody>
      </p:sp>
    </p:spTree>
    <p:extLst>
      <p:ext uri="{BB962C8B-B14F-4D97-AF65-F5344CB8AC3E}">
        <p14:creationId xmlns:p14="http://schemas.microsoft.com/office/powerpoint/2010/main" val="17687324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830589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effectLst/>
              </a:rPr>
              <a:t>Rules for nesting node and configuration blocks</a:t>
            </a:r>
          </a:p>
          <a:p>
            <a:r>
              <a:rPr lang="en-AU" dirty="0">
                <a:effectLst/>
              </a:rPr>
              <a:t>The following nesting rules apply.</a:t>
            </a:r>
          </a:p>
          <a:p>
            <a:r>
              <a:rPr lang="en-AU" dirty="0">
                <a:effectLst/>
              </a:rPr>
              <a:t>There can be zero or more node blocks inside a configuration block.</a:t>
            </a:r>
            <a:br>
              <a:rPr lang="en-AU" dirty="0">
                <a:effectLst/>
              </a:rPr>
            </a:br>
            <a:endParaRPr lang="en-AU" dirty="0">
              <a:effectLst/>
            </a:endParaRPr>
          </a:p>
          <a:p>
            <a:r>
              <a:rPr lang="en-AU" dirty="0">
                <a:effectLst/>
              </a:rPr>
              <a:t>A target node can have more than one node block inside a given configuration block. In other words, the same node block identifier can appear more than once inside a given configuration block. This is functionally equivalent to grouping the contents of all the blocks for a given node inside one node block.</a:t>
            </a:r>
            <a:br>
              <a:rPr lang="en-AU" dirty="0">
                <a:effectLst/>
              </a:rPr>
            </a:br>
            <a:endParaRPr lang="en-AU" dirty="0">
              <a:effectLst/>
            </a:endParaRPr>
          </a:p>
          <a:p>
            <a:r>
              <a:rPr lang="en-AU" dirty="0">
                <a:effectLst/>
              </a:rPr>
              <a:t>A given type of resource can have zero or more blocks inside the same node block. However, it is not possible to have duplicate resource identifiers. Inside a given node block, each resource block must have a unique identifier.</a:t>
            </a:r>
          </a:p>
        </p:txBody>
      </p:sp>
    </p:spTree>
    <p:extLst>
      <p:ext uri="{BB962C8B-B14F-4D97-AF65-F5344CB8AC3E}">
        <p14:creationId xmlns:p14="http://schemas.microsoft.com/office/powerpoint/2010/main" val="13074738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62603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test changes by accessing IIS http://Localhost</a:t>
            </a:r>
            <a:r>
              <a:rPr lang="en-AU" baseline="0" dirty="0"/>
              <a:t> on the target node.</a:t>
            </a:r>
            <a:endParaRPr lang="en-AU" dirty="0"/>
          </a:p>
        </p:txBody>
      </p:sp>
    </p:spTree>
    <p:extLst>
      <p:ext uri="{BB962C8B-B14F-4D97-AF65-F5344CB8AC3E}">
        <p14:creationId xmlns:p14="http://schemas.microsoft.com/office/powerpoint/2010/main" val="2350395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http://blogs.msdn.com/b/powershell/archive/2014/01/31/want-to-secure-credentials-in-windows-powershell-desired-state-configuration.aspx</a:t>
            </a:r>
          </a:p>
        </p:txBody>
      </p:sp>
    </p:spTree>
    <p:extLst>
      <p:ext uri="{BB962C8B-B14F-4D97-AF65-F5344CB8AC3E}">
        <p14:creationId xmlns:p14="http://schemas.microsoft.com/office/powerpoint/2010/main" val="33241626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2896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49091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credentials in the Azure PowerShell Desired State Configuration (DSC) extension</a:t>
            </a:r>
          </a:p>
          <a:p>
            <a:r>
              <a:rPr lang="en-US" sz="1200" kern="1200" dirty="0">
                <a:solidFill>
                  <a:schemeClr val="tx1"/>
                </a:solidFill>
                <a:latin typeface="Segoe UI Light"/>
                <a:ea typeface="+mn-ea"/>
                <a:cs typeface="+mn-cs"/>
              </a:rPr>
              <a:t>http://blogs.msdn.com/b/powershell/archive/2014/09/10/secure-credentials-in-the-azure-powershell-desired-state-configuration-dsc-extension.aspx</a:t>
            </a:r>
            <a:endParaRPr lang="en-US" dirty="0"/>
          </a:p>
        </p:txBody>
      </p:sp>
    </p:spTree>
    <p:extLst>
      <p:ext uri="{BB962C8B-B14F-4D97-AF65-F5344CB8AC3E}">
        <p14:creationId xmlns:p14="http://schemas.microsoft.com/office/powerpoint/2010/main" val="34127720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module includes the following sections:</a:t>
            </a:r>
          </a:p>
          <a:p>
            <a:endParaRPr lang="en-US" dirty="0"/>
          </a:p>
          <a:p>
            <a:r>
              <a:rPr lang="en-US" dirty="0"/>
              <a:t>Module 8: DSC</a:t>
            </a:r>
          </a:p>
          <a:p>
            <a:pPr marL="171450" indent="-171450">
              <a:buFont typeface="Arial" panose="020B0604020202020204" pitchFamily="34" charset="0"/>
              <a:buChar char="•"/>
            </a:pPr>
            <a:endParaRPr lang="en-US" baseline="0" dirty="0"/>
          </a:p>
          <a:p>
            <a:pPr rtl="0" fontAlgn="base"/>
            <a:r>
              <a:rPr lang="en-AU" sz="1200" b="0" i="0" kern="1200" dirty="0">
                <a:solidFill>
                  <a:schemeClr val="tx1"/>
                </a:solidFill>
                <a:effectLst/>
                <a:latin typeface="Segoe UI Light"/>
                <a:ea typeface="+mn-ea"/>
                <a:cs typeface="+mn-cs"/>
              </a:rPr>
              <a:t>Section 1: Introduction</a:t>
            </a:r>
          </a:p>
          <a:p>
            <a:pPr marL="171450" indent="-171450" rtl="0" fontAlgn="base">
              <a:buFont typeface="Arial" panose="020B0604020202020204" pitchFamily="34" charset="0"/>
              <a:buChar char="•"/>
            </a:pPr>
            <a:r>
              <a:rPr lang="en-AU" sz="1200" b="0" i="0" kern="1200" dirty="0">
                <a:solidFill>
                  <a:schemeClr val="tx1"/>
                </a:solidFill>
                <a:effectLst/>
                <a:latin typeface="Segoe UI Light"/>
                <a:ea typeface="+mn-ea"/>
                <a:cs typeface="+mn-cs"/>
              </a:rPr>
              <a:t>Lesson 1: Overview</a:t>
            </a:r>
          </a:p>
          <a:p>
            <a:pPr marL="171450" indent="-171450" rtl="0" fontAlgn="base">
              <a:buFont typeface="Arial" panose="020B0604020202020204" pitchFamily="34" charset="0"/>
              <a:buChar char="•"/>
            </a:pPr>
            <a:r>
              <a:rPr lang="en-AU" sz="1200" b="0" i="0" kern="1200" dirty="0">
                <a:solidFill>
                  <a:schemeClr val="tx1"/>
                </a:solidFill>
                <a:effectLst/>
                <a:latin typeface="Segoe UI Light"/>
                <a:ea typeface="+mn-ea"/>
                <a:cs typeface="+mn-cs"/>
              </a:rPr>
              <a:t>Lesson 2: Built-in Resources</a:t>
            </a:r>
          </a:p>
          <a:p>
            <a:pPr marL="171450" indent="-171450" rtl="0" fontAlgn="base">
              <a:buFont typeface="Arial" panose="020B0604020202020204" pitchFamily="34" charset="0"/>
              <a:buChar char="•"/>
            </a:pPr>
            <a:r>
              <a:rPr lang="en-AU" sz="1200" b="0" i="0" kern="1200" dirty="0">
                <a:solidFill>
                  <a:schemeClr val="tx1"/>
                </a:solidFill>
                <a:effectLst/>
                <a:latin typeface="Segoe UI Light"/>
                <a:ea typeface="+mn-ea"/>
                <a:cs typeface="+mn-cs"/>
              </a:rPr>
              <a:t>Lesson 3: Custom Resources</a:t>
            </a:r>
          </a:p>
          <a:p>
            <a:pPr rtl="0" fontAlgn="base"/>
            <a:endParaRPr lang="en-AU" sz="1200" b="0" i="0" kern="1200" dirty="0">
              <a:solidFill>
                <a:schemeClr val="tx1"/>
              </a:solidFill>
              <a:effectLst/>
              <a:latin typeface="Segoe UI Light"/>
              <a:ea typeface="+mn-ea"/>
              <a:cs typeface="+mn-cs"/>
            </a:endParaRPr>
          </a:p>
          <a:p>
            <a:pPr rtl="0" fontAlgn="base"/>
            <a:r>
              <a:rPr lang="en-AU" sz="1200" b="0" i="0" kern="1200" dirty="0">
                <a:solidFill>
                  <a:schemeClr val="tx1"/>
                </a:solidFill>
                <a:effectLst/>
                <a:latin typeface="Segoe UI Light"/>
                <a:ea typeface="+mn-ea"/>
                <a:cs typeface="+mn-cs"/>
              </a:rPr>
              <a:t>Section 2: DSC Examples</a:t>
            </a:r>
          </a:p>
          <a:p>
            <a:pPr marL="171450" indent="-171450">
              <a:buFont typeface="Arial" panose="020B0604020202020204" pitchFamily="34" charset="0"/>
              <a:buChar char="•"/>
            </a:pPr>
            <a:r>
              <a:rPr lang="en-US" sz="1200" dirty="0">
                <a:latin typeface="Segoe UI Light" panose="020B0502040204020203" pitchFamily="34" charset="0"/>
              </a:rPr>
              <a:t>Example 1: Push Mode - Web Site Installation and Configuration</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Segoe UI Light" panose="020B0502040204020203" pitchFamily="34" charset="0"/>
              </a:rPr>
              <a:t>Example 2: Pull Mode - Web Site Installation and Configuration</a:t>
            </a:r>
          </a:p>
          <a:p>
            <a:pPr marL="171450" indent="-171450">
              <a:buFont typeface="Arial" panose="020B0604020202020204" pitchFamily="34" charset="0"/>
              <a:buChar char="•"/>
            </a:pPr>
            <a:endParaRPr lang="en-US" sz="1200" dirty="0">
              <a:latin typeface="Segoe UI Light" panose="020B0502040204020203" pitchFamily="34" charset="0"/>
            </a:endParaRPr>
          </a:p>
          <a:p>
            <a:pPr marL="0" indent="0" rtl="0" fontAlgn="base">
              <a:buFont typeface="Arial" panose="020B0604020202020204" pitchFamily="34" charset="0"/>
              <a:buNone/>
            </a:pPr>
            <a:r>
              <a:rPr lang="en-AU" sz="1200" b="0" i="0" kern="1200" dirty="0">
                <a:solidFill>
                  <a:schemeClr val="tx1"/>
                </a:solidFill>
                <a:effectLst/>
                <a:latin typeface="Segoe UI Light"/>
                <a:ea typeface="+mn-ea"/>
                <a:cs typeface="+mn-cs"/>
              </a:rPr>
              <a:t>Section 3: Quick Reference</a:t>
            </a:r>
          </a:p>
          <a:p>
            <a:pPr marL="171450" lvl="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75416BA-65F7-274A-AD61-D0FA78F3AA6E}" type="slidenum">
              <a:rPr lang="en-US" smtClean="0"/>
              <a:pPr/>
              <a:t>58</a:t>
            </a:fld>
            <a:endParaRPr lang="en-US"/>
          </a:p>
        </p:txBody>
      </p:sp>
    </p:spTree>
    <p:extLst>
      <p:ext uri="{BB962C8B-B14F-4D97-AF65-F5344CB8AC3E}">
        <p14:creationId xmlns:p14="http://schemas.microsoft.com/office/powerpoint/2010/main" val="432706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773009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AU" dirty="0"/>
              <a:t>LONG DESCRIPTION</a:t>
            </a:r>
          </a:p>
          <a:p>
            <a:r>
              <a:rPr lang="en-AU" dirty="0"/>
              <a:t>    DSC is a management platform in Windows PowerShell.</a:t>
            </a:r>
          </a:p>
          <a:p>
            <a:r>
              <a:rPr lang="en-AU" dirty="0"/>
              <a:t>    It enables the deployment and management of configuration data</a:t>
            </a:r>
          </a:p>
          <a:p>
            <a:r>
              <a:rPr lang="en-AU" dirty="0"/>
              <a:t>    for software services and the environment on which these services run.</a:t>
            </a:r>
          </a:p>
          <a:p>
            <a:r>
              <a:rPr lang="en-AU" dirty="0"/>
              <a:t>    DSC provides a set of Windows PowerShell language extensions,</a:t>
            </a:r>
          </a:p>
          <a:p>
            <a:r>
              <a:rPr lang="en-AU" dirty="0"/>
              <a:t>    new cmdlets, and resources that you can use to declaratively specify</a:t>
            </a:r>
          </a:p>
          <a:p>
            <a:r>
              <a:rPr lang="en-AU" dirty="0"/>
              <a:t>    how you want the state of your software environment to be configured.</a:t>
            </a:r>
          </a:p>
          <a:p>
            <a:endParaRPr lang="en-AU" dirty="0"/>
          </a:p>
          <a:p>
            <a:r>
              <a:rPr lang="en-AU" dirty="0"/>
              <a:t>    DSC is introduced in Windows PowerShell 4.0.</a:t>
            </a:r>
          </a:p>
          <a:p>
            <a:endParaRPr lang="en-AU" dirty="0"/>
          </a:p>
          <a:p>
            <a:r>
              <a:rPr lang="en-AU" dirty="0"/>
              <a:t>    For detailed information about DSC, see</a:t>
            </a:r>
          </a:p>
          <a:p>
            <a:r>
              <a:rPr lang="en-AU" dirty="0"/>
              <a:t>    "Windows PowerShell Desired State Configuration" in the TechNet Library at</a:t>
            </a:r>
          </a:p>
          <a:p>
            <a:r>
              <a:rPr lang="en-AU" dirty="0"/>
              <a:t>    http://go.microsoft.com/fwlink/?LinkId=311940.</a:t>
            </a:r>
          </a:p>
          <a:p>
            <a:endParaRPr lang="en-AU" dirty="0"/>
          </a:p>
          <a:p>
            <a:r>
              <a:rPr lang="en-AU" dirty="0"/>
              <a:t>USING DSC</a:t>
            </a:r>
          </a:p>
          <a:p>
            <a:r>
              <a:rPr lang="en-AU" dirty="0"/>
              <a:t>    To use DSC to configure your environment, first define a Windows</a:t>
            </a:r>
          </a:p>
          <a:p>
            <a:r>
              <a:rPr lang="en-AU" dirty="0"/>
              <a:t>    PowerShell script block using the Configuration keyword, followed by an</a:t>
            </a:r>
          </a:p>
          <a:p>
            <a:r>
              <a:rPr lang="en-AU" dirty="0"/>
              <a:t>    identifier, which is in turn followed by the pair of curly braces delimiting</a:t>
            </a:r>
          </a:p>
          <a:p>
            <a:r>
              <a:rPr lang="en-AU" dirty="0"/>
              <a:t>    the block. Inside the configuration block you can define node blocks that</a:t>
            </a:r>
          </a:p>
          <a:p>
            <a:r>
              <a:rPr lang="en-AU" dirty="0"/>
              <a:t>    specify the desired configuration state for each node (computer) in the</a:t>
            </a:r>
          </a:p>
          <a:p>
            <a:r>
              <a:rPr lang="en-AU" dirty="0"/>
              <a:t>    environment. A node block starts with the Node keyword, followed by the name</a:t>
            </a:r>
          </a:p>
          <a:p>
            <a:r>
              <a:rPr lang="en-AU" dirty="0"/>
              <a:t>    of the target computer, which can be a variable. After the computer name, come</a:t>
            </a:r>
          </a:p>
          <a:p>
            <a:r>
              <a:rPr lang="en-AU" dirty="0"/>
              <a:t>    the curly braces that delimit the node block. Inside the node block, you can</a:t>
            </a:r>
          </a:p>
          <a:p>
            <a:r>
              <a:rPr lang="en-AU" dirty="0"/>
              <a:t>    define resource blocks to configure specific resources. A resource block starts</a:t>
            </a:r>
          </a:p>
          <a:p>
            <a:r>
              <a:rPr lang="en-AU" dirty="0"/>
              <a:t>    with the type name of the resource, followed by the identifier you want to</a:t>
            </a:r>
          </a:p>
          <a:p>
            <a:r>
              <a:rPr lang="en-AU" dirty="0"/>
              <a:t>    specify for that block, followed by the curly braces that delimit the block,</a:t>
            </a:r>
          </a:p>
          <a:p>
            <a:r>
              <a:rPr lang="en-AU" dirty="0"/>
              <a:t>    as shown in the following example.</a:t>
            </a:r>
          </a:p>
          <a:p>
            <a:endParaRPr lang="en-AU" dirty="0"/>
          </a:p>
          <a:p>
            <a:r>
              <a:rPr lang="en-AU" dirty="0"/>
              <a:t>    Configuration </a:t>
            </a:r>
            <a:r>
              <a:rPr lang="en-AU" dirty="0" err="1"/>
              <a:t>MyWebConfig</a:t>
            </a:r>
            <a:endParaRPr lang="en-AU" dirty="0"/>
          </a:p>
          <a:p>
            <a:r>
              <a:rPr lang="en-AU" dirty="0"/>
              <a:t>    {</a:t>
            </a:r>
          </a:p>
          <a:p>
            <a:r>
              <a:rPr lang="en-AU" dirty="0"/>
              <a:t>       # Parameters are optional</a:t>
            </a:r>
          </a:p>
          <a:p>
            <a:r>
              <a:rPr lang="en-AU" dirty="0"/>
              <a:t>       </a:t>
            </a:r>
            <a:r>
              <a:rPr lang="en-AU" dirty="0" err="1"/>
              <a:t>param</a:t>
            </a:r>
            <a:r>
              <a:rPr lang="en-AU" dirty="0"/>
              <a:t> ($</a:t>
            </a:r>
            <a:r>
              <a:rPr lang="en-AU" dirty="0" err="1"/>
              <a:t>MachineName</a:t>
            </a:r>
            <a:r>
              <a:rPr lang="en-AU" dirty="0"/>
              <a:t>, $</a:t>
            </a:r>
            <a:r>
              <a:rPr lang="en-AU" dirty="0" err="1"/>
              <a:t>WebsiteFilePath</a:t>
            </a:r>
            <a:r>
              <a:rPr lang="en-AU" dirty="0"/>
              <a:t>)</a:t>
            </a:r>
          </a:p>
          <a:p>
            <a:endParaRPr lang="en-AU" dirty="0"/>
          </a:p>
          <a:p>
            <a:r>
              <a:rPr lang="en-AU" dirty="0"/>
              <a:t>       # A Configuration block can have one or more Node blocks</a:t>
            </a:r>
          </a:p>
          <a:p>
            <a:r>
              <a:rPr lang="en-AU" dirty="0"/>
              <a:t>       Node $</a:t>
            </a:r>
            <a:r>
              <a:rPr lang="en-AU" dirty="0" err="1"/>
              <a:t>MachineName</a:t>
            </a:r>
            <a:endParaRPr lang="en-AU" dirty="0"/>
          </a:p>
          <a:p>
            <a:r>
              <a:rPr lang="en-AU" dirty="0"/>
              <a:t>       {</a:t>
            </a:r>
          </a:p>
          <a:p>
            <a:r>
              <a:rPr lang="en-AU" dirty="0"/>
              <a:t>          # Next, specify one or more resource blocks</a:t>
            </a:r>
          </a:p>
          <a:p>
            <a:r>
              <a:rPr lang="en-AU" dirty="0"/>
              <a:t>          # </a:t>
            </a:r>
            <a:r>
              <a:rPr lang="en-AU" dirty="0" err="1"/>
              <a:t>WindowsFeature</a:t>
            </a:r>
            <a:r>
              <a:rPr lang="en-AU" dirty="0"/>
              <a:t> is one of the resources you can use in a Node block</a:t>
            </a:r>
          </a:p>
          <a:p>
            <a:r>
              <a:rPr lang="en-AU" dirty="0"/>
              <a:t>          # This example ensures the Web Server (IIS) role is installed</a:t>
            </a:r>
          </a:p>
          <a:p>
            <a:r>
              <a:rPr lang="en-AU" dirty="0"/>
              <a:t>          </a:t>
            </a:r>
            <a:r>
              <a:rPr lang="en-AU" dirty="0" err="1"/>
              <a:t>WindowsFeature</a:t>
            </a:r>
            <a:r>
              <a:rPr lang="en-AU" dirty="0"/>
              <a:t> IIS</a:t>
            </a:r>
          </a:p>
          <a:p>
            <a:r>
              <a:rPr lang="en-AU" dirty="0"/>
              <a:t>          {</a:t>
            </a:r>
          </a:p>
          <a:p>
            <a:r>
              <a:rPr lang="en-AU" dirty="0"/>
              <a:t>             # To ensure that the role is not installed, set Ensure to "Absent"</a:t>
            </a:r>
          </a:p>
          <a:p>
            <a:r>
              <a:rPr lang="en-AU" dirty="0"/>
              <a:t>              Ensure = "Present"</a:t>
            </a:r>
          </a:p>
          <a:p>
            <a:r>
              <a:rPr lang="en-AU" dirty="0"/>
              <a:t>              Name = "Web-Server" # Use the Name property from Get-</a:t>
            </a:r>
            <a:r>
              <a:rPr lang="en-AU" dirty="0" err="1"/>
              <a:t>WindowsFeature</a:t>
            </a:r>
            <a:endParaRPr lang="en-AU" dirty="0"/>
          </a:p>
          <a:p>
            <a:r>
              <a:rPr lang="en-AU" dirty="0"/>
              <a:t>          }</a:t>
            </a:r>
          </a:p>
          <a:p>
            <a:endParaRPr lang="en-AU" dirty="0"/>
          </a:p>
          <a:p>
            <a:r>
              <a:rPr lang="en-AU" dirty="0"/>
              <a:t>          # You can use the File resource to create files and folders</a:t>
            </a:r>
          </a:p>
          <a:p>
            <a:r>
              <a:rPr lang="en-AU" dirty="0"/>
              <a:t>          # "</a:t>
            </a:r>
            <a:r>
              <a:rPr lang="en-AU" dirty="0" err="1"/>
              <a:t>WebDirectory</a:t>
            </a:r>
            <a:r>
              <a:rPr lang="en-AU" dirty="0"/>
              <a:t>" is the name you want to use to refer to this instance</a:t>
            </a:r>
          </a:p>
          <a:p>
            <a:r>
              <a:rPr lang="en-AU" dirty="0"/>
              <a:t>          File </a:t>
            </a:r>
            <a:r>
              <a:rPr lang="en-AU" dirty="0" err="1"/>
              <a:t>WebDirectory</a:t>
            </a:r>
            <a:endParaRPr lang="en-AU" dirty="0"/>
          </a:p>
          <a:p>
            <a:r>
              <a:rPr lang="en-AU" dirty="0"/>
              <a:t>          {</a:t>
            </a:r>
          </a:p>
          <a:p>
            <a:r>
              <a:rPr lang="en-AU" dirty="0"/>
              <a:t>             Ensure = "Present"  # You can also set Ensure to "Absent"</a:t>
            </a:r>
          </a:p>
          <a:p>
            <a:r>
              <a:rPr lang="en-AU" dirty="0"/>
              <a:t>             Type = "Directory" # Default is "File"</a:t>
            </a:r>
          </a:p>
          <a:p>
            <a:r>
              <a:rPr lang="en-AU" dirty="0"/>
              <a:t>             </a:t>
            </a:r>
            <a:r>
              <a:rPr lang="en-AU" dirty="0" err="1"/>
              <a:t>Recurse</a:t>
            </a:r>
            <a:r>
              <a:rPr lang="en-AU" dirty="0"/>
              <a:t> = $true</a:t>
            </a:r>
          </a:p>
          <a:p>
            <a:r>
              <a:rPr lang="en-AU" dirty="0"/>
              <a:t>             </a:t>
            </a:r>
            <a:r>
              <a:rPr lang="en-AU" dirty="0" err="1"/>
              <a:t>SourcePath</a:t>
            </a:r>
            <a:r>
              <a:rPr lang="en-AU" dirty="0"/>
              <a:t> = $</a:t>
            </a:r>
            <a:r>
              <a:rPr lang="en-AU" dirty="0" err="1"/>
              <a:t>WebsiteFilePath</a:t>
            </a:r>
            <a:endParaRPr lang="en-AU" dirty="0"/>
          </a:p>
          <a:p>
            <a:r>
              <a:rPr lang="en-AU" dirty="0"/>
              <a:t>             </a:t>
            </a:r>
            <a:r>
              <a:rPr lang="en-AU" dirty="0" err="1"/>
              <a:t>DestinationPath</a:t>
            </a:r>
            <a:r>
              <a:rPr lang="en-AU" dirty="0"/>
              <a:t> = "C:\inetpub\wwwroot"</a:t>
            </a:r>
          </a:p>
          <a:p>
            <a:endParaRPr lang="en-AU" dirty="0"/>
          </a:p>
          <a:p>
            <a:r>
              <a:rPr lang="en-AU" dirty="0"/>
              <a:t>             # Ensure that the IIS block is successfully run first before</a:t>
            </a:r>
          </a:p>
          <a:p>
            <a:r>
              <a:rPr lang="en-AU" dirty="0"/>
              <a:t>             # configuring this resource</a:t>
            </a:r>
          </a:p>
          <a:p>
            <a:r>
              <a:rPr lang="en-AU" dirty="0"/>
              <a:t>             Requires = "[</a:t>
            </a:r>
            <a:r>
              <a:rPr lang="en-AU" dirty="0" err="1"/>
              <a:t>WindowsFeature</a:t>
            </a:r>
            <a:r>
              <a:rPr lang="en-AU" dirty="0"/>
              <a:t>]IIS"  # Use Requires for dependencies</a:t>
            </a:r>
          </a:p>
          <a:p>
            <a:r>
              <a:rPr lang="en-AU" dirty="0"/>
              <a:t>          }</a:t>
            </a:r>
          </a:p>
          <a:p>
            <a:r>
              <a:rPr lang="en-AU" dirty="0"/>
              <a:t>       }</a:t>
            </a:r>
          </a:p>
          <a:p>
            <a:r>
              <a:rPr lang="en-AU" dirty="0"/>
              <a:t>    }</a:t>
            </a:r>
          </a:p>
          <a:p>
            <a:endParaRPr lang="en-AU" dirty="0"/>
          </a:p>
          <a:p>
            <a:r>
              <a:rPr lang="en-AU" dirty="0"/>
              <a:t>    To create a configuration, invoke the Configuration block the same way you would</a:t>
            </a:r>
          </a:p>
          <a:p>
            <a:r>
              <a:rPr lang="en-AU" dirty="0"/>
              <a:t>    invoke a Windows PowerShell function, passing in any expected parameters you may</a:t>
            </a:r>
          </a:p>
          <a:p>
            <a:r>
              <a:rPr lang="en-AU" dirty="0"/>
              <a:t>    have defined (two in the example above). For example, in this case:</a:t>
            </a:r>
          </a:p>
          <a:p>
            <a:endParaRPr lang="en-AU" dirty="0"/>
          </a:p>
          <a:p>
            <a:r>
              <a:rPr lang="en-AU" dirty="0"/>
              <a:t>    </a:t>
            </a:r>
            <a:r>
              <a:rPr lang="en-AU" dirty="0" err="1"/>
              <a:t>MyWebConfig</a:t>
            </a:r>
            <a:r>
              <a:rPr lang="en-AU" dirty="0"/>
              <a:t> -</a:t>
            </a:r>
            <a:r>
              <a:rPr lang="en-AU" dirty="0" err="1"/>
              <a:t>MachineName</a:t>
            </a:r>
            <a:r>
              <a:rPr lang="en-AU" dirty="0"/>
              <a:t> "</a:t>
            </a:r>
            <a:r>
              <a:rPr lang="en-AU" dirty="0" err="1"/>
              <a:t>TestMachine</a:t>
            </a:r>
            <a:r>
              <a:rPr lang="en-AU" dirty="0"/>
              <a:t>" -</a:t>
            </a:r>
            <a:r>
              <a:rPr lang="en-AU" dirty="0" err="1"/>
              <a:t>WebsiteFilePath</a:t>
            </a:r>
            <a:r>
              <a:rPr lang="en-AU" dirty="0"/>
              <a:t> "\\filesrv\WebFiles" `</a:t>
            </a:r>
          </a:p>
          <a:p>
            <a:r>
              <a:rPr lang="en-AU" dirty="0"/>
              <a:t>         -</a:t>
            </a:r>
            <a:r>
              <a:rPr lang="en-AU" dirty="0" err="1"/>
              <a:t>OutputPath</a:t>
            </a:r>
            <a:r>
              <a:rPr lang="en-AU" dirty="0"/>
              <a:t> "C:\Windows\system32\temp" # </a:t>
            </a:r>
            <a:r>
              <a:rPr lang="en-AU" dirty="0" err="1"/>
              <a:t>OutputPath</a:t>
            </a:r>
            <a:r>
              <a:rPr lang="en-AU" dirty="0"/>
              <a:t> is optional</a:t>
            </a:r>
          </a:p>
          <a:p>
            <a:endParaRPr lang="en-AU" dirty="0"/>
          </a:p>
          <a:p>
            <a:r>
              <a:rPr lang="en-AU" dirty="0"/>
              <a:t>    This generates a MOF file per node at the path you specify. These MOF files specify</a:t>
            </a:r>
          </a:p>
          <a:p>
            <a:r>
              <a:rPr lang="en-AU" dirty="0"/>
              <a:t>    the desired configuration for each node. Next, use the following cmdlet to parse the</a:t>
            </a:r>
          </a:p>
          <a:p>
            <a:r>
              <a:rPr lang="en-AU" dirty="0"/>
              <a:t>    configuration MOF files, send each node its corresponding configuration, and enact</a:t>
            </a:r>
          </a:p>
          <a:p>
            <a:r>
              <a:rPr lang="en-AU" dirty="0"/>
              <a:t>    those configurations.</a:t>
            </a:r>
          </a:p>
          <a:p>
            <a:endParaRPr lang="en-AU" dirty="0"/>
          </a:p>
          <a:p>
            <a:r>
              <a:rPr lang="en-AU" dirty="0"/>
              <a:t>    Start-</a:t>
            </a:r>
            <a:r>
              <a:rPr lang="en-AU" dirty="0" err="1"/>
              <a:t>DscConfiguration</a:t>
            </a:r>
            <a:r>
              <a:rPr lang="en-AU" dirty="0"/>
              <a:t> -Verbose -Wait -Path "C:\Windows\system32\temp"</a:t>
            </a:r>
          </a:p>
          <a:p>
            <a:endParaRPr lang="en-AU" dirty="0"/>
          </a:p>
          <a:p>
            <a:r>
              <a:rPr lang="en-AU" dirty="0"/>
              <a:t>USING DSC TO MAINTAIN CONFIGURATION STATE</a:t>
            </a:r>
          </a:p>
          <a:p>
            <a:r>
              <a:rPr lang="en-AU" dirty="0"/>
              <a:t>    With DSC, configuration is idempotent. This means that if you use DSC to enact the</a:t>
            </a:r>
          </a:p>
          <a:p>
            <a:r>
              <a:rPr lang="en-AU" dirty="0"/>
              <a:t>    same configuration more than once, the resulting configuration state will always</a:t>
            </a:r>
          </a:p>
          <a:p>
            <a:r>
              <a:rPr lang="en-AU" dirty="0"/>
              <a:t>    be the same. Because of this, if you suspect that any nodes in your environment</a:t>
            </a:r>
          </a:p>
          <a:p>
            <a:r>
              <a:rPr lang="en-AU" dirty="0"/>
              <a:t>    may have drifted from the desired state of configuration, you can enact the same</a:t>
            </a:r>
          </a:p>
          <a:p>
            <a:r>
              <a:rPr lang="en-AU" dirty="0"/>
              <a:t>    DSC configuration again to bring them back to the desired state. You do not need</a:t>
            </a:r>
          </a:p>
          <a:p>
            <a:r>
              <a:rPr lang="en-AU" dirty="0"/>
              <a:t>    to modify the configuration script to address only those resources whose state has</a:t>
            </a:r>
          </a:p>
          <a:p>
            <a:r>
              <a:rPr lang="en-AU" dirty="0"/>
              <a:t>    drifted from the desired state.</a:t>
            </a:r>
          </a:p>
          <a:p>
            <a:endParaRPr lang="en-AU" dirty="0"/>
          </a:p>
          <a:p>
            <a:r>
              <a:rPr lang="en-AU" dirty="0"/>
              <a:t>    The following example shows how you can verify whether the actual state of</a:t>
            </a:r>
          </a:p>
          <a:p>
            <a:r>
              <a:rPr lang="en-AU" dirty="0"/>
              <a:t>    configuration on a given node has drifted from the last DSC configuration enacted</a:t>
            </a:r>
          </a:p>
          <a:p>
            <a:r>
              <a:rPr lang="en-AU" dirty="0"/>
              <a:t>    on the node. In this example we are checking the configuration of the local computer.</a:t>
            </a:r>
          </a:p>
          <a:p>
            <a:endParaRPr lang="en-AU" dirty="0"/>
          </a:p>
          <a:p>
            <a:r>
              <a:rPr lang="en-AU" dirty="0"/>
              <a:t>    $session = New-</a:t>
            </a:r>
            <a:r>
              <a:rPr lang="en-AU" dirty="0" err="1"/>
              <a:t>CimSession</a:t>
            </a:r>
            <a:r>
              <a:rPr lang="en-AU" dirty="0"/>
              <a:t> -</a:t>
            </a:r>
            <a:r>
              <a:rPr lang="en-AU" dirty="0" err="1"/>
              <a:t>ComputerName</a:t>
            </a:r>
            <a:r>
              <a:rPr lang="en-AU" dirty="0"/>
              <a:t> "localhost"</a:t>
            </a:r>
          </a:p>
          <a:p>
            <a:r>
              <a:rPr lang="en-AU" dirty="0"/>
              <a:t>    Test-</a:t>
            </a:r>
            <a:r>
              <a:rPr lang="en-AU" dirty="0" err="1"/>
              <a:t>DscConfiguration</a:t>
            </a:r>
            <a:r>
              <a:rPr lang="en-AU" dirty="0"/>
              <a:t> -</a:t>
            </a:r>
            <a:r>
              <a:rPr lang="en-AU" dirty="0" err="1"/>
              <a:t>CimSession</a:t>
            </a:r>
            <a:r>
              <a:rPr lang="en-AU" dirty="0"/>
              <a:t> $session</a:t>
            </a:r>
          </a:p>
          <a:p>
            <a:endParaRPr lang="en-AU" dirty="0"/>
          </a:p>
          <a:p>
            <a:r>
              <a:rPr lang="en-AU" dirty="0"/>
              <a:t>BUILT-IN DSC RESOURCES</a:t>
            </a:r>
          </a:p>
          <a:p>
            <a:r>
              <a:rPr lang="en-AU" dirty="0"/>
              <a:t>    DSC provides the following set of built-in resources that you can use in a</a:t>
            </a:r>
          </a:p>
          <a:p>
            <a:r>
              <a:rPr lang="en-AU" dirty="0"/>
              <a:t>    configuration script: Registry, Script, Archive, File, </a:t>
            </a:r>
            <a:r>
              <a:rPr lang="en-AU" dirty="0" err="1"/>
              <a:t>WindowsFeature</a:t>
            </a:r>
            <a:r>
              <a:rPr lang="en-AU" dirty="0"/>
              <a:t>, Package,</a:t>
            </a:r>
          </a:p>
          <a:p>
            <a:r>
              <a:rPr lang="en-AU" dirty="0"/>
              <a:t>    Environment, Group, User, Log, Service, and </a:t>
            </a:r>
            <a:r>
              <a:rPr lang="en-AU" dirty="0" err="1"/>
              <a:t>WindowsProcess</a:t>
            </a:r>
            <a:r>
              <a:rPr lang="en-AU" dirty="0"/>
              <a:t>. The example above</a:t>
            </a:r>
          </a:p>
          <a:p>
            <a:r>
              <a:rPr lang="en-AU" dirty="0"/>
              <a:t>    demonstrates how to use the File and </a:t>
            </a:r>
            <a:r>
              <a:rPr lang="en-AU" dirty="0" err="1"/>
              <a:t>WindowsFeature</a:t>
            </a:r>
            <a:r>
              <a:rPr lang="en-AU" dirty="0"/>
              <a:t> resources. To see all the</a:t>
            </a:r>
          </a:p>
          <a:p>
            <a:r>
              <a:rPr lang="en-AU" dirty="0"/>
              <a:t>    properties that you can use with a given resource, place the cursor on the resource</a:t>
            </a:r>
          </a:p>
          <a:p>
            <a:r>
              <a:rPr lang="en-AU" dirty="0"/>
              <a:t>    keyword (for example, File) within your configuration script in the Windows PowerShell</a:t>
            </a:r>
          </a:p>
          <a:p>
            <a:r>
              <a:rPr lang="en-AU" dirty="0"/>
              <a:t>    ISE, hold down CTRL, and press the SPACEBAR.</a:t>
            </a:r>
          </a:p>
          <a:p>
            <a:endParaRPr lang="en-AU" dirty="0"/>
          </a:p>
          <a:p>
            <a:r>
              <a:rPr lang="en-AU" dirty="0"/>
              <a:t>SEE ALSO</a:t>
            </a:r>
          </a:p>
          <a:p>
            <a:r>
              <a:rPr lang="en-AU" dirty="0"/>
              <a:t>   "Windows PowerShell Desired State Configuration"</a:t>
            </a:r>
          </a:p>
          <a:p>
            <a:r>
              <a:rPr lang="en-AU" dirty="0"/>
              <a:t>   (http://go.microsoft.com/fwlink/?LinkId=311940)</a:t>
            </a:r>
          </a:p>
          <a:p>
            <a:endParaRPr lang="en-AU" dirty="0"/>
          </a:p>
        </p:txBody>
      </p:sp>
    </p:spTree>
    <p:extLst>
      <p:ext uri="{BB962C8B-B14F-4D97-AF65-F5344CB8AC3E}">
        <p14:creationId xmlns:p14="http://schemas.microsoft.com/office/powerpoint/2010/main" val="1095722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AU" dirty="0"/>
              <a:t>LONG DESCRIPTION</a:t>
            </a:r>
          </a:p>
          <a:p>
            <a:r>
              <a:rPr lang="en-AU" dirty="0"/>
              <a:t>    DSC is a management platform in Windows PowerShell.</a:t>
            </a:r>
          </a:p>
          <a:p>
            <a:r>
              <a:rPr lang="en-AU" dirty="0"/>
              <a:t>    It enables the deployment and management of configuration data</a:t>
            </a:r>
          </a:p>
          <a:p>
            <a:r>
              <a:rPr lang="en-AU" dirty="0"/>
              <a:t>    for software services and the environment on which these services run.</a:t>
            </a:r>
          </a:p>
          <a:p>
            <a:r>
              <a:rPr lang="en-AU" dirty="0"/>
              <a:t>    DSC provides a set of Windows PowerShell language extensions,</a:t>
            </a:r>
          </a:p>
          <a:p>
            <a:r>
              <a:rPr lang="en-AU" dirty="0"/>
              <a:t>    new cmdlets, and resources that you can use to declaratively specify</a:t>
            </a:r>
          </a:p>
          <a:p>
            <a:r>
              <a:rPr lang="en-AU" dirty="0"/>
              <a:t>    how you want the state of your software environment to be configured.</a:t>
            </a:r>
          </a:p>
          <a:p>
            <a:endParaRPr lang="en-AU" dirty="0"/>
          </a:p>
          <a:p>
            <a:r>
              <a:rPr lang="en-AU" dirty="0"/>
              <a:t>    DSC is introduced in Windows PowerShell 4.0.</a:t>
            </a:r>
          </a:p>
          <a:p>
            <a:endParaRPr lang="en-AU" dirty="0"/>
          </a:p>
          <a:p>
            <a:r>
              <a:rPr lang="en-AU" dirty="0"/>
              <a:t>    For detailed information about DSC, see</a:t>
            </a:r>
          </a:p>
          <a:p>
            <a:r>
              <a:rPr lang="en-AU" dirty="0"/>
              <a:t>    "Windows PowerShell Desired State Configuration" in the TechNet Library at</a:t>
            </a:r>
          </a:p>
          <a:p>
            <a:r>
              <a:rPr lang="en-AU" dirty="0"/>
              <a:t>    http://go.microsoft.com/fwlink/?LinkId=311940.</a:t>
            </a:r>
          </a:p>
          <a:p>
            <a:endParaRPr lang="en-AU" dirty="0"/>
          </a:p>
          <a:p>
            <a:r>
              <a:rPr lang="en-AU" dirty="0"/>
              <a:t>USING DSC</a:t>
            </a:r>
          </a:p>
          <a:p>
            <a:r>
              <a:rPr lang="en-AU" dirty="0"/>
              <a:t>    To use DSC to configure your environment, first define a Windows</a:t>
            </a:r>
          </a:p>
          <a:p>
            <a:r>
              <a:rPr lang="en-AU" dirty="0"/>
              <a:t>    PowerShell script block using the Configuration keyword, followed by an</a:t>
            </a:r>
          </a:p>
          <a:p>
            <a:r>
              <a:rPr lang="en-AU" dirty="0"/>
              <a:t>    identifier, which is in turn followed by the pair of curly braces delimiting</a:t>
            </a:r>
          </a:p>
          <a:p>
            <a:r>
              <a:rPr lang="en-AU" dirty="0"/>
              <a:t>    the block. Inside the configuration block you can define node blocks that</a:t>
            </a:r>
          </a:p>
          <a:p>
            <a:r>
              <a:rPr lang="en-AU" dirty="0"/>
              <a:t>    specify the desired configuration state for each node (computer) in the</a:t>
            </a:r>
          </a:p>
          <a:p>
            <a:r>
              <a:rPr lang="en-AU" dirty="0"/>
              <a:t>    environment. A node block starts with the Node keyword, followed by the name</a:t>
            </a:r>
          </a:p>
          <a:p>
            <a:r>
              <a:rPr lang="en-AU" dirty="0"/>
              <a:t>    of the target computer, which can be a variable. After the computer name, come</a:t>
            </a:r>
          </a:p>
          <a:p>
            <a:r>
              <a:rPr lang="en-AU" dirty="0"/>
              <a:t>    the curly braces that delimit the node block. Inside the node block, you can</a:t>
            </a:r>
          </a:p>
          <a:p>
            <a:r>
              <a:rPr lang="en-AU" dirty="0"/>
              <a:t>    define resource blocks to configure specific resources. A resource block starts</a:t>
            </a:r>
          </a:p>
          <a:p>
            <a:r>
              <a:rPr lang="en-AU" dirty="0"/>
              <a:t>    with the type name of the resource, followed by the identifier you want to</a:t>
            </a:r>
          </a:p>
          <a:p>
            <a:r>
              <a:rPr lang="en-AU" dirty="0"/>
              <a:t>    specify for that block, followed by the curly braces that delimit the block,</a:t>
            </a:r>
          </a:p>
          <a:p>
            <a:r>
              <a:rPr lang="en-AU" dirty="0"/>
              <a:t>    as shown in the following example.</a:t>
            </a:r>
          </a:p>
          <a:p>
            <a:endParaRPr lang="en-AU" dirty="0"/>
          </a:p>
          <a:p>
            <a:r>
              <a:rPr lang="en-AU" dirty="0"/>
              <a:t>    Configuration </a:t>
            </a:r>
            <a:r>
              <a:rPr lang="en-AU" dirty="0" err="1"/>
              <a:t>MyWebConfig</a:t>
            </a:r>
            <a:endParaRPr lang="en-AU" dirty="0"/>
          </a:p>
          <a:p>
            <a:r>
              <a:rPr lang="en-AU" dirty="0"/>
              <a:t>    {</a:t>
            </a:r>
          </a:p>
          <a:p>
            <a:r>
              <a:rPr lang="en-AU" dirty="0"/>
              <a:t>       # Parameters are optional</a:t>
            </a:r>
          </a:p>
          <a:p>
            <a:r>
              <a:rPr lang="en-AU" dirty="0"/>
              <a:t>       </a:t>
            </a:r>
            <a:r>
              <a:rPr lang="en-AU" dirty="0" err="1"/>
              <a:t>param</a:t>
            </a:r>
            <a:r>
              <a:rPr lang="en-AU" dirty="0"/>
              <a:t> ($</a:t>
            </a:r>
            <a:r>
              <a:rPr lang="en-AU" dirty="0" err="1"/>
              <a:t>MachineName</a:t>
            </a:r>
            <a:r>
              <a:rPr lang="en-AU" dirty="0"/>
              <a:t>, $</a:t>
            </a:r>
            <a:r>
              <a:rPr lang="en-AU" dirty="0" err="1"/>
              <a:t>WebsiteFilePath</a:t>
            </a:r>
            <a:r>
              <a:rPr lang="en-AU" dirty="0"/>
              <a:t>)</a:t>
            </a:r>
          </a:p>
          <a:p>
            <a:endParaRPr lang="en-AU" dirty="0"/>
          </a:p>
          <a:p>
            <a:r>
              <a:rPr lang="en-AU" dirty="0"/>
              <a:t>       # A Configuration block can have one or more Node blocks</a:t>
            </a:r>
          </a:p>
          <a:p>
            <a:r>
              <a:rPr lang="en-AU" dirty="0"/>
              <a:t>       Node $</a:t>
            </a:r>
            <a:r>
              <a:rPr lang="en-AU" dirty="0" err="1"/>
              <a:t>MachineName</a:t>
            </a:r>
            <a:endParaRPr lang="en-AU" dirty="0"/>
          </a:p>
          <a:p>
            <a:r>
              <a:rPr lang="en-AU" dirty="0"/>
              <a:t>       {</a:t>
            </a:r>
          </a:p>
          <a:p>
            <a:r>
              <a:rPr lang="en-AU" dirty="0"/>
              <a:t>          # Next, specify one or more resource blocks</a:t>
            </a:r>
          </a:p>
          <a:p>
            <a:r>
              <a:rPr lang="en-AU" dirty="0"/>
              <a:t>          # </a:t>
            </a:r>
            <a:r>
              <a:rPr lang="en-AU" dirty="0" err="1"/>
              <a:t>WindowsFeature</a:t>
            </a:r>
            <a:r>
              <a:rPr lang="en-AU" dirty="0"/>
              <a:t> is one of the resources you can use in a Node block</a:t>
            </a:r>
          </a:p>
          <a:p>
            <a:r>
              <a:rPr lang="en-AU" dirty="0"/>
              <a:t>          # This example ensures the Web Server (IIS) role is installed</a:t>
            </a:r>
          </a:p>
          <a:p>
            <a:r>
              <a:rPr lang="en-AU" dirty="0"/>
              <a:t>          </a:t>
            </a:r>
            <a:r>
              <a:rPr lang="en-AU" dirty="0" err="1"/>
              <a:t>WindowsFeature</a:t>
            </a:r>
            <a:r>
              <a:rPr lang="en-AU" dirty="0"/>
              <a:t> IIS</a:t>
            </a:r>
          </a:p>
          <a:p>
            <a:r>
              <a:rPr lang="en-AU" dirty="0"/>
              <a:t>          {</a:t>
            </a:r>
          </a:p>
          <a:p>
            <a:r>
              <a:rPr lang="en-AU" dirty="0"/>
              <a:t>             # To ensure that the role is not installed, set Ensure to "Absent"</a:t>
            </a:r>
          </a:p>
          <a:p>
            <a:r>
              <a:rPr lang="en-AU" dirty="0"/>
              <a:t>              Ensure = "Present"</a:t>
            </a:r>
          </a:p>
          <a:p>
            <a:r>
              <a:rPr lang="en-AU" dirty="0"/>
              <a:t>              Name = "Web-Server" # Use the Name property from Get-</a:t>
            </a:r>
            <a:r>
              <a:rPr lang="en-AU" dirty="0" err="1"/>
              <a:t>WindowsFeature</a:t>
            </a:r>
            <a:endParaRPr lang="en-AU" dirty="0"/>
          </a:p>
          <a:p>
            <a:r>
              <a:rPr lang="en-AU" dirty="0"/>
              <a:t>          }</a:t>
            </a:r>
          </a:p>
          <a:p>
            <a:endParaRPr lang="en-AU" dirty="0"/>
          </a:p>
          <a:p>
            <a:r>
              <a:rPr lang="en-AU" dirty="0"/>
              <a:t>          # You can use the File resource to create files and folders</a:t>
            </a:r>
          </a:p>
          <a:p>
            <a:r>
              <a:rPr lang="en-AU" dirty="0"/>
              <a:t>          # "</a:t>
            </a:r>
            <a:r>
              <a:rPr lang="en-AU" dirty="0" err="1"/>
              <a:t>WebDirectory</a:t>
            </a:r>
            <a:r>
              <a:rPr lang="en-AU" dirty="0"/>
              <a:t>" is the name you want to use to refer to this instance</a:t>
            </a:r>
          </a:p>
          <a:p>
            <a:r>
              <a:rPr lang="en-AU" dirty="0"/>
              <a:t>          File </a:t>
            </a:r>
            <a:r>
              <a:rPr lang="en-AU" dirty="0" err="1"/>
              <a:t>WebDirectory</a:t>
            </a:r>
            <a:endParaRPr lang="en-AU" dirty="0"/>
          </a:p>
          <a:p>
            <a:r>
              <a:rPr lang="en-AU" dirty="0"/>
              <a:t>          {</a:t>
            </a:r>
          </a:p>
          <a:p>
            <a:r>
              <a:rPr lang="en-AU" dirty="0"/>
              <a:t>             Ensure = "Present"  # You can also set Ensure to "Absent"</a:t>
            </a:r>
          </a:p>
          <a:p>
            <a:r>
              <a:rPr lang="en-AU" dirty="0"/>
              <a:t>             Type = "Directory" # Default is "File"</a:t>
            </a:r>
          </a:p>
          <a:p>
            <a:r>
              <a:rPr lang="en-AU" dirty="0"/>
              <a:t>             </a:t>
            </a:r>
            <a:r>
              <a:rPr lang="en-AU" dirty="0" err="1"/>
              <a:t>Recurse</a:t>
            </a:r>
            <a:r>
              <a:rPr lang="en-AU" dirty="0"/>
              <a:t> = $true</a:t>
            </a:r>
          </a:p>
          <a:p>
            <a:r>
              <a:rPr lang="en-AU" dirty="0"/>
              <a:t>             </a:t>
            </a:r>
            <a:r>
              <a:rPr lang="en-AU" dirty="0" err="1"/>
              <a:t>SourcePath</a:t>
            </a:r>
            <a:r>
              <a:rPr lang="en-AU" dirty="0"/>
              <a:t> = $</a:t>
            </a:r>
            <a:r>
              <a:rPr lang="en-AU" dirty="0" err="1"/>
              <a:t>WebsiteFilePath</a:t>
            </a:r>
            <a:endParaRPr lang="en-AU" dirty="0"/>
          </a:p>
          <a:p>
            <a:r>
              <a:rPr lang="en-AU" dirty="0"/>
              <a:t>             </a:t>
            </a:r>
            <a:r>
              <a:rPr lang="en-AU" dirty="0" err="1"/>
              <a:t>DestinationPath</a:t>
            </a:r>
            <a:r>
              <a:rPr lang="en-AU" dirty="0"/>
              <a:t> = "C:\inetpub\wwwroot"</a:t>
            </a:r>
          </a:p>
          <a:p>
            <a:endParaRPr lang="en-AU" dirty="0"/>
          </a:p>
          <a:p>
            <a:r>
              <a:rPr lang="en-AU" dirty="0"/>
              <a:t>             # Ensure that the IIS block is successfully run first before</a:t>
            </a:r>
          </a:p>
          <a:p>
            <a:r>
              <a:rPr lang="en-AU" dirty="0"/>
              <a:t>             # configuring this resource</a:t>
            </a:r>
          </a:p>
          <a:p>
            <a:r>
              <a:rPr lang="en-AU" dirty="0"/>
              <a:t>             Requires = "[</a:t>
            </a:r>
            <a:r>
              <a:rPr lang="en-AU" dirty="0" err="1"/>
              <a:t>WindowsFeature</a:t>
            </a:r>
            <a:r>
              <a:rPr lang="en-AU" dirty="0"/>
              <a:t>]IIS"  # Use Requires for dependencies</a:t>
            </a:r>
          </a:p>
          <a:p>
            <a:r>
              <a:rPr lang="en-AU" dirty="0"/>
              <a:t>          }</a:t>
            </a:r>
          </a:p>
          <a:p>
            <a:r>
              <a:rPr lang="en-AU" dirty="0"/>
              <a:t>       }</a:t>
            </a:r>
          </a:p>
          <a:p>
            <a:r>
              <a:rPr lang="en-AU" dirty="0"/>
              <a:t>    }</a:t>
            </a:r>
          </a:p>
          <a:p>
            <a:endParaRPr lang="en-AU" dirty="0"/>
          </a:p>
          <a:p>
            <a:r>
              <a:rPr lang="en-AU" dirty="0"/>
              <a:t>    To create a configuration, invoke the Configuration block the same way you would</a:t>
            </a:r>
          </a:p>
          <a:p>
            <a:r>
              <a:rPr lang="en-AU" dirty="0"/>
              <a:t>    invoke a Windows PowerShell function, passing in any expected parameters you may</a:t>
            </a:r>
          </a:p>
          <a:p>
            <a:r>
              <a:rPr lang="en-AU" dirty="0"/>
              <a:t>    have defined (two in the example above). For example, in this case:</a:t>
            </a:r>
          </a:p>
          <a:p>
            <a:endParaRPr lang="en-AU" dirty="0"/>
          </a:p>
          <a:p>
            <a:r>
              <a:rPr lang="en-AU" dirty="0"/>
              <a:t>    </a:t>
            </a:r>
            <a:r>
              <a:rPr lang="en-AU" dirty="0" err="1"/>
              <a:t>MyWebConfig</a:t>
            </a:r>
            <a:r>
              <a:rPr lang="en-AU" dirty="0"/>
              <a:t> -</a:t>
            </a:r>
            <a:r>
              <a:rPr lang="en-AU" dirty="0" err="1"/>
              <a:t>MachineName</a:t>
            </a:r>
            <a:r>
              <a:rPr lang="en-AU" dirty="0"/>
              <a:t> "</a:t>
            </a:r>
            <a:r>
              <a:rPr lang="en-AU" dirty="0" err="1"/>
              <a:t>TestMachine</a:t>
            </a:r>
            <a:r>
              <a:rPr lang="en-AU" dirty="0"/>
              <a:t>" -</a:t>
            </a:r>
            <a:r>
              <a:rPr lang="en-AU" dirty="0" err="1"/>
              <a:t>WebsiteFilePath</a:t>
            </a:r>
            <a:r>
              <a:rPr lang="en-AU" dirty="0"/>
              <a:t> "\\filesrv\WebFiles" `</a:t>
            </a:r>
          </a:p>
          <a:p>
            <a:r>
              <a:rPr lang="en-AU" dirty="0"/>
              <a:t>         -</a:t>
            </a:r>
            <a:r>
              <a:rPr lang="en-AU" dirty="0" err="1"/>
              <a:t>OutputPath</a:t>
            </a:r>
            <a:r>
              <a:rPr lang="en-AU" dirty="0"/>
              <a:t> "C:\Windows\system32\temp" # </a:t>
            </a:r>
            <a:r>
              <a:rPr lang="en-AU" dirty="0" err="1"/>
              <a:t>OutputPath</a:t>
            </a:r>
            <a:r>
              <a:rPr lang="en-AU" dirty="0"/>
              <a:t> is optional</a:t>
            </a:r>
          </a:p>
          <a:p>
            <a:endParaRPr lang="en-AU" dirty="0"/>
          </a:p>
          <a:p>
            <a:r>
              <a:rPr lang="en-AU" dirty="0"/>
              <a:t>    This generates a MOF file per node at the path you specify. These MOF files specify</a:t>
            </a:r>
          </a:p>
          <a:p>
            <a:r>
              <a:rPr lang="en-AU" dirty="0"/>
              <a:t>    the desired configuration for each node. Next, use the following cmdlet to parse the</a:t>
            </a:r>
          </a:p>
          <a:p>
            <a:r>
              <a:rPr lang="en-AU" dirty="0"/>
              <a:t>    configuration MOF files, send each node its corresponding configuration, and enact</a:t>
            </a:r>
          </a:p>
          <a:p>
            <a:r>
              <a:rPr lang="en-AU" dirty="0"/>
              <a:t>    those configurations.</a:t>
            </a:r>
          </a:p>
          <a:p>
            <a:endParaRPr lang="en-AU" dirty="0"/>
          </a:p>
          <a:p>
            <a:r>
              <a:rPr lang="en-AU" dirty="0"/>
              <a:t>    Start-</a:t>
            </a:r>
            <a:r>
              <a:rPr lang="en-AU" dirty="0" err="1"/>
              <a:t>DscConfiguration</a:t>
            </a:r>
            <a:r>
              <a:rPr lang="en-AU" dirty="0"/>
              <a:t> -Verbose -Wait -Path "C:\Windows\system32\temp"</a:t>
            </a:r>
          </a:p>
          <a:p>
            <a:endParaRPr lang="en-AU" dirty="0"/>
          </a:p>
          <a:p>
            <a:r>
              <a:rPr lang="en-AU" dirty="0"/>
              <a:t>USING DSC TO MAINTAIN CONFIGURATION STATE</a:t>
            </a:r>
          </a:p>
          <a:p>
            <a:r>
              <a:rPr lang="en-AU" dirty="0"/>
              <a:t>    With DSC, configuration is idempotent. This means that if you use DSC to enact the</a:t>
            </a:r>
          </a:p>
          <a:p>
            <a:r>
              <a:rPr lang="en-AU" dirty="0"/>
              <a:t>    same configuration more than once, the resulting configuration state will always</a:t>
            </a:r>
          </a:p>
          <a:p>
            <a:r>
              <a:rPr lang="en-AU" dirty="0"/>
              <a:t>    be the same. Because of this, if you suspect that any nodes in your environment</a:t>
            </a:r>
          </a:p>
          <a:p>
            <a:r>
              <a:rPr lang="en-AU" dirty="0"/>
              <a:t>    may have drifted from the desired state of configuration, you can enact the same</a:t>
            </a:r>
          </a:p>
          <a:p>
            <a:r>
              <a:rPr lang="en-AU" dirty="0"/>
              <a:t>    DSC configuration again to bring them back to the desired state. You do not need</a:t>
            </a:r>
          </a:p>
          <a:p>
            <a:r>
              <a:rPr lang="en-AU" dirty="0"/>
              <a:t>    to modify the configuration script to address only those resources whose state has</a:t>
            </a:r>
          </a:p>
          <a:p>
            <a:r>
              <a:rPr lang="en-AU" dirty="0"/>
              <a:t>    drifted from the desired state.</a:t>
            </a:r>
          </a:p>
          <a:p>
            <a:endParaRPr lang="en-AU" dirty="0"/>
          </a:p>
          <a:p>
            <a:r>
              <a:rPr lang="en-AU" dirty="0"/>
              <a:t>    The following example shows how you can verify whether the actual state of</a:t>
            </a:r>
          </a:p>
          <a:p>
            <a:r>
              <a:rPr lang="en-AU" dirty="0"/>
              <a:t>    configuration on a given node has drifted from the last DSC configuration enacted</a:t>
            </a:r>
          </a:p>
          <a:p>
            <a:r>
              <a:rPr lang="en-AU" dirty="0"/>
              <a:t>    on the node. In this example we are checking the configuration of the local computer.</a:t>
            </a:r>
          </a:p>
          <a:p>
            <a:endParaRPr lang="en-AU" dirty="0"/>
          </a:p>
          <a:p>
            <a:r>
              <a:rPr lang="en-AU" dirty="0"/>
              <a:t>    $session = New-</a:t>
            </a:r>
            <a:r>
              <a:rPr lang="en-AU" dirty="0" err="1"/>
              <a:t>CimSession</a:t>
            </a:r>
            <a:r>
              <a:rPr lang="en-AU" dirty="0"/>
              <a:t> -</a:t>
            </a:r>
            <a:r>
              <a:rPr lang="en-AU" dirty="0" err="1"/>
              <a:t>ComputerName</a:t>
            </a:r>
            <a:r>
              <a:rPr lang="en-AU" dirty="0"/>
              <a:t> "localhost"</a:t>
            </a:r>
          </a:p>
          <a:p>
            <a:r>
              <a:rPr lang="en-AU" dirty="0"/>
              <a:t>    Test-</a:t>
            </a:r>
            <a:r>
              <a:rPr lang="en-AU" dirty="0" err="1"/>
              <a:t>DscConfiguration</a:t>
            </a:r>
            <a:r>
              <a:rPr lang="en-AU" dirty="0"/>
              <a:t> -</a:t>
            </a:r>
            <a:r>
              <a:rPr lang="en-AU" dirty="0" err="1"/>
              <a:t>CimSession</a:t>
            </a:r>
            <a:r>
              <a:rPr lang="en-AU" dirty="0"/>
              <a:t> $session</a:t>
            </a:r>
          </a:p>
          <a:p>
            <a:endParaRPr lang="en-AU" dirty="0"/>
          </a:p>
          <a:p>
            <a:r>
              <a:rPr lang="en-AU" dirty="0"/>
              <a:t>BUILT-IN DSC RESOURCES</a:t>
            </a:r>
          </a:p>
          <a:p>
            <a:r>
              <a:rPr lang="en-AU" dirty="0"/>
              <a:t>    DSC provides the following set of built-in resources that you can use in a</a:t>
            </a:r>
          </a:p>
          <a:p>
            <a:r>
              <a:rPr lang="en-AU" dirty="0"/>
              <a:t>    configuration script: Registry, Script, Archive, File, </a:t>
            </a:r>
            <a:r>
              <a:rPr lang="en-AU" dirty="0" err="1"/>
              <a:t>WindowsFeature</a:t>
            </a:r>
            <a:r>
              <a:rPr lang="en-AU" dirty="0"/>
              <a:t>, Package,</a:t>
            </a:r>
          </a:p>
          <a:p>
            <a:r>
              <a:rPr lang="en-AU" dirty="0"/>
              <a:t>    Environment, Group, User, Log, Service, and </a:t>
            </a:r>
            <a:r>
              <a:rPr lang="en-AU" dirty="0" err="1"/>
              <a:t>WindowsProcess</a:t>
            </a:r>
            <a:r>
              <a:rPr lang="en-AU" dirty="0"/>
              <a:t>. The example above</a:t>
            </a:r>
          </a:p>
          <a:p>
            <a:r>
              <a:rPr lang="en-AU" dirty="0"/>
              <a:t>    demonstrates how to use the File and </a:t>
            </a:r>
            <a:r>
              <a:rPr lang="en-AU" dirty="0" err="1"/>
              <a:t>WindowsFeature</a:t>
            </a:r>
            <a:r>
              <a:rPr lang="en-AU" dirty="0"/>
              <a:t> resources. To see all the</a:t>
            </a:r>
          </a:p>
          <a:p>
            <a:r>
              <a:rPr lang="en-AU" dirty="0"/>
              <a:t>    properties that you can use with a given resource, place the cursor on the resource</a:t>
            </a:r>
          </a:p>
          <a:p>
            <a:r>
              <a:rPr lang="en-AU" dirty="0"/>
              <a:t>    keyword (for example, File) within your configuration script in the Windows PowerShell</a:t>
            </a:r>
          </a:p>
          <a:p>
            <a:r>
              <a:rPr lang="en-AU" dirty="0"/>
              <a:t>    ISE, hold down CTRL, and press the SPACEBAR.</a:t>
            </a:r>
          </a:p>
          <a:p>
            <a:endParaRPr lang="en-AU" dirty="0"/>
          </a:p>
          <a:p>
            <a:r>
              <a:rPr lang="en-AU" dirty="0"/>
              <a:t>SEE ALSO</a:t>
            </a:r>
          </a:p>
          <a:p>
            <a:r>
              <a:rPr lang="en-AU" dirty="0"/>
              <a:t>   "Windows PowerShell Desired State Configuration"</a:t>
            </a:r>
          </a:p>
          <a:p>
            <a:r>
              <a:rPr lang="en-AU" dirty="0"/>
              <a:t>   (http://go.microsoft.com/fwlink/?LinkId=311940)</a:t>
            </a:r>
          </a:p>
          <a:p>
            <a:endParaRPr lang="en-AU" dirty="0"/>
          </a:p>
        </p:txBody>
      </p:sp>
    </p:spTree>
    <p:extLst>
      <p:ext uri="{BB962C8B-B14F-4D97-AF65-F5344CB8AC3E}">
        <p14:creationId xmlns:p14="http://schemas.microsoft.com/office/powerpoint/2010/main" val="1223704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50149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go into detail on this slide,</a:t>
            </a:r>
            <a:r>
              <a:rPr lang="en-US" baseline="0" dirty="0"/>
              <a:t> this is just to highlight some of terms and names of parts.  Each will be touched later in this module</a:t>
            </a:r>
            <a:endParaRPr lang="en-US" dirty="0"/>
          </a:p>
        </p:txBody>
      </p:sp>
    </p:spTree>
    <p:extLst>
      <p:ext uri="{BB962C8B-B14F-4D97-AF65-F5344CB8AC3E}">
        <p14:creationId xmlns:p14="http://schemas.microsoft.com/office/powerpoint/2010/main" val="4034605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949440" cy="2286000"/>
          </a:xfrm>
          <a:solidFill>
            <a:schemeClr val="accent1">
              <a:alpha val="90000"/>
            </a:schemeClr>
          </a:solidFill>
        </p:spPr>
        <p:txBody>
          <a:bodyPr lIns="91440" tIns="91440">
            <a:noAutofit/>
          </a:bodyPr>
          <a:lstStyle>
            <a:lvl1pPr>
              <a:lnSpc>
                <a:spcPct val="100000"/>
              </a:lnSpc>
              <a:defRPr sz="3600">
                <a:solidFill>
                  <a:schemeClr val="tx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chemeClr val="bg2">
              <a:alpha val="90000"/>
            </a:schemeClr>
          </a:solidFill>
        </p:spPr>
        <p:txBody>
          <a:bodyPr vert="horz" lIns="91440" tIns="9144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0"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solidFill>
                  <a:schemeClr val="tx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
        <p:nvSpPr>
          <p:cNvPr id="8"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Tree>
    <p:extLst>
      <p:ext uri="{BB962C8B-B14F-4D97-AF65-F5344CB8AC3E}">
        <p14:creationId xmlns:p14="http://schemas.microsoft.com/office/powerpoint/2010/main" val="234177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chemeClr val="bg2"/>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chemeClr val="accent2">
              <a:alpha val="90000"/>
            </a:schemeClr>
          </a:solidFill>
        </p:spPr>
        <p:txBody>
          <a:bodyPr vert="horz" lIns="91440" tIns="91440">
            <a:normAutofit/>
          </a:bodyPr>
          <a:lstStyle>
            <a:lvl1pPr marL="0" indent="0">
              <a:lnSpc>
                <a:spcPct val="100000"/>
              </a:lnSpc>
              <a:buFontTx/>
              <a:buNone/>
              <a:defRPr sz="16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5"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endParaRPr lang="en-US" dirty="0"/>
          </a:p>
        </p:txBody>
      </p:sp>
      <p:sp>
        <p:nvSpPr>
          <p:cNvPr id="6"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Tree>
    <p:extLst>
      <p:ext uri="{BB962C8B-B14F-4D97-AF65-F5344CB8AC3E}">
        <p14:creationId xmlns:p14="http://schemas.microsoft.com/office/powerpoint/2010/main" val="3648936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chemeClr val="bg2">
              <a:alpha val="90000"/>
            </a:schemeClr>
          </a:solidFill>
        </p:spPr>
        <p:txBody>
          <a:bodyPr vert="horz" lIns="182880" tIns="13716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chemeClr val="accent1">
              <a:alpha val="90000"/>
            </a:schemeClr>
          </a:solidFill>
        </p:spPr>
        <p:txBody>
          <a:bodyPr lIns="182880" tIns="13716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6"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endParaRPr lang="en-US" dirty="0"/>
          </a:p>
        </p:txBody>
      </p:sp>
      <p:sp>
        <p:nvSpPr>
          <p:cNvPr id="9"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endParaRPr lang="en-US" dirty="0"/>
          </a:p>
        </p:txBody>
      </p:sp>
    </p:spTree>
    <p:extLst>
      <p:ext uri="{BB962C8B-B14F-4D97-AF65-F5344CB8AC3E}">
        <p14:creationId xmlns:p14="http://schemas.microsoft.com/office/powerpoint/2010/main" val="1393259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32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D908574B-BD8E-4D24-A484-8D4C62CB8CD9}" type="datetime1">
              <a:rPr lang="en-US" smtClean="0"/>
              <a:t>6/20/2018</a:t>
            </a:fld>
            <a:endParaRPr lang="en-US" dirty="0"/>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AADF777-B676-4859-B542-0DBD409D76D0}" type="datetime1">
              <a:rPr lang="en-US" smtClean="0"/>
              <a:t>6/20/2018</a:t>
            </a:fld>
            <a:endParaRPr lang="en-US" dirty="0"/>
          </a:p>
        </p:txBody>
      </p:sp>
      <p:sp>
        <p:nvSpPr>
          <p:cNvPr id="4"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mn-lt"/>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a:normAutofit/>
          </a:bodyPr>
          <a:lstStyle>
            <a:lvl1pPr>
              <a:defRPr sz="2400">
                <a:solidFill>
                  <a:schemeClr val="tx1"/>
                </a:solidFill>
                <a:latin typeface="+mn-lt"/>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4"/>
          <p:cNvSpPr>
            <a:spLocks noGrp="1"/>
          </p:cNvSpPr>
          <p:nvPr>
            <p:ph type="body" sz="quarter" idx="13"/>
          </p:nvPr>
        </p:nvSpPr>
        <p:spPr>
          <a:xfrm>
            <a:off x="3048000" y="3429000"/>
            <a:ext cx="3048000" cy="2286000"/>
          </a:xfrm>
          <a:solidFill>
            <a:schemeClr val="accent3">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chemeClr val="accent4">
              <a:alpha val="90000"/>
            </a:schemeClr>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4"/>
          <p:cNvSpPr>
            <a:spLocks noGrp="1"/>
          </p:cNvSpPr>
          <p:nvPr>
            <p:ph type="body" sz="quarter" idx="15"/>
          </p:nvPr>
        </p:nvSpPr>
        <p:spPr>
          <a:xfrm>
            <a:off x="9144000" y="3429000"/>
            <a:ext cx="3048000" cy="2286000"/>
          </a:xfrm>
          <a:solidFill>
            <a:schemeClr val="accent5">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BDAE467A-F0B2-463B-96EF-E9BC1634FD26}" type="datetime1">
              <a:rPr lang="en-US" smtClean="0"/>
              <a:t>6/20/2018</a:t>
            </a:fld>
            <a:endParaRPr lang="en-US" dirty="0"/>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2400">
                <a:solidFill>
                  <a:srgbClr val="000000"/>
                </a:solidFill>
              </a:defRPr>
            </a:lvl1pPr>
            <a:lvl2pPr>
              <a:defRPr sz="2400">
                <a:solidFill>
                  <a:srgbClr val="000000"/>
                </a:solidFill>
              </a:defRPr>
            </a:lvl2pPr>
            <a:lvl3pPr>
              <a:lnSpc>
                <a:spcPct val="100000"/>
              </a:lnSpc>
              <a:defRPr sz="2400">
                <a:solidFill>
                  <a:srgbClr val="000000"/>
                </a:solidFill>
              </a:defRPr>
            </a:lvl3pPr>
            <a:lvl4pPr>
              <a:defRPr sz="2400">
                <a:solidFill>
                  <a:srgbClr val="000000"/>
                </a:solidFill>
              </a:defRPr>
            </a:lvl4pPr>
            <a:lvl5pPr>
              <a:defRPr sz="2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4"/>
          <p:cNvSpPr>
            <a:spLocks noGrp="1"/>
          </p:cNvSpPr>
          <p:nvPr>
            <p:ph type="body" sz="quarter" idx="13"/>
          </p:nvPr>
        </p:nvSpPr>
        <p:spPr>
          <a:xfrm>
            <a:off x="3048000" y="3429000"/>
            <a:ext cx="3048000" cy="2286000"/>
          </a:xfrm>
          <a:solidFill>
            <a:schemeClr val="accent3"/>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chemeClr val="accent4"/>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4"/>
          <p:cNvSpPr>
            <a:spLocks noGrp="1"/>
          </p:cNvSpPr>
          <p:nvPr>
            <p:ph type="body" sz="quarter" idx="15"/>
          </p:nvPr>
        </p:nvSpPr>
        <p:spPr>
          <a:xfrm>
            <a:off x="9144000" y="3429000"/>
            <a:ext cx="3048000" cy="2286000"/>
          </a:xfrm>
          <a:solidFill>
            <a:schemeClr val="accent5"/>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20C79A23-0161-4080-8271-52692CB4AA83}" type="datetime1">
              <a:rPr lang="en-US" smtClean="0"/>
              <a:t>6/20/2018</a:t>
            </a:fld>
            <a:endParaRPr lang="en-US" dirty="0"/>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chemeClr val="accent1">
              <a:alpha val="90000"/>
            </a:schemeClr>
          </a:solidFill>
        </p:spPr>
        <p:txBody>
          <a:bodyPr>
            <a:normAutofit/>
          </a:bodyPr>
          <a:lstStyle>
            <a:lvl1pPr>
              <a:defRPr sz="2400">
                <a:solidFill>
                  <a:schemeClr val="tx1"/>
                </a:solidFill>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4"/>
          <p:cNvSpPr>
            <a:spLocks noGrp="1"/>
          </p:cNvSpPr>
          <p:nvPr>
            <p:ph type="body" sz="quarter" idx="13"/>
          </p:nvPr>
        </p:nvSpPr>
        <p:spPr>
          <a:xfrm>
            <a:off x="3048000" y="3429000"/>
            <a:ext cx="3048000" cy="2286000"/>
          </a:xfrm>
          <a:solidFill>
            <a:schemeClr val="accent2">
              <a:alpha val="90000"/>
            </a:scheme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90000"/>
            </a:srgb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68600899-C4AC-42F7-8423-2D5C28C93DF3}" type="datetime1">
              <a:rPr lang="en-US" smtClean="0"/>
              <a:t>6/20/2018</a:t>
            </a:fld>
            <a:endParaRPr lang="en-US" dirty="0"/>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C249DC41-4F99-4916-B3C7-B31B88F4A512}" type="datetime1">
              <a:rPr lang="en-US" smtClean="0"/>
              <a:t>6/20/2018</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600">
                <a:solidFill>
                  <a:srgbClr val="3F3F3F"/>
                </a:solidFill>
              </a:defRPr>
            </a:lvl1pPr>
            <a:lvl2pPr>
              <a:defRPr sz="1600">
                <a:solidFill>
                  <a:srgbClr val="3F3F3F"/>
                </a:solidFill>
              </a:defRPr>
            </a:lvl2pPr>
            <a:lvl3pPr>
              <a:defRPr sz="1600">
                <a:solidFill>
                  <a:srgbClr val="3F3F3F"/>
                </a:solidFill>
              </a:defRPr>
            </a:lvl3pPr>
            <a:lvl4pPr>
              <a:defRPr sz="1600">
                <a:solidFill>
                  <a:srgbClr val="3F3F3F"/>
                </a:solidFill>
              </a:defRPr>
            </a:lvl4pPr>
            <a:lvl5pPr>
              <a:defRPr sz="16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4"/>
          <p:cNvSpPr>
            <a:spLocks noGrp="1"/>
          </p:cNvSpPr>
          <p:nvPr>
            <p:ph type="body" sz="quarter" idx="16"/>
          </p:nvPr>
        </p:nvSpPr>
        <p:spPr>
          <a:xfrm>
            <a:off x="9144000" y="3429000"/>
            <a:ext cx="3048000" cy="2286000"/>
          </a:xfrm>
          <a:solidFill>
            <a:schemeClr val="accent2"/>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solidFill>
                  <a:schemeClr val="tx1"/>
                </a:solidFill>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FD26C4C0-374C-488F-A5CD-E9843A3370B6}" type="datetime1">
              <a:rPr lang="en-US" smtClean="0"/>
              <a:t>6/20/2018</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chemeClr val="accent2"/>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8"/>
          <p:cNvSpPr>
            <a:spLocks noGrp="1"/>
          </p:cNvSpPr>
          <p:nvPr>
            <p:ph type="body" sz="quarter" idx="13"/>
          </p:nvPr>
        </p:nvSpPr>
        <p:spPr>
          <a:xfrm>
            <a:off x="9144000" y="3429000"/>
            <a:ext cx="3048000" cy="2286000"/>
          </a:xfrm>
          <a:solidFill>
            <a:schemeClr val="accent3"/>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p:cNvSpPr>
            <a:spLocks noGrp="1"/>
          </p:cNvSpPr>
          <p:nvPr>
            <p:ph type="body" sz="quarter" idx="14"/>
          </p:nvPr>
        </p:nvSpPr>
        <p:spPr>
          <a:xfrm>
            <a:off x="3048000" y="3429000"/>
            <a:ext cx="3048000" cy="2286000"/>
          </a:xfrm>
          <a:solidFill>
            <a:schemeClr val="bg2"/>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50"/>
            <a:ext cx="11811000" cy="5962650"/>
          </a:xfrm>
          <a:prstGeom prst="rect">
            <a:avLst/>
          </a:prstGeom>
        </p:spPr>
        <p:txBody>
          <a:bodyPr vert="horz" lIns="91440" tIns="45720" rIns="91440" bIns="4572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chemeClr val="bg1"/>
                </a:solidFill>
              </a:rPr>
              <a:t>Conditions and Terms of Use</a:t>
            </a:r>
          </a:p>
          <a:p>
            <a:r>
              <a:rPr lang="en-US" sz="1500" dirty="0">
                <a:solidFill>
                  <a:schemeClr val="accent1"/>
                </a:solidFill>
              </a:rPr>
              <a:t>Microsoft Confidential</a:t>
            </a:r>
          </a:p>
          <a:p>
            <a:r>
              <a:rPr lang="en-US" sz="1800" dirty="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chemeClr val="bg1"/>
              </a:solidFill>
            </a:endParaRPr>
          </a:p>
          <a:p>
            <a:r>
              <a:rPr lang="en-US" sz="2300" b="1" dirty="0">
                <a:solidFill>
                  <a:schemeClr val="bg1"/>
                </a:solidFill>
              </a:rPr>
              <a:t>Copyright and Trademarks </a:t>
            </a:r>
          </a:p>
          <a:p>
            <a:r>
              <a:rPr lang="en-US" sz="1500" dirty="0">
                <a:solidFill>
                  <a:schemeClr val="accent1"/>
                </a:solidFill>
              </a:rPr>
              <a:t>© 2013 Microsoft Corporation. All rights reserved.</a:t>
            </a:r>
          </a:p>
          <a:p>
            <a:r>
              <a:rPr lang="en-US" sz="1800" dirty="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chemeClr val="bg1"/>
                </a:solidFill>
              </a:rPr>
              <a:t>For more information, see </a:t>
            </a:r>
            <a:r>
              <a:rPr lang="en-US" sz="1800" b="1" dirty="0">
                <a:solidFill>
                  <a:schemeClr val="bg1"/>
                </a:solidFill>
              </a:rPr>
              <a:t>Use of Microsoft Copyrighted Content </a:t>
            </a:r>
            <a:r>
              <a:rPr lang="en-US" sz="1800" dirty="0">
                <a:solidFill>
                  <a:schemeClr val="bg1"/>
                </a:solidFill>
              </a:rPr>
              <a:t>at</a:t>
            </a:r>
            <a:br>
              <a:rPr lang="en-US" sz="1800" dirty="0">
                <a:solidFill>
                  <a:schemeClr val="bg1"/>
                </a:solidFill>
              </a:rPr>
            </a:br>
            <a:r>
              <a:rPr lang="en-US" sz="1800" dirty="0">
                <a:solidFill>
                  <a:srgbClr val="FF0000"/>
                </a:solidFill>
                <a:hlinkClick r:id="rId2"/>
              </a:rPr>
              <a:t>http://www.microsoft.com/about/legal/permissions/</a:t>
            </a:r>
            <a:endParaRPr lang="en-US" sz="1800" dirty="0">
              <a:solidFill>
                <a:srgbClr val="FF0000"/>
              </a:solidFill>
            </a:endParaRPr>
          </a:p>
          <a:p>
            <a:r>
              <a:rPr lang="en-US" sz="1800" dirty="0">
                <a:solidFill>
                  <a:schemeClr val="bg1"/>
                </a:solidFill>
              </a:rPr>
              <a:t>Microsoft®, Internet Explorer®, Outlook®, OneDrive®,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101035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DD21043-FEDE-4717-B780-97664287E3CC}" type="datetime1">
              <a:rPr lang="en-US" smtClean="0"/>
              <a:t>6/20/2018</a:t>
            </a:fld>
            <a:endParaRPr lang="en-US" dirty="0"/>
          </a:p>
        </p:txBody>
      </p:sp>
      <p:sp>
        <p:nvSpPr>
          <p:cNvPr id="8"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chemeClr val="bg2"/>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chemeClr val="accent1"/>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11132D9B-560C-4C07-85DC-279AA097C091}" type="datetime1">
              <a:rPr lang="en-US" smtClean="0"/>
              <a:t>6/20/2018</a:t>
            </a:fld>
            <a:endParaRPr lang="en-US" dirty="0"/>
          </a:p>
        </p:txBody>
      </p:sp>
      <p:sp>
        <p:nvSpPr>
          <p:cNvPr id="5"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4F553107-895A-4F40-B042-4524277A9301}" type="datetime1">
              <a:rPr lang="en-US" smtClean="0"/>
              <a:t>6/20/2018</a:t>
            </a:fld>
            <a:endParaRPr lang="en-US" dirty="0"/>
          </a:p>
        </p:txBody>
      </p:sp>
      <p:sp>
        <p:nvSpPr>
          <p:cNvPr id="8"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4"/>
          <p:cNvSpPr>
            <a:spLocks noGrp="1"/>
          </p:cNvSpPr>
          <p:nvPr>
            <p:ph type="pic" sz="quarter" idx="17"/>
          </p:nvPr>
        </p:nvSpPr>
        <p:spPr>
          <a:xfrm>
            <a:off x="10361083" y="3218"/>
            <a:ext cx="1828800" cy="504534"/>
          </a:xfrm>
        </p:spPr>
        <p:txBody>
          <a:bodyPr/>
          <a:lstStyle>
            <a:lvl1pPr>
              <a:defRPr>
                <a:solidFill>
                  <a:srgbClr val="000000"/>
                </a:solidFill>
              </a:defRPr>
            </a:lvl1pPr>
          </a:lstStyle>
          <a:p>
            <a:r>
              <a:rPr lang="en-US"/>
              <a:t>Click icon to add picture</a:t>
            </a:r>
            <a:endParaRPr lang="en-US" dirty="0"/>
          </a:p>
        </p:txBody>
      </p:sp>
      <p:sp>
        <p:nvSpPr>
          <p:cNvPr id="6" name="Picture Placeholder 4"/>
          <p:cNvSpPr>
            <a:spLocks noGrp="1"/>
          </p:cNvSpPr>
          <p:nvPr>
            <p:ph type="pic" sz="quarter" idx="18"/>
          </p:nvPr>
        </p:nvSpPr>
        <p:spPr>
          <a:xfrm>
            <a:off x="0" y="0"/>
            <a:ext cx="1524000" cy="1143000"/>
          </a:xfrm>
        </p:spPr>
        <p:txBody>
          <a:bodyPr/>
          <a:lstStyle>
            <a:lvl1pPr>
              <a:defRPr>
                <a:solidFill>
                  <a:srgbClr val="000000"/>
                </a:solidFill>
              </a:defRPr>
            </a:lvl1pPr>
          </a:lstStyle>
          <a:p>
            <a:r>
              <a:rPr lang="en-US"/>
              <a:t>Click icon to add picture</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718337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endParaRPr lang="en-US" dirty="0"/>
          </a:p>
        </p:txBody>
      </p:sp>
      <p:sp>
        <p:nvSpPr>
          <p:cNvPr id="10"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0161862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2400" baseline="0">
                <a:solidFill>
                  <a:schemeClr val="tx1"/>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Tx/>
              <a:buNone/>
              <a:defRPr sz="2800" baseline="0">
                <a:solidFill>
                  <a:srgbClr val="3F3F3F"/>
                </a:solidFill>
                <a:latin typeface="Segoe UI Light" pitchFamily="34" charset="0"/>
              </a:defRPr>
            </a:lvl1pPr>
          </a:lstStyle>
          <a:p>
            <a:pPr lvl="0"/>
            <a:r>
              <a:rPr lang="en-US" dirty="0"/>
              <a:t>Click to edit slide content</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25920084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3246402"/>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3246402"/>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02595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428192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2683602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52292162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7504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107568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86200786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4173867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rIns="91440">
            <a:normAutofit/>
          </a:bodyPr>
          <a:lstStyle>
            <a:lvl1pPr>
              <a:defRPr sz="2800" baseline="0">
                <a:solidFill>
                  <a:schemeClr val="tx1"/>
                </a:solidFill>
                <a:latin typeface="Segoe UI Light" panose="020B0502040204020203" pitchFamily="34" charset="0"/>
              </a:defRPr>
            </a:lvl1pPr>
          </a:lstStyle>
          <a:p>
            <a:r>
              <a:rPr lang="en-US" dirty="0"/>
              <a:t>Module #: Module Title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chemeClr val="bg2">
              <a:alpha val="90000"/>
            </a:schemeClr>
          </a:solidFill>
        </p:spPr>
        <p:txBody>
          <a:bodyPr vert="horz" lIns="91440" tIns="91440">
            <a:normAutofit/>
          </a:bodyPr>
          <a:lstStyle>
            <a:lvl1pPr marL="0" indent="0">
              <a:lnSpc>
                <a:spcPct val="100000"/>
              </a:lnSpc>
              <a:buFontTx/>
              <a:buNone/>
              <a:defRPr sz="20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Module Overview</a:t>
            </a:r>
          </a:p>
        </p:txBody>
      </p:sp>
    </p:spTree>
    <p:extLst>
      <p:ext uri="{BB962C8B-B14F-4D97-AF65-F5344CB8AC3E}">
        <p14:creationId xmlns:p14="http://schemas.microsoft.com/office/powerpoint/2010/main" val="2425770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sson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a:normAutofit/>
          </a:bodyPr>
          <a:lstStyle>
            <a:lvl1pPr>
              <a:defRPr sz="2400">
                <a:solidFill>
                  <a:schemeClr val="tx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chemeClr val="bg2"/>
          </a:solidFill>
        </p:spPr>
        <p:txBody>
          <a:bodyPr>
            <a:normAutofit/>
          </a:bodyPr>
          <a:lstStyle>
            <a:lvl1pPr>
              <a:lnSpc>
                <a:spcPct val="100000"/>
              </a:lnSpc>
              <a:defRPr sz="2400" baseline="0">
                <a:solidFill>
                  <a:schemeClr val="tx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chemeClr val="accent4"/>
          </a:solidFill>
        </p:spPr>
        <p:txBody>
          <a:bodyPr>
            <a:normAutofit/>
          </a:bodyPr>
          <a:lstStyle>
            <a:lvl1pPr>
              <a:lnSpc>
                <a:spcPct val="100000"/>
              </a:lnSpc>
              <a:defRPr sz="2400" baseline="0">
                <a:solidFill>
                  <a:schemeClr val="tx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
        <p:nvSpPr>
          <p:cNvPr id="10"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165896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solidFill>
                <a:schemeClr val="tx1"/>
              </a:solidFill>
            </a:endParaRPr>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solidFill>
                  <a:schemeClr val="tx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Demonstration: Title of Demo</a:t>
            </a:r>
          </a:p>
        </p:txBody>
      </p:sp>
    </p:spTree>
    <p:extLst>
      <p:ext uri="{BB962C8B-B14F-4D97-AF65-F5344CB8AC3E}">
        <p14:creationId xmlns:p14="http://schemas.microsoft.com/office/powerpoint/2010/main" val="392831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solidFill>
                  <a:schemeClr val="tx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Lab: Title of Lab</a:t>
            </a:r>
          </a:p>
        </p:txBody>
      </p:sp>
    </p:spTree>
    <p:extLst>
      <p:ext uri="{BB962C8B-B14F-4D97-AF65-F5344CB8AC3E}">
        <p14:creationId xmlns:p14="http://schemas.microsoft.com/office/powerpoint/2010/main" val="124410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182880" tIns="13716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182880" tIns="13716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7C5D1354-5E17-4D0C-852B-FC3DB4EECC89}" type="datetime1">
              <a:rPr lang="en-US" smtClean="0"/>
              <a:pPr/>
              <a:t>6/20/2018</a:t>
            </a:fld>
            <a:endParaRPr lang="en-US" dirty="0"/>
          </a:p>
        </p:txBody>
      </p:sp>
      <p:sp>
        <p:nvSpPr>
          <p:cNvPr id="6"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93" r:id="rId1"/>
    <p:sldLayoutId id="2147483816" r:id="rId2"/>
    <p:sldLayoutId id="2147483815" r:id="rId3"/>
    <p:sldLayoutId id="2147483821" r:id="rId4"/>
    <p:sldLayoutId id="2147483817" r:id="rId5"/>
    <p:sldLayoutId id="2147483797" r:id="rId6"/>
    <p:sldLayoutId id="2147483818" r:id="rId7"/>
    <p:sldLayoutId id="2147483819" r:id="rId8"/>
    <p:sldLayoutId id="2147483820" r:id="rId9"/>
    <p:sldLayoutId id="2147483806" r:id="rId10"/>
    <p:sldLayoutId id="2147483807" r:id="rId11"/>
    <p:sldLayoutId id="2147483808" r:id="rId12"/>
    <p:sldLayoutId id="2147483795" r:id="rId13"/>
    <p:sldLayoutId id="2147483784" r:id="rId14"/>
    <p:sldLayoutId id="2147483785" r:id="rId15"/>
    <p:sldLayoutId id="2147483796" r:id="rId16"/>
    <p:sldLayoutId id="2147483786" r:id="rId17"/>
    <p:sldLayoutId id="2147483788" r:id="rId18"/>
    <p:sldLayoutId id="2147483787" r:id="rId19"/>
    <p:sldLayoutId id="2147483789" r:id="rId20"/>
    <p:sldLayoutId id="2147483799" r:id="rId21"/>
    <p:sldLayoutId id="2147483800" r:id="rId22"/>
    <p:sldLayoutId id="2147483780" r:id="rId23"/>
    <p:sldLayoutId id="2147483801" r:id="rId24"/>
    <p:sldLayoutId id="2147483802" r:id="rId25"/>
    <p:sldLayoutId id="2147483804" r:id="rId26"/>
    <p:sldLayoutId id="2147483811" r:id="rId27"/>
    <p:sldLayoutId id="2147483813" r:id="rId28"/>
    <p:sldLayoutId id="2147483805" r:id="rId29"/>
    <p:sldLayoutId id="2147483824" r:id="rId30"/>
    <p:sldLayoutId id="2147483825" r:id="rId31"/>
    <p:sldLayoutId id="2147483827" r:id="rId32"/>
    <p:sldLayoutId id="2147483829" r:id="rId33"/>
    <p:sldLayoutId id="2147483830" r:id="rId34"/>
    <p:sldLayoutId id="2147483831" r:id="rId35"/>
    <p:sldLayoutId id="2147483832" r:id="rId36"/>
  </p:sldLayoutIdLst>
  <p:hf hdr="0" ftr="0" dt="0"/>
  <p:txStyles>
    <p:titleStyle>
      <a:lvl1pPr eaLnBrk="1" hangingPunct="1">
        <a:defRPr sz="2000">
          <a:solidFill>
            <a:schemeClr val="bg1"/>
          </a:solidFill>
          <a:latin typeface="+mn-lt"/>
          <a:cs typeface="Segoe Pro Light"/>
        </a:defRPr>
      </a:lvl1pPr>
    </p:titleStyle>
    <p:bodyStyle>
      <a:lvl1pPr marL="0" indent="0" eaLnBrk="1" hangingPunct="1">
        <a:lnSpc>
          <a:spcPct val="120000"/>
        </a:lnSpc>
        <a:buFont typeface="Arial" panose="020B0604020202020204" pitchFamily="34" charset="0"/>
        <a:buNone/>
        <a:defRPr sz="2800">
          <a:solidFill>
            <a:schemeClr val="bg1"/>
          </a:solidFill>
          <a:latin typeface="Segoe UI Light" panose="020B0502040204020203" pitchFamily="34" charset="0"/>
          <a:cs typeface="Segoe UI Light" panose="020B0502040204020203" pitchFamily="34" charset="0"/>
        </a:defRPr>
      </a:lvl1pPr>
      <a:lvl2pPr marL="623888" indent="-619125" defTabSz="914400" eaLnBrk="1" hangingPunct="1">
        <a:lnSpc>
          <a:spcPct val="120000"/>
        </a:lnSpc>
        <a:buFont typeface="Arial" panose="020B0604020202020204" pitchFamily="34" charset="0"/>
        <a:buChar char="•"/>
        <a:defRPr sz="2800">
          <a:solidFill>
            <a:schemeClr val="bg1"/>
          </a:solidFill>
          <a:latin typeface="Segoe UI Light" panose="020B0502040204020203" pitchFamily="34" charset="0"/>
          <a:cs typeface="Segoe UI Light" panose="020B0502040204020203" pitchFamily="34" charset="0"/>
        </a:defRPr>
      </a:lvl2pPr>
      <a:lvl3pPr marL="1089025" indent="-1089025" eaLnBrk="1" hangingPunct="1">
        <a:lnSpc>
          <a:spcPct val="120000"/>
        </a:lnSpc>
        <a:buFont typeface="Arial" panose="020B0604020202020204" pitchFamily="34" charset="0"/>
        <a:buChar char="•"/>
        <a:defRPr sz="2800">
          <a:solidFill>
            <a:schemeClr val="bg1"/>
          </a:solidFill>
          <a:latin typeface="Segoe UI Light" panose="020B0502040204020203" pitchFamily="34" charset="0"/>
          <a:cs typeface="Segoe UI Light" panose="020B0502040204020203" pitchFamily="34" charset="0"/>
        </a:defRPr>
      </a:lvl3pPr>
      <a:lvl4pPr marL="1481138" indent="-1481138" eaLnBrk="1" hangingPunct="1">
        <a:lnSpc>
          <a:spcPct val="120000"/>
        </a:lnSpc>
        <a:buFont typeface="Arial" panose="020B0604020202020204" pitchFamily="34" charset="0"/>
        <a:buChar char="•"/>
        <a:defRPr sz="2800">
          <a:solidFill>
            <a:schemeClr val="bg1"/>
          </a:solidFill>
          <a:latin typeface="Segoe UI Light" panose="020B0502040204020203" pitchFamily="34" charset="0"/>
          <a:cs typeface="Segoe UI Light" panose="020B0502040204020203" pitchFamily="34" charset="0"/>
        </a:defRPr>
      </a:lvl4pPr>
      <a:lvl5pPr marL="1944688" indent="-1944688" eaLnBrk="1" hangingPunct="1">
        <a:lnSpc>
          <a:spcPct val="120000"/>
        </a:lnSpc>
        <a:buFont typeface="Arial" panose="020B0604020202020204" pitchFamily="34" charset="0"/>
        <a:buChar char="•"/>
        <a:defRPr sz="2800">
          <a:solidFill>
            <a:schemeClr val="bg1"/>
          </a:solidFill>
          <a:latin typeface="Segoe UI Light" panose="020B0502040204020203" pitchFamily="34" charset="0"/>
          <a:cs typeface="Segoe UI Light" panose="020B0502040204020203" pitchFamily="34" charset="0"/>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image" Target="../media/image1.png"/><Relationship Id="rId7" Type="http://schemas.openxmlformats.org/officeDocument/2006/relationships/image" Target="../media/image5.png"/><Relationship Id="rId12"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diagramColors" Target="../diagrams/colors4.xml"/><Relationship Id="rId5" Type="http://schemas.openxmlformats.org/officeDocument/2006/relationships/image" Target="../media/image3.png"/><Relationship Id="rId10" Type="http://schemas.openxmlformats.org/officeDocument/2006/relationships/diagramQuickStyle" Target="../diagrams/quickStyle4.xml"/><Relationship Id="rId4" Type="http://schemas.openxmlformats.org/officeDocument/2006/relationships/image" Target="../media/image2.png"/><Relationship Id="rId9"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PowerShell/DscResources"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hyperlink" Target="http://technet.microsoft.com/en-us/library/dn282132.aspx" TargetMode="External"/><Relationship Id="rId13" Type="http://schemas.openxmlformats.org/officeDocument/2006/relationships/hyperlink" Target="http://technet.microsoft.com/en-us/library/dn282120.aspx" TargetMode="External"/><Relationship Id="rId3" Type="http://schemas.openxmlformats.org/officeDocument/2006/relationships/hyperlink" Target="http://technet.microsoft.com/en-us/library/dn249917.aspx" TargetMode="External"/><Relationship Id="rId7" Type="http://schemas.openxmlformats.org/officeDocument/2006/relationships/hyperlink" Target="http://technet.microsoft.com/en-us/library/dn282117.aspx" TargetMode="External"/><Relationship Id="rId12" Type="http://schemas.openxmlformats.org/officeDocument/2006/relationships/hyperlink" Target="http://technet.microsoft.com/en-us/library/dn282130.aspx"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technet.microsoft.com/en-us/library/dn282124.aspx" TargetMode="External"/><Relationship Id="rId11" Type="http://schemas.openxmlformats.org/officeDocument/2006/relationships/hyperlink" Target="http://technet.microsoft.com/en-us/library/dn282127.aspx" TargetMode="External"/><Relationship Id="rId5" Type="http://schemas.openxmlformats.org/officeDocument/2006/relationships/hyperlink" Target="http://technet.microsoft.com/en-us/library/dn282129.aspx" TargetMode="External"/><Relationship Id="rId10" Type="http://schemas.openxmlformats.org/officeDocument/2006/relationships/hyperlink" Target="http://technet.microsoft.com/en-us/library/dn282133.aspx" TargetMode="External"/><Relationship Id="rId4" Type="http://schemas.openxmlformats.org/officeDocument/2006/relationships/hyperlink" Target="http://technet.microsoft.com/en-us/library/dn282121.aspx" TargetMode="External"/><Relationship Id="rId9" Type="http://schemas.openxmlformats.org/officeDocument/2006/relationships/hyperlink" Target="http://technet.microsoft.com/en-us/library/dn282123.aspx" TargetMode="External"/><Relationship Id="rId14" Type="http://schemas.openxmlformats.org/officeDocument/2006/relationships/hyperlink" Target="http://technet.microsoft.com/en-us/library/dn282118.aspx"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6.png"/></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9.xml"/><Relationship Id="rId1" Type="http://schemas.openxmlformats.org/officeDocument/2006/relationships/slideLayout" Target="../slideLayouts/slideLayout1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hyperlink" Target="https://microsoft.github.io/DSCEA/" TargetMode="Externa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s://blogs.technet.microsoft.com/markrenoden/2016/11/24/revisit-deploying-a-dc-to-azure-iaas-with-arm-and-dsc/" TargetMode="External"/><Relationship Id="rId2" Type="http://schemas.openxmlformats.org/officeDocument/2006/relationships/hyperlink" Target="https://blogs.technet.microsoft.com/lukeb/2017/12/14/azure-dsc-automation-windows-vs-linux/" TargetMode="Externa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hyperlink" Target="https://docs.microsoft.com/en-us/powershell/dsc/overview" TargetMode="External"/><Relationship Id="rId2" Type="http://schemas.openxmlformats.org/officeDocument/2006/relationships/notesSlide" Target="../notesSlides/notesSlide49.xml"/><Relationship Id="rId1" Type="http://schemas.openxmlformats.org/officeDocument/2006/relationships/slideLayout" Target="../slideLayouts/slideLayout5.xml"/><Relationship Id="rId5" Type="http://schemas.openxmlformats.org/officeDocument/2006/relationships/hyperlink" Target="https://microsoft.github.io/DSCEA/" TargetMode="External"/><Relationship Id="rId4" Type="http://schemas.openxmlformats.org/officeDocument/2006/relationships/hyperlink" Target="https://github.com/PowerShell/DscResourc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Module 8: Introduction to Desired State Configuration (DSC)</a:t>
            </a:r>
          </a:p>
        </p:txBody>
      </p:sp>
      <p:sp>
        <p:nvSpPr>
          <p:cNvPr id="8" name="Text Placeholder 7"/>
          <p:cNvSpPr>
            <a:spLocks noGrp="1"/>
          </p:cNvSpPr>
          <p:nvPr>
            <p:ph type="body" sz="quarter" idx="16"/>
          </p:nvPr>
        </p:nvSpPr>
        <p:spPr/>
        <p:txBody>
          <a:bodyPr/>
          <a:lstStyle/>
          <a:p>
            <a:r>
              <a:rPr lang="en-US" dirty="0"/>
              <a:t>Module Overview</a:t>
            </a:r>
          </a:p>
        </p:txBody>
      </p:sp>
      <p:sp>
        <p:nvSpPr>
          <p:cNvPr id="2" name="Slide Number Placeholder 1"/>
          <p:cNvSpPr>
            <a:spLocks noGrp="1"/>
          </p:cNvSpPr>
          <p:nvPr>
            <p:ph type="sldNum" sz="quarter" idx="11"/>
          </p:nvPr>
        </p:nvSpPr>
        <p:spPr/>
        <p:txBody>
          <a:bodyPr/>
          <a:lstStyle/>
          <a:p>
            <a:fld id="{74A398B2-5A34-1A4A-811E-F4027282568C}" type="slidenum">
              <a:rPr lang="en-US" smtClean="0"/>
              <a:pPr/>
              <a:t>1</a:t>
            </a:fld>
            <a:endParaRPr lang="en-US"/>
          </a:p>
        </p:txBody>
      </p:sp>
    </p:spTree>
    <p:extLst>
      <p:ext uri="{BB962C8B-B14F-4D97-AF65-F5344CB8AC3E}">
        <p14:creationId xmlns:p14="http://schemas.microsoft.com/office/powerpoint/2010/main" val="4160933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7" descr="\\MAGNUM\Projects\Microsoft\Cloud Power FY12\Design\ICONS_PNG\Gears.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814903" y="2235449"/>
            <a:ext cx="1616386" cy="1616386"/>
          </a:xfrm>
          <a:prstGeom prst="rect">
            <a:avLst/>
          </a:prstGeom>
          <a:noFill/>
          <a:ln>
            <a:solidFill>
              <a:schemeClr val="bg1"/>
            </a:solidFill>
          </a:ln>
        </p:spPr>
      </p:pic>
      <p:pic>
        <p:nvPicPr>
          <p:cNvPr id="15" name="Picture 3" descr="\\MAGNUM\Projects\Microsoft\Cloud Power FY12\Design\ICONS_PNG\Document.png"/>
          <p:cNvPicPr>
            <a:picLocks noChangeAspect="1" noChangeArrowheads="1"/>
          </p:cNvPicPr>
          <p:nvPr/>
        </p:nvPicPr>
        <p:blipFill>
          <a:blip r:embed="rId4" cstate="print">
            <a:duotone>
              <a:prstClr val="black"/>
              <a:schemeClr val="tx2">
                <a:tint val="45000"/>
                <a:satMod val="400000"/>
              </a:schemeClr>
            </a:duotone>
          </a:blip>
          <a:stretch>
            <a:fillRect/>
          </a:stretch>
        </p:blipFill>
        <p:spPr bwMode="auto">
          <a:xfrm>
            <a:off x="8122236" y="4752713"/>
            <a:ext cx="1616386" cy="1616386"/>
          </a:xfrm>
          <a:prstGeom prst="rect">
            <a:avLst/>
          </a:prstGeom>
          <a:noFill/>
          <a:ln>
            <a:solidFill>
              <a:schemeClr val="bg1"/>
            </a:solidFill>
          </a:ln>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345972" y="4752713"/>
            <a:ext cx="2539053" cy="1683298"/>
          </a:xfrm>
          <a:prstGeom prst="rect">
            <a:avLst/>
          </a:prstGeom>
          <a:ln>
            <a:noFill/>
          </a:ln>
          <a:effectLst>
            <a:outerShdw blurRad="292100" dist="139700" dir="2700000" algn="tl" rotWithShape="0">
              <a:srgbClr val="333333">
                <a:alpha val="65000"/>
              </a:srgbClr>
            </a:outerShdw>
          </a:effectLst>
        </p:spPr>
      </p:pic>
      <p:pic>
        <p:nvPicPr>
          <p:cNvPr id="13" name="Picture 2" descr="\\MAGNUM\Projects\Microsoft\Cloud Power FY12\Design\ICONS_PNG\Next_Gen_Application.png"/>
          <p:cNvPicPr>
            <a:picLocks noChangeAspect="1" noChangeArrowheads="1"/>
          </p:cNvPicPr>
          <p:nvPr/>
        </p:nvPicPr>
        <p:blipFill>
          <a:blip r:embed="rId6" cstate="print">
            <a:duotone>
              <a:prstClr val="black"/>
              <a:schemeClr val="tx2">
                <a:tint val="45000"/>
                <a:satMod val="400000"/>
              </a:schemeClr>
            </a:duotone>
          </a:blip>
          <a:srcRect/>
          <a:stretch>
            <a:fillRect/>
          </a:stretch>
        </p:blipFill>
        <p:spPr bwMode="auto">
          <a:xfrm>
            <a:off x="1569606" y="2235449"/>
            <a:ext cx="1616386" cy="1616386"/>
          </a:xfrm>
          <a:prstGeom prst="rect">
            <a:avLst/>
          </a:prstGeom>
          <a:solidFill>
            <a:schemeClr val="tx1"/>
          </a:solidFill>
          <a:ln>
            <a:solidFill>
              <a:schemeClr val="bg1"/>
            </a:solidFill>
          </a:ln>
        </p:spPr>
      </p:pic>
      <p:pic>
        <p:nvPicPr>
          <p:cNvPr id="8" name="Picture 7"/>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885898" y="195281"/>
            <a:ext cx="1863682" cy="1590638"/>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r>
              <a:rPr lang="en-US" dirty="0"/>
              <a:t>DSC Components</a:t>
            </a:r>
          </a:p>
        </p:txBody>
      </p:sp>
      <p:sp>
        <p:nvSpPr>
          <p:cNvPr id="4" name="Content Placeholder 3"/>
          <p:cNvSpPr>
            <a:spLocks noGrp="1"/>
          </p:cNvSpPr>
          <p:nvPr>
            <p:ph sz="quarter" idx="13"/>
          </p:nvPr>
        </p:nvSpPr>
        <p:spPr/>
        <p:txBody>
          <a:bodyPr/>
          <a:lstStyle/>
          <a:p>
            <a:endParaRPr lang="en-US" dirty="0"/>
          </a:p>
        </p:txBody>
      </p:sp>
      <p:graphicFrame>
        <p:nvGraphicFramePr>
          <p:cNvPr id="9" name="Diagram 8"/>
          <p:cNvGraphicFramePr/>
          <p:nvPr>
            <p:extLst>
              <p:ext uri="{D42A27DB-BD31-4B8C-83A1-F6EECF244321}">
                <p14:modId xmlns:p14="http://schemas.microsoft.com/office/powerpoint/2010/main" val="1946712561"/>
              </p:ext>
            </p:extLst>
          </p:nvPr>
        </p:nvGraphicFramePr>
        <p:xfrm>
          <a:off x="406400" y="1143000"/>
          <a:ext cx="11176000" cy="4953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601546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DSC Distribution Modes (Push vs. Pull)</a:t>
            </a:r>
          </a:p>
        </p:txBody>
      </p:sp>
      <p:sp>
        <p:nvSpPr>
          <p:cNvPr id="4" name="Slide Number Placeholder 3"/>
          <p:cNvSpPr>
            <a:spLocks noGrp="1"/>
          </p:cNvSpPr>
          <p:nvPr>
            <p:ph type="sldNum" sz="quarter" idx="11"/>
          </p:nvPr>
        </p:nvSpPr>
        <p:spPr/>
        <p:txBody>
          <a:bodyPr/>
          <a:lstStyle/>
          <a:p>
            <a:fld id="{74A398B2-5A34-1A4A-811E-F4027282568C}" type="slidenum">
              <a:rPr lang="en-US" smtClean="0"/>
              <a:pPr/>
              <a:t>11</a:t>
            </a:fld>
            <a:endParaRPr lang="en-US"/>
          </a:p>
        </p:txBody>
      </p:sp>
      <p:sp>
        <p:nvSpPr>
          <p:cNvPr id="15" name="Rectangle 14"/>
          <p:cNvSpPr/>
          <p:nvPr/>
        </p:nvSpPr>
        <p:spPr>
          <a:xfrm>
            <a:off x="407368" y="1124744"/>
            <a:ext cx="11305256" cy="5368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52" name="TextBox 51"/>
          <p:cNvSpPr txBox="1"/>
          <p:nvPr/>
        </p:nvSpPr>
        <p:spPr>
          <a:xfrm>
            <a:off x="659376" y="1181974"/>
            <a:ext cx="1475084" cy="461665"/>
          </a:xfrm>
          <a:prstGeom prst="rect">
            <a:avLst/>
          </a:prstGeom>
          <a:noFill/>
        </p:spPr>
        <p:txBody>
          <a:bodyPr wrap="none" rtlCol="0">
            <a:spAutoFit/>
          </a:bodyPr>
          <a:lstStyle/>
          <a:p>
            <a:r>
              <a:rPr lang="en-AU" sz="2400" b="1" dirty="0">
                <a:solidFill>
                  <a:schemeClr val="bg1"/>
                </a:solidFill>
                <a:latin typeface="Segoe UI Light" panose="020B0502040204020203" pitchFamily="34" charset="0"/>
                <a:cs typeface="Segoe UI Light" panose="020B0502040204020203" pitchFamily="34" charset="0"/>
              </a:rPr>
              <a:t>Authoring</a:t>
            </a:r>
          </a:p>
        </p:txBody>
      </p:sp>
      <p:sp>
        <p:nvSpPr>
          <p:cNvPr id="53" name="TextBox 52"/>
          <p:cNvSpPr txBox="1"/>
          <p:nvPr/>
        </p:nvSpPr>
        <p:spPr>
          <a:xfrm>
            <a:off x="5518759" y="1181974"/>
            <a:ext cx="1154483" cy="461665"/>
          </a:xfrm>
          <a:prstGeom prst="rect">
            <a:avLst/>
          </a:prstGeom>
          <a:noFill/>
        </p:spPr>
        <p:txBody>
          <a:bodyPr wrap="none" rtlCol="0">
            <a:spAutoFit/>
          </a:bodyPr>
          <a:lstStyle/>
          <a:p>
            <a:r>
              <a:rPr lang="en-AU" sz="2400" b="1" dirty="0">
                <a:solidFill>
                  <a:schemeClr val="bg1"/>
                </a:solidFill>
                <a:latin typeface="Segoe UI Light" panose="020B0502040204020203" pitchFamily="34" charset="0"/>
                <a:cs typeface="Segoe UI Light" panose="020B0502040204020203" pitchFamily="34" charset="0"/>
              </a:rPr>
              <a:t>Staging</a:t>
            </a:r>
          </a:p>
        </p:txBody>
      </p:sp>
      <p:sp>
        <p:nvSpPr>
          <p:cNvPr id="54" name="TextBox 53"/>
          <p:cNvSpPr txBox="1"/>
          <p:nvPr/>
        </p:nvSpPr>
        <p:spPr>
          <a:xfrm>
            <a:off x="10122324" y="1186442"/>
            <a:ext cx="1024639" cy="461665"/>
          </a:xfrm>
          <a:prstGeom prst="rect">
            <a:avLst/>
          </a:prstGeom>
          <a:noFill/>
        </p:spPr>
        <p:txBody>
          <a:bodyPr wrap="none" rtlCol="0">
            <a:spAutoFit/>
          </a:bodyPr>
          <a:lstStyle/>
          <a:p>
            <a:r>
              <a:rPr lang="en-AU" sz="2400" b="1" dirty="0">
                <a:solidFill>
                  <a:schemeClr val="bg1"/>
                </a:solidFill>
                <a:latin typeface="Segoe UI Light" panose="020B0502040204020203" pitchFamily="34" charset="0"/>
                <a:cs typeface="Segoe UI Light" panose="020B0502040204020203" pitchFamily="34" charset="0"/>
              </a:rPr>
              <a:t>Nodes</a:t>
            </a:r>
          </a:p>
        </p:txBody>
      </p:sp>
      <p:pic>
        <p:nvPicPr>
          <p:cNvPr id="33" name="Picture 3" descr="\\MAGNUM\Projects\Microsoft\Cloud Power FY12\Design\ICONS_PNG\Laptop.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64083" y="1562974"/>
            <a:ext cx="1527751" cy="1527751"/>
          </a:xfrm>
          <a:prstGeom prst="rect">
            <a:avLst/>
          </a:prstGeom>
          <a:noFill/>
        </p:spPr>
      </p:pic>
      <p:grpSp>
        <p:nvGrpSpPr>
          <p:cNvPr id="35" name="Group 34"/>
          <p:cNvGrpSpPr/>
          <p:nvPr/>
        </p:nvGrpSpPr>
        <p:grpSpPr>
          <a:xfrm>
            <a:off x="505305" y="3084477"/>
            <a:ext cx="1792850" cy="1149875"/>
            <a:chOff x="917949" y="3040063"/>
            <a:chExt cx="1828800" cy="1172932"/>
          </a:xfrm>
        </p:grpSpPr>
        <p:pic>
          <p:nvPicPr>
            <p:cNvPr id="36" name="Picture 35" descr="\\MAGNUM\Projects\Microsoft\Cloud Power FY12\Design\ICONS_PNG\Document.png"/>
            <p:cNvPicPr>
              <a:picLocks noChangeAspect="1" noChangeArrowheads="1"/>
            </p:cNvPicPr>
            <p:nvPr/>
          </p:nvPicPr>
          <p:blipFill>
            <a:blip r:embed="rId4" cstate="print">
              <a:duotone>
                <a:prstClr val="black"/>
                <a:schemeClr val="tx2">
                  <a:tint val="45000"/>
                  <a:satMod val="400000"/>
                </a:schemeClr>
              </a:duotone>
            </a:blip>
            <a:stretch>
              <a:fillRect/>
            </a:stretch>
          </p:blipFill>
          <p:spPr bwMode="auto">
            <a:xfrm>
              <a:off x="1375149" y="3040063"/>
              <a:ext cx="914400" cy="914400"/>
            </a:xfrm>
            <a:prstGeom prst="rect">
              <a:avLst/>
            </a:prstGeom>
            <a:noFill/>
          </p:spPr>
        </p:pic>
        <p:sp>
          <p:nvSpPr>
            <p:cNvPr id="37" name="TextBox 36"/>
            <p:cNvSpPr txBox="1"/>
            <p:nvPr/>
          </p:nvSpPr>
          <p:spPr>
            <a:xfrm>
              <a:off x="917949" y="3695930"/>
              <a:ext cx="1828800"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Server1.mof</a:t>
              </a:r>
            </a:p>
          </p:txBody>
        </p:sp>
      </p:grpSp>
      <p:sp>
        <p:nvSpPr>
          <p:cNvPr id="39" name="Right Arrow 38"/>
          <p:cNvSpPr/>
          <p:nvPr/>
        </p:nvSpPr>
        <p:spPr bwMode="auto">
          <a:xfrm>
            <a:off x="2134460" y="2074888"/>
            <a:ext cx="7962163" cy="68321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Config</a:t>
            </a:r>
            <a:r>
              <a:rPr lang="en-US" dirty="0">
                <a:gradFill>
                  <a:gsLst>
                    <a:gs pos="0">
                      <a:srgbClr val="FFFFFF"/>
                    </a:gs>
                    <a:gs pos="100000">
                      <a:srgbClr val="FFFFFF"/>
                    </a:gs>
                  </a:gsLst>
                  <a:lin ang="5400000" scaled="0"/>
                </a:gradFill>
                <a:ea typeface="Segoe UI" pitchFamily="34" charset="0"/>
                <a:cs typeface="Segoe UI" pitchFamily="34" charset="0"/>
              </a:rPr>
              <a:t> Pushed</a:t>
            </a:r>
          </a:p>
        </p:txBody>
      </p:sp>
      <p:grpSp>
        <p:nvGrpSpPr>
          <p:cNvPr id="40" name="Group 39"/>
          <p:cNvGrpSpPr/>
          <p:nvPr/>
        </p:nvGrpSpPr>
        <p:grpSpPr>
          <a:xfrm>
            <a:off x="9854732" y="1427388"/>
            <a:ext cx="1792850" cy="1979951"/>
            <a:chOff x="9323581" y="1643064"/>
            <a:chExt cx="1828800" cy="2019653"/>
          </a:xfrm>
        </p:grpSpPr>
        <p:pic>
          <p:nvPicPr>
            <p:cNvPr id="42" name="Picture 41" descr="\\MAGNUM\Projects\Microsoft\Cloud Power FY12\Design\Icons\PNGs\Server_2.png"/>
            <p:cNvPicPr>
              <a:picLocks noChangeAspect="1" noChangeArrowheads="1"/>
            </p:cNvPicPr>
            <p:nvPr/>
          </p:nvPicPr>
          <p:blipFill>
            <a:blip r:embed="rId5" cstate="print">
              <a:duotone>
                <a:prstClr val="black"/>
                <a:schemeClr val="tx2">
                  <a:tint val="45000"/>
                  <a:satMod val="400000"/>
                </a:schemeClr>
              </a:duotone>
            </a:blip>
            <a:srcRect/>
            <a:stretch>
              <a:fillRect/>
            </a:stretch>
          </p:blipFill>
          <p:spPr bwMode="auto">
            <a:xfrm>
              <a:off x="9323581" y="1643064"/>
              <a:ext cx="1828800" cy="1828800"/>
            </a:xfrm>
            <a:prstGeom prst="rect">
              <a:avLst/>
            </a:prstGeom>
            <a:noFill/>
          </p:spPr>
        </p:pic>
        <p:sp>
          <p:nvSpPr>
            <p:cNvPr id="44" name="TextBox 43"/>
            <p:cNvSpPr txBox="1"/>
            <p:nvPr/>
          </p:nvSpPr>
          <p:spPr>
            <a:xfrm>
              <a:off x="9323581" y="3145652"/>
              <a:ext cx="1828800"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Server1</a:t>
              </a:r>
            </a:p>
          </p:txBody>
        </p:sp>
      </p:grpSp>
      <p:pic>
        <p:nvPicPr>
          <p:cNvPr id="45" name="Picture 2" descr="\\MAGNUM\Projects\Microsoft\Cloud Power FY12\Design\ICONS_PNG\Next_Gen_Application.png"/>
          <p:cNvPicPr>
            <a:picLocks noChangeAspect="1" noChangeArrowheads="1"/>
          </p:cNvPicPr>
          <p:nvPr/>
        </p:nvPicPr>
        <p:blipFill>
          <a:blip r:embed="rId6" cstate="print">
            <a:duotone>
              <a:prstClr val="black"/>
              <a:schemeClr val="tx2">
                <a:tint val="45000"/>
                <a:satMod val="400000"/>
              </a:schemeClr>
            </a:duotone>
          </a:blip>
          <a:srcRect/>
          <a:stretch>
            <a:fillRect/>
          </a:stretch>
        </p:blipFill>
        <p:spPr bwMode="auto">
          <a:xfrm>
            <a:off x="5492099" y="2892245"/>
            <a:ext cx="903001" cy="825177"/>
          </a:xfrm>
          <a:prstGeom prst="rect">
            <a:avLst/>
          </a:prstGeom>
          <a:noFill/>
        </p:spPr>
      </p:pic>
      <p:sp>
        <p:nvSpPr>
          <p:cNvPr id="49" name="U-Turn Arrow 48"/>
          <p:cNvSpPr/>
          <p:nvPr/>
        </p:nvSpPr>
        <p:spPr bwMode="auto">
          <a:xfrm rot="16200000">
            <a:off x="7907012" y="2300701"/>
            <a:ext cx="1192381" cy="3189308"/>
          </a:xfrm>
          <a:prstGeom prst="uturnArrow">
            <a:avLst>
              <a:gd name="adj1" fmla="val 25000"/>
              <a:gd name="adj2" fmla="val 25000"/>
              <a:gd name="adj3" fmla="val 25881"/>
              <a:gd name="adj4" fmla="val 43750"/>
              <a:gd name="adj5" fmla="val 10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Config</a:t>
            </a:r>
            <a:r>
              <a:rPr lang="en-US" sz="2000" dirty="0">
                <a:gradFill>
                  <a:gsLst>
                    <a:gs pos="0">
                      <a:srgbClr val="FFFFFF"/>
                    </a:gs>
                    <a:gs pos="100000">
                      <a:srgbClr val="FFFFFF"/>
                    </a:gs>
                  </a:gsLst>
                  <a:lin ang="5400000" scaled="0"/>
                </a:gradFill>
                <a:ea typeface="Segoe UI" pitchFamily="34" charset="0"/>
                <a:cs typeface="Segoe UI" pitchFamily="34" charset="0"/>
              </a:rPr>
              <a:t> Pulled</a:t>
            </a:r>
          </a:p>
        </p:txBody>
      </p:sp>
      <p:grpSp>
        <p:nvGrpSpPr>
          <p:cNvPr id="51" name="Group 50"/>
          <p:cNvGrpSpPr/>
          <p:nvPr/>
        </p:nvGrpSpPr>
        <p:grpSpPr>
          <a:xfrm>
            <a:off x="9866533" y="3037228"/>
            <a:ext cx="1792850" cy="1979951"/>
            <a:chOff x="9323581" y="1643064"/>
            <a:chExt cx="1828800" cy="2019653"/>
          </a:xfrm>
        </p:grpSpPr>
        <p:pic>
          <p:nvPicPr>
            <p:cNvPr id="55" name="Picture 54" descr="\\MAGNUM\Projects\Microsoft\Cloud Power FY12\Design\Icons\PNGs\Server_2.png"/>
            <p:cNvPicPr>
              <a:picLocks noChangeAspect="1" noChangeArrowheads="1"/>
            </p:cNvPicPr>
            <p:nvPr/>
          </p:nvPicPr>
          <p:blipFill>
            <a:blip r:embed="rId5" cstate="print">
              <a:duotone>
                <a:prstClr val="black"/>
                <a:schemeClr val="tx2">
                  <a:tint val="45000"/>
                  <a:satMod val="400000"/>
                </a:schemeClr>
              </a:duotone>
            </a:blip>
            <a:srcRect/>
            <a:stretch>
              <a:fillRect/>
            </a:stretch>
          </p:blipFill>
          <p:spPr bwMode="auto">
            <a:xfrm>
              <a:off x="9323581" y="1643064"/>
              <a:ext cx="1828800" cy="1828800"/>
            </a:xfrm>
            <a:prstGeom prst="rect">
              <a:avLst/>
            </a:prstGeom>
            <a:noFill/>
          </p:spPr>
        </p:pic>
        <p:sp>
          <p:nvSpPr>
            <p:cNvPr id="56" name="TextBox 55"/>
            <p:cNvSpPr txBox="1"/>
            <p:nvPr/>
          </p:nvSpPr>
          <p:spPr>
            <a:xfrm>
              <a:off x="9323581" y="3145652"/>
              <a:ext cx="1828800"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Server1</a:t>
              </a:r>
            </a:p>
          </p:txBody>
        </p:sp>
      </p:grpSp>
      <p:grpSp>
        <p:nvGrpSpPr>
          <p:cNvPr id="57" name="Group 56"/>
          <p:cNvGrpSpPr/>
          <p:nvPr/>
        </p:nvGrpSpPr>
        <p:grpSpPr>
          <a:xfrm>
            <a:off x="9854732" y="4647069"/>
            <a:ext cx="1792850" cy="1979951"/>
            <a:chOff x="9323581" y="1643064"/>
            <a:chExt cx="1828800" cy="2019653"/>
          </a:xfrm>
        </p:grpSpPr>
        <p:pic>
          <p:nvPicPr>
            <p:cNvPr id="58" name="Picture 57" descr="\\MAGNUM\Projects\Microsoft\Cloud Power FY12\Design\Icons\PNGs\Server_2.png"/>
            <p:cNvPicPr>
              <a:picLocks noChangeAspect="1" noChangeArrowheads="1"/>
            </p:cNvPicPr>
            <p:nvPr/>
          </p:nvPicPr>
          <p:blipFill>
            <a:blip r:embed="rId5" cstate="print">
              <a:duotone>
                <a:prstClr val="black"/>
                <a:schemeClr val="tx2">
                  <a:tint val="45000"/>
                  <a:satMod val="400000"/>
                </a:schemeClr>
              </a:duotone>
            </a:blip>
            <a:srcRect/>
            <a:stretch>
              <a:fillRect/>
            </a:stretch>
          </p:blipFill>
          <p:spPr bwMode="auto">
            <a:xfrm>
              <a:off x="9323581" y="1643064"/>
              <a:ext cx="1828800" cy="1828800"/>
            </a:xfrm>
            <a:prstGeom prst="rect">
              <a:avLst/>
            </a:prstGeom>
            <a:noFill/>
          </p:spPr>
        </p:pic>
        <p:sp>
          <p:nvSpPr>
            <p:cNvPr id="59" name="TextBox 58"/>
            <p:cNvSpPr txBox="1"/>
            <p:nvPr/>
          </p:nvSpPr>
          <p:spPr>
            <a:xfrm>
              <a:off x="9323581" y="3145652"/>
              <a:ext cx="1828800"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Server1</a:t>
              </a:r>
            </a:p>
          </p:txBody>
        </p:sp>
      </p:grpSp>
      <p:grpSp>
        <p:nvGrpSpPr>
          <p:cNvPr id="61" name="Group 60"/>
          <p:cNvGrpSpPr/>
          <p:nvPr/>
        </p:nvGrpSpPr>
        <p:grpSpPr>
          <a:xfrm>
            <a:off x="505305" y="3816449"/>
            <a:ext cx="1792850" cy="1149875"/>
            <a:chOff x="917949" y="3040063"/>
            <a:chExt cx="1828800" cy="1172932"/>
          </a:xfrm>
        </p:grpSpPr>
        <p:pic>
          <p:nvPicPr>
            <p:cNvPr id="63" name="Picture 62" descr="\\MAGNUM\Projects\Microsoft\Cloud Power FY12\Design\ICONS_PNG\Document.png"/>
            <p:cNvPicPr>
              <a:picLocks noChangeAspect="1" noChangeArrowheads="1"/>
            </p:cNvPicPr>
            <p:nvPr/>
          </p:nvPicPr>
          <p:blipFill>
            <a:blip r:embed="rId4" cstate="print">
              <a:duotone>
                <a:prstClr val="black"/>
                <a:schemeClr val="tx2">
                  <a:tint val="45000"/>
                  <a:satMod val="400000"/>
                </a:schemeClr>
              </a:duotone>
            </a:blip>
            <a:stretch>
              <a:fillRect/>
            </a:stretch>
          </p:blipFill>
          <p:spPr bwMode="auto">
            <a:xfrm>
              <a:off x="1375149" y="3040063"/>
              <a:ext cx="914400" cy="914400"/>
            </a:xfrm>
            <a:prstGeom prst="rect">
              <a:avLst/>
            </a:prstGeom>
            <a:noFill/>
          </p:spPr>
        </p:pic>
        <p:sp>
          <p:nvSpPr>
            <p:cNvPr id="64" name="TextBox 63"/>
            <p:cNvSpPr txBox="1"/>
            <p:nvPr/>
          </p:nvSpPr>
          <p:spPr>
            <a:xfrm>
              <a:off x="917949" y="3695930"/>
              <a:ext cx="1828800"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Server1.mof</a:t>
              </a:r>
            </a:p>
          </p:txBody>
        </p:sp>
      </p:grpSp>
      <p:grpSp>
        <p:nvGrpSpPr>
          <p:cNvPr id="65" name="Group 64"/>
          <p:cNvGrpSpPr/>
          <p:nvPr/>
        </p:nvGrpSpPr>
        <p:grpSpPr>
          <a:xfrm>
            <a:off x="505305" y="4548421"/>
            <a:ext cx="1792850" cy="1149875"/>
            <a:chOff x="917949" y="3040063"/>
            <a:chExt cx="1828800" cy="1172932"/>
          </a:xfrm>
        </p:grpSpPr>
        <p:pic>
          <p:nvPicPr>
            <p:cNvPr id="66" name="Picture 65" descr="\\MAGNUM\Projects\Microsoft\Cloud Power FY12\Design\ICONS_PNG\Document.png"/>
            <p:cNvPicPr>
              <a:picLocks noChangeAspect="1" noChangeArrowheads="1"/>
            </p:cNvPicPr>
            <p:nvPr/>
          </p:nvPicPr>
          <p:blipFill>
            <a:blip r:embed="rId4" cstate="print">
              <a:duotone>
                <a:prstClr val="black"/>
                <a:schemeClr val="tx2">
                  <a:tint val="45000"/>
                  <a:satMod val="400000"/>
                </a:schemeClr>
              </a:duotone>
            </a:blip>
            <a:stretch>
              <a:fillRect/>
            </a:stretch>
          </p:blipFill>
          <p:spPr bwMode="auto">
            <a:xfrm>
              <a:off x="1375149" y="3040063"/>
              <a:ext cx="914400" cy="914400"/>
            </a:xfrm>
            <a:prstGeom prst="rect">
              <a:avLst/>
            </a:prstGeom>
            <a:noFill/>
          </p:spPr>
        </p:pic>
        <p:sp>
          <p:nvSpPr>
            <p:cNvPr id="67" name="TextBox 66"/>
            <p:cNvSpPr txBox="1"/>
            <p:nvPr/>
          </p:nvSpPr>
          <p:spPr>
            <a:xfrm>
              <a:off x="917949" y="3695930"/>
              <a:ext cx="1828800"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Server1.mof</a:t>
              </a:r>
            </a:p>
          </p:txBody>
        </p:sp>
      </p:grpSp>
      <p:grpSp>
        <p:nvGrpSpPr>
          <p:cNvPr id="68" name="Group 67"/>
          <p:cNvGrpSpPr/>
          <p:nvPr/>
        </p:nvGrpSpPr>
        <p:grpSpPr>
          <a:xfrm>
            <a:off x="505305" y="5280392"/>
            <a:ext cx="1792850" cy="1149875"/>
            <a:chOff x="917949" y="3040063"/>
            <a:chExt cx="1828800" cy="1172932"/>
          </a:xfrm>
        </p:grpSpPr>
        <p:pic>
          <p:nvPicPr>
            <p:cNvPr id="69" name="Picture 68" descr="\\MAGNUM\Projects\Microsoft\Cloud Power FY12\Design\ICONS_PNG\Document.png"/>
            <p:cNvPicPr>
              <a:picLocks noChangeAspect="1" noChangeArrowheads="1"/>
            </p:cNvPicPr>
            <p:nvPr/>
          </p:nvPicPr>
          <p:blipFill>
            <a:blip r:embed="rId4" cstate="print">
              <a:duotone>
                <a:prstClr val="black"/>
                <a:schemeClr val="tx2">
                  <a:tint val="45000"/>
                  <a:satMod val="400000"/>
                </a:schemeClr>
              </a:duotone>
            </a:blip>
            <a:stretch>
              <a:fillRect/>
            </a:stretch>
          </p:blipFill>
          <p:spPr bwMode="auto">
            <a:xfrm>
              <a:off x="1375149" y="3040063"/>
              <a:ext cx="914400" cy="914400"/>
            </a:xfrm>
            <a:prstGeom prst="rect">
              <a:avLst/>
            </a:prstGeom>
            <a:noFill/>
          </p:spPr>
        </p:pic>
        <p:sp>
          <p:nvSpPr>
            <p:cNvPr id="70" name="TextBox 69"/>
            <p:cNvSpPr txBox="1"/>
            <p:nvPr/>
          </p:nvSpPr>
          <p:spPr>
            <a:xfrm>
              <a:off x="917949" y="3695930"/>
              <a:ext cx="1828800"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Server1.mof</a:t>
              </a:r>
            </a:p>
          </p:txBody>
        </p:sp>
      </p:grpSp>
      <p:sp>
        <p:nvSpPr>
          <p:cNvPr id="71" name="U-Turn Arrow 70"/>
          <p:cNvSpPr/>
          <p:nvPr/>
        </p:nvSpPr>
        <p:spPr bwMode="auto">
          <a:xfrm rot="16200000">
            <a:off x="7911184" y="3793359"/>
            <a:ext cx="1192381" cy="3189309"/>
          </a:xfrm>
          <a:prstGeom prst="uturnArrow">
            <a:avLst>
              <a:gd name="adj1" fmla="val 25000"/>
              <a:gd name="adj2" fmla="val 25000"/>
              <a:gd name="adj3" fmla="val 25881"/>
              <a:gd name="adj4" fmla="val 43750"/>
              <a:gd name="adj5" fmla="val 10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Config</a:t>
            </a:r>
            <a:r>
              <a:rPr lang="en-US" sz="2000" dirty="0">
                <a:gradFill>
                  <a:gsLst>
                    <a:gs pos="0">
                      <a:srgbClr val="FFFFFF"/>
                    </a:gs>
                    <a:gs pos="100000">
                      <a:srgbClr val="FFFFFF"/>
                    </a:gs>
                  </a:gsLst>
                  <a:lin ang="5400000" scaled="0"/>
                </a:gradFill>
                <a:ea typeface="Segoe UI" pitchFamily="34" charset="0"/>
                <a:cs typeface="Segoe UI" pitchFamily="34" charset="0"/>
              </a:rPr>
              <a:t> Pulled</a:t>
            </a:r>
          </a:p>
        </p:txBody>
      </p:sp>
      <p:sp>
        <p:nvSpPr>
          <p:cNvPr id="73" name="Right Arrow 72"/>
          <p:cNvSpPr/>
          <p:nvPr/>
        </p:nvSpPr>
        <p:spPr bwMode="auto">
          <a:xfrm>
            <a:off x="2134460" y="3581394"/>
            <a:ext cx="2996592" cy="68321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Configs</a:t>
            </a:r>
            <a:r>
              <a:rPr lang="en-US" dirty="0">
                <a:gradFill>
                  <a:gsLst>
                    <a:gs pos="0">
                      <a:srgbClr val="FFFFFF"/>
                    </a:gs>
                    <a:gs pos="100000">
                      <a:srgbClr val="FFFFFF"/>
                    </a:gs>
                  </a:gsLst>
                  <a:lin ang="5400000" scaled="0"/>
                </a:gradFill>
                <a:ea typeface="Segoe UI" pitchFamily="34" charset="0"/>
                <a:cs typeface="Segoe UI" pitchFamily="34" charset="0"/>
              </a:rPr>
              <a:t> Deployed</a:t>
            </a:r>
          </a:p>
        </p:txBody>
      </p:sp>
      <p:sp>
        <p:nvSpPr>
          <p:cNvPr id="74" name="Right Arrow 73"/>
          <p:cNvSpPr/>
          <p:nvPr/>
        </p:nvSpPr>
        <p:spPr bwMode="auto">
          <a:xfrm>
            <a:off x="2134460" y="5057328"/>
            <a:ext cx="2996592" cy="68321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Configs</a:t>
            </a:r>
            <a:r>
              <a:rPr lang="en-US" dirty="0">
                <a:gradFill>
                  <a:gsLst>
                    <a:gs pos="0">
                      <a:srgbClr val="FFFFFF"/>
                    </a:gs>
                    <a:gs pos="100000">
                      <a:srgbClr val="FFFFFF"/>
                    </a:gs>
                  </a:gsLst>
                  <a:lin ang="5400000" scaled="0"/>
                </a:gradFill>
                <a:ea typeface="Segoe UI" pitchFamily="34" charset="0"/>
                <a:cs typeface="Segoe UI" pitchFamily="34" charset="0"/>
              </a:rPr>
              <a:t> Deployed</a:t>
            </a:r>
          </a:p>
        </p:txBody>
      </p:sp>
      <p:sp>
        <p:nvSpPr>
          <p:cNvPr id="75" name="TextBox 74"/>
          <p:cNvSpPr txBox="1"/>
          <p:nvPr/>
        </p:nvSpPr>
        <p:spPr>
          <a:xfrm>
            <a:off x="5251154" y="3581394"/>
            <a:ext cx="1433075"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chemeClr val="bg1">
                    <a:lumMod val="65000"/>
                    <a:lumOff val="35000"/>
                  </a:schemeClr>
                </a:solidFill>
              </a:rPr>
              <a:t>IIS or </a:t>
            </a:r>
            <a:r>
              <a:rPr lang="en-US" sz="2000" dirty="0" err="1">
                <a:solidFill>
                  <a:schemeClr val="bg1">
                    <a:lumMod val="65000"/>
                    <a:lumOff val="35000"/>
                  </a:schemeClr>
                </a:solidFill>
              </a:rPr>
              <a:t>fileshare</a:t>
            </a:r>
            <a:endParaRPr lang="en-US" sz="2000" dirty="0">
              <a:solidFill>
                <a:schemeClr val="bg1">
                  <a:lumMod val="65000"/>
                  <a:lumOff val="35000"/>
                </a:schemeClr>
              </a:solidFill>
            </a:endParaRPr>
          </a:p>
        </p:txBody>
      </p:sp>
      <p:pic>
        <p:nvPicPr>
          <p:cNvPr id="5" name="Picture 4">
            <a:extLst>
              <a:ext uri="{FF2B5EF4-FFF2-40B4-BE49-F238E27FC236}">
                <a16:creationId xmlns:a16="http://schemas.microsoft.com/office/drawing/2014/main" id="{7EACCFDD-586F-47D0-8269-CE9AEC4B7FC9}"/>
              </a:ext>
            </a:extLst>
          </p:cNvPr>
          <p:cNvPicPr>
            <a:picLocks noChangeAspect="1"/>
          </p:cNvPicPr>
          <p:nvPr/>
        </p:nvPicPr>
        <p:blipFill>
          <a:blip r:embed="rId7"/>
          <a:stretch>
            <a:fillRect/>
          </a:stretch>
        </p:blipFill>
        <p:spPr>
          <a:xfrm>
            <a:off x="5500391" y="4747026"/>
            <a:ext cx="780290" cy="780290"/>
          </a:xfrm>
          <a:prstGeom prst="rect">
            <a:avLst/>
          </a:prstGeom>
        </p:spPr>
      </p:pic>
      <p:sp>
        <p:nvSpPr>
          <p:cNvPr id="6" name="TextBox 5">
            <a:extLst>
              <a:ext uri="{FF2B5EF4-FFF2-40B4-BE49-F238E27FC236}">
                <a16:creationId xmlns:a16="http://schemas.microsoft.com/office/drawing/2014/main" id="{AC7C4F0D-F036-495A-AC3D-34309840E709}"/>
              </a:ext>
            </a:extLst>
          </p:cNvPr>
          <p:cNvSpPr txBox="1"/>
          <p:nvPr/>
        </p:nvSpPr>
        <p:spPr>
          <a:xfrm>
            <a:off x="5251154" y="5570544"/>
            <a:ext cx="1541464" cy="646331"/>
          </a:xfrm>
          <a:prstGeom prst="rect">
            <a:avLst/>
          </a:prstGeom>
          <a:noFill/>
        </p:spPr>
        <p:txBody>
          <a:bodyPr wrap="square" rtlCol="0">
            <a:spAutoFit/>
          </a:bodyPr>
          <a:lstStyle/>
          <a:p>
            <a:pPr algn="ctr"/>
            <a:r>
              <a:rPr lang="en-AU" dirty="0">
                <a:solidFill>
                  <a:schemeClr val="bg1"/>
                </a:solidFill>
              </a:rPr>
              <a:t>Azure Automation</a:t>
            </a:r>
          </a:p>
        </p:txBody>
      </p:sp>
    </p:spTree>
    <p:extLst>
      <p:ext uri="{BB962C8B-B14F-4D97-AF65-F5344CB8AC3E}">
        <p14:creationId xmlns:p14="http://schemas.microsoft.com/office/powerpoint/2010/main" val="139072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latin typeface="Segoe UI Light" panose="020B0502040204020203" pitchFamily="34" charset="0"/>
              </a:rPr>
              <a:t>Module 8: Introduction to Desired State Configuration (DSC)</a:t>
            </a:r>
          </a:p>
        </p:txBody>
      </p:sp>
      <p:sp>
        <p:nvSpPr>
          <p:cNvPr id="7" name="Text Placeholder 6"/>
          <p:cNvSpPr>
            <a:spLocks noGrp="1"/>
          </p:cNvSpPr>
          <p:nvPr>
            <p:ph type="body" sz="quarter" idx="12"/>
          </p:nvPr>
        </p:nvSpPr>
        <p:spPr/>
        <p:txBody>
          <a:bodyPr>
            <a:normAutofit/>
          </a:bodyPr>
          <a:lstStyle/>
          <a:p>
            <a:r>
              <a:rPr lang="en-US" sz="2400" dirty="0">
                <a:latin typeface="Segoe UI Light" panose="020B0502040204020203" pitchFamily="34" charset="0"/>
              </a:rPr>
              <a:t>Section 1: Introduction</a:t>
            </a:r>
          </a:p>
        </p:txBody>
      </p:sp>
      <p:sp>
        <p:nvSpPr>
          <p:cNvPr id="9" name="Text Placeholder 8"/>
          <p:cNvSpPr>
            <a:spLocks noGrp="1"/>
          </p:cNvSpPr>
          <p:nvPr>
            <p:ph type="body" sz="quarter" idx="14"/>
          </p:nvPr>
        </p:nvSpPr>
        <p:spPr/>
        <p:txBody>
          <a:bodyPr>
            <a:normAutofit/>
          </a:bodyPr>
          <a:lstStyle/>
          <a:p>
            <a:r>
              <a:rPr lang="en-US" sz="2400" dirty="0">
                <a:latin typeface="Segoe UI Light" panose="020B0502040204020203" pitchFamily="34" charset="0"/>
              </a:rPr>
              <a:t>Lesson 2: The Configuration</a:t>
            </a:r>
          </a:p>
        </p:txBody>
      </p:sp>
      <p:sp>
        <p:nvSpPr>
          <p:cNvPr id="4" name="Slide Number Placeholder 3"/>
          <p:cNvSpPr>
            <a:spLocks noGrp="1"/>
          </p:cNvSpPr>
          <p:nvPr>
            <p:ph type="sldNum" sz="quarter" idx="11"/>
          </p:nvPr>
        </p:nvSpPr>
        <p:spPr/>
        <p:txBody>
          <a:bodyPr/>
          <a:lstStyle/>
          <a:p>
            <a:fld id="{74A398B2-5A34-1A4A-811E-F4027282568C}" type="slidenum">
              <a:rPr lang="en-US" smtClean="0"/>
              <a:pPr/>
              <a:t>12</a:t>
            </a:fld>
            <a:endParaRPr lang="en-US"/>
          </a:p>
        </p:txBody>
      </p:sp>
    </p:spTree>
    <p:extLst>
      <p:ext uri="{BB962C8B-B14F-4D97-AF65-F5344CB8AC3E}">
        <p14:creationId xmlns:p14="http://schemas.microsoft.com/office/powerpoint/2010/main" val="3480176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Script</a:t>
            </a:r>
            <a:br>
              <a:rPr lang="en-US" dirty="0"/>
            </a:br>
            <a:endParaRPr lang="en-US" dirty="0"/>
          </a:p>
        </p:txBody>
      </p:sp>
      <p:sp>
        <p:nvSpPr>
          <p:cNvPr id="3" name="Content Placeholder 2"/>
          <p:cNvSpPr>
            <a:spLocks noGrp="1"/>
          </p:cNvSpPr>
          <p:nvPr>
            <p:ph sz="quarter" idx="13"/>
          </p:nvPr>
        </p:nvSpPr>
        <p:spPr>
          <a:xfrm>
            <a:off x="406400" y="1107375"/>
            <a:ext cx="11176000" cy="4953000"/>
          </a:xfrm>
        </p:spPr>
        <p:txBody>
          <a:bodyPr>
            <a:normAutofit lnSpcReduction="10000"/>
          </a:bodyPr>
          <a:lstStyle/>
          <a:p>
            <a:endParaRPr lang="en-US" dirty="0"/>
          </a:p>
          <a:p>
            <a:pPr>
              <a:lnSpc>
                <a:spcPct val="150000"/>
              </a:lnSpc>
            </a:pPr>
            <a:r>
              <a:rPr lang="en-US" sz="2400" dirty="0"/>
              <a:t>Defines the desired configuration and separates the configuration logic ("What") from the node data ("Where") </a:t>
            </a:r>
          </a:p>
          <a:p>
            <a:endParaRPr lang="en-US" sz="2400" dirty="0"/>
          </a:p>
          <a:p>
            <a:pPr marL="342900" indent="-342900">
              <a:buFont typeface="Arial" panose="020B0604020202020204" pitchFamily="34" charset="0"/>
              <a:buChar char="•"/>
            </a:pPr>
            <a:r>
              <a:rPr lang="en-US" sz="2400" dirty="0"/>
              <a:t>Simplifies configuration data reuse</a:t>
            </a:r>
          </a:p>
          <a:p>
            <a:pPr marL="342900" indent="-342900">
              <a:lnSpc>
                <a:spcPct val="150000"/>
              </a:lnSpc>
              <a:buFont typeface="Arial" panose="020B0604020202020204" pitchFamily="34" charset="0"/>
              <a:buChar char="•"/>
            </a:pPr>
            <a:r>
              <a:rPr lang="en-AU" sz="2200" dirty="0"/>
              <a:t>Definitions consist of nested hash tables</a:t>
            </a:r>
          </a:p>
          <a:p>
            <a:pPr marL="342900" indent="-342900">
              <a:lnSpc>
                <a:spcPct val="150000"/>
              </a:lnSpc>
              <a:buFont typeface="Arial" panose="020B0604020202020204" pitchFamily="34" charset="0"/>
              <a:buChar char="•"/>
            </a:pPr>
            <a:r>
              <a:rPr lang="en-AU" sz="2200" dirty="0"/>
              <a:t>Configuration block (outer wrapper for a complete state)</a:t>
            </a:r>
          </a:p>
          <a:p>
            <a:pPr marL="342900" indent="-342900">
              <a:lnSpc>
                <a:spcPct val="150000"/>
              </a:lnSpc>
              <a:buFont typeface="Arial" panose="020B0604020202020204" pitchFamily="34" charset="0"/>
              <a:buChar char="•"/>
            </a:pPr>
            <a:r>
              <a:rPr lang="en-AU" sz="2200" dirty="0"/>
              <a:t>Node blocks (inner wrapper for node(s))</a:t>
            </a:r>
          </a:p>
          <a:p>
            <a:pPr marL="342900" indent="-342900">
              <a:lnSpc>
                <a:spcPct val="150000"/>
              </a:lnSpc>
              <a:buFont typeface="Arial" panose="020B0604020202020204" pitchFamily="34" charset="0"/>
              <a:buChar char="•"/>
            </a:pPr>
            <a:r>
              <a:rPr lang="en-AU" sz="2200" dirty="0"/>
              <a:t>Resource blocks</a:t>
            </a:r>
          </a:p>
          <a:p>
            <a:pPr marL="342900" indent="-342900">
              <a:lnSpc>
                <a:spcPct val="150000"/>
              </a:lnSpc>
              <a:buFont typeface="Arial" panose="020B0604020202020204" pitchFamily="34" charset="0"/>
              <a:buChar char="•"/>
            </a:pPr>
            <a:r>
              <a:rPr lang="en-AU" sz="2200" dirty="0"/>
              <a:t>Configuration data</a:t>
            </a:r>
          </a:p>
          <a:p>
            <a:pPr>
              <a:lnSpc>
                <a:spcPct val="150000"/>
              </a:lnSpc>
            </a:pPr>
            <a:endParaRPr lang="en-US" sz="2400" dirty="0"/>
          </a:p>
          <a:p>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13</a:t>
            </a:fld>
            <a:endParaRPr lang="en-US"/>
          </a:p>
        </p:txBody>
      </p:sp>
    </p:spTree>
    <p:extLst>
      <p:ext uri="{BB962C8B-B14F-4D97-AF65-F5344CB8AC3E}">
        <p14:creationId xmlns:p14="http://schemas.microsoft.com/office/powerpoint/2010/main" val="1500097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Configuration</a:t>
            </a:r>
          </a:p>
        </p:txBody>
      </p:sp>
      <p:sp>
        <p:nvSpPr>
          <p:cNvPr id="5" name="Text Placeholder 4"/>
          <p:cNvSpPr>
            <a:spLocks noGrp="1"/>
          </p:cNvSpPr>
          <p:nvPr>
            <p:ph sz="quarter" idx="13"/>
          </p:nvPr>
        </p:nvSpPr>
        <p:spPr/>
        <p:txBody>
          <a:bodyPr>
            <a:normAutofit/>
          </a:bodyPr>
          <a:lstStyle/>
          <a:p>
            <a:pPr>
              <a:lnSpc>
                <a:spcPct val="200000"/>
              </a:lnSpc>
            </a:pPr>
            <a:r>
              <a:rPr lang="en-US" sz="2400" dirty="0"/>
              <a:t>Declarative end state</a:t>
            </a:r>
          </a:p>
          <a:p>
            <a:pPr>
              <a:lnSpc>
                <a:spcPct val="200000"/>
              </a:lnSpc>
            </a:pPr>
            <a:r>
              <a:rPr lang="en-US" sz="2400" dirty="0"/>
              <a:t>Simpler than a script</a:t>
            </a:r>
          </a:p>
          <a:p>
            <a:pPr>
              <a:lnSpc>
                <a:spcPct val="200000"/>
              </a:lnSpc>
            </a:pPr>
            <a:r>
              <a:rPr lang="en-US" sz="2400" dirty="0"/>
              <a:t>More like an old .</a:t>
            </a:r>
            <a:r>
              <a:rPr lang="en-US" sz="2400" dirty="0" err="1"/>
              <a:t>ini</a:t>
            </a:r>
            <a:endParaRPr lang="en-US" sz="2400" dirty="0"/>
          </a:p>
        </p:txBody>
      </p:sp>
      <p:pic>
        <p:nvPicPr>
          <p:cNvPr id="4" name="Picture 3"/>
          <p:cNvPicPr>
            <a:picLocks noChangeAspect="1"/>
          </p:cNvPicPr>
          <p:nvPr/>
        </p:nvPicPr>
        <p:blipFill>
          <a:blip r:embed="rId3"/>
          <a:stretch>
            <a:fillRect/>
          </a:stretch>
        </p:blipFill>
        <p:spPr>
          <a:xfrm>
            <a:off x="4416192" y="471376"/>
            <a:ext cx="7291234" cy="5919674"/>
          </a:xfrm>
          <a:prstGeom prst="rect">
            <a:avLst/>
          </a:prstGeom>
        </p:spPr>
      </p:pic>
    </p:spTree>
    <p:extLst>
      <p:ext uri="{BB962C8B-B14F-4D97-AF65-F5344CB8AC3E}">
        <p14:creationId xmlns:p14="http://schemas.microsoft.com/office/powerpoint/2010/main" val="20702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791980" y="185778"/>
            <a:ext cx="11205310" cy="15677699"/>
          </a:xfrm>
          <a:prstGeom prst="rect">
            <a:avLst/>
          </a:prstGeom>
          <a:noFill/>
          <a:ln>
            <a:solidFill>
              <a:schemeClr val="bg1"/>
            </a:solidFill>
          </a:ln>
        </p:spPr>
        <p:txBody>
          <a:bodyPr wrap="square" lIns="179285" tIns="143428" rIns="179285" bIns="143428" rtlCol="0">
            <a:spAutoFit/>
          </a:bodyPr>
          <a:lstStyle/>
          <a:p>
            <a:r>
              <a:rPr lang="en-US" sz="1961" dirty="0"/>
              <a:t> </a:t>
            </a:r>
            <a:r>
              <a:rPr lang="en-US" sz="1961" dirty="0">
                <a:solidFill>
                  <a:srgbClr val="00008B"/>
                </a:solidFill>
                <a:latin typeface="Lucida Console" panose="020B0609040504020204" pitchFamily="49" charset="0"/>
              </a:rPr>
              <a:t>Configuration</a:t>
            </a:r>
            <a:r>
              <a:rPr lang="en-US" sz="1961" dirty="0">
                <a:solidFill>
                  <a:prstClr val="black"/>
                </a:solidFill>
                <a:latin typeface="Lucida Console" panose="020B0609040504020204" pitchFamily="49" charset="0"/>
              </a:rPr>
              <a:t> </a:t>
            </a:r>
            <a:r>
              <a:rPr lang="en-US" sz="1961" dirty="0" err="1">
                <a:solidFill>
                  <a:srgbClr val="8A2BE2"/>
                </a:solidFill>
                <a:latin typeface="Lucida Console" panose="020B0609040504020204" pitchFamily="49" charset="0"/>
              </a:rPr>
              <a:t>CreatePullServer</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a:t>
            </a:r>
          </a:p>
          <a:p>
            <a:r>
              <a:rPr lang="en-US" sz="1961" dirty="0">
                <a:solidFill>
                  <a:prstClr val="black"/>
                </a:solidFill>
                <a:latin typeface="Lucida Console" panose="020B0609040504020204" pitchFamily="49" charset="0"/>
              </a:rPr>
              <a:t>    </a:t>
            </a:r>
            <a:r>
              <a:rPr lang="en-US" sz="1961" dirty="0" err="1">
                <a:solidFill>
                  <a:srgbClr val="00008B"/>
                </a:solidFill>
                <a:latin typeface="Lucida Console" panose="020B0609040504020204" pitchFamily="49" charset="0"/>
              </a:rPr>
              <a:t>param</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srgbClr val="008080"/>
                </a:solidFill>
                <a:latin typeface="Lucida Console" panose="020B0609040504020204" pitchFamily="49" charset="0"/>
              </a:rPr>
              <a:t>string</a:t>
            </a:r>
            <a:r>
              <a:rPr lang="en-US" sz="1961" dirty="0">
                <a:solidFill>
                  <a:srgbClr val="A9A9A9"/>
                </a:solidFill>
                <a:latin typeface="Lucida Console" panose="020B0609040504020204" pitchFamily="49" charset="0"/>
              </a:rPr>
              <a:t>[]]</a:t>
            </a:r>
            <a:r>
              <a:rPr lang="en-US" sz="1961" dirty="0">
                <a:solidFill>
                  <a:srgbClr val="FF4500"/>
                </a:solidFill>
                <a:latin typeface="Lucida Console" panose="020B0609040504020204" pitchFamily="49" charset="0"/>
              </a:rPr>
              <a:t>$ComputerName</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'localhost'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a:solidFill>
                  <a:srgbClr val="0000FF"/>
                </a:solidFill>
                <a:latin typeface="Lucida Console" panose="020B0609040504020204" pitchFamily="49" charset="0"/>
              </a:rPr>
              <a:t>Import-</a:t>
            </a:r>
            <a:r>
              <a:rPr lang="en-US" sz="1961" dirty="0" err="1">
                <a:solidFill>
                  <a:srgbClr val="0000FF"/>
                </a:solidFill>
                <a:latin typeface="Lucida Console" panose="020B0609040504020204" pitchFamily="49" charset="0"/>
              </a:rPr>
              <a:t>DSCResource</a:t>
            </a:r>
            <a:r>
              <a:rPr lang="en-US" sz="1961" dirty="0">
                <a:solidFill>
                  <a:prstClr val="black"/>
                </a:solidFill>
                <a:latin typeface="Lucida Console" panose="020B0609040504020204" pitchFamily="49" charset="0"/>
              </a:rPr>
              <a:t> </a:t>
            </a:r>
            <a:r>
              <a:rPr lang="en-US" sz="1961" dirty="0">
                <a:solidFill>
                  <a:srgbClr val="000080"/>
                </a:solidFill>
                <a:latin typeface="Lucida Console" panose="020B0609040504020204" pitchFamily="49" charset="0"/>
              </a:rPr>
              <a:t>-</a:t>
            </a:r>
            <a:r>
              <a:rPr lang="en-US" sz="1961" dirty="0" err="1">
                <a:solidFill>
                  <a:srgbClr val="000080"/>
                </a:solidFill>
                <a:latin typeface="Lucida Console" panose="020B0609040504020204" pitchFamily="49" charset="0"/>
              </a:rPr>
              <a:t>ModuleName</a:t>
            </a:r>
            <a:r>
              <a:rPr lang="en-US" sz="1961" dirty="0">
                <a:solidFill>
                  <a:prstClr val="black"/>
                </a:solidFill>
                <a:latin typeface="Lucida Console" panose="020B0609040504020204" pitchFamily="49" charset="0"/>
              </a:rPr>
              <a:t> </a:t>
            </a:r>
            <a:r>
              <a:rPr lang="en-US" sz="1961" dirty="0" err="1">
                <a:solidFill>
                  <a:srgbClr val="8A2BE2"/>
                </a:solidFill>
                <a:latin typeface="Lucida Console" panose="020B0609040504020204" pitchFamily="49" charset="0"/>
              </a:rPr>
              <a:t>xPSDesiredStateConfiguration</a:t>
            </a:r>
            <a:endParaRPr lang="en-US" sz="1961" dirty="0">
              <a:solidFill>
                <a:prstClr val="black"/>
              </a:solidFill>
              <a:latin typeface="Lucida Console" panose="020B0609040504020204" pitchFamily="49" charset="0"/>
            </a:endParaRPr>
          </a:p>
          <a:p>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Node </a:t>
            </a:r>
            <a:r>
              <a:rPr lang="en-US" sz="1961" dirty="0">
                <a:solidFill>
                  <a:srgbClr val="FF4500"/>
                </a:solidFill>
                <a:latin typeface="Lucida Console" panose="020B0609040504020204" pitchFamily="49" charset="0"/>
              </a:rPr>
              <a:t>$ComputerName</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WindowsFeature</a:t>
            </a:r>
            <a:r>
              <a:rPr lang="en-US" sz="1961" dirty="0">
                <a:solidFill>
                  <a:prstClr val="black"/>
                </a:solidFill>
                <a:latin typeface="Lucida Console" panose="020B0609040504020204" pitchFamily="49" charset="0"/>
              </a:rPr>
              <a:t> </a:t>
            </a:r>
            <a:r>
              <a:rPr lang="en-US" sz="1961" dirty="0" err="1">
                <a:solidFill>
                  <a:srgbClr val="8A2BE2"/>
                </a:solidFill>
                <a:latin typeface="Lucida Console" panose="020B0609040504020204" pitchFamily="49" charset="0"/>
              </a:rPr>
              <a:t>DSCServiceFeature</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            Ensure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"Present"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Name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"DSC-Service"</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xDscWebService</a:t>
            </a:r>
            <a:r>
              <a:rPr lang="en-US" sz="1961" dirty="0">
                <a:solidFill>
                  <a:prstClr val="black"/>
                </a:solidFill>
                <a:latin typeface="Lucida Console" panose="020B0609040504020204" pitchFamily="49" charset="0"/>
              </a:rPr>
              <a:t> </a:t>
            </a:r>
            <a:r>
              <a:rPr lang="en-US" sz="1961" dirty="0" err="1">
                <a:solidFill>
                  <a:srgbClr val="8A2BE2"/>
                </a:solidFill>
                <a:latin typeface="Lucida Console" panose="020B0609040504020204" pitchFamily="49" charset="0"/>
              </a:rPr>
              <a:t>PSDSCPullServer</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            Ensure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"Present"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EndpointName</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PSDSCPullServer</a:t>
            </a:r>
            <a:r>
              <a:rPr lang="en-US" sz="1961" dirty="0">
                <a:solidFill>
                  <a:srgbClr val="8B0000"/>
                </a:solidFill>
                <a:latin typeface="Lucida Console" panose="020B0609040504020204" pitchFamily="49" charset="0"/>
              </a:rPr>
              <a: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Port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00080"/>
                </a:solidFill>
                <a:latin typeface="Lucida Console" panose="020B0609040504020204" pitchFamily="49" charset="0"/>
              </a:rPr>
              <a:t>8080</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PhysicalPath</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a:solidFill>
                  <a:srgbClr val="FF4500"/>
                </a:solidFill>
                <a:latin typeface="Lucida Console" panose="020B0609040504020204" pitchFamily="49" charset="0"/>
              </a:rPr>
              <a:t>$</a:t>
            </a:r>
            <a:r>
              <a:rPr lang="en-US" sz="1961" dirty="0" err="1">
                <a:solidFill>
                  <a:srgbClr val="FF4500"/>
                </a:solidFill>
                <a:latin typeface="Lucida Console" panose="020B0609040504020204" pitchFamily="49" charset="0"/>
              </a:rPr>
              <a:t>env:SystemDrive</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inetpub</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wwwroot</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PSDSCPullServer</a:t>
            </a:r>
            <a:r>
              <a:rPr lang="en-US" sz="1961" dirty="0">
                <a:solidFill>
                  <a:srgbClr val="8B0000"/>
                </a:solidFill>
                <a:latin typeface="Lucida Console" panose="020B0609040504020204" pitchFamily="49" charset="0"/>
              </a:rPr>
              <a: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CertificateThumbPrint</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AllowUnencryptedTraffic</a:t>
            </a:r>
            <a:r>
              <a:rPr lang="en-US" sz="1961" dirty="0">
                <a:solidFill>
                  <a:srgbClr val="8B0000"/>
                </a:solidFill>
                <a:latin typeface="Lucida Console" panose="020B0609040504020204" pitchFamily="49" charset="0"/>
              </a:rPr>
              <a: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ModulePath</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a:solidFill>
                  <a:srgbClr val="FF4500"/>
                </a:solidFill>
                <a:latin typeface="Lucida Console" panose="020B0609040504020204" pitchFamily="49" charset="0"/>
              </a:rPr>
              <a:t>$</a:t>
            </a:r>
            <a:r>
              <a:rPr lang="en-US" sz="1961" dirty="0" err="1">
                <a:solidFill>
                  <a:srgbClr val="FF4500"/>
                </a:solidFill>
                <a:latin typeface="Lucida Console" panose="020B0609040504020204" pitchFamily="49" charset="0"/>
              </a:rPr>
              <a:t>env:PROGRAMFILES</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WindowsPowerShell</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DscService</a:t>
            </a:r>
            <a:r>
              <a:rPr lang="en-US" sz="1961" dirty="0">
                <a:solidFill>
                  <a:srgbClr val="8B0000"/>
                </a:solidFill>
                <a:latin typeface="Lucida Console" panose="020B0609040504020204" pitchFamily="49" charset="0"/>
              </a:rPr>
              <a:t>\Modules"</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ConfigurationPath</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a:solidFill>
                  <a:srgbClr val="FF4500"/>
                </a:solidFill>
                <a:latin typeface="Lucida Console" panose="020B0609040504020204" pitchFamily="49" charset="0"/>
              </a:rPr>
              <a:t>$</a:t>
            </a:r>
            <a:r>
              <a:rPr lang="en-US" sz="1961" dirty="0" err="1">
                <a:solidFill>
                  <a:srgbClr val="FF4500"/>
                </a:solidFill>
                <a:latin typeface="Lucida Console" panose="020B0609040504020204" pitchFamily="49" charset="0"/>
              </a:rPr>
              <a:t>env:PROGRAMFILES</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WindowsPowerShell</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DscService</a:t>
            </a:r>
            <a:r>
              <a:rPr lang="en-US" sz="1961" dirty="0">
                <a:solidFill>
                  <a:srgbClr val="8B0000"/>
                </a:solidFill>
                <a:latin typeface="Lucida Console" panose="020B0609040504020204" pitchFamily="49" charset="0"/>
              </a:rPr>
              <a:t>\Configuration"</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State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"Started"</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DependsOn</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WindowsFeature</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DSCServiceFeature</a:t>
            </a:r>
            <a:r>
              <a:rPr lang="en-US" sz="1961" dirty="0">
                <a:solidFill>
                  <a:srgbClr val="8B0000"/>
                </a:solidFill>
                <a:latin typeface="Lucida Console" panose="020B0609040504020204" pitchFamily="49" charset="0"/>
              </a:rPr>
              <a: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xDscWebService</a:t>
            </a:r>
            <a:r>
              <a:rPr lang="en-US" sz="1961" dirty="0">
                <a:solidFill>
                  <a:prstClr val="black"/>
                </a:solidFill>
                <a:latin typeface="Lucida Console" panose="020B0609040504020204" pitchFamily="49" charset="0"/>
              </a:rPr>
              <a:t> </a:t>
            </a:r>
            <a:r>
              <a:rPr lang="en-US" sz="1961" dirty="0" err="1">
                <a:solidFill>
                  <a:srgbClr val="8A2BE2"/>
                </a:solidFill>
                <a:latin typeface="Lucida Console" panose="020B0609040504020204" pitchFamily="49" charset="0"/>
              </a:rPr>
              <a:t>PSDSCComplianceServer</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            Ensure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"Present"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EndpointName</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PSDSCComplianceServer</a:t>
            </a:r>
            <a:r>
              <a:rPr lang="en-US" sz="1961" dirty="0">
                <a:solidFill>
                  <a:srgbClr val="8B0000"/>
                </a:solidFill>
                <a:latin typeface="Lucida Console" panose="020B0609040504020204" pitchFamily="49" charset="0"/>
              </a:rPr>
              <a: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Port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00080"/>
                </a:solidFill>
                <a:latin typeface="Lucida Console" panose="020B0609040504020204" pitchFamily="49" charset="0"/>
              </a:rPr>
              <a:t>9080</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PhysicalPath</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a:solidFill>
                  <a:srgbClr val="FF4500"/>
                </a:solidFill>
                <a:latin typeface="Lucida Console" panose="020B0609040504020204" pitchFamily="49" charset="0"/>
              </a:rPr>
              <a:t>$</a:t>
            </a:r>
            <a:r>
              <a:rPr lang="en-US" sz="1961" dirty="0" err="1">
                <a:solidFill>
                  <a:srgbClr val="FF4500"/>
                </a:solidFill>
                <a:latin typeface="Lucida Console" panose="020B0609040504020204" pitchFamily="49" charset="0"/>
              </a:rPr>
              <a:t>env:SystemDrive</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inetpub</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wwwroot</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PSDSCComplianceServer</a:t>
            </a:r>
            <a:r>
              <a:rPr lang="en-US" sz="1961" dirty="0">
                <a:solidFill>
                  <a:srgbClr val="8B0000"/>
                </a:solidFill>
                <a:latin typeface="Lucida Console" panose="020B0609040504020204" pitchFamily="49" charset="0"/>
              </a:rPr>
              <a: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CertificateThumbPrint</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AllowUnencryptedTraffic</a:t>
            </a:r>
            <a:r>
              <a:rPr lang="en-US" sz="1961" dirty="0">
                <a:solidFill>
                  <a:srgbClr val="8B0000"/>
                </a:solidFill>
                <a:latin typeface="Lucida Console" panose="020B0609040504020204" pitchFamily="49" charset="0"/>
              </a:rPr>
              <a: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State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"Started"</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IsComplianceServer</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FF4500"/>
                </a:solidFill>
                <a:latin typeface="Lucida Console" panose="020B0609040504020204" pitchFamily="49" charset="0"/>
              </a:rPr>
              <a:t>$true</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DependsOn</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WindowsFeature</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DSCServiceFeature</a:t>
            </a:r>
            <a:r>
              <a:rPr lang="en-US" sz="1961" dirty="0">
                <a:solidFill>
                  <a:srgbClr val="8B0000"/>
                </a:solidFill>
                <a:latin typeface="Lucida Console" panose="020B0609040504020204" pitchFamily="49" charset="0"/>
              </a:rPr>
              <a:t>"</a:t>
            </a:r>
            <a:r>
              <a:rPr lang="en-US" sz="1961" dirty="0">
                <a:solidFill>
                  <a:srgbClr val="A9A9A9"/>
                </a:solidFill>
                <a:latin typeface="Lucida Console" panose="020B0609040504020204" pitchFamily="49" charset="0"/>
              </a:rPr>
              <a:t>,</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xDSCWebService</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PSDSCPullServer</a:t>
            </a:r>
            <a:r>
              <a:rPr lang="en-US" sz="1961" dirty="0">
                <a:solidFill>
                  <a:srgbClr val="8B0000"/>
                </a:solidFill>
                <a:latin typeface="Lucida Console" panose="020B0609040504020204" pitchFamily="49" charset="0"/>
              </a:rPr>
              <a:t>"</a:t>
            </a:r>
            <a:r>
              <a:rPr lang="en-US" sz="1961" dirty="0">
                <a:solidFill>
                  <a:prstClr val="black"/>
                </a:solidFill>
                <a:latin typeface="Lucida Console" panose="020B0609040504020204" pitchFamily="49" charset="0"/>
              </a:rPr>
              <a:t>)</a:t>
            </a: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a:t>
            </a:r>
          </a:p>
          <a:p>
            <a:r>
              <a:rPr lang="en-US" sz="1961" dirty="0">
                <a:solidFill>
                  <a:srgbClr val="0000FF"/>
                </a:solidFill>
                <a:latin typeface="Lucida Console" panose="020B0609040504020204" pitchFamily="49" charset="0"/>
              </a:rPr>
              <a:t>Set-Location</a:t>
            </a:r>
            <a:r>
              <a:rPr lang="en-US" sz="1961" dirty="0">
                <a:solidFill>
                  <a:prstClr val="black"/>
                </a:solidFill>
                <a:latin typeface="Lucida Console" panose="020B0609040504020204" pitchFamily="49" charset="0"/>
              </a:rPr>
              <a:t> </a:t>
            </a:r>
            <a:r>
              <a:rPr lang="en-US" sz="1961" dirty="0">
                <a:solidFill>
                  <a:srgbClr val="000080"/>
                </a:solidFill>
                <a:latin typeface="Lucida Console" panose="020B0609040504020204" pitchFamily="49" charset="0"/>
              </a:rPr>
              <a:t>-Path</a:t>
            </a:r>
            <a:r>
              <a:rPr lang="en-US" sz="1961" dirty="0">
                <a:solidFill>
                  <a:prstClr val="black"/>
                </a:solidFill>
                <a:latin typeface="Lucida Console" panose="020B0609040504020204" pitchFamily="49" charset="0"/>
              </a:rPr>
              <a:t> </a:t>
            </a:r>
            <a:r>
              <a:rPr lang="en-US" sz="1961" dirty="0">
                <a:solidFill>
                  <a:srgbClr val="8A2BE2"/>
                </a:solidFill>
                <a:latin typeface="Lucida Console" panose="020B0609040504020204" pitchFamily="49" charset="0"/>
              </a:rPr>
              <a:t>c:\This-is-Where-the-MOFs-Get-Created\</a:t>
            </a:r>
            <a:endParaRPr lang="en-US" sz="1961" dirty="0">
              <a:solidFill>
                <a:prstClr val="black"/>
              </a:solidFill>
              <a:latin typeface="Lucida Console" panose="020B0609040504020204" pitchFamily="49" charset="0"/>
            </a:endParaRPr>
          </a:p>
          <a:p>
            <a:r>
              <a:rPr lang="en-US" sz="1961" dirty="0" err="1">
                <a:solidFill>
                  <a:srgbClr val="0000FF"/>
                </a:solidFill>
                <a:latin typeface="Lucida Console" panose="020B0609040504020204" pitchFamily="49" charset="0"/>
              </a:rPr>
              <a:t>CreatePullServer</a:t>
            </a:r>
            <a:r>
              <a:rPr lang="en-US" sz="1961" dirty="0">
                <a:solidFill>
                  <a:prstClr val="black"/>
                </a:solidFill>
                <a:latin typeface="Lucida Console" panose="020B0609040504020204" pitchFamily="49" charset="0"/>
              </a:rPr>
              <a:t> </a:t>
            </a:r>
            <a:r>
              <a:rPr lang="en-US" sz="1961" dirty="0">
                <a:solidFill>
                  <a:srgbClr val="000080"/>
                </a:solidFill>
                <a:latin typeface="Lucida Console" panose="020B0609040504020204" pitchFamily="49" charset="0"/>
              </a:rPr>
              <a:t>-ComputerName</a:t>
            </a:r>
            <a:r>
              <a:rPr lang="en-US" sz="1961" dirty="0">
                <a:solidFill>
                  <a:prstClr val="black"/>
                </a:solidFill>
                <a:latin typeface="Lucida Console" panose="020B0609040504020204" pitchFamily="49" charset="0"/>
              </a:rPr>
              <a:t> </a:t>
            </a:r>
            <a:r>
              <a:rPr lang="en-US" sz="1961" dirty="0">
                <a:solidFill>
                  <a:srgbClr val="8A2BE2"/>
                </a:solidFill>
                <a:latin typeface="Lucida Console" panose="020B0609040504020204" pitchFamily="49" charset="0"/>
              </a:rPr>
              <a:t>WebServer01.contoso.com </a:t>
            </a:r>
          </a:p>
        </p:txBody>
      </p:sp>
      <p:sp>
        <p:nvSpPr>
          <p:cNvPr id="9" name="Rectangular Callout 8"/>
          <p:cNvSpPr/>
          <p:nvPr/>
        </p:nvSpPr>
        <p:spPr bwMode="auto">
          <a:xfrm>
            <a:off x="66810" y="286988"/>
            <a:ext cx="2624715" cy="723281"/>
          </a:xfrm>
          <a:prstGeom prst="wedgeRectCallout">
            <a:avLst>
              <a:gd name="adj1" fmla="val 60309"/>
              <a:gd name="adj2" fmla="val -215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Configuration Block</a:t>
            </a:r>
            <a:br>
              <a:rPr lang="en-US" sz="2000" dirty="0">
                <a:gradFill>
                  <a:gsLst>
                    <a:gs pos="0">
                      <a:srgbClr val="FFFFFF"/>
                    </a:gs>
                    <a:gs pos="100000">
                      <a:srgbClr val="FFFFFF"/>
                    </a:gs>
                  </a:gsLst>
                  <a:lin ang="5400000" scaled="0"/>
                </a:gradFill>
                <a:ea typeface="Segoe UI" pitchFamily="34" charset="0"/>
                <a:cs typeface="Segoe UI" pitchFamily="34" charset="0"/>
              </a:rPr>
            </a:br>
            <a:r>
              <a:rPr lang="en-US" sz="1600" i="1" dirty="0">
                <a:gradFill>
                  <a:gsLst>
                    <a:gs pos="0">
                      <a:srgbClr val="FFFFFF"/>
                    </a:gs>
                    <a:gs pos="100000">
                      <a:srgbClr val="FFFFFF"/>
                    </a:gs>
                  </a:gsLst>
                  <a:lin ang="5400000" scaled="0"/>
                </a:gradFill>
                <a:ea typeface="Segoe UI" pitchFamily="34" charset="0"/>
                <a:cs typeface="Segoe UI" pitchFamily="34" charset="0"/>
              </a:rPr>
              <a:t>The outside bounds</a:t>
            </a:r>
          </a:p>
        </p:txBody>
      </p:sp>
      <p:sp>
        <p:nvSpPr>
          <p:cNvPr id="10" name="Rectangular Callout 9"/>
          <p:cNvSpPr/>
          <p:nvPr/>
        </p:nvSpPr>
        <p:spPr bwMode="auto">
          <a:xfrm>
            <a:off x="729659" y="3000375"/>
            <a:ext cx="2476216" cy="619126"/>
          </a:xfrm>
          <a:prstGeom prst="wedgeRectCallout">
            <a:avLst>
              <a:gd name="adj1" fmla="val 62450"/>
              <a:gd name="adj2" fmla="val -2316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Node Block</a:t>
            </a:r>
            <a:br>
              <a:rPr lang="en-US" sz="2000" dirty="0">
                <a:gradFill>
                  <a:gsLst>
                    <a:gs pos="0">
                      <a:srgbClr val="FFFFFF"/>
                    </a:gs>
                    <a:gs pos="100000">
                      <a:srgbClr val="FFFFFF"/>
                    </a:gs>
                  </a:gsLst>
                  <a:lin ang="5400000" scaled="0"/>
                </a:gradFill>
                <a:ea typeface="Segoe UI" pitchFamily="34" charset="0"/>
                <a:cs typeface="Segoe UI" pitchFamily="34" charset="0"/>
              </a:rPr>
            </a:br>
            <a:r>
              <a:rPr lang="en-US" sz="1600" i="1" dirty="0">
                <a:gradFill>
                  <a:gsLst>
                    <a:gs pos="0">
                      <a:srgbClr val="FFFFFF"/>
                    </a:gs>
                    <a:gs pos="100000">
                      <a:srgbClr val="FFFFFF"/>
                    </a:gs>
                  </a:gsLst>
                  <a:lin ang="5400000" scaled="0"/>
                </a:gradFill>
                <a:ea typeface="Segoe UI" pitchFamily="34" charset="0"/>
                <a:cs typeface="Segoe UI" pitchFamily="34" charset="0"/>
              </a:rPr>
              <a:t>Machine Centric</a:t>
            </a:r>
          </a:p>
        </p:txBody>
      </p:sp>
      <p:sp>
        <p:nvSpPr>
          <p:cNvPr id="11" name="Rectangular Callout 10"/>
          <p:cNvSpPr/>
          <p:nvPr/>
        </p:nvSpPr>
        <p:spPr bwMode="auto">
          <a:xfrm>
            <a:off x="9374883" y="3586329"/>
            <a:ext cx="2476217" cy="713312"/>
          </a:xfrm>
          <a:prstGeom prst="wedgeRectCallout">
            <a:avLst>
              <a:gd name="adj1" fmla="val -61390"/>
              <a:gd name="adj2" fmla="val -2327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Resource Block</a:t>
            </a:r>
            <a:br>
              <a:rPr lang="en-US" sz="2000" dirty="0">
                <a:gradFill>
                  <a:gsLst>
                    <a:gs pos="0">
                      <a:srgbClr val="FFFFFF"/>
                    </a:gs>
                    <a:gs pos="100000">
                      <a:srgbClr val="FFFFFF"/>
                    </a:gs>
                  </a:gsLst>
                  <a:lin ang="5400000" scaled="0"/>
                </a:gradFill>
                <a:ea typeface="Segoe UI" pitchFamily="34" charset="0"/>
                <a:cs typeface="Segoe UI" pitchFamily="34" charset="0"/>
              </a:rPr>
            </a:br>
            <a:r>
              <a:rPr lang="en-US" sz="1600" i="1" dirty="0">
                <a:gradFill>
                  <a:gsLst>
                    <a:gs pos="0">
                      <a:srgbClr val="FFFFFF"/>
                    </a:gs>
                    <a:gs pos="100000">
                      <a:srgbClr val="FFFFFF"/>
                    </a:gs>
                  </a:gsLst>
                  <a:lin ang="5400000" scaled="0"/>
                </a:gradFill>
                <a:ea typeface="Segoe UI" pitchFamily="34" charset="0"/>
                <a:cs typeface="Segoe UI" pitchFamily="34" charset="0"/>
              </a:rPr>
              <a:t>The workers</a:t>
            </a:r>
          </a:p>
        </p:txBody>
      </p:sp>
      <p:sp>
        <p:nvSpPr>
          <p:cNvPr id="12" name="Rectangle 11"/>
          <p:cNvSpPr/>
          <p:nvPr/>
        </p:nvSpPr>
        <p:spPr bwMode="auto">
          <a:xfrm>
            <a:off x="3205875" y="952278"/>
            <a:ext cx="9891000" cy="1867551"/>
          </a:xfrm>
          <a:prstGeom prst="rect">
            <a:avLst/>
          </a:prstGeom>
          <a:solidFill>
            <a:schemeClr val="tx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3934363" y="5281458"/>
            <a:ext cx="7694313" cy="1709891"/>
          </a:xfrm>
          <a:prstGeom prst="rect">
            <a:avLst/>
          </a:prstGeom>
          <a:solidFill>
            <a:schemeClr val="tx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6719262" y="6548628"/>
            <a:ext cx="7694313" cy="1045830"/>
          </a:xfrm>
          <a:prstGeom prst="rect">
            <a:avLst/>
          </a:prstGeom>
          <a:solidFill>
            <a:schemeClr val="tx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4585931" y="4235629"/>
            <a:ext cx="4266662" cy="650696"/>
          </a:xfrm>
          <a:prstGeom prst="rect">
            <a:avLst/>
          </a:prstGeom>
          <a:solidFill>
            <a:schemeClr val="tx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05526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771760" y="487"/>
            <a:ext cx="17704389" cy="13867342"/>
          </a:xfrm>
          <a:prstGeom prst="rect">
            <a:avLst/>
          </a:prstGeom>
          <a:noFill/>
          <a:ln>
            <a:solidFill>
              <a:schemeClr val="bg1"/>
            </a:solidFill>
          </a:ln>
        </p:spPr>
        <p:txBody>
          <a:bodyPr wrap="square" lIns="179285" tIns="143428" rIns="179285" bIns="143428" rtlCol="0">
            <a:spAutoFit/>
          </a:bodyPr>
          <a:lstStyle/>
          <a:p>
            <a:r>
              <a:rPr lang="en-US" sz="1961" dirty="0"/>
              <a:t> </a:t>
            </a:r>
            <a:r>
              <a:rPr lang="en-US" sz="1961" dirty="0">
                <a:solidFill>
                  <a:srgbClr val="00008B"/>
                </a:solidFill>
                <a:latin typeface="Lucida Console" panose="020B0609040504020204" pitchFamily="49" charset="0"/>
              </a:rPr>
              <a:t>Configuration</a:t>
            </a:r>
            <a:r>
              <a:rPr lang="en-US" sz="1961" dirty="0">
                <a:solidFill>
                  <a:prstClr val="black"/>
                </a:solidFill>
                <a:latin typeface="Lucida Console" panose="020B0609040504020204" pitchFamily="49" charset="0"/>
              </a:rPr>
              <a:t> </a:t>
            </a:r>
            <a:r>
              <a:rPr lang="en-US" sz="1961" dirty="0" err="1">
                <a:solidFill>
                  <a:srgbClr val="8A2BE2"/>
                </a:solidFill>
                <a:latin typeface="Lucida Console" panose="020B0609040504020204" pitchFamily="49" charset="0"/>
              </a:rPr>
              <a:t>CreatePullServer</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a:t>
            </a:r>
          </a:p>
          <a:p>
            <a:r>
              <a:rPr lang="en-US" sz="1961" dirty="0">
                <a:solidFill>
                  <a:prstClr val="black"/>
                </a:solidFill>
                <a:latin typeface="Lucida Console" panose="020B0609040504020204" pitchFamily="49" charset="0"/>
              </a:rPr>
              <a:t>    </a:t>
            </a:r>
            <a:r>
              <a:rPr lang="en-US" sz="1961" dirty="0" err="1">
                <a:solidFill>
                  <a:srgbClr val="00008B"/>
                </a:solidFill>
                <a:latin typeface="Lucida Console" panose="020B0609040504020204" pitchFamily="49" charset="0"/>
              </a:rPr>
              <a:t>param</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srgbClr val="008080"/>
                </a:solidFill>
                <a:latin typeface="Lucida Console" panose="020B0609040504020204" pitchFamily="49" charset="0"/>
              </a:rPr>
              <a:t>string</a:t>
            </a:r>
            <a:r>
              <a:rPr lang="en-US" sz="1961" dirty="0">
                <a:solidFill>
                  <a:srgbClr val="A9A9A9"/>
                </a:solidFill>
                <a:latin typeface="Lucida Console" panose="020B0609040504020204" pitchFamily="49" charset="0"/>
              </a:rPr>
              <a:t>[]]</a:t>
            </a:r>
            <a:r>
              <a:rPr lang="en-US" sz="1961" dirty="0">
                <a:solidFill>
                  <a:srgbClr val="FF4500"/>
                </a:solidFill>
                <a:latin typeface="Lucida Console" panose="020B0609040504020204" pitchFamily="49" charset="0"/>
              </a:rPr>
              <a:t>$ComputerName</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'localhost'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a:solidFill>
                  <a:srgbClr val="0000FF"/>
                </a:solidFill>
                <a:latin typeface="Lucida Console" panose="020B0609040504020204" pitchFamily="49" charset="0"/>
              </a:rPr>
              <a:t>Import-</a:t>
            </a:r>
            <a:r>
              <a:rPr lang="en-US" sz="1961" dirty="0" err="1">
                <a:solidFill>
                  <a:srgbClr val="0000FF"/>
                </a:solidFill>
                <a:latin typeface="Lucida Console" panose="020B0609040504020204" pitchFamily="49" charset="0"/>
              </a:rPr>
              <a:t>DSCResource</a:t>
            </a:r>
            <a:r>
              <a:rPr lang="en-US" sz="1961" dirty="0">
                <a:solidFill>
                  <a:prstClr val="black"/>
                </a:solidFill>
                <a:latin typeface="Lucida Console" panose="020B0609040504020204" pitchFamily="49" charset="0"/>
              </a:rPr>
              <a:t> </a:t>
            </a:r>
            <a:r>
              <a:rPr lang="en-US" sz="1961" dirty="0">
                <a:solidFill>
                  <a:srgbClr val="000080"/>
                </a:solidFill>
                <a:latin typeface="Lucida Console" panose="020B0609040504020204" pitchFamily="49" charset="0"/>
              </a:rPr>
              <a:t>-</a:t>
            </a:r>
            <a:r>
              <a:rPr lang="en-US" sz="1961" dirty="0" err="1">
                <a:solidFill>
                  <a:srgbClr val="000080"/>
                </a:solidFill>
                <a:latin typeface="Lucida Console" panose="020B0609040504020204" pitchFamily="49" charset="0"/>
              </a:rPr>
              <a:t>ModuleName</a:t>
            </a:r>
            <a:r>
              <a:rPr lang="en-US" sz="1961" dirty="0">
                <a:solidFill>
                  <a:prstClr val="black"/>
                </a:solidFill>
                <a:latin typeface="Lucida Console" panose="020B0609040504020204" pitchFamily="49" charset="0"/>
              </a:rPr>
              <a:t> </a:t>
            </a:r>
            <a:r>
              <a:rPr lang="en-US" sz="1961" dirty="0" err="1">
                <a:solidFill>
                  <a:srgbClr val="8A2BE2"/>
                </a:solidFill>
                <a:latin typeface="Lucida Console" panose="020B0609040504020204" pitchFamily="49" charset="0"/>
              </a:rPr>
              <a:t>xPSDesiredStateConfiguration</a:t>
            </a:r>
            <a:endParaRPr lang="en-US" sz="1961" dirty="0">
              <a:solidFill>
                <a:prstClr val="black"/>
              </a:solidFill>
              <a:latin typeface="Lucida Console" panose="020B0609040504020204" pitchFamily="49" charset="0"/>
            </a:endParaRPr>
          </a:p>
          <a:p>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Node </a:t>
            </a:r>
            <a:r>
              <a:rPr lang="en-US" sz="1961" dirty="0">
                <a:solidFill>
                  <a:srgbClr val="FF4500"/>
                </a:solidFill>
                <a:latin typeface="Lucida Console" panose="020B0609040504020204" pitchFamily="49" charset="0"/>
              </a:rPr>
              <a:t>$ComputerName</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WindowsFeature</a:t>
            </a:r>
            <a:r>
              <a:rPr lang="en-US" sz="1961" dirty="0">
                <a:solidFill>
                  <a:prstClr val="black"/>
                </a:solidFill>
                <a:latin typeface="Lucida Console" panose="020B0609040504020204" pitchFamily="49" charset="0"/>
              </a:rPr>
              <a:t> </a:t>
            </a:r>
            <a:r>
              <a:rPr lang="en-US" sz="1961" dirty="0" err="1">
                <a:solidFill>
                  <a:srgbClr val="8A2BE2"/>
                </a:solidFill>
                <a:latin typeface="Lucida Console" panose="020B0609040504020204" pitchFamily="49" charset="0"/>
              </a:rPr>
              <a:t>DSCServiceFeature</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            Ensure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"Present"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Name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"DSC-Service"</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xDscWebService</a:t>
            </a:r>
            <a:r>
              <a:rPr lang="en-US" sz="1961" dirty="0">
                <a:solidFill>
                  <a:prstClr val="black"/>
                </a:solidFill>
                <a:latin typeface="Lucida Console" panose="020B0609040504020204" pitchFamily="49" charset="0"/>
              </a:rPr>
              <a:t> </a:t>
            </a:r>
            <a:r>
              <a:rPr lang="en-US" sz="1961" dirty="0" err="1">
                <a:solidFill>
                  <a:srgbClr val="8A2BE2"/>
                </a:solidFill>
                <a:latin typeface="Lucida Console" panose="020B0609040504020204" pitchFamily="49" charset="0"/>
              </a:rPr>
              <a:t>PSDSCPullServer</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            Ensure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"Present"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EndpointName</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PSDSCPullServer</a:t>
            </a:r>
            <a:r>
              <a:rPr lang="en-US" sz="1961" dirty="0">
                <a:solidFill>
                  <a:srgbClr val="8B0000"/>
                </a:solidFill>
                <a:latin typeface="Lucida Console" panose="020B0609040504020204" pitchFamily="49" charset="0"/>
              </a:rPr>
              <a: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Port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00080"/>
                </a:solidFill>
                <a:latin typeface="Lucida Console" panose="020B0609040504020204" pitchFamily="49" charset="0"/>
              </a:rPr>
              <a:t>8080</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PhysicalPath</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a:solidFill>
                  <a:srgbClr val="FF4500"/>
                </a:solidFill>
                <a:latin typeface="Lucida Console" panose="020B0609040504020204" pitchFamily="49" charset="0"/>
              </a:rPr>
              <a:t>$</a:t>
            </a:r>
            <a:r>
              <a:rPr lang="en-US" sz="1961" dirty="0" err="1">
                <a:solidFill>
                  <a:srgbClr val="FF4500"/>
                </a:solidFill>
                <a:latin typeface="Lucida Console" panose="020B0609040504020204" pitchFamily="49" charset="0"/>
              </a:rPr>
              <a:t>env:SystemDrive</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inetpub</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wwwroot</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PSDSCPullServer</a:t>
            </a:r>
            <a:r>
              <a:rPr lang="en-US" sz="1961" dirty="0">
                <a:solidFill>
                  <a:srgbClr val="8B0000"/>
                </a:solidFill>
                <a:latin typeface="Lucida Console" panose="020B0609040504020204" pitchFamily="49" charset="0"/>
              </a:rPr>
              <a: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CertificateThumbPrint</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AllowUnencryptedTraffic</a:t>
            </a:r>
            <a:r>
              <a:rPr lang="en-US" sz="1961" dirty="0">
                <a:solidFill>
                  <a:srgbClr val="8B0000"/>
                </a:solidFill>
                <a:latin typeface="Lucida Console" panose="020B0609040504020204" pitchFamily="49" charset="0"/>
              </a:rPr>
              <a: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ModulePath</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a:solidFill>
                  <a:srgbClr val="FF4500"/>
                </a:solidFill>
                <a:latin typeface="Lucida Console" panose="020B0609040504020204" pitchFamily="49" charset="0"/>
              </a:rPr>
              <a:t>$</a:t>
            </a:r>
            <a:r>
              <a:rPr lang="en-US" sz="1961" dirty="0" err="1">
                <a:solidFill>
                  <a:srgbClr val="FF4500"/>
                </a:solidFill>
                <a:latin typeface="Lucida Console" panose="020B0609040504020204" pitchFamily="49" charset="0"/>
              </a:rPr>
              <a:t>env:PROGRAMFILES</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WindowsPowerShell</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DscService</a:t>
            </a:r>
            <a:r>
              <a:rPr lang="en-US" sz="1961" dirty="0">
                <a:solidFill>
                  <a:srgbClr val="8B0000"/>
                </a:solidFill>
                <a:latin typeface="Lucida Console" panose="020B0609040504020204" pitchFamily="49" charset="0"/>
              </a:rPr>
              <a:t>\Modules"</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ConfigurationPath</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a:solidFill>
                  <a:srgbClr val="FF4500"/>
                </a:solidFill>
                <a:latin typeface="Lucida Console" panose="020B0609040504020204" pitchFamily="49" charset="0"/>
              </a:rPr>
              <a:t>$</a:t>
            </a:r>
            <a:r>
              <a:rPr lang="en-US" sz="1961" dirty="0" err="1">
                <a:solidFill>
                  <a:srgbClr val="FF4500"/>
                </a:solidFill>
                <a:latin typeface="Lucida Console" panose="020B0609040504020204" pitchFamily="49" charset="0"/>
              </a:rPr>
              <a:t>env:PROGRAMFILES</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WindowsPowerShell</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DscService</a:t>
            </a:r>
            <a:r>
              <a:rPr lang="en-US" sz="1961" dirty="0">
                <a:solidFill>
                  <a:srgbClr val="8B0000"/>
                </a:solidFill>
                <a:latin typeface="Lucida Console" panose="020B0609040504020204" pitchFamily="49" charset="0"/>
              </a:rPr>
              <a:t>\Configuration"</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State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"Started"</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DependsOn</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WindowsFeature</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DSCServiceFeature</a:t>
            </a:r>
            <a:r>
              <a:rPr lang="en-US" sz="1961" dirty="0">
                <a:solidFill>
                  <a:srgbClr val="8B0000"/>
                </a:solidFill>
                <a:latin typeface="Lucida Console" panose="020B0609040504020204" pitchFamily="49" charset="0"/>
              </a:rPr>
              <a: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xDscWebService</a:t>
            </a:r>
            <a:r>
              <a:rPr lang="en-US" sz="1961" dirty="0">
                <a:solidFill>
                  <a:prstClr val="black"/>
                </a:solidFill>
                <a:latin typeface="Lucida Console" panose="020B0609040504020204" pitchFamily="49" charset="0"/>
              </a:rPr>
              <a:t> </a:t>
            </a:r>
            <a:r>
              <a:rPr lang="en-US" sz="1961" dirty="0" err="1">
                <a:solidFill>
                  <a:srgbClr val="8A2BE2"/>
                </a:solidFill>
                <a:latin typeface="Lucida Console" panose="020B0609040504020204" pitchFamily="49" charset="0"/>
              </a:rPr>
              <a:t>PSDSCComplianceServer</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            Ensure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"Present"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EndpointName</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PSDSCComplianceServer</a:t>
            </a:r>
            <a:r>
              <a:rPr lang="en-US" sz="1961" dirty="0">
                <a:solidFill>
                  <a:srgbClr val="8B0000"/>
                </a:solidFill>
                <a:latin typeface="Lucida Console" panose="020B0609040504020204" pitchFamily="49" charset="0"/>
              </a:rPr>
              <a: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Port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00080"/>
                </a:solidFill>
                <a:latin typeface="Lucida Console" panose="020B0609040504020204" pitchFamily="49" charset="0"/>
              </a:rPr>
              <a:t>9080</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PhysicalPath</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a:solidFill>
                  <a:srgbClr val="FF4500"/>
                </a:solidFill>
                <a:latin typeface="Lucida Console" panose="020B0609040504020204" pitchFamily="49" charset="0"/>
              </a:rPr>
              <a:t>$</a:t>
            </a:r>
            <a:r>
              <a:rPr lang="en-US" sz="1961" dirty="0" err="1">
                <a:solidFill>
                  <a:srgbClr val="FF4500"/>
                </a:solidFill>
                <a:latin typeface="Lucida Console" panose="020B0609040504020204" pitchFamily="49" charset="0"/>
              </a:rPr>
              <a:t>env:SystemDrive</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inetpub</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wwwroot</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PSDSCComplianceServer</a:t>
            </a:r>
            <a:r>
              <a:rPr lang="en-US" sz="1961" dirty="0">
                <a:solidFill>
                  <a:srgbClr val="8B0000"/>
                </a:solidFill>
                <a:latin typeface="Lucida Console" panose="020B0609040504020204" pitchFamily="49" charset="0"/>
              </a:rPr>
              <a: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CertificateThumbPrint</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AllowUnencryptedTraffic</a:t>
            </a:r>
            <a:r>
              <a:rPr lang="en-US" sz="1961" dirty="0">
                <a:solidFill>
                  <a:srgbClr val="8B0000"/>
                </a:solidFill>
                <a:latin typeface="Lucida Console" panose="020B0609040504020204" pitchFamily="49" charset="0"/>
              </a:rPr>
              <a: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State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"Started"</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IsComplianceServer</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FF4500"/>
                </a:solidFill>
                <a:latin typeface="Lucida Console" panose="020B0609040504020204" pitchFamily="49" charset="0"/>
              </a:rPr>
              <a:t>$true</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DependsOn</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WindowsFeature</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DSCServiceFeature</a:t>
            </a:r>
            <a:r>
              <a:rPr lang="en-US" sz="1961" dirty="0">
                <a:solidFill>
                  <a:srgbClr val="8B0000"/>
                </a:solidFill>
                <a:latin typeface="Lucida Console" panose="020B0609040504020204" pitchFamily="49" charset="0"/>
              </a:rPr>
              <a:t>"</a:t>
            </a:r>
            <a:r>
              <a:rPr lang="en-US" sz="1961" dirty="0">
                <a:solidFill>
                  <a:srgbClr val="A9A9A9"/>
                </a:solidFill>
                <a:latin typeface="Lucida Console" panose="020B0609040504020204" pitchFamily="49" charset="0"/>
              </a:rPr>
              <a:t>,</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xDSCWebService</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PSDSCPullServer</a:t>
            </a:r>
            <a:r>
              <a:rPr lang="en-US" sz="1961" dirty="0">
                <a:solidFill>
                  <a:srgbClr val="8B0000"/>
                </a:solidFill>
                <a:latin typeface="Lucida Console" panose="020B0609040504020204" pitchFamily="49" charset="0"/>
              </a:rPr>
              <a:t>"</a:t>
            </a:r>
            <a:r>
              <a:rPr lang="en-US" sz="1961" dirty="0">
                <a:solidFill>
                  <a:prstClr val="black"/>
                </a:solidFill>
                <a:latin typeface="Lucida Console" panose="020B0609040504020204" pitchFamily="49" charset="0"/>
              </a:rPr>
              <a:t>)</a:t>
            </a: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a:t>
            </a:r>
          </a:p>
          <a:p>
            <a:r>
              <a:rPr lang="en-US" sz="1961" dirty="0">
                <a:solidFill>
                  <a:srgbClr val="0000FF"/>
                </a:solidFill>
                <a:latin typeface="Lucida Console" panose="020B0609040504020204" pitchFamily="49" charset="0"/>
              </a:rPr>
              <a:t>Set-Location</a:t>
            </a:r>
            <a:r>
              <a:rPr lang="en-US" sz="1961" dirty="0">
                <a:solidFill>
                  <a:prstClr val="black"/>
                </a:solidFill>
                <a:latin typeface="Lucida Console" panose="020B0609040504020204" pitchFamily="49" charset="0"/>
              </a:rPr>
              <a:t> </a:t>
            </a:r>
            <a:r>
              <a:rPr lang="en-US" sz="1961" dirty="0">
                <a:solidFill>
                  <a:srgbClr val="000080"/>
                </a:solidFill>
                <a:latin typeface="Lucida Console" panose="020B0609040504020204" pitchFamily="49" charset="0"/>
              </a:rPr>
              <a:t>-Path</a:t>
            </a:r>
            <a:r>
              <a:rPr lang="en-US" sz="1961" dirty="0">
                <a:solidFill>
                  <a:prstClr val="black"/>
                </a:solidFill>
                <a:latin typeface="Lucida Console" panose="020B0609040504020204" pitchFamily="49" charset="0"/>
              </a:rPr>
              <a:t> </a:t>
            </a:r>
            <a:r>
              <a:rPr lang="en-US" sz="1961" dirty="0">
                <a:solidFill>
                  <a:srgbClr val="8A2BE2"/>
                </a:solidFill>
                <a:latin typeface="Lucida Console" panose="020B0609040504020204" pitchFamily="49" charset="0"/>
              </a:rPr>
              <a:t>c:\This-is-Where-the-MOFs-Get-Created\</a:t>
            </a:r>
            <a:endParaRPr lang="en-US" sz="1961" dirty="0">
              <a:solidFill>
                <a:prstClr val="black"/>
              </a:solidFill>
              <a:latin typeface="Lucida Console" panose="020B0609040504020204" pitchFamily="49" charset="0"/>
            </a:endParaRPr>
          </a:p>
          <a:p>
            <a:r>
              <a:rPr lang="en-US" sz="1961" dirty="0" err="1">
                <a:solidFill>
                  <a:srgbClr val="0000FF"/>
                </a:solidFill>
                <a:latin typeface="Lucida Console" panose="020B0609040504020204" pitchFamily="49" charset="0"/>
              </a:rPr>
              <a:t>CreatePullServer</a:t>
            </a:r>
            <a:r>
              <a:rPr lang="en-US" sz="1961" dirty="0">
                <a:solidFill>
                  <a:prstClr val="black"/>
                </a:solidFill>
                <a:latin typeface="Lucida Console" panose="020B0609040504020204" pitchFamily="49" charset="0"/>
              </a:rPr>
              <a:t> </a:t>
            </a:r>
            <a:r>
              <a:rPr lang="en-US" sz="1961" dirty="0">
                <a:solidFill>
                  <a:srgbClr val="000080"/>
                </a:solidFill>
                <a:latin typeface="Lucida Console" panose="020B0609040504020204" pitchFamily="49" charset="0"/>
              </a:rPr>
              <a:t>-ComputerName</a:t>
            </a:r>
            <a:r>
              <a:rPr lang="en-US" sz="1961" dirty="0">
                <a:solidFill>
                  <a:prstClr val="black"/>
                </a:solidFill>
                <a:latin typeface="Lucida Console" panose="020B0609040504020204" pitchFamily="49" charset="0"/>
              </a:rPr>
              <a:t> </a:t>
            </a:r>
            <a:r>
              <a:rPr lang="en-US" sz="1961" dirty="0">
                <a:solidFill>
                  <a:srgbClr val="8A2BE2"/>
                </a:solidFill>
                <a:latin typeface="Lucida Console" panose="020B0609040504020204" pitchFamily="49" charset="0"/>
              </a:rPr>
              <a:t>WebServer01.contoso.com </a:t>
            </a:r>
          </a:p>
        </p:txBody>
      </p:sp>
      <p:sp>
        <p:nvSpPr>
          <p:cNvPr id="9" name="Rectangular Callout 8"/>
          <p:cNvSpPr/>
          <p:nvPr/>
        </p:nvSpPr>
        <p:spPr bwMode="auto">
          <a:xfrm>
            <a:off x="1419225" y="5953125"/>
            <a:ext cx="2616786" cy="561974"/>
          </a:xfrm>
          <a:prstGeom prst="wedgeRectCallout">
            <a:avLst>
              <a:gd name="adj1" fmla="val 65034"/>
              <a:gd name="adj2" fmla="val 2131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Resource Properties</a:t>
            </a:r>
            <a:endParaRPr lang="en-US" sz="1600" i="1"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ular Callout 10"/>
          <p:cNvSpPr/>
          <p:nvPr/>
        </p:nvSpPr>
        <p:spPr bwMode="auto">
          <a:xfrm>
            <a:off x="284556" y="762359"/>
            <a:ext cx="2782131" cy="523516"/>
          </a:xfrm>
          <a:prstGeom prst="wedgeRectCallout">
            <a:avLst>
              <a:gd name="adj1" fmla="val 61974"/>
              <a:gd name="adj2" fmla="val -2302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Optional </a:t>
            </a:r>
            <a:r>
              <a:rPr lang="en-US" sz="2000" dirty="0" err="1">
                <a:gradFill>
                  <a:gsLst>
                    <a:gs pos="0">
                      <a:srgbClr val="FFFFFF"/>
                    </a:gs>
                    <a:gs pos="100000">
                      <a:srgbClr val="FFFFFF"/>
                    </a:gs>
                  </a:gsLst>
                  <a:lin ang="5400000" scaled="0"/>
                </a:gradFill>
                <a:ea typeface="Segoe UI" pitchFamily="34" charset="0"/>
                <a:cs typeface="Segoe UI" pitchFamily="34" charset="0"/>
              </a:rPr>
              <a:t>Param</a:t>
            </a:r>
            <a:r>
              <a:rPr lang="en-US" sz="2000" dirty="0">
                <a:gradFill>
                  <a:gsLst>
                    <a:gs pos="0">
                      <a:srgbClr val="FFFFFF"/>
                    </a:gs>
                    <a:gs pos="100000">
                      <a:srgbClr val="FFFFFF"/>
                    </a:gs>
                  </a:gsLst>
                  <a:lin ang="5400000" scaled="0"/>
                </a:gradFill>
                <a:ea typeface="Segoe UI" pitchFamily="34" charset="0"/>
                <a:cs typeface="Segoe UI" pitchFamily="34" charset="0"/>
              </a:rPr>
              <a:t> Block</a:t>
            </a:r>
            <a:endParaRPr lang="en-US" sz="1600" i="1"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ular Callout 9"/>
          <p:cNvSpPr/>
          <p:nvPr/>
        </p:nvSpPr>
        <p:spPr bwMode="auto">
          <a:xfrm>
            <a:off x="948969" y="3442151"/>
            <a:ext cx="2754839" cy="539299"/>
          </a:xfrm>
          <a:prstGeom prst="wedgeRectCallout">
            <a:avLst>
              <a:gd name="adj1" fmla="val 61862"/>
              <a:gd name="adj2" fmla="val -2445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Valid Resource Name</a:t>
            </a:r>
          </a:p>
        </p:txBody>
      </p:sp>
      <p:sp>
        <p:nvSpPr>
          <p:cNvPr id="12" name="Rectangle 11"/>
          <p:cNvSpPr/>
          <p:nvPr/>
        </p:nvSpPr>
        <p:spPr bwMode="auto">
          <a:xfrm>
            <a:off x="2958514" y="67408"/>
            <a:ext cx="7694313" cy="403080"/>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3352256" y="2214717"/>
            <a:ext cx="9765739" cy="1195233"/>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ular Callout 5"/>
          <p:cNvSpPr/>
          <p:nvPr/>
        </p:nvSpPr>
        <p:spPr bwMode="auto">
          <a:xfrm>
            <a:off x="9525306" y="3461202"/>
            <a:ext cx="2152343" cy="510724"/>
          </a:xfrm>
          <a:prstGeom prst="wedgeRectCallout">
            <a:avLst>
              <a:gd name="adj1" fmla="val -65508"/>
              <a:gd name="adj2" fmla="val -2511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Cosmetic Name</a:t>
            </a:r>
            <a:br>
              <a:rPr lang="en-US" sz="2000" dirty="0">
                <a:gradFill>
                  <a:gsLst>
                    <a:gs pos="0">
                      <a:srgbClr val="FFFFFF"/>
                    </a:gs>
                    <a:gs pos="100000">
                      <a:srgbClr val="FFFFFF"/>
                    </a:gs>
                  </a:gsLst>
                  <a:lin ang="5400000" scaled="0"/>
                </a:gradFill>
                <a:ea typeface="Segoe UI" pitchFamily="34" charset="0"/>
                <a:cs typeface="Segoe UI" pitchFamily="34" charset="0"/>
              </a:rPr>
            </a:br>
            <a:endParaRPr lang="en-US" sz="1600" i="1"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40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48213" y="-9793266"/>
            <a:ext cx="17704389" cy="14169068"/>
          </a:xfrm>
          <a:prstGeom prst="rect">
            <a:avLst/>
          </a:prstGeom>
          <a:noFill/>
          <a:ln>
            <a:solidFill>
              <a:schemeClr val="bg1"/>
            </a:solidFill>
          </a:ln>
        </p:spPr>
        <p:txBody>
          <a:bodyPr wrap="square" lIns="179285" tIns="143428" rIns="179285" bIns="143428" rtlCol="0">
            <a:spAutoFit/>
          </a:bodyPr>
          <a:lstStyle/>
          <a:p>
            <a:r>
              <a:rPr lang="en-US" sz="1961" dirty="0"/>
              <a:t> </a:t>
            </a:r>
            <a:r>
              <a:rPr lang="en-US" sz="1961" dirty="0">
                <a:solidFill>
                  <a:srgbClr val="00008B"/>
                </a:solidFill>
                <a:latin typeface="Lucida Console" panose="020B0609040504020204" pitchFamily="49" charset="0"/>
              </a:rPr>
              <a:t>Configuration</a:t>
            </a:r>
            <a:r>
              <a:rPr lang="en-US" sz="1961" dirty="0">
                <a:solidFill>
                  <a:prstClr val="black"/>
                </a:solidFill>
                <a:latin typeface="Lucida Console" panose="020B0609040504020204" pitchFamily="49" charset="0"/>
              </a:rPr>
              <a:t> </a:t>
            </a:r>
            <a:r>
              <a:rPr lang="en-US" sz="1961" dirty="0" err="1">
                <a:solidFill>
                  <a:srgbClr val="8A2BE2"/>
                </a:solidFill>
                <a:latin typeface="Lucida Console" panose="020B0609040504020204" pitchFamily="49" charset="0"/>
              </a:rPr>
              <a:t>CreatePullServer</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a:t>
            </a:r>
          </a:p>
          <a:p>
            <a:r>
              <a:rPr lang="en-US" sz="1961" dirty="0">
                <a:solidFill>
                  <a:prstClr val="black"/>
                </a:solidFill>
                <a:latin typeface="Lucida Console" panose="020B0609040504020204" pitchFamily="49" charset="0"/>
              </a:rPr>
              <a:t>    </a:t>
            </a:r>
            <a:r>
              <a:rPr lang="en-US" sz="1961" dirty="0" err="1">
                <a:solidFill>
                  <a:srgbClr val="00008B"/>
                </a:solidFill>
                <a:latin typeface="Lucida Console" panose="020B0609040504020204" pitchFamily="49" charset="0"/>
              </a:rPr>
              <a:t>param</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srgbClr val="008080"/>
                </a:solidFill>
                <a:latin typeface="Lucida Console" panose="020B0609040504020204" pitchFamily="49" charset="0"/>
              </a:rPr>
              <a:t>string</a:t>
            </a:r>
            <a:r>
              <a:rPr lang="en-US" sz="1961" dirty="0">
                <a:solidFill>
                  <a:srgbClr val="A9A9A9"/>
                </a:solidFill>
                <a:latin typeface="Lucida Console" panose="020B0609040504020204" pitchFamily="49" charset="0"/>
              </a:rPr>
              <a:t>[]]</a:t>
            </a:r>
            <a:r>
              <a:rPr lang="en-US" sz="1961" dirty="0">
                <a:solidFill>
                  <a:srgbClr val="FF4500"/>
                </a:solidFill>
                <a:latin typeface="Lucida Console" panose="020B0609040504020204" pitchFamily="49" charset="0"/>
              </a:rPr>
              <a:t>$ComputerName</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'localhost'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a:solidFill>
                  <a:srgbClr val="0000FF"/>
                </a:solidFill>
                <a:latin typeface="Lucida Console" panose="020B0609040504020204" pitchFamily="49" charset="0"/>
              </a:rPr>
              <a:t>Import-</a:t>
            </a:r>
            <a:r>
              <a:rPr lang="en-US" sz="1961" dirty="0" err="1">
                <a:solidFill>
                  <a:srgbClr val="0000FF"/>
                </a:solidFill>
                <a:latin typeface="Lucida Console" panose="020B0609040504020204" pitchFamily="49" charset="0"/>
              </a:rPr>
              <a:t>DSCResource</a:t>
            </a:r>
            <a:r>
              <a:rPr lang="en-US" sz="1961" dirty="0">
                <a:solidFill>
                  <a:prstClr val="black"/>
                </a:solidFill>
                <a:latin typeface="Lucida Console" panose="020B0609040504020204" pitchFamily="49" charset="0"/>
              </a:rPr>
              <a:t> </a:t>
            </a:r>
            <a:r>
              <a:rPr lang="en-US" sz="1961" dirty="0">
                <a:solidFill>
                  <a:srgbClr val="000080"/>
                </a:solidFill>
                <a:latin typeface="Lucida Console" panose="020B0609040504020204" pitchFamily="49" charset="0"/>
              </a:rPr>
              <a:t>-</a:t>
            </a:r>
            <a:r>
              <a:rPr lang="en-US" sz="1961" dirty="0" err="1">
                <a:solidFill>
                  <a:srgbClr val="000080"/>
                </a:solidFill>
                <a:latin typeface="Lucida Console" panose="020B0609040504020204" pitchFamily="49" charset="0"/>
              </a:rPr>
              <a:t>ModuleName</a:t>
            </a:r>
            <a:r>
              <a:rPr lang="en-US" sz="1961" dirty="0">
                <a:solidFill>
                  <a:prstClr val="black"/>
                </a:solidFill>
                <a:latin typeface="Lucida Console" panose="020B0609040504020204" pitchFamily="49" charset="0"/>
              </a:rPr>
              <a:t> </a:t>
            </a:r>
            <a:r>
              <a:rPr lang="en-US" sz="1961" dirty="0" err="1">
                <a:solidFill>
                  <a:srgbClr val="8A2BE2"/>
                </a:solidFill>
                <a:latin typeface="Lucida Console" panose="020B0609040504020204" pitchFamily="49" charset="0"/>
              </a:rPr>
              <a:t>xPSDesiredStateConfiguration</a:t>
            </a:r>
            <a:endParaRPr lang="en-US" sz="1961" dirty="0">
              <a:solidFill>
                <a:prstClr val="black"/>
              </a:solidFill>
              <a:latin typeface="Lucida Console" panose="020B0609040504020204" pitchFamily="49" charset="0"/>
            </a:endParaRPr>
          </a:p>
          <a:p>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Node </a:t>
            </a:r>
            <a:r>
              <a:rPr lang="en-US" sz="1961" dirty="0">
                <a:solidFill>
                  <a:srgbClr val="FF4500"/>
                </a:solidFill>
                <a:latin typeface="Lucida Console" panose="020B0609040504020204" pitchFamily="49" charset="0"/>
              </a:rPr>
              <a:t>$ComputerName</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WindowsFeature</a:t>
            </a:r>
            <a:r>
              <a:rPr lang="en-US" sz="1961" dirty="0">
                <a:solidFill>
                  <a:prstClr val="black"/>
                </a:solidFill>
                <a:latin typeface="Lucida Console" panose="020B0609040504020204" pitchFamily="49" charset="0"/>
              </a:rPr>
              <a:t> </a:t>
            </a:r>
            <a:r>
              <a:rPr lang="en-US" sz="1961" dirty="0" err="1">
                <a:solidFill>
                  <a:srgbClr val="8A2BE2"/>
                </a:solidFill>
                <a:latin typeface="Lucida Console" panose="020B0609040504020204" pitchFamily="49" charset="0"/>
              </a:rPr>
              <a:t>DSCServiceFeature</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            Ensure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"Present"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Name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"DSC-Service"</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xDscWebService</a:t>
            </a:r>
            <a:r>
              <a:rPr lang="en-US" sz="1961" dirty="0">
                <a:solidFill>
                  <a:prstClr val="black"/>
                </a:solidFill>
                <a:latin typeface="Lucida Console" panose="020B0609040504020204" pitchFamily="49" charset="0"/>
              </a:rPr>
              <a:t> </a:t>
            </a:r>
            <a:r>
              <a:rPr lang="en-US" sz="1961" dirty="0" err="1">
                <a:solidFill>
                  <a:srgbClr val="8A2BE2"/>
                </a:solidFill>
                <a:latin typeface="Lucida Console" panose="020B0609040504020204" pitchFamily="49" charset="0"/>
              </a:rPr>
              <a:t>PSDSCPullServer</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            Ensure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"Present"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EndpointName</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PSDSCPullServer</a:t>
            </a:r>
            <a:r>
              <a:rPr lang="en-US" sz="1961" dirty="0">
                <a:solidFill>
                  <a:srgbClr val="8B0000"/>
                </a:solidFill>
                <a:latin typeface="Lucida Console" panose="020B0609040504020204" pitchFamily="49" charset="0"/>
              </a:rPr>
              <a: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Port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00080"/>
                </a:solidFill>
                <a:latin typeface="Lucida Console" panose="020B0609040504020204" pitchFamily="49" charset="0"/>
              </a:rPr>
              <a:t>8080</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PhysicalPath</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a:solidFill>
                  <a:srgbClr val="FF4500"/>
                </a:solidFill>
                <a:latin typeface="Lucida Console" panose="020B0609040504020204" pitchFamily="49" charset="0"/>
              </a:rPr>
              <a:t>$</a:t>
            </a:r>
            <a:r>
              <a:rPr lang="en-US" sz="1961" dirty="0" err="1">
                <a:solidFill>
                  <a:srgbClr val="FF4500"/>
                </a:solidFill>
                <a:latin typeface="Lucida Console" panose="020B0609040504020204" pitchFamily="49" charset="0"/>
              </a:rPr>
              <a:t>env:SystemDrive</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inetpub</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wwwroot</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PSDSCPullServer</a:t>
            </a:r>
            <a:r>
              <a:rPr lang="en-US" sz="1961" dirty="0">
                <a:solidFill>
                  <a:srgbClr val="8B0000"/>
                </a:solidFill>
                <a:latin typeface="Lucida Console" panose="020B0609040504020204" pitchFamily="49" charset="0"/>
              </a:rPr>
              <a: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CertificateThumbPrint</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AllowUnencryptedTraffic</a:t>
            </a:r>
            <a:r>
              <a:rPr lang="en-US" sz="1961" dirty="0">
                <a:solidFill>
                  <a:srgbClr val="8B0000"/>
                </a:solidFill>
                <a:latin typeface="Lucida Console" panose="020B0609040504020204" pitchFamily="49" charset="0"/>
              </a:rPr>
              <a: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ModulePath</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a:solidFill>
                  <a:srgbClr val="FF4500"/>
                </a:solidFill>
                <a:latin typeface="Lucida Console" panose="020B0609040504020204" pitchFamily="49" charset="0"/>
              </a:rPr>
              <a:t>$</a:t>
            </a:r>
            <a:r>
              <a:rPr lang="en-US" sz="1961" dirty="0" err="1">
                <a:solidFill>
                  <a:srgbClr val="FF4500"/>
                </a:solidFill>
                <a:latin typeface="Lucida Console" panose="020B0609040504020204" pitchFamily="49" charset="0"/>
              </a:rPr>
              <a:t>env:PROGRAMFILES</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WindowsPowerShell</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DscService</a:t>
            </a:r>
            <a:r>
              <a:rPr lang="en-US" sz="1961" dirty="0">
                <a:solidFill>
                  <a:srgbClr val="8B0000"/>
                </a:solidFill>
                <a:latin typeface="Lucida Console" panose="020B0609040504020204" pitchFamily="49" charset="0"/>
              </a:rPr>
              <a:t>\Modules"</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ConfigurationPath</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a:solidFill>
                  <a:srgbClr val="FF4500"/>
                </a:solidFill>
                <a:latin typeface="Lucida Console" panose="020B0609040504020204" pitchFamily="49" charset="0"/>
              </a:rPr>
              <a:t>$</a:t>
            </a:r>
            <a:r>
              <a:rPr lang="en-US" sz="1961" dirty="0" err="1">
                <a:solidFill>
                  <a:srgbClr val="FF4500"/>
                </a:solidFill>
                <a:latin typeface="Lucida Console" panose="020B0609040504020204" pitchFamily="49" charset="0"/>
              </a:rPr>
              <a:t>env:PROGRAMFILES</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WindowsPowerShell</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DscService</a:t>
            </a:r>
            <a:r>
              <a:rPr lang="en-US" sz="1961" dirty="0">
                <a:solidFill>
                  <a:srgbClr val="8B0000"/>
                </a:solidFill>
                <a:latin typeface="Lucida Console" panose="020B0609040504020204" pitchFamily="49" charset="0"/>
              </a:rPr>
              <a:t>\Configuration"</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State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"Started"</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DependsOn</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WindowsFeature</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DSCServiceFeature</a:t>
            </a:r>
            <a:r>
              <a:rPr lang="en-US" sz="1961" dirty="0">
                <a:solidFill>
                  <a:srgbClr val="8B0000"/>
                </a:solidFill>
                <a:latin typeface="Lucida Console" panose="020B0609040504020204" pitchFamily="49" charset="0"/>
              </a:rPr>
              <a: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xDscWebService</a:t>
            </a:r>
            <a:r>
              <a:rPr lang="en-US" sz="1961" dirty="0">
                <a:solidFill>
                  <a:prstClr val="black"/>
                </a:solidFill>
                <a:latin typeface="Lucida Console" panose="020B0609040504020204" pitchFamily="49" charset="0"/>
              </a:rPr>
              <a:t> </a:t>
            </a:r>
            <a:r>
              <a:rPr lang="en-US" sz="1961" dirty="0" err="1">
                <a:solidFill>
                  <a:srgbClr val="8A2BE2"/>
                </a:solidFill>
                <a:latin typeface="Lucida Console" panose="020B0609040504020204" pitchFamily="49" charset="0"/>
              </a:rPr>
              <a:t>PSDSCComplianceServer</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            Ensure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"Present"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EndpointName</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PSDSCComplianceServer</a:t>
            </a:r>
            <a:r>
              <a:rPr lang="en-US" sz="1961" dirty="0">
                <a:solidFill>
                  <a:srgbClr val="8B0000"/>
                </a:solidFill>
                <a:latin typeface="Lucida Console" panose="020B0609040504020204" pitchFamily="49" charset="0"/>
              </a:rPr>
              <a: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Port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00080"/>
                </a:solidFill>
                <a:latin typeface="Lucida Console" panose="020B0609040504020204" pitchFamily="49" charset="0"/>
              </a:rPr>
              <a:t>9080</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PhysicalPath</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a:solidFill>
                  <a:srgbClr val="FF4500"/>
                </a:solidFill>
                <a:latin typeface="Lucida Console" panose="020B0609040504020204" pitchFamily="49" charset="0"/>
              </a:rPr>
              <a:t>$</a:t>
            </a:r>
            <a:r>
              <a:rPr lang="en-US" sz="1961" dirty="0" err="1">
                <a:solidFill>
                  <a:srgbClr val="FF4500"/>
                </a:solidFill>
                <a:latin typeface="Lucida Console" panose="020B0609040504020204" pitchFamily="49" charset="0"/>
              </a:rPr>
              <a:t>env:SystemDrive</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inetpub</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wwwroot</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PSDSCComplianceServer</a:t>
            </a:r>
            <a:r>
              <a:rPr lang="en-US" sz="1961" dirty="0">
                <a:solidFill>
                  <a:srgbClr val="8B0000"/>
                </a:solidFill>
                <a:latin typeface="Lucida Console" panose="020B0609040504020204" pitchFamily="49" charset="0"/>
              </a:rPr>
              <a: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CertificateThumbPrint</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AllowUnencryptedTraffic</a:t>
            </a:r>
            <a:r>
              <a:rPr lang="en-US" sz="1961" dirty="0">
                <a:solidFill>
                  <a:srgbClr val="8B0000"/>
                </a:solidFill>
                <a:latin typeface="Lucida Console" panose="020B0609040504020204" pitchFamily="49" charset="0"/>
              </a:rPr>
              <a: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State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"Started"</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IsComplianceServer</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FF4500"/>
                </a:solidFill>
                <a:latin typeface="Lucida Console" panose="020B0609040504020204" pitchFamily="49" charset="0"/>
              </a:rPr>
              <a:t>$true</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DependsOn</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WindowsFeature</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DSCServiceFeature</a:t>
            </a:r>
            <a:r>
              <a:rPr lang="en-US" sz="1961" dirty="0">
                <a:solidFill>
                  <a:srgbClr val="8B0000"/>
                </a:solidFill>
                <a:latin typeface="Lucida Console" panose="020B0609040504020204" pitchFamily="49" charset="0"/>
              </a:rPr>
              <a:t>"</a:t>
            </a:r>
            <a:r>
              <a:rPr lang="en-US" sz="1961" dirty="0">
                <a:solidFill>
                  <a:srgbClr val="A9A9A9"/>
                </a:solidFill>
                <a:latin typeface="Lucida Console" panose="020B0609040504020204" pitchFamily="49" charset="0"/>
              </a:rPr>
              <a:t>,</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xDSCWebService</a:t>
            </a:r>
            <a:r>
              <a:rPr lang="en-US" sz="1961" dirty="0">
                <a:solidFill>
                  <a:srgbClr val="8B0000"/>
                </a:solidFill>
                <a:latin typeface="Lucida Console" panose="020B0609040504020204" pitchFamily="49" charset="0"/>
              </a:rPr>
              <a:t>]</a:t>
            </a:r>
            <a:r>
              <a:rPr lang="en-US" sz="1961" dirty="0" err="1">
                <a:solidFill>
                  <a:srgbClr val="8B0000"/>
                </a:solidFill>
                <a:latin typeface="Lucida Console" panose="020B0609040504020204" pitchFamily="49" charset="0"/>
              </a:rPr>
              <a:t>PSDSCPullServer</a:t>
            </a:r>
            <a:r>
              <a:rPr lang="en-US" sz="1961" dirty="0">
                <a:solidFill>
                  <a:srgbClr val="8B0000"/>
                </a:solidFill>
                <a:latin typeface="Lucida Console" panose="020B0609040504020204" pitchFamily="49" charset="0"/>
              </a:rPr>
              <a:t>"</a:t>
            </a:r>
            <a:r>
              <a:rPr lang="en-US" sz="1961" dirty="0">
                <a:solidFill>
                  <a:prstClr val="black"/>
                </a:solidFill>
                <a:latin typeface="Lucida Console" panose="020B0609040504020204" pitchFamily="49" charset="0"/>
              </a:rPr>
              <a:t>)</a:t>
            </a: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a:t>
            </a:r>
          </a:p>
          <a:p>
            <a:endParaRPr lang="en-US" sz="1961" dirty="0">
              <a:solidFill>
                <a:srgbClr val="0000FF"/>
              </a:solidFill>
              <a:latin typeface="Lucida Console" panose="020B0609040504020204" pitchFamily="49" charset="0"/>
            </a:endParaRPr>
          </a:p>
          <a:p>
            <a:r>
              <a:rPr lang="en-US" sz="1961" dirty="0" err="1">
                <a:solidFill>
                  <a:srgbClr val="0000FF"/>
                </a:solidFill>
                <a:latin typeface="Lucida Console" panose="020B0609040504020204" pitchFamily="49" charset="0"/>
              </a:rPr>
              <a:t>CreatePullServer</a:t>
            </a:r>
            <a:r>
              <a:rPr lang="en-US" sz="1961" dirty="0">
                <a:solidFill>
                  <a:prstClr val="black"/>
                </a:solidFill>
                <a:latin typeface="Lucida Console" panose="020B0609040504020204" pitchFamily="49" charset="0"/>
              </a:rPr>
              <a:t> </a:t>
            </a:r>
            <a:r>
              <a:rPr lang="en-US" sz="1961" dirty="0">
                <a:solidFill>
                  <a:srgbClr val="000080"/>
                </a:solidFill>
                <a:latin typeface="Lucida Console" panose="020B0609040504020204" pitchFamily="49" charset="0"/>
              </a:rPr>
              <a:t>-ComputerName</a:t>
            </a:r>
            <a:r>
              <a:rPr lang="en-US" sz="1961" dirty="0">
                <a:solidFill>
                  <a:prstClr val="black"/>
                </a:solidFill>
                <a:latin typeface="Lucida Console" panose="020B0609040504020204" pitchFamily="49" charset="0"/>
              </a:rPr>
              <a:t> </a:t>
            </a:r>
            <a:r>
              <a:rPr lang="en-US" sz="1961" dirty="0">
                <a:solidFill>
                  <a:srgbClr val="8A2BE2"/>
                </a:solidFill>
                <a:latin typeface="Lucida Console" panose="020B0609040504020204" pitchFamily="49" charset="0"/>
              </a:rPr>
              <a:t>WebServer01.contoso.com </a:t>
            </a:r>
            <a:r>
              <a:rPr lang="en-US" sz="1961" dirty="0"/>
              <a:t> </a:t>
            </a:r>
            <a:r>
              <a:rPr lang="en-US" sz="1961" dirty="0">
                <a:solidFill>
                  <a:srgbClr val="000080"/>
                </a:solidFill>
                <a:latin typeface="Lucida Console" panose="020B0609040504020204" pitchFamily="49" charset="0"/>
              </a:rPr>
              <a:t>-</a:t>
            </a:r>
            <a:r>
              <a:rPr lang="en-US" sz="1961" dirty="0" err="1">
                <a:solidFill>
                  <a:srgbClr val="000080"/>
                </a:solidFill>
                <a:latin typeface="Lucida Console" panose="020B0609040504020204" pitchFamily="49" charset="0"/>
              </a:rPr>
              <a:t>OutputPath</a:t>
            </a:r>
            <a:r>
              <a:rPr lang="en-US" sz="1961" dirty="0">
                <a:solidFill>
                  <a:prstClr val="black"/>
                </a:solidFill>
                <a:latin typeface="Lucida Console" panose="020B0609040504020204" pitchFamily="49" charset="0"/>
              </a:rPr>
              <a:t> </a:t>
            </a:r>
            <a:r>
              <a:rPr lang="en-US" sz="1961" dirty="0">
                <a:solidFill>
                  <a:srgbClr val="8A2BE2"/>
                </a:solidFill>
                <a:latin typeface="Lucida Console" panose="020B0609040504020204" pitchFamily="49" charset="0"/>
              </a:rPr>
              <a:t>c:\dsc\ </a:t>
            </a:r>
          </a:p>
          <a:p>
            <a:r>
              <a:rPr lang="en-US" sz="1961" dirty="0">
                <a:solidFill>
                  <a:srgbClr val="8A2BE2"/>
                </a:solidFill>
                <a:latin typeface="Lucida Console" panose="020B0609040504020204" pitchFamily="49" charset="0"/>
              </a:rPr>
              <a:t> </a:t>
            </a:r>
          </a:p>
        </p:txBody>
      </p:sp>
      <p:sp>
        <p:nvSpPr>
          <p:cNvPr id="11" name="Rectangular Callout 10"/>
          <p:cNvSpPr/>
          <p:nvPr/>
        </p:nvSpPr>
        <p:spPr bwMode="auto">
          <a:xfrm>
            <a:off x="506404" y="4472517"/>
            <a:ext cx="2855921" cy="725283"/>
          </a:xfrm>
          <a:prstGeom prst="wedgeRectCallout">
            <a:avLst>
              <a:gd name="adj1" fmla="val -20809"/>
              <a:gd name="adj2" fmla="val -10306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Execute Configuration</a:t>
            </a:r>
            <a:br>
              <a:rPr lang="en-US" sz="2000" dirty="0">
                <a:gradFill>
                  <a:gsLst>
                    <a:gs pos="0">
                      <a:srgbClr val="FFFFFF"/>
                    </a:gs>
                    <a:gs pos="100000">
                      <a:srgbClr val="FFFFFF"/>
                    </a:gs>
                  </a:gsLst>
                  <a:lin ang="5400000" scaled="0"/>
                </a:gradFill>
                <a:ea typeface="Segoe UI" pitchFamily="34" charset="0"/>
                <a:cs typeface="Segoe UI" pitchFamily="34" charset="0"/>
              </a:rPr>
            </a:br>
            <a:r>
              <a:rPr lang="en-US" sz="1600" i="1" dirty="0">
                <a:gradFill>
                  <a:gsLst>
                    <a:gs pos="0">
                      <a:srgbClr val="FFFFFF"/>
                    </a:gs>
                    <a:gs pos="100000">
                      <a:srgbClr val="FFFFFF"/>
                    </a:gs>
                  </a:gsLst>
                  <a:lin ang="5400000" scaled="0"/>
                </a:gradFill>
                <a:ea typeface="Segoe UI" pitchFamily="34" charset="0"/>
                <a:cs typeface="Segoe UI" pitchFamily="34" charset="0"/>
              </a:rPr>
              <a:t>MOF file(s) created</a:t>
            </a:r>
          </a:p>
        </p:txBody>
      </p:sp>
      <p:sp>
        <p:nvSpPr>
          <p:cNvPr id="7" name="Rectangle 6"/>
          <p:cNvSpPr/>
          <p:nvPr/>
        </p:nvSpPr>
        <p:spPr bwMode="auto">
          <a:xfrm>
            <a:off x="642750" y="-986204"/>
            <a:ext cx="12624648" cy="4265800"/>
          </a:xfrm>
          <a:prstGeom prst="rect">
            <a:avLst/>
          </a:prstGeom>
          <a:solidFill>
            <a:schemeClr val="tx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ular Callout 11"/>
          <p:cNvSpPr/>
          <p:nvPr/>
        </p:nvSpPr>
        <p:spPr bwMode="auto">
          <a:xfrm>
            <a:off x="8970040" y="4463999"/>
            <a:ext cx="2990850" cy="733801"/>
          </a:xfrm>
          <a:prstGeom prst="wedgeRectCallout">
            <a:avLst>
              <a:gd name="adj1" fmla="val 21059"/>
              <a:gd name="adj2" fmla="val -9589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Location of MOFs</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1400" i="1" dirty="0">
                <a:gradFill>
                  <a:gsLst>
                    <a:gs pos="0">
                      <a:srgbClr val="FFFFFF"/>
                    </a:gs>
                    <a:gs pos="100000">
                      <a:srgbClr val="FFFFFF"/>
                    </a:gs>
                  </a:gsLst>
                  <a:lin ang="5400000" scaled="0"/>
                </a:gradFill>
                <a:ea typeface="Segoe UI" pitchFamily="34" charset="0"/>
                <a:cs typeface="Segoe UI" pitchFamily="34" charset="0"/>
              </a:rPr>
              <a:t>In</a:t>
            </a:r>
            <a:r>
              <a:rPr lang="en-US" sz="1600" i="1" dirty="0">
                <a:gradFill>
                  <a:gsLst>
                    <a:gs pos="0">
                      <a:srgbClr val="FFFFFF"/>
                    </a:gs>
                    <a:gs pos="100000">
                      <a:srgbClr val="FFFFFF"/>
                    </a:gs>
                  </a:gsLst>
                  <a:lin ang="5400000" scaled="0"/>
                </a:gradFill>
                <a:ea typeface="Segoe UI" pitchFamily="34" charset="0"/>
                <a:cs typeface="Segoe UI" pitchFamily="34" charset="0"/>
              </a:rPr>
              <a:t> folder named for </a:t>
            </a:r>
            <a:r>
              <a:rPr lang="en-US" sz="1600" i="1" dirty="0" err="1">
                <a:gradFill>
                  <a:gsLst>
                    <a:gs pos="0">
                      <a:srgbClr val="FFFFFF"/>
                    </a:gs>
                    <a:gs pos="100000">
                      <a:srgbClr val="FFFFFF"/>
                    </a:gs>
                  </a:gsLst>
                  <a:lin ang="5400000" scaled="0"/>
                </a:gradFill>
                <a:ea typeface="Segoe UI" pitchFamily="34" charset="0"/>
                <a:cs typeface="Segoe UI" pitchFamily="34" charset="0"/>
              </a:rPr>
              <a:t>Config</a:t>
            </a:r>
            <a:endParaRPr lang="en-US" sz="1200" i="1"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ular Callout 12"/>
          <p:cNvSpPr/>
          <p:nvPr/>
        </p:nvSpPr>
        <p:spPr bwMode="auto">
          <a:xfrm>
            <a:off x="4910444" y="4472517"/>
            <a:ext cx="2511476" cy="742320"/>
          </a:xfrm>
          <a:prstGeom prst="wedgeRectCallout">
            <a:avLst>
              <a:gd name="adj1" fmla="val 20167"/>
              <a:gd name="adj2" fmla="val -9629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Target Node Name</a:t>
            </a:r>
            <a:br>
              <a:rPr lang="en-US" sz="1600" i="1" dirty="0">
                <a:gradFill>
                  <a:gsLst>
                    <a:gs pos="0">
                      <a:srgbClr val="FFFFFF"/>
                    </a:gs>
                    <a:gs pos="100000">
                      <a:srgbClr val="FFFFFF"/>
                    </a:gs>
                  </a:gsLst>
                  <a:lin ang="5400000" scaled="0"/>
                </a:gradFill>
                <a:ea typeface="Segoe UI" pitchFamily="34" charset="0"/>
                <a:cs typeface="Segoe UI" pitchFamily="34" charset="0"/>
              </a:rPr>
            </a:br>
            <a:r>
              <a:rPr lang="en-US" sz="1600" i="1" dirty="0">
                <a:gradFill>
                  <a:gsLst>
                    <a:gs pos="0">
                      <a:srgbClr val="FFFFFF"/>
                    </a:gs>
                    <a:gs pos="100000">
                      <a:srgbClr val="FFFFFF"/>
                    </a:gs>
                  </a:gsLst>
                  <a:lin ang="5400000" scaled="0"/>
                </a:gradFill>
                <a:ea typeface="Segoe UI" pitchFamily="34" charset="0"/>
                <a:cs typeface="Segoe UI" pitchFamily="34" charset="0"/>
              </a:rPr>
              <a:t>MOF file(s) created</a:t>
            </a:r>
          </a:p>
        </p:txBody>
      </p:sp>
    </p:spTree>
    <p:extLst>
      <p:ext uri="{BB962C8B-B14F-4D97-AF65-F5344CB8AC3E}">
        <p14:creationId xmlns:p14="http://schemas.microsoft.com/office/powerpoint/2010/main" val="3229350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latin typeface="Segoe UI Light" panose="020B0502040204020203" pitchFamily="34" charset="0"/>
              </a:rPr>
              <a:t>Module 8: Introduction to Desired State Configuration (DSC)</a:t>
            </a:r>
          </a:p>
        </p:txBody>
      </p:sp>
      <p:sp>
        <p:nvSpPr>
          <p:cNvPr id="7" name="Text Placeholder 6"/>
          <p:cNvSpPr>
            <a:spLocks noGrp="1"/>
          </p:cNvSpPr>
          <p:nvPr>
            <p:ph type="body" sz="quarter" idx="12"/>
          </p:nvPr>
        </p:nvSpPr>
        <p:spPr/>
        <p:txBody>
          <a:bodyPr>
            <a:normAutofit/>
          </a:bodyPr>
          <a:lstStyle/>
          <a:p>
            <a:r>
              <a:rPr lang="en-US" sz="2400" dirty="0">
                <a:latin typeface="Segoe UI Light" panose="020B0502040204020203" pitchFamily="34" charset="0"/>
              </a:rPr>
              <a:t>Section 1: Introduction</a:t>
            </a:r>
          </a:p>
        </p:txBody>
      </p:sp>
      <p:sp>
        <p:nvSpPr>
          <p:cNvPr id="9" name="Text Placeholder 8"/>
          <p:cNvSpPr>
            <a:spLocks noGrp="1"/>
          </p:cNvSpPr>
          <p:nvPr>
            <p:ph type="body" sz="quarter" idx="14"/>
          </p:nvPr>
        </p:nvSpPr>
        <p:spPr/>
        <p:txBody>
          <a:bodyPr>
            <a:normAutofit/>
          </a:bodyPr>
          <a:lstStyle/>
          <a:p>
            <a:r>
              <a:rPr lang="en-US" sz="2400" dirty="0">
                <a:latin typeface="Segoe UI Light" panose="020B0502040204020203" pitchFamily="34" charset="0"/>
              </a:rPr>
              <a:t>Lesson 3: Resources</a:t>
            </a:r>
          </a:p>
        </p:txBody>
      </p:sp>
      <p:sp>
        <p:nvSpPr>
          <p:cNvPr id="4" name="Slide Number Placeholder 3"/>
          <p:cNvSpPr>
            <a:spLocks noGrp="1"/>
          </p:cNvSpPr>
          <p:nvPr>
            <p:ph type="sldNum" sz="quarter" idx="11"/>
          </p:nvPr>
        </p:nvSpPr>
        <p:spPr/>
        <p:txBody>
          <a:bodyPr/>
          <a:lstStyle/>
          <a:p>
            <a:fld id="{74A398B2-5A34-1A4A-811E-F4027282568C}" type="slidenum">
              <a:rPr lang="en-US" smtClean="0"/>
              <a:pPr/>
              <a:t>18</a:t>
            </a:fld>
            <a:endParaRPr lang="en-US"/>
          </a:p>
        </p:txBody>
      </p:sp>
    </p:spTree>
    <p:extLst>
      <p:ext uri="{BB962C8B-B14F-4D97-AF65-F5344CB8AC3E}">
        <p14:creationId xmlns:p14="http://schemas.microsoft.com/office/powerpoint/2010/main" val="3947435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DSC Resources</a:t>
            </a:r>
          </a:p>
        </p:txBody>
      </p:sp>
      <p:sp>
        <p:nvSpPr>
          <p:cNvPr id="3" name="Text Placeholder 2"/>
          <p:cNvSpPr>
            <a:spLocks noGrp="1"/>
          </p:cNvSpPr>
          <p:nvPr>
            <p:ph sz="quarter" idx="13"/>
          </p:nvPr>
        </p:nvSpPr>
        <p:spPr/>
        <p:txBody>
          <a:bodyPr>
            <a:normAutofit/>
          </a:bodyPr>
          <a:lstStyle/>
          <a:p>
            <a:endParaRPr lang="en-US" sz="2400" dirty="0"/>
          </a:p>
          <a:p>
            <a:r>
              <a:rPr lang="en-US" sz="2400" dirty="0"/>
              <a:t>Resources implement the configuration</a:t>
            </a:r>
          </a:p>
          <a:p>
            <a:endParaRPr lang="en-US" sz="2400" dirty="0"/>
          </a:p>
          <a:p>
            <a:r>
              <a:rPr lang="en-US" sz="2400" dirty="0"/>
              <a:t>Contain the PowerShell code to get to the desired state</a:t>
            </a:r>
          </a:p>
          <a:p>
            <a:endParaRPr lang="en-US" sz="2400" dirty="0"/>
          </a:p>
          <a:p>
            <a:r>
              <a:rPr lang="en-US" sz="2400" dirty="0"/>
              <a:t>Configurations generally combine resource settings and dependencies</a:t>
            </a:r>
          </a:p>
          <a:p>
            <a:endParaRPr lang="en-US" sz="2400" dirty="0"/>
          </a:p>
          <a:p>
            <a:r>
              <a:rPr lang="en-US" sz="2400" dirty="0"/>
              <a:t>Contained within modules</a:t>
            </a:r>
          </a:p>
        </p:txBody>
      </p:sp>
    </p:spTree>
    <p:extLst>
      <p:ext uri="{BB962C8B-B14F-4D97-AF65-F5344CB8AC3E}">
        <p14:creationId xmlns:p14="http://schemas.microsoft.com/office/powerpoint/2010/main" val="2163545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8: Intro to Desired State Configuration (DSC)</a:t>
            </a:r>
            <a:br>
              <a:rPr lang="en-AU" dirty="0"/>
            </a:br>
            <a:endParaRPr lang="en-AU"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2</a:t>
            </a:fld>
            <a:endParaRPr lang="en-US"/>
          </a:p>
        </p:txBody>
      </p:sp>
      <p:sp>
        <p:nvSpPr>
          <p:cNvPr id="3" name="Content Placeholder 2"/>
          <p:cNvSpPr>
            <a:spLocks noGrp="1"/>
          </p:cNvSpPr>
          <p:nvPr>
            <p:ph sz="quarter" idx="13"/>
          </p:nvPr>
        </p:nvSpPr>
        <p:spPr>
          <a:xfrm>
            <a:off x="525153" y="1404252"/>
            <a:ext cx="11176000" cy="4953000"/>
          </a:xfrm>
          <a:solidFill>
            <a:schemeClr val="tx1"/>
          </a:solidFill>
        </p:spPr>
        <p:txBody>
          <a:bodyPr numCol="1">
            <a:normAutofit/>
          </a:bodyPr>
          <a:lstStyle/>
          <a:p>
            <a:pPr rtl="0" fontAlgn="base"/>
            <a:r>
              <a:rPr lang="en-AU" dirty="0"/>
              <a:t>Section 1: Introduction</a:t>
            </a:r>
          </a:p>
          <a:p>
            <a:pPr marL="342900" indent="-342900" rtl="0" fontAlgn="base">
              <a:buFont typeface="Arial" panose="020B0604020202020204" pitchFamily="34" charset="0"/>
              <a:buChar char="•"/>
            </a:pPr>
            <a:r>
              <a:rPr lang="en-AU" sz="2400" dirty="0"/>
              <a:t>Lesson 1: Overview</a:t>
            </a:r>
          </a:p>
          <a:p>
            <a:pPr marL="342900" indent="-342900" rtl="0" fontAlgn="base">
              <a:buFont typeface="Arial" panose="020B0604020202020204" pitchFamily="34" charset="0"/>
              <a:buChar char="•"/>
            </a:pPr>
            <a:r>
              <a:rPr lang="en-US" sz="2400" dirty="0"/>
              <a:t>Lesson 2: The Configuration</a:t>
            </a:r>
          </a:p>
          <a:p>
            <a:pPr marL="342900" indent="-342900" rtl="0" fontAlgn="base">
              <a:buFont typeface="Arial" panose="020B0604020202020204" pitchFamily="34" charset="0"/>
              <a:buChar char="•"/>
            </a:pPr>
            <a:r>
              <a:rPr lang="en-US" sz="2400" dirty="0"/>
              <a:t>Lesson 3: Resources</a:t>
            </a:r>
          </a:p>
          <a:p>
            <a:pPr marL="342900" indent="-342900" rtl="0" fontAlgn="base">
              <a:buFont typeface="Arial" panose="020B0604020202020204" pitchFamily="34" charset="0"/>
              <a:buChar char="•"/>
            </a:pPr>
            <a:r>
              <a:rPr lang="en-US" sz="2400" dirty="0"/>
              <a:t>Lesson 4: MOF Files</a:t>
            </a:r>
          </a:p>
          <a:p>
            <a:pPr marL="342900" indent="-342900" rtl="0" fontAlgn="base">
              <a:buFont typeface="Arial" panose="020B0604020202020204" pitchFamily="34" charset="0"/>
              <a:buChar char="•"/>
            </a:pPr>
            <a:r>
              <a:rPr lang="en-US" sz="2400" dirty="0"/>
              <a:t>Lesson 5: Local Configuration Manager (LCM)</a:t>
            </a:r>
          </a:p>
          <a:p>
            <a:pPr marL="342900" indent="-342900" rtl="0" fontAlgn="base">
              <a:buFont typeface="Arial" panose="020B0604020202020204" pitchFamily="34" charset="0"/>
              <a:buChar char="•"/>
            </a:pPr>
            <a:r>
              <a:rPr lang="en-US" sz="2400" dirty="0"/>
              <a:t>Lesson 6: Applying Configurations – Push</a:t>
            </a:r>
          </a:p>
          <a:p>
            <a:pPr marL="342900" indent="-342900" rtl="0" fontAlgn="base">
              <a:buFont typeface="Arial" panose="020B0604020202020204" pitchFamily="34" charset="0"/>
              <a:buChar char="•"/>
            </a:pPr>
            <a:r>
              <a:rPr lang="en-US" sz="2400" dirty="0"/>
              <a:t>Lesson 7: Applying Configurations – Pull</a:t>
            </a:r>
          </a:p>
          <a:p>
            <a:pPr rtl="0" fontAlgn="base"/>
            <a:endParaRPr lang="en-US" dirty="0"/>
          </a:p>
          <a:p>
            <a:pPr rtl="0" fontAlgn="base"/>
            <a:r>
              <a:rPr lang="en-US" dirty="0"/>
              <a:t>Section 2: Real-World Example</a:t>
            </a:r>
          </a:p>
          <a:p>
            <a:pPr marL="342900" indent="-342900" rtl="0" fontAlgn="base">
              <a:buFont typeface="Arial" panose="020B0604020202020204" pitchFamily="34" charset="0"/>
              <a:buChar char="•"/>
            </a:pPr>
            <a:r>
              <a:rPr lang="en-US" sz="2400" dirty="0"/>
              <a:t>Lesson 1: Web Site Installation and Configuration (Push)</a:t>
            </a:r>
            <a:endParaRPr lang="en-AU" sz="1600" b="1" dirty="0">
              <a:solidFill>
                <a:schemeClr val="bg1"/>
              </a:solidFill>
              <a:cs typeface="Segoe UI Light" panose="020B0502040204020203" pitchFamily="34" charset="0"/>
            </a:endParaRPr>
          </a:p>
          <a:p>
            <a:pPr rtl="0" fontAlgn="base"/>
            <a:endParaRPr lang="en-AU" sz="1800" b="1" dirty="0">
              <a:solidFill>
                <a:schemeClr val="bg1"/>
              </a:solidFill>
              <a:cs typeface="Segoe UI Light" panose="020B0502040204020203" pitchFamily="34" charset="0"/>
            </a:endParaRPr>
          </a:p>
          <a:p>
            <a:pPr rtl="0" fontAlgn="base"/>
            <a:endParaRPr lang="en-AU" sz="1800" b="1" dirty="0">
              <a:solidFill>
                <a:schemeClr val="bg1"/>
              </a:solidFill>
              <a:cs typeface="Segoe UI Light" panose="020B0502040204020203" pitchFamily="34" charset="0"/>
            </a:endParaRPr>
          </a:p>
          <a:p>
            <a:endParaRPr lang="en-AU" dirty="0"/>
          </a:p>
        </p:txBody>
      </p:sp>
    </p:spTree>
    <p:extLst>
      <p:ext uri="{BB962C8B-B14F-4D97-AF65-F5344CB8AC3E}">
        <p14:creationId xmlns:p14="http://schemas.microsoft.com/office/powerpoint/2010/main" val="2476575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get resources</a:t>
            </a:r>
          </a:p>
        </p:txBody>
      </p:sp>
      <p:sp>
        <p:nvSpPr>
          <p:cNvPr id="3" name="Text Placeholder 2"/>
          <p:cNvSpPr>
            <a:spLocks noGrp="1"/>
          </p:cNvSpPr>
          <p:nvPr>
            <p:ph sz="quarter" idx="13"/>
          </p:nvPr>
        </p:nvSpPr>
        <p:spPr/>
        <p:txBody>
          <a:bodyPr>
            <a:normAutofit/>
          </a:bodyPr>
          <a:lstStyle/>
          <a:p>
            <a:endParaRPr lang="en-US" sz="2400" dirty="0"/>
          </a:p>
          <a:p>
            <a:r>
              <a:rPr lang="en-US" sz="2400" dirty="0"/>
              <a:t>Windows PowerShell DSC ships with 12 built-in resources</a:t>
            </a:r>
          </a:p>
          <a:p>
            <a:endParaRPr lang="en-US" sz="2400" dirty="0"/>
          </a:p>
          <a:p>
            <a:r>
              <a:rPr lang="en-US" sz="2400" dirty="0"/>
              <a:t>Download additional resources from </a:t>
            </a:r>
            <a:r>
              <a:rPr lang="en-US" sz="2400" dirty="0">
                <a:hlinkClick r:id="rId3"/>
              </a:rPr>
              <a:t>https://github.com/PowerShell/DscResources</a:t>
            </a:r>
            <a:r>
              <a:rPr lang="en-US" sz="2400" dirty="0"/>
              <a:t> </a:t>
            </a:r>
          </a:p>
          <a:p>
            <a:endParaRPr lang="en-US" sz="2400" dirty="0"/>
          </a:p>
          <a:p>
            <a:r>
              <a:rPr lang="en-US" sz="2400" dirty="0"/>
              <a:t>Create custom resources yourself</a:t>
            </a:r>
          </a:p>
          <a:p>
            <a:endParaRPr lang="en-US" sz="2400" dirty="0"/>
          </a:p>
          <a:p>
            <a:endParaRPr lang="en-US" sz="2400" dirty="0"/>
          </a:p>
        </p:txBody>
      </p:sp>
    </p:spTree>
    <p:extLst>
      <p:ext uri="{BB962C8B-B14F-4D97-AF65-F5344CB8AC3E}">
        <p14:creationId xmlns:p14="http://schemas.microsoft.com/office/powerpoint/2010/main" val="884353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Built-in DSC Resources</a:t>
            </a:r>
          </a:p>
        </p:txBody>
      </p:sp>
      <p:sp>
        <p:nvSpPr>
          <p:cNvPr id="4" name="Slide Number Placeholder 3"/>
          <p:cNvSpPr>
            <a:spLocks noGrp="1"/>
          </p:cNvSpPr>
          <p:nvPr>
            <p:ph type="sldNum" sz="quarter" idx="11"/>
          </p:nvPr>
        </p:nvSpPr>
        <p:spPr/>
        <p:txBody>
          <a:bodyPr/>
          <a:lstStyle/>
          <a:p>
            <a:fld id="{74A398B2-5A34-1A4A-811E-F4027282568C}" type="slidenum">
              <a:rPr lang="en-US" smtClean="0"/>
              <a:pPr/>
              <a:t>21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594360436"/>
              </p:ext>
            </p:extLst>
          </p:nvPr>
        </p:nvGraphicFramePr>
        <p:xfrm>
          <a:off x="656293" y="1372717"/>
          <a:ext cx="10703964" cy="4676472"/>
        </p:xfrm>
        <a:graphic>
          <a:graphicData uri="http://schemas.openxmlformats.org/drawingml/2006/table">
            <a:tbl>
              <a:tblPr firstRow="1" bandRow="1">
                <a:tableStyleId>{5C22544A-7EE6-4342-B048-85BDC9FD1C3A}</a:tableStyleId>
              </a:tblPr>
              <a:tblGrid>
                <a:gridCol w="1734482">
                  <a:extLst>
                    <a:ext uri="{9D8B030D-6E8A-4147-A177-3AD203B41FA5}">
                      <a16:colId xmlns:a16="http://schemas.microsoft.com/office/drawing/2014/main" val="2475008673"/>
                    </a:ext>
                  </a:extLst>
                </a:gridCol>
                <a:gridCol w="8969482">
                  <a:extLst>
                    <a:ext uri="{9D8B030D-6E8A-4147-A177-3AD203B41FA5}">
                      <a16:colId xmlns:a16="http://schemas.microsoft.com/office/drawing/2014/main" val="1510553597"/>
                    </a:ext>
                  </a:extLst>
                </a:gridCol>
              </a:tblGrid>
              <a:tr h="205726">
                <a:tc>
                  <a:txBody>
                    <a:bodyPr/>
                    <a:lstStyle/>
                    <a:p>
                      <a:r>
                        <a:rPr lang="en-AU" sz="2000" b="0" u="none" dirty="0">
                          <a:latin typeface="Segoe UI Light" panose="020B0502040204020203" pitchFamily="34" charset="0"/>
                          <a:cs typeface="Segoe UI Light" panose="020B0502040204020203" pitchFamily="34" charset="0"/>
                        </a:rPr>
                        <a:t>Provider </a:t>
                      </a:r>
                    </a:p>
                  </a:txBody>
                  <a:tcPr marL="51431" marR="51431" marT="25716" marB="25716" anchor="ctr"/>
                </a:tc>
                <a:tc>
                  <a:txBody>
                    <a:bodyPr/>
                    <a:lstStyle/>
                    <a:p>
                      <a:r>
                        <a:rPr lang="en-AU" sz="2000" b="0" dirty="0">
                          <a:latin typeface="Segoe UI Light" panose="020B0502040204020203" pitchFamily="34" charset="0"/>
                          <a:cs typeface="Segoe UI Light" panose="020B0502040204020203" pitchFamily="34" charset="0"/>
                        </a:rPr>
                        <a:t>Description </a:t>
                      </a:r>
                    </a:p>
                  </a:txBody>
                  <a:tcPr marL="51431" marR="51431" marT="25716" marB="25716" anchor="ctr"/>
                </a:tc>
                <a:extLst>
                  <a:ext uri="{0D108BD9-81ED-4DB2-BD59-A6C34878D82A}">
                    <a16:rowId xmlns:a16="http://schemas.microsoft.com/office/drawing/2014/main" val="3625552571"/>
                  </a:ext>
                </a:extLst>
              </a:tr>
              <a:tr h="360020">
                <a:tc>
                  <a:txBody>
                    <a:bodyPr/>
                    <a:lstStyle/>
                    <a:p>
                      <a:r>
                        <a:rPr lang="en-AU" sz="2000" u="none" dirty="0">
                          <a:latin typeface="Segoe UI Light" panose="020B0502040204020203" pitchFamily="34" charset="0"/>
                          <a:cs typeface="Segoe UI Light" panose="020B0502040204020203" pitchFamily="34" charset="0"/>
                          <a:hlinkClick r:id="rId3"/>
                        </a:rPr>
                        <a:t>Archive</a:t>
                      </a:r>
                      <a:r>
                        <a:rPr lang="en-AU" sz="2000" u="none" dirty="0">
                          <a:latin typeface="Segoe UI Light" panose="020B0502040204020203" pitchFamily="34" charset="0"/>
                          <a:cs typeface="Segoe UI Light" panose="020B0502040204020203" pitchFamily="34" charset="0"/>
                        </a:rPr>
                        <a:t> </a:t>
                      </a:r>
                    </a:p>
                  </a:txBody>
                  <a:tcPr marL="51431" marR="51431" marT="25716" marB="25716" anchor="ctr"/>
                </a:tc>
                <a:tc>
                  <a:txBody>
                    <a:bodyPr/>
                    <a:lstStyle/>
                    <a:p>
                      <a:r>
                        <a:rPr lang="en-AU" sz="2000" dirty="0">
                          <a:latin typeface="Segoe UI Light" panose="020B0502040204020203" pitchFamily="34" charset="0"/>
                          <a:cs typeface="Segoe UI Light" panose="020B0502040204020203" pitchFamily="34" charset="0"/>
                        </a:rPr>
                        <a:t>Unpacks archive (.zip) files at specific paths</a:t>
                      </a:r>
                    </a:p>
                  </a:txBody>
                  <a:tcPr marL="51431" marR="51431" marT="25716" marB="25716" anchor="ctr"/>
                </a:tc>
                <a:extLst>
                  <a:ext uri="{0D108BD9-81ED-4DB2-BD59-A6C34878D82A}">
                    <a16:rowId xmlns:a16="http://schemas.microsoft.com/office/drawing/2014/main" val="2216641667"/>
                  </a:ext>
                </a:extLst>
              </a:tr>
              <a:tr h="360020">
                <a:tc>
                  <a:txBody>
                    <a:bodyPr/>
                    <a:lstStyle/>
                    <a:p>
                      <a:r>
                        <a:rPr lang="en-AU" sz="2000" u="none" dirty="0">
                          <a:latin typeface="Segoe UI Light" panose="020B0502040204020203" pitchFamily="34" charset="0"/>
                          <a:cs typeface="Segoe UI Light" panose="020B0502040204020203" pitchFamily="34" charset="0"/>
                          <a:hlinkClick r:id="rId4"/>
                        </a:rPr>
                        <a:t>Environment</a:t>
                      </a:r>
                      <a:r>
                        <a:rPr lang="en-AU" sz="2000" u="none" dirty="0">
                          <a:latin typeface="Segoe UI Light" panose="020B0502040204020203" pitchFamily="34" charset="0"/>
                          <a:cs typeface="Segoe UI Light" panose="020B0502040204020203" pitchFamily="34" charset="0"/>
                        </a:rPr>
                        <a:t> </a:t>
                      </a:r>
                    </a:p>
                  </a:txBody>
                  <a:tcPr marL="51431" marR="51431" marT="25716" marB="25716" anchor="ctr"/>
                </a:tc>
                <a:tc>
                  <a:txBody>
                    <a:bodyPr/>
                    <a:lstStyle/>
                    <a:p>
                      <a:r>
                        <a:rPr lang="fr-FR" sz="2000" dirty="0">
                          <a:latin typeface="Segoe UI Light" panose="020B0502040204020203" pitchFamily="34" charset="0"/>
                          <a:cs typeface="Segoe UI Light" panose="020B0502040204020203" pitchFamily="34" charset="0"/>
                        </a:rPr>
                        <a:t>Manages system </a:t>
                      </a:r>
                      <a:r>
                        <a:rPr lang="en-US" sz="2000" noProof="0" dirty="0">
                          <a:latin typeface="Segoe UI Light" panose="020B0502040204020203" pitchFamily="34" charset="0"/>
                          <a:cs typeface="Segoe UI Light" panose="020B0502040204020203" pitchFamily="34" charset="0"/>
                        </a:rPr>
                        <a:t>environment</a:t>
                      </a:r>
                      <a:r>
                        <a:rPr lang="fr-FR" sz="2000" dirty="0">
                          <a:latin typeface="Segoe UI Light" panose="020B0502040204020203" pitchFamily="34" charset="0"/>
                          <a:cs typeface="Segoe UI Light" panose="020B0502040204020203" pitchFamily="34" charset="0"/>
                        </a:rPr>
                        <a:t> variables</a:t>
                      </a:r>
                    </a:p>
                  </a:txBody>
                  <a:tcPr marL="51431" marR="51431" marT="25716" marB="25716" anchor="ctr"/>
                </a:tc>
                <a:extLst>
                  <a:ext uri="{0D108BD9-81ED-4DB2-BD59-A6C34878D82A}">
                    <a16:rowId xmlns:a16="http://schemas.microsoft.com/office/drawing/2014/main" val="3719607601"/>
                  </a:ext>
                </a:extLst>
              </a:tr>
              <a:tr h="360020">
                <a:tc>
                  <a:txBody>
                    <a:bodyPr/>
                    <a:lstStyle/>
                    <a:p>
                      <a:r>
                        <a:rPr lang="en-AU" sz="2000" u="none" dirty="0">
                          <a:latin typeface="Segoe UI Light" panose="020B0502040204020203" pitchFamily="34" charset="0"/>
                          <a:cs typeface="Segoe UI Light" panose="020B0502040204020203" pitchFamily="34" charset="0"/>
                          <a:hlinkClick r:id="rId5"/>
                        </a:rPr>
                        <a:t>File</a:t>
                      </a:r>
                      <a:r>
                        <a:rPr lang="en-AU" sz="2000" u="none" dirty="0">
                          <a:latin typeface="Segoe UI Light" panose="020B0502040204020203" pitchFamily="34" charset="0"/>
                          <a:cs typeface="Segoe UI Light" panose="020B0502040204020203" pitchFamily="34" charset="0"/>
                        </a:rPr>
                        <a:t> </a:t>
                      </a:r>
                    </a:p>
                  </a:txBody>
                  <a:tcPr marL="51431" marR="51431" marT="25716" marB="25716" anchor="ctr"/>
                </a:tc>
                <a:tc>
                  <a:txBody>
                    <a:bodyPr/>
                    <a:lstStyle/>
                    <a:p>
                      <a:r>
                        <a:rPr lang="en-AU" sz="2000" dirty="0">
                          <a:latin typeface="Segoe UI Light" panose="020B0502040204020203" pitchFamily="34" charset="0"/>
                          <a:cs typeface="Segoe UI Light" panose="020B0502040204020203" pitchFamily="34" charset="0"/>
                        </a:rPr>
                        <a:t>Manages files and directories</a:t>
                      </a:r>
                    </a:p>
                  </a:txBody>
                  <a:tcPr marL="51431" marR="51431" marT="25716" marB="25716" anchor="ctr"/>
                </a:tc>
                <a:extLst>
                  <a:ext uri="{0D108BD9-81ED-4DB2-BD59-A6C34878D82A}">
                    <a16:rowId xmlns:a16="http://schemas.microsoft.com/office/drawing/2014/main" val="683069209"/>
                  </a:ext>
                </a:extLst>
              </a:tr>
              <a:tr h="360020">
                <a:tc>
                  <a:txBody>
                    <a:bodyPr/>
                    <a:lstStyle/>
                    <a:p>
                      <a:r>
                        <a:rPr lang="en-AU" sz="2000" u="none" dirty="0">
                          <a:latin typeface="Segoe UI Light" panose="020B0502040204020203" pitchFamily="34" charset="0"/>
                          <a:cs typeface="Segoe UI Light" panose="020B0502040204020203" pitchFamily="34" charset="0"/>
                          <a:hlinkClick r:id="rId6"/>
                        </a:rPr>
                        <a:t>Group</a:t>
                      </a:r>
                      <a:r>
                        <a:rPr lang="en-AU" sz="2000" u="none" dirty="0">
                          <a:latin typeface="Segoe UI Light" panose="020B0502040204020203" pitchFamily="34" charset="0"/>
                          <a:cs typeface="Segoe UI Light" panose="020B0502040204020203" pitchFamily="34" charset="0"/>
                        </a:rPr>
                        <a:t> </a:t>
                      </a:r>
                    </a:p>
                  </a:txBody>
                  <a:tcPr marL="51431" marR="51431" marT="25716" marB="25716" anchor="ctr"/>
                </a:tc>
                <a:tc>
                  <a:txBody>
                    <a:bodyPr/>
                    <a:lstStyle/>
                    <a:p>
                      <a:r>
                        <a:rPr lang="en-AU" sz="2000" dirty="0">
                          <a:latin typeface="Segoe UI Light" panose="020B0502040204020203" pitchFamily="34" charset="0"/>
                          <a:cs typeface="Segoe UI Light" panose="020B0502040204020203" pitchFamily="34" charset="0"/>
                        </a:rPr>
                        <a:t>Manages local groups</a:t>
                      </a:r>
                    </a:p>
                  </a:txBody>
                  <a:tcPr marL="51431" marR="51431" marT="25716" marB="25716" anchor="ctr"/>
                </a:tc>
                <a:extLst>
                  <a:ext uri="{0D108BD9-81ED-4DB2-BD59-A6C34878D82A}">
                    <a16:rowId xmlns:a16="http://schemas.microsoft.com/office/drawing/2014/main" val="985094791"/>
                  </a:ext>
                </a:extLst>
              </a:tr>
              <a:tr h="360020">
                <a:tc>
                  <a:txBody>
                    <a:bodyPr/>
                    <a:lstStyle/>
                    <a:p>
                      <a:r>
                        <a:rPr lang="en-AU" sz="2000" u="none" dirty="0">
                          <a:latin typeface="Segoe UI Light" panose="020B0502040204020203" pitchFamily="34" charset="0"/>
                          <a:cs typeface="Segoe UI Light" panose="020B0502040204020203" pitchFamily="34" charset="0"/>
                          <a:hlinkClick r:id="rId7"/>
                        </a:rPr>
                        <a:t>Log</a:t>
                      </a:r>
                      <a:r>
                        <a:rPr lang="en-AU" sz="2000" u="none" dirty="0">
                          <a:latin typeface="Segoe UI Light" panose="020B0502040204020203" pitchFamily="34" charset="0"/>
                          <a:cs typeface="Segoe UI Light" panose="020B0502040204020203" pitchFamily="34" charset="0"/>
                        </a:rPr>
                        <a:t> </a:t>
                      </a:r>
                    </a:p>
                  </a:txBody>
                  <a:tcPr marL="51431" marR="51431" marT="25716" marB="25716" anchor="ctr"/>
                </a:tc>
                <a:tc>
                  <a:txBody>
                    <a:bodyPr/>
                    <a:lstStyle/>
                    <a:p>
                      <a:r>
                        <a:rPr lang="en-AU" sz="2000" dirty="0">
                          <a:latin typeface="Segoe UI Light" panose="020B0502040204020203" pitchFamily="34" charset="0"/>
                          <a:cs typeface="Segoe UI Light" panose="020B0502040204020203" pitchFamily="34" charset="0"/>
                        </a:rPr>
                        <a:t>Logs configuration messages</a:t>
                      </a:r>
                    </a:p>
                  </a:txBody>
                  <a:tcPr marL="51431" marR="51431" marT="25716" marB="25716" anchor="ctr"/>
                </a:tc>
                <a:extLst>
                  <a:ext uri="{0D108BD9-81ED-4DB2-BD59-A6C34878D82A}">
                    <a16:rowId xmlns:a16="http://schemas.microsoft.com/office/drawing/2014/main" val="3123690273"/>
                  </a:ext>
                </a:extLst>
              </a:tr>
              <a:tr h="360020">
                <a:tc>
                  <a:txBody>
                    <a:bodyPr/>
                    <a:lstStyle/>
                    <a:p>
                      <a:r>
                        <a:rPr lang="en-AU" sz="2000" u="none" dirty="0">
                          <a:latin typeface="Segoe UI Light" panose="020B0502040204020203" pitchFamily="34" charset="0"/>
                          <a:cs typeface="Segoe UI Light" panose="020B0502040204020203" pitchFamily="34" charset="0"/>
                          <a:hlinkClick r:id="rId8"/>
                        </a:rPr>
                        <a:t>Package</a:t>
                      </a:r>
                      <a:r>
                        <a:rPr lang="en-AU" sz="2000" u="none" dirty="0">
                          <a:latin typeface="Segoe UI Light" panose="020B0502040204020203" pitchFamily="34" charset="0"/>
                          <a:cs typeface="Segoe UI Light" panose="020B0502040204020203" pitchFamily="34" charset="0"/>
                        </a:rPr>
                        <a:t> </a:t>
                      </a:r>
                    </a:p>
                  </a:txBody>
                  <a:tcPr marL="51431" marR="51431" marT="25716" marB="25716" anchor="ctr"/>
                </a:tc>
                <a:tc>
                  <a:txBody>
                    <a:bodyPr/>
                    <a:lstStyle/>
                    <a:p>
                      <a:r>
                        <a:rPr lang="en-AU" sz="2000" dirty="0">
                          <a:latin typeface="Segoe UI Light" panose="020B0502040204020203" pitchFamily="34" charset="0"/>
                          <a:cs typeface="Segoe UI Light" panose="020B0502040204020203" pitchFamily="34" charset="0"/>
                        </a:rPr>
                        <a:t>Installs and manages Windows Installer and setup.exe packages</a:t>
                      </a:r>
                    </a:p>
                  </a:txBody>
                  <a:tcPr marL="51431" marR="51431" marT="25716" marB="25716" anchor="ctr"/>
                </a:tc>
                <a:extLst>
                  <a:ext uri="{0D108BD9-81ED-4DB2-BD59-A6C34878D82A}">
                    <a16:rowId xmlns:a16="http://schemas.microsoft.com/office/drawing/2014/main" val="2287307367"/>
                  </a:ext>
                </a:extLst>
              </a:tr>
              <a:tr h="360020">
                <a:tc>
                  <a:txBody>
                    <a:bodyPr/>
                    <a:lstStyle/>
                    <a:p>
                      <a:r>
                        <a:rPr lang="en-AU" sz="2000" u="none" dirty="0">
                          <a:latin typeface="Segoe UI Light" panose="020B0502040204020203" pitchFamily="34" charset="0"/>
                          <a:cs typeface="Segoe UI Light" panose="020B0502040204020203" pitchFamily="34" charset="0"/>
                          <a:hlinkClick r:id="rId9"/>
                        </a:rPr>
                        <a:t>Process</a:t>
                      </a:r>
                      <a:r>
                        <a:rPr lang="en-AU" sz="2000" u="none" dirty="0">
                          <a:latin typeface="Segoe UI Light" panose="020B0502040204020203" pitchFamily="34" charset="0"/>
                          <a:cs typeface="Segoe UI Light" panose="020B0502040204020203" pitchFamily="34" charset="0"/>
                        </a:rPr>
                        <a:t> </a:t>
                      </a:r>
                    </a:p>
                  </a:txBody>
                  <a:tcPr marL="51431" marR="51431" marT="25716" marB="25716" anchor="ctr"/>
                </a:tc>
                <a:tc>
                  <a:txBody>
                    <a:bodyPr/>
                    <a:lstStyle/>
                    <a:p>
                      <a:r>
                        <a:rPr lang="en-AU" sz="2000" dirty="0">
                          <a:latin typeface="Segoe UI Light" panose="020B0502040204020203" pitchFamily="34" charset="0"/>
                          <a:cs typeface="Segoe UI Light" panose="020B0502040204020203" pitchFamily="34" charset="0"/>
                        </a:rPr>
                        <a:t>Configures Windows processes</a:t>
                      </a:r>
                    </a:p>
                  </a:txBody>
                  <a:tcPr marL="51431" marR="51431" marT="25716" marB="25716" anchor="ctr"/>
                </a:tc>
                <a:extLst>
                  <a:ext uri="{0D108BD9-81ED-4DB2-BD59-A6C34878D82A}">
                    <a16:rowId xmlns:a16="http://schemas.microsoft.com/office/drawing/2014/main" val="3880192390"/>
                  </a:ext>
                </a:extLst>
              </a:tr>
              <a:tr h="360020">
                <a:tc>
                  <a:txBody>
                    <a:bodyPr/>
                    <a:lstStyle/>
                    <a:p>
                      <a:r>
                        <a:rPr lang="en-AU" sz="2000" u="none" dirty="0">
                          <a:latin typeface="Segoe UI Light" panose="020B0502040204020203" pitchFamily="34" charset="0"/>
                          <a:cs typeface="Segoe UI Light" panose="020B0502040204020203" pitchFamily="34" charset="0"/>
                          <a:hlinkClick r:id="rId10"/>
                        </a:rPr>
                        <a:t>Registry</a:t>
                      </a:r>
                      <a:r>
                        <a:rPr lang="en-AU" sz="2000" u="none" dirty="0">
                          <a:latin typeface="Segoe UI Light" panose="020B0502040204020203" pitchFamily="34" charset="0"/>
                          <a:cs typeface="Segoe UI Light" panose="020B0502040204020203" pitchFamily="34" charset="0"/>
                        </a:rPr>
                        <a:t> </a:t>
                      </a:r>
                    </a:p>
                  </a:txBody>
                  <a:tcPr marL="51431" marR="51431" marT="25716" marB="25716" anchor="ctr"/>
                </a:tc>
                <a:tc>
                  <a:txBody>
                    <a:bodyPr/>
                    <a:lstStyle/>
                    <a:p>
                      <a:r>
                        <a:rPr lang="en-AU" sz="2000" dirty="0">
                          <a:latin typeface="Segoe UI Light" panose="020B0502040204020203" pitchFamily="34" charset="0"/>
                          <a:cs typeface="Segoe UI Light" panose="020B0502040204020203" pitchFamily="34" charset="0"/>
                        </a:rPr>
                        <a:t>Manages registry keys and values</a:t>
                      </a:r>
                    </a:p>
                  </a:txBody>
                  <a:tcPr marL="51431" marR="51431" marT="25716" marB="25716" anchor="ctr"/>
                </a:tc>
                <a:extLst>
                  <a:ext uri="{0D108BD9-81ED-4DB2-BD59-A6C34878D82A}">
                    <a16:rowId xmlns:a16="http://schemas.microsoft.com/office/drawing/2014/main" val="1444283670"/>
                  </a:ext>
                </a:extLst>
              </a:tr>
              <a:tr h="360020">
                <a:tc>
                  <a:txBody>
                    <a:bodyPr/>
                    <a:lstStyle/>
                    <a:p>
                      <a:r>
                        <a:rPr lang="en-AU" sz="2000" u="none" dirty="0">
                          <a:latin typeface="Segoe UI Light" panose="020B0502040204020203" pitchFamily="34" charset="0"/>
                          <a:cs typeface="Segoe UI Light" panose="020B0502040204020203" pitchFamily="34" charset="0"/>
                          <a:hlinkClick r:id="rId11"/>
                        </a:rPr>
                        <a:t>Role</a:t>
                      </a:r>
                      <a:r>
                        <a:rPr lang="en-AU" sz="2000" u="none" dirty="0">
                          <a:latin typeface="Segoe UI Light" panose="020B0502040204020203" pitchFamily="34" charset="0"/>
                          <a:cs typeface="Segoe UI Light" panose="020B0502040204020203" pitchFamily="34" charset="0"/>
                        </a:rPr>
                        <a:t> </a:t>
                      </a:r>
                    </a:p>
                  </a:txBody>
                  <a:tcPr marL="51431" marR="51431" marT="25716" marB="25716" anchor="ctr"/>
                </a:tc>
                <a:tc>
                  <a:txBody>
                    <a:bodyPr/>
                    <a:lstStyle/>
                    <a:p>
                      <a:r>
                        <a:rPr lang="en-AU" sz="2000" dirty="0">
                          <a:latin typeface="Segoe UI Light" panose="020B0502040204020203" pitchFamily="34" charset="0"/>
                          <a:cs typeface="Segoe UI Light" panose="020B0502040204020203" pitchFamily="34" charset="0"/>
                        </a:rPr>
                        <a:t>Adds or removes Windows features and roles</a:t>
                      </a:r>
                    </a:p>
                  </a:txBody>
                  <a:tcPr marL="51431" marR="51431" marT="25716" marB="25716" anchor="ctr"/>
                </a:tc>
                <a:extLst>
                  <a:ext uri="{0D108BD9-81ED-4DB2-BD59-A6C34878D82A}">
                    <a16:rowId xmlns:a16="http://schemas.microsoft.com/office/drawing/2014/main" val="504909964"/>
                  </a:ext>
                </a:extLst>
              </a:tr>
              <a:tr h="360020">
                <a:tc>
                  <a:txBody>
                    <a:bodyPr/>
                    <a:lstStyle/>
                    <a:p>
                      <a:r>
                        <a:rPr lang="en-AU" sz="2000" u="none" dirty="0">
                          <a:latin typeface="Segoe UI Light" panose="020B0502040204020203" pitchFamily="34" charset="0"/>
                          <a:cs typeface="Segoe UI Light" panose="020B0502040204020203" pitchFamily="34" charset="0"/>
                          <a:hlinkClick r:id="rId12"/>
                        </a:rPr>
                        <a:t>Script</a:t>
                      </a:r>
                      <a:r>
                        <a:rPr lang="en-AU" sz="2000" u="none" dirty="0">
                          <a:latin typeface="Segoe UI Light" panose="020B0502040204020203" pitchFamily="34" charset="0"/>
                          <a:cs typeface="Segoe UI Light" panose="020B0502040204020203" pitchFamily="34" charset="0"/>
                        </a:rPr>
                        <a:t> </a:t>
                      </a:r>
                    </a:p>
                  </a:txBody>
                  <a:tcPr marL="51431" marR="51431" marT="25716" marB="25716" anchor="ctr"/>
                </a:tc>
                <a:tc>
                  <a:txBody>
                    <a:bodyPr/>
                    <a:lstStyle/>
                    <a:p>
                      <a:r>
                        <a:rPr lang="en-AU" sz="2000" dirty="0">
                          <a:latin typeface="Segoe UI Light" panose="020B0502040204020203" pitchFamily="34" charset="0"/>
                          <a:cs typeface="Segoe UI Light" panose="020B0502040204020203" pitchFamily="34" charset="0"/>
                        </a:rPr>
                        <a:t>Runs PowerShell script blocks</a:t>
                      </a:r>
                    </a:p>
                  </a:txBody>
                  <a:tcPr marL="51431" marR="51431" marT="25716" marB="25716" anchor="ctr"/>
                </a:tc>
                <a:extLst>
                  <a:ext uri="{0D108BD9-81ED-4DB2-BD59-A6C34878D82A}">
                    <a16:rowId xmlns:a16="http://schemas.microsoft.com/office/drawing/2014/main" val="2800454120"/>
                  </a:ext>
                </a:extLst>
              </a:tr>
              <a:tr h="360020">
                <a:tc>
                  <a:txBody>
                    <a:bodyPr/>
                    <a:lstStyle/>
                    <a:p>
                      <a:r>
                        <a:rPr lang="en-AU" sz="2000" u="none" dirty="0">
                          <a:latin typeface="Segoe UI Light" panose="020B0502040204020203" pitchFamily="34" charset="0"/>
                          <a:cs typeface="Segoe UI Light" panose="020B0502040204020203" pitchFamily="34" charset="0"/>
                          <a:hlinkClick r:id="rId13"/>
                        </a:rPr>
                        <a:t>Service</a:t>
                      </a:r>
                      <a:r>
                        <a:rPr lang="en-AU" sz="2000" u="none" dirty="0">
                          <a:latin typeface="Segoe UI Light" panose="020B0502040204020203" pitchFamily="34" charset="0"/>
                          <a:cs typeface="Segoe UI Light" panose="020B0502040204020203" pitchFamily="34" charset="0"/>
                        </a:rPr>
                        <a:t> </a:t>
                      </a:r>
                    </a:p>
                  </a:txBody>
                  <a:tcPr marL="51431" marR="51431" marT="25716" marB="25716" anchor="ctr"/>
                </a:tc>
                <a:tc>
                  <a:txBody>
                    <a:bodyPr/>
                    <a:lstStyle/>
                    <a:p>
                      <a:r>
                        <a:rPr lang="en-AU" sz="2000" dirty="0">
                          <a:latin typeface="Segoe UI Light" panose="020B0502040204020203" pitchFamily="34" charset="0"/>
                          <a:cs typeface="Segoe UI Light" panose="020B0502040204020203" pitchFamily="34" charset="0"/>
                        </a:rPr>
                        <a:t>Manages services</a:t>
                      </a:r>
                    </a:p>
                  </a:txBody>
                  <a:tcPr marL="51431" marR="51431" marT="25716" marB="25716" anchor="ctr"/>
                </a:tc>
                <a:extLst>
                  <a:ext uri="{0D108BD9-81ED-4DB2-BD59-A6C34878D82A}">
                    <a16:rowId xmlns:a16="http://schemas.microsoft.com/office/drawing/2014/main" val="476009149"/>
                  </a:ext>
                </a:extLst>
              </a:tr>
              <a:tr h="360020">
                <a:tc>
                  <a:txBody>
                    <a:bodyPr/>
                    <a:lstStyle/>
                    <a:p>
                      <a:r>
                        <a:rPr lang="en-AU" sz="2000" u="none" dirty="0">
                          <a:latin typeface="Segoe UI Light" panose="020B0502040204020203" pitchFamily="34" charset="0"/>
                          <a:cs typeface="Segoe UI Light" panose="020B0502040204020203" pitchFamily="34" charset="0"/>
                          <a:hlinkClick r:id="rId14"/>
                        </a:rPr>
                        <a:t>User</a:t>
                      </a:r>
                      <a:r>
                        <a:rPr lang="en-AU" sz="2000" u="none" dirty="0">
                          <a:latin typeface="Segoe UI Light" panose="020B0502040204020203" pitchFamily="34" charset="0"/>
                          <a:cs typeface="Segoe UI Light" panose="020B0502040204020203" pitchFamily="34" charset="0"/>
                        </a:rPr>
                        <a:t> </a:t>
                      </a:r>
                    </a:p>
                  </a:txBody>
                  <a:tcPr marL="51431" marR="51431" marT="25716" marB="25716" anchor="ctr"/>
                </a:tc>
                <a:tc>
                  <a:txBody>
                    <a:bodyPr/>
                    <a:lstStyle/>
                    <a:p>
                      <a:r>
                        <a:rPr lang="en-AU" sz="2000" dirty="0">
                          <a:latin typeface="Segoe UI Light" panose="020B0502040204020203" pitchFamily="34" charset="0"/>
                          <a:cs typeface="Segoe UI Light" panose="020B0502040204020203" pitchFamily="34" charset="0"/>
                        </a:rPr>
                        <a:t>Manages local user accounts</a:t>
                      </a:r>
                    </a:p>
                  </a:txBody>
                  <a:tcPr marL="51431" marR="51431" marT="25716" marB="25716" anchor="ctr"/>
                </a:tc>
                <a:extLst>
                  <a:ext uri="{0D108BD9-81ED-4DB2-BD59-A6C34878D82A}">
                    <a16:rowId xmlns:a16="http://schemas.microsoft.com/office/drawing/2014/main" val="2607989013"/>
                  </a:ext>
                </a:extLst>
              </a:tr>
            </a:tbl>
          </a:graphicData>
        </a:graphic>
      </p:graphicFrame>
    </p:spTree>
    <p:extLst>
      <p:ext uri="{BB962C8B-B14F-4D97-AF65-F5344CB8AC3E}">
        <p14:creationId xmlns:p14="http://schemas.microsoft.com/office/powerpoint/2010/main" val="2165285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Additional Resources</a:t>
            </a:r>
          </a:p>
        </p:txBody>
      </p:sp>
      <p:sp>
        <p:nvSpPr>
          <p:cNvPr id="2" name="Text Placeholder 1"/>
          <p:cNvSpPr>
            <a:spLocks noGrp="1"/>
          </p:cNvSpPr>
          <p:nvPr>
            <p:ph sz="quarter" idx="13"/>
          </p:nvPr>
        </p:nvSpPr>
        <p:spPr/>
        <p:txBody>
          <a:bodyPr>
            <a:normAutofit/>
          </a:bodyPr>
          <a:lstStyle/>
          <a:p>
            <a:endParaRPr lang="en-US" sz="2400" dirty="0"/>
          </a:p>
          <a:p>
            <a:pPr>
              <a:lnSpc>
                <a:spcPct val="150000"/>
              </a:lnSpc>
            </a:pPr>
            <a:r>
              <a:rPr lang="en-US" sz="2400" dirty="0"/>
              <a:t>Microsoft has released ‘validated’ DSC resource modules to </a:t>
            </a:r>
            <a:r>
              <a:rPr lang="en-US" sz="2400" dirty="0" err="1"/>
              <a:t>Github</a:t>
            </a:r>
            <a:endParaRPr lang="en-US" sz="2400" dirty="0"/>
          </a:p>
          <a:p>
            <a:pPr>
              <a:lnSpc>
                <a:spcPct val="150000"/>
              </a:lnSpc>
            </a:pPr>
            <a:r>
              <a:rPr lang="en-US" sz="2400" dirty="0"/>
              <a:t>Many community resources available!</a:t>
            </a:r>
          </a:p>
          <a:p>
            <a:pPr>
              <a:lnSpc>
                <a:spcPct val="150000"/>
              </a:lnSpc>
            </a:pPr>
            <a:r>
              <a:rPr lang="en-US" sz="2400" dirty="0"/>
              <a:t>Use </a:t>
            </a:r>
            <a:r>
              <a:rPr lang="en-US" sz="2400" dirty="0" err="1"/>
              <a:t>PowerShellGet</a:t>
            </a:r>
            <a:r>
              <a:rPr lang="en-US" sz="2400" dirty="0"/>
              <a:t> to find/install resources</a:t>
            </a:r>
          </a:p>
        </p:txBody>
      </p:sp>
    </p:spTree>
    <p:extLst>
      <p:ext uri="{BB962C8B-B14F-4D97-AF65-F5344CB8AC3E}">
        <p14:creationId xmlns:p14="http://schemas.microsoft.com/office/powerpoint/2010/main" val="328750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Custom Resources</a:t>
            </a:r>
          </a:p>
        </p:txBody>
      </p:sp>
      <p:sp>
        <p:nvSpPr>
          <p:cNvPr id="3" name="Text Placeholder 2"/>
          <p:cNvSpPr>
            <a:spLocks noGrp="1"/>
          </p:cNvSpPr>
          <p:nvPr>
            <p:ph sz="quarter" idx="13"/>
          </p:nvPr>
        </p:nvSpPr>
        <p:spPr/>
        <p:txBody>
          <a:bodyPr>
            <a:normAutofit/>
          </a:bodyPr>
          <a:lstStyle/>
          <a:p>
            <a:endParaRPr lang="en-US" sz="2400" dirty="0"/>
          </a:p>
          <a:p>
            <a:r>
              <a:rPr lang="en-US" sz="2400" dirty="0"/>
              <a:t>Use </a:t>
            </a:r>
            <a:r>
              <a:rPr lang="en-US" sz="2400" dirty="0" err="1"/>
              <a:t>xDSCResourceDesigner</a:t>
            </a:r>
            <a:r>
              <a:rPr lang="en-US" sz="2400" dirty="0"/>
              <a:t> Module (much easier)</a:t>
            </a:r>
          </a:p>
          <a:p>
            <a:endParaRPr lang="en-US" sz="2400" dirty="0"/>
          </a:p>
          <a:p>
            <a:r>
              <a:rPr lang="en-US" sz="2400" dirty="0"/>
              <a:t>Create an empty parent module</a:t>
            </a:r>
          </a:p>
          <a:p>
            <a:endParaRPr lang="en-US" sz="2400" dirty="0"/>
          </a:p>
          <a:p>
            <a:r>
              <a:rPr lang="en-US" sz="2400" dirty="0"/>
              <a:t>Create resource sub-modules (1 per resource)</a:t>
            </a:r>
          </a:p>
          <a:p>
            <a:endParaRPr lang="en-US" sz="2400" dirty="0"/>
          </a:p>
          <a:p>
            <a:r>
              <a:rPr lang="en-US" sz="2400" dirty="0"/>
              <a:t>Standard functions required for each</a:t>
            </a:r>
          </a:p>
          <a:p>
            <a:pPr marL="342900" indent="-342900">
              <a:buFont typeface="Arial" panose="020B0604020202020204" pitchFamily="34" charset="0"/>
              <a:buChar char="•"/>
            </a:pPr>
            <a:r>
              <a:rPr lang="en-US" sz="2400" dirty="0"/>
              <a:t>Get-</a:t>
            </a:r>
            <a:r>
              <a:rPr lang="en-US" sz="2400" dirty="0" err="1"/>
              <a:t>TargetResource</a:t>
            </a:r>
            <a:endParaRPr lang="en-US" sz="2400" dirty="0"/>
          </a:p>
          <a:p>
            <a:pPr marL="342900" indent="-342900">
              <a:buFont typeface="Arial" panose="020B0604020202020204" pitchFamily="34" charset="0"/>
              <a:buChar char="•"/>
            </a:pPr>
            <a:r>
              <a:rPr lang="en-US" sz="2400" dirty="0"/>
              <a:t>Set-</a:t>
            </a:r>
            <a:r>
              <a:rPr lang="en-US" sz="2400" dirty="0" err="1"/>
              <a:t>TargetResource</a:t>
            </a:r>
            <a:endParaRPr lang="en-US" sz="2400" dirty="0"/>
          </a:p>
          <a:p>
            <a:pPr marL="342900" indent="-342900">
              <a:buFont typeface="Arial" panose="020B0604020202020204" pitchFamily="34" charset="0"/>
              <a:buChar char="•"/>
            </a:pPr>
            <a:r>
              <a:rPr lang="en-US" sz="2400" dirty="0"/>
              <a:t>Test-</a:t>
            </a:r>
            <a:r>
              <a:rPr lang="en-US" sz="2400" dirty="0" err="1"/>
              <a:t>TargetResource</a:t>
            </a:r>
            <a:endParaRPr lang="en-US" sz="2400" dirty="0"/>
          </a:p>
          <a:p>
            <a:endParaRPr lang="en-US" sz="2400" dirty="0"/>
          </a:p>
        </p:txBody>
      </p:sp>
    </p:spTree>
    <p:extLst>
      <p:ext uri="{BB962C8B-B14F-4D97-AF65-F5344CB8AC3E}">
        <p14:creationId xmlns:p14="http://schemas.microsoft.com/office/powerpoint/2010/main" val="4137179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TargetResource</a:t>
            </a:r>
            <a:r>
              <a:rPr lang="en-US" dirty="0"/>
              <a:t> Functions</a:t>
            </a:r>
          </a:p>
        </p:txBody>
      </p:sp>
      <p:sp>
        <p:nvSpPr>
          <p:cNvPr id="3" name="Text Placeholder 2"/>
          <p:cNvSpPr>
            <a:spLocks noGrp="1"/>
          </p:cNvSpPr>
          <p:nvPr>
            <p:ph sz="quarter" idx="13"/>
          </p:nvPr>
        </p:nvSpPr>
        <p:spPr/>
        <p:txBody>
          <a:bodyPr>
            <a:normAutofit/>
          </a:bodyPr>
          <a:lstStyle/>
          <a:p>
            <a:endParaRPr lang="en-US" sz="2400" dirty="0"/>
          </a:p>
          <a:p>
            <a:r>
              <a:rPr lang="en-US" sz="2400" dirty="0"/>
              <a:t>Functions contain PowerShell code necessary to implement the state</a:t>
            </a:r>
          </a:p>
          <a:p>
            <a:endParaRPr lang="en-US" sz="2400" dirty="0"/>
          </a:p>
          <a:p>
            <a:r>
              <a:rPr lang="en-US" sz="2400" dirty="0"/>
              <a:t>Code will differ based on target technology</a:t>
            </a:r>
          </a:p>
          <a:p>
            <a:endParaRPr lang="en-US" sz="2400" dirty="0"/>
          </a:p>
          <a:p>
            <a:r>
              <a:rPr lang="en-US" sz="2400" dirty="0"/>
              <a:t>Specific output requirements of each function</a:t>
            </a:r>
          </a:p>
          <a:p>
            <a:endParaRPr lang="en-US" sz="2400" dirty="0"/>
          </a:p>
          <a:p>
            <a:pPr lvl="1"/>
            <a:r>
              <a:rPr lang="en-US" sz="2400" dirty="0"/>
              <a:t>Get-</a:t>
            </a:r>
            <a:r>
              <a:rPr lang="en-US" sz="2400" dirty="0" err="1"/>
              <a:t>TargetResource</a:t>
            </a:r>
            <a:r>
              <a:rPr lang="en-US" sz="2400" dirty="0"/>
              <a:t> function returns the current state.</a:t>
            </a:r>
          </a:p>
          <a:p>
            <a:pPr lvl="1"/>
            <a:r>
              <a:rPr lang="en-US" sz="2400" dirty="0"/>
              <a:t>Set-</a:t>
            </a:r>
            <a:r>
              <a:rPr lang="en-US" sz="2400" dirty="0" err="1"/>
              <a:t>TargetResource</a:t>
            </a:r>
            <a:r>
              <a:rPr lang="en-US" sz="2400" dirty="0"/>
              <a:t> function sets the system state.</a:t>
            </a:r>
          </a:p>
          <a:p>
            <a:pPr lvl="1"/>
            <a:r>
              <a:rPr lang="en-US" sz="2400" dirty="0"/>
              <a:t>Test-</a:t>
            </a:r>
            <a:r>
              <a:rPr lang="en-US" sz="2400" dirty="0" err="1"/>
              <a:t>TargetResource</a:t>
            </a:r>
            <a:r>
              <a:rPr lang="en-US" sz="2400" dirty="0"/>
              <a:t> function compares the current state to the desired state.</a:t>
            </a:r>
          </a:p>
          <a:p>
            <a:endParaRPr lang="en-US" sz="2400" dirty="0"/>
          </a:p>
        </p:txBody>
      </p:sp>
    </p:spTree>
    <p:extLst>
      <p:ext uri="{BB962C8B-B14F-4D97-AF65-F5344CB8AC3E}">
        <p14:creationId xmlns:p14="http://schemas.microsoft.com/office/powerpoint/2010/main" val="1665648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File Structure Overview</a:t>
            </a:r>
            <a:endParaRPr lang="en-US" dirty="0"/>
          </a:p>
        </p:txBody>
      </p:sp>
      <p:sp>
        <p:nvSpPr>
          <p:cNvPr id="3" name="Text Placeholder 2"/>
          <p:cNvSpPr>
            <a:spLocks noGrp="1"/>
          </p:cNvSpPr>
          <p:nvPr>
            <p:ph sz="quarter" idx="13"/>
          </p:nvPr>
        </p:nvSpPr>
        <p:spPr/>
        <p:txBody>
          <a:bodyPr>
            <a:normAutofit/>
          </a:bodyPr>
          <a:lstStyle/>
          <a:p>
            <a:endParaRPr lang="en-US" sz="2400" dirty="0"/>
          </a:p>
          <a:p>
            <a:r>
              <a:rPr lang="en-US" sz="2400" dirty="0"/>
              <a:t>$</a:t>
            </a:r>
            <a:r>
              <a:rPr lang="en-US" sz="2400" dirty="0" err="1"/>
              <a:t>env</a:t>
            </a:r>
            <a:r>
              <a:rPr lang="en-US" sz="2400" dirty="0"/>
              <a:t>: </a:t>
            </a:r>
            <a:r>
              <a:rPr lang="en-US" sz="2400" dirty="0" err="1"/>
              <a:t>psmodulepath</a:t>
            </a:r>
            <a:r>
              <a:rPr lang="en-US" sz="2400" dirty="0"/>
              <a:t> (folder)</a:t>
            </a:r>
          </a:p>
          <a:p>
            <a:r>
              <a:rPr lang="en-US" sz="2400" dirty="0"/>
              <a:t> |- &lt;</a:t>
            </a:r>
            <a:r>
              <a:rPr lang="en-US" sz="2400" dirty="0" err="1"/>
              <a:t>ModuleName</a:t>
            </a:r>
            <a:r>
              <a:rPr lang="en-US" sz="2400" dirty="0"/>
              <a:t>&gt; (folder)</a:t>
            </a:r>
          </a:p>
          <a:p>
            <a:r>
              <a:rPr lang="en-US" sz="2400" dirty="0"/>
              <a:t>        |- &lt;</a:t>
            </a:r>
            <a:r>
              <a:rPr lang="en-US" sz="2400" dirty="0" err="1"/>
              <a:t>ModuleName</a:t>
            </a:r>
            <a:r>
              <a:rPr lang="en-US" sz="2400" dirty="0"/>
              <a:t>&gt;.psd1 (file)</a:t>
            </a:r>
          </a:p>
          <a:p>
            <a:r>
              <a:rPr lang="en-US" sz="2400" dirty="0"/>
              <a:t>        |- </a:t>
            </a:r>
            <a:r>
              <a:rPr lang="en-US" sz="2400" dirty="0" err="1"/>
              <a:t>DSCResources</a:t>
            </a:r>
            <a:r>
              <a:rPr lang="en-US" sz="2400" dirty="0"/>
              <a:t> (folder)</a:t>
            </a:r>
          </a:p>
          <a:p>
            <a:r>
              <a:rPr lang="en-US" sz="2400" dirty="0"/>
              <a:t>            |- &lt;ResourceName1&gt; (folder)</a:t>
            </a:r>
          </a:p>
          <a:p>
            <a:r>
              <a:rPr lang="en-US" sz="2400" dirty="0"/>
              <a:t>                |- &lt;ResourceName1&gt;.psm1 (file, required)</a:t>
            </a:r>
          </a:p>
          <a:p>
            <a:r>
              <a:rPr lang="en-US" sz="2400" dirty="0"/>
              <a:t>                |- &lt;ResourceName1&gt;.</a:t>
            </a:r>
            <a:r>
              <a:rPr lang="en-US" sz="2400" dirty="0" err="1"/>
              <a:t>schema.mof</a:t>
            </a:r>
            <a:r>
              <a:rPr lang="en-US" sz="2400" dirty="0"/>
              <a:t> (file, required)</a:t>
            </a:r>
          </a:p>
          <a:p>
            <a:r>
              <a:rPr lang="en-US" sz="2400" dirty="0"/>
              <a:t>            |- &lt;ResourceName2&gt;(folder)</a:t>
            </a:r>
          </a:p>
          <a:p>
            <a:r>
              <a:rPr lang="en-US" sz="2400" dirty="0"/>
              <a:t>                |- &lt;ResourceName2&gt;.psm1 (file, required)</a:t>
            </a:r>
          </a:p>
          <a:p>
            <a:r>
              <a:rPr lang="en-US" sz="2400" dirty="0"/>
              <a:t>                |- &lt;ResourceName2&gt;.</a:t>
            </a:r>
            <a:r>
              <a:rPr lang="en-US" sz="2400" dirty="0" err="1"/>
              <a:t>schema.mof</a:t>
            </a:r>
            <a:r>
              <a:rPr lang="en-US" sz="2400" dirty="0"/>
              <a:t> (file, required)</a:t>
            </a:r>
          </a:p>
        </p:txBody>
      </p:sp>
    </p:spTree>
    <p:extLst>
      <p:ext uri="{BB962C8B-B14F-4D97-AF65-F5344CB8AC3E}">
        <p14:creationId xmlns:p14="http://schemas.microsoft.com/office/powerpoint/2010/main" val="1650157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latin typeface="Segoe UI Light" panose="020B0502040204020203" pitchFamily="34" charset="0"/>
              </a:rPr>
              <a:t>Module 8: Introduction to Desired State Configuration (DSC)</a:t>
            </a:r>
          </a:p>
        </p:txBody>
      </p:sp>
      <p:sp>
        <p:nvSpPr>
          <p:cNvPr id="7" name="Text Placeholder 6"/>
          <p:cNvSpPr>
            <a:spLocks noGrp="1"/>
          </p:cNvSpPr>
          <p:nvPr>
            <p:ph type="body" sz="quarter" idx="12"/>
          </p:nvPr>
        </p:nvSpPr>
        <p:spPr/>
        <p:txBody>
          <a:bodyPr>
            <a:normAutofit/>
          </a:bodyPr>
          <a:lstStyle/>
          <a:p>
            <a:r>
              <a:rPr lang="en-US" sz="2400" dirty="0">
                <a:latin typeface="Segoe UI Light" panose="020B0502040204020203" pitchFamily="34" charset="0"/>
              </a:rPr>
              <a:t>Section 1: Introduction</a:t>
            </a:r>
          </a:p>
        </p:txBody>
      </p:sp>
      <p:sp>
        <p:nvSpPr>
          <p:cNvPr id="9" name="Text Placeholder 8"/>
          <p:cNvSpPr>
            <a:spLocks noGrp="1"/>
          </p:cNvSpPr>
          <p:nvPr>
            <p:ph type="body" sz="quarter" idx="14"/>
          </p:nvPr>
        </p:nvSpPr>
        <p:spPr/>
        <p:txBody>
          <a:bodyPr>
            <a:normAutofit/>
          </a:bodyPr>
          <a:lstStyle/>
          <a:p>
            <a:r>
              <a:rPr lang="en-US" sz="2400" dirty="0">
                <a:latin typeface="Segoe UI Light" panose="020B0502040204020203" pitchFamily="34" charset="0"/>
              </a:rPr>
              <a:t>Lesson </a:t>
            </a:r>
            <a:r>
              <a:rPr lang="en-US" dirty="0"/>
              <a:t>4</a:t>
            </a:r>
            <a:r>
              <a:rPr lang="en-US" sz="2400" dirty="0">
                <a:latin typeface="Segoe UI Light" panose="020B0502040204020203" pitchFamily="34" charset="0"/>
              </a:rPr>
              <a:t>: MOF Files</a:t>
            </a:r>
          </a:p>
        </p:txBody>
      </p:sp>
      <p:sp>
        <p:nvSpPr>
          <p:cNvPr id="4" name="Slide Number Placeholder 3"/>
          <p:cNvSpPr>
            <a:spLocks noGrp="1"/>
          </p:cNvSpPr>
          <p:nvPr>
            <p:ph type="sldNum" sz="quarter" idx="11"/>
          </p:nvPr>
        </p:nvSpPr>
        <p:spPr/>
        <p:txBody>
          <a:bodyPr/>
          <a:lstStyle/>
          <a:p>
            <a:fld id="{74A398B2-5A34-1A4A-811E-F4027282568C}" type="slidenum">
              <a:rPr lang="en-US" smtClean="0"/>
              <a:pPr/>
              <a:t>26</a:t>
            </a:fld>
            <a:endParaRPr lang="en-US"/>
          </a:p>
        </p:txBody>
      </p:sp>
    </p:spTree>
    <p:extLst>
      <p:ext uri="{BB962C8B-B14F-4D97-AF65-F5344CB8AC3E}">
        <p14:creationId xmlns:p14="http://schemas.microsoft.com/office/powerpoint/2010/main" val="4058531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0712" y="559388"/>
            <a:ext cx="8785275" cy="4212100"/>
          </a:xfrm>
          <a:prstGeom prst="rect">
            <a:avLst/>
          </a:prstGeom>
          <a:noFill/>
          <a:ln>
            <a:noFill/>
          </a:ln>
        </p:spPr>
        <p:txBody>
          <a:bodyPr wrap="square" lIns="179285" tIns="143428" rIns="179285" bIns="143428" rtlCol="0">
            <a:spAutoFit/>
          </a:bodyPr>
          <a:lstStyle/>
          <a:p>
            <a:r>
              <a:rPr lang="en-US" sz="1961" dirty="0">
                <a:solidFill>
                  <a:srgbClr val="00008B"/>
                </a:solidFill>
                <a:latin typeface="Lucida Console" panose="020B0609040504020204" pitchFamily="49" charset="0"/>
              </a:rPr>
              <a:t>Configuration</a:t>
            </a:r>
            <a:r>
              <a:rPr lang="en-US" sz="1961" dirty="0">
                <a:solidFill>
                  <a:prstClr val="black"/>
                </a:solidFill>
                <a:latin typeface="Lucida Console" panose="020B0609040504020204" pitchFamily="49" charset="0"/>
              </a:rPr>
              <a:t> </a:t>
            </a:r>
            <a:r>
              <a:rPr lang="en-US" sz="1961" dirty="0" err="1">
                <a:solidFill>
                  <a:srgbClr val="8A2BE2"/>
                </a:solidFill>
                <a:latin typeface="Lucida Console" panose="020B0609040504020204" pitchFamily="49" charset="0"/>
              </a:rPr>
              <a:t>SimpleConfig</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a:t>
            </a:r>
          </a:p>
          <a:p>
            <a:r>
              <a:rPr lang="en-US" sz="1961" dirty="0">
                <a:solidFill>
                  <a:prstClr val="black"/>
                </a:solidFill>
                <a:latin typeface="Lucida Console" panose="020B0609040504020204" pitchFamily="49" charset="0"/>
              </a:rPr>
              <a:t>    </a:t>
            </a:r>
            <a:r>
              <a:rPr lang="en-US" sz="1961" dirty="0">
                <a:solidFill>
                  <a:srgbClr val="FF4500"/>
                </a:solidFill>
                <a:latin typeface="Lucida Console" panose="020B0609040504020204" pitchFamily="49" charset="0"/>
              </a:rPr>
              <a:t>$Nodes</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'2012R2-MS'</a:t>
            </a:r>
            <a:r>
              <a:rPr lang="en-US" sz="1961" dirty="0">
                <a:solidFill>
                  <a:srgbClr val="A9A9A9"/>
                </a:solidFill>
                <a:latin typeface="Lucida Console" panose="020B0609040504020204" pitchFamily="49" charset="0"/>
              </a:rPr>
              <a:t>,</a:t>
            </a:r>
            <a:r>
              <a:rPr lang="en-US" sz="1961" dirty="0">
                <a:solidFill>
                  <a:srgbClr val="8B0000"/>
                </a:solidFill>
                <a:latin typeface="Lucida Console" panose="020B0609040504020204" pitchFamily="49" charset="0"/>
              </a:rPr>
              <a:t>'2012R2-DC'</a:t>
            </a:r>
            <a:r>
              <a:rPr lang="en-US" sz="1961" dirty="0">
                <a:solidFill>
                  <a:srgbClr val="A9A9A9"/>
                </a:solidFill>
                <a:latin typeface="Lucida Console" panose="020B0609040504020204" pitchFamily="49" charset="0"/>
              </a:rPr>
              <a:t>,</a:t>
            </a:r>
            <a:r>
              <a:rPr lang="en-US" sz="1961" dirty="0">
                <a:solidFill>
                  <a:srgbClr val="8B0000"/>
                </a:solidFill>
                <a:latin typeface="Lucida Console" panose="020B0609040504020204" pitchFamily="49" charset="0"/>
              </a:rPr>
              <a:t>'WIN8-WS'</a:t>
            </a:r>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    Node </a:t>
            </a:r>
            <a:r>
              <a:rPr lang="en-US" sz="1961" dirty="0">
                <a:solidFill>
                  <a:srgbClr val="FF4500"/>
                </a:solidFill>
                <a:latin typeface="Lucida Console" panose="020B0609040504020204" pitchFamily="49" charset="0"/>
              </a:rPr>
              <a:t>$Nodes</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        File </a:t>
            </a:r>
            <a:r>
              <a:rPr lang="en-US" sz="1961" dirty="0" err="1">
                <a:solidFill>
                  <a:srgbClr val="8A2BE2"/>
                </a:solidFill>
                <a:latin typeface="Lucida Console" panose="020B0609040504020204" pitchFamily="49" charset="0"/>
              </a:rPr>
              <a:t>CreateFolder</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            </a:t>
            </a:r>
            <a:r>
              <a:rPr lang="en-US" sz="1961" dirty="0" err="1">
                <a:solidFill>
                  <a:prstClr val="black"/>
                </a:solidFill>
                <a:latin typeface="Lucida Console" panose="020B0609040504020204" pitchFamily="49" charset="0"/>
              </a:rPr>
              <a:t>DestinationPath</a:t>
            </a:r>
            <a:r>
              <a:rPr lang="en-US" sz="1961" dirty="0">
                <a:solidFill>
                  <a:prstClr val="black"/>
                </a:solidFill>
                <a:latin typeface="Lucida Console" panose="020B0609040504020204" pitchFamily="49" charset="0"/>
              </a:rPr>
              <a:t>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'c:\temp\'</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Ensure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'Present'</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Type </a:t>
            </a:r>
            <a:r>
              <a:rPr lang="en-US" sz="1961" dirty="0">
                <a:solidFill>
                  <a:srgbClr val="A9A9A9"/>
                </a:solidFill>
                <a:latin typeface="Lucida Console" panose="020B0609040504020204" pitchFamily="49" charset="0"/>
              </a:rPr>
              <a:t>=</a:t>
            </a:r>
            <a:r>
              <a:rPr lang="en-US" sz="1961" dirty="0">
                <a:solidFill>
                  <a:prstClr val="black"/>
                </a:solidFill>
                <a:latin typeface="Lucida Console" panose="020B0609040504020204" pitchFamily="49" charset="0"/>
              </a:rPr>
              <a:t> </a:t>
            </a:r>
            <a:r>
              <a:rPr lang="en-US" sz="1961" dirty="0">
                <a:solidFill>
                  <a:srgbClr val="8B0000"/>
                </a:solidFill>
                <a:latin typeface="Lucida Console" panose="020B0609040504020204" pitchFamily="49" charset="0"/>
              </a:rPr>
              <a:t>'Directory'</a:t>
            </a:r>
            <a:endParaRPr lang="en-US" sz="1961" dirty="0">
              <a:solidFill>
                <a:prstClr val="black"/>
              </a:solidFill>
              <a:latin typeface="Lucida Console" panose="020B0609040504020204" pitchFamily="49" charset="0"/>
            </a:endParaRP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    }</a:t>
            </a:r>
          </a:p>
          <a:p>
            <a:r>
              <a:rPr lang="en-US" sz="1961" dirty="0">
                <a:solidFill>
                  <a:prstClr val="black"/>
                </a:solidFill>
                <a:latin typeface="Lucida Console" panose="020B0609040504020204" pitchFamily="49" charset="0"/>
              </a:rPr>
              <a:t>}</a:t>
            </a:r>
          </a:p>
        </p:txBody>
      </p:sp>
      <p:sp>
        <p:nvSpPr>
          <p:cNvPr id="4" name="TextBox 3"/>
          <p:cNvSpPr txBox="1"/>
          <p:nvPr/>
        </p:nvSpPr>
        <p:spPr>
          <a:xfrm>
            <a:off x="130712" y="5500873"/>
            <a:ext cx="7647732" cy="591384"/>
          </a:xfrm>
          <a:prstGeom prst="rect">
            <a:avLst/>
          </a:prstGeom>
          <a:noFill/>
          <a:ln>
            <a:noFill/>
          </a:ln>
        </p:spPr>
        <p:txBody>
          <a:bodyPr wrap="square" lIns="179285" tIns="143428" rIns="179285" bIns="143428" rtlCol="0">
            <a:spAutoFit/>
          </a:bodyPr>
          <a:lstStyle/>
          <a:p>
            <a:r>
              <a:rPr lang="en-US" sz="1961" dirty="0" err="1">
                <a:solidFill>
                  <a:srgbClr val="0000FF"/>
                </a:solidFill>
                <a:latin typeface="Lucida Console" panose="020B0609040504020204" pitchFamily="49" charset="0"/>
              </a:rPr>
              <a:t>SimpleConfig</a:t>
            </a:r>
            <a:r>
              <a:rPr lang="en-US" sz="1961" dirty="0">
                <a:solidFill>
                  <a:prstClr val="black"/>
                </a:solidFill>
                <a:latin typeface="Lucida Console" panose="020B0609040504020204" pitchFamily="49" charset="0"/>
              </a:rPr>
              <a:t> </a:t>
            </a:r>
            <a:r>
              <a:rPr lang="en-US" sz="1961" dirty="0">
                <a:solidFill>
                  <a:srgbClr val="000080"/>
                </a:solidFill>
                <a:latin typeface="Lucida Console" panose="020B0609040504020204" pitchFamily="49" charset="0"/>
              </a:rPr>
              <a:t>-</a:t>
            </a:r>
            <a:r>
              <a:rPr lang="en-US" sz="1961" dirty="0" err="1">
                <a:solidFill>
                  <a:srgbClr val="000080"/>
                </a:solidFill>
                <a:latin typeface="Lucida Console" panose="020B0609040504020204" pitchFamily="49" charset="0"/>
              </a:rPr>
              <a:t>OutputPath</a:t>
            </a:r>
            <a:r>
              <a:rPr lang="en-US" sz="1961" dirty="0">
                <a:solidFill>
                  <a:prstClr val="black"/>
                </a:solidFill>
                <a:latin typeface="Lucida Console" panose="020B0609040504020204" pitchFamily="49" charset="0"/>
              </a:rPr>
              <a:t> </a:t>
            </a:r>
            <a:r>
              <a:rPr lang="en-US" sz="1961" dirty="0">
                <a:solidFill>
                  <a:srgbClr val="8A2BE2"/>
                </a:solidFill>
                <a:latin typeface="Lucida Console" panose="020B0609040504020204" pitchFamily="49" charset="0"/>
              </a:rPr>
              <a:t>c:\dsc\SimpleConfig </a:t>
            </a:r>
          </a:p>
        </p:txBody>
      </p:sp>
      <p:grpSp>
        <p:nvGrpSpPr>
          <p:cNvPr id="9" name="Group 8"/>
          <p:cNvGrpSpPr/>
          <p:nvPr/>
        </p:nvGrpSpPr>
        <p:grpSpPr>
          <a:xfrm>
            <a:off x="7327900" y="1386116"/>
            <a:ext cx="4593688" cy="4712966"/>
            <a:chOff x="7246834" y="1845892"/>
            <a:chExt cx="4854011" cy="5148633"/>
          </a:xfrm>
        </p:grpSpPr>
        <p:sp>
          <p:nvSpPr>
            <p:cNvPr id="7" name="Rectangle 6"/>
            <p:cNvSpPr/>
            <p:nvPr/>
          </p:nvSpPr>
          <p:spPr bwMode="auto">
            <a:xfrm>
              <a:off x="7246834" y="1845892"/>
              <a:ext cx="4854011" cy="5148633"/>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p:cNvGrpSpPr/>
            <p:nvPr/>
          </p:nvGrpSpPr>
          <p:grpSpPr>
            <a:xfrm>
              <a:off x="7542250" y="2187055"/>
              <a:ext cx="4263179" cy="4466307"/>
              <a:chOff x="7542250" y="2107500"/>
              <a:chExt cx="4263179" cy="4466307"/>
            </a:xfrm>
          </p:grpSpPr>
          <p:sp>
            <p:nvSpPr>
              <p:cNvPr id="5" name="TextBox 4"/>
              <p:cNvSpPr txBox="1"/>
              <p:nvPr/>
            </p:nvSpPr>
            <p:spPr>
              <a:xfrm>
                <a:off x="7542250" y="2107500"/>
                <a:ext cx="4263179" cy="1803137"/>
              </a:xfrm>
              <a:prstGeom prst="rect">
                <a:avLst/>
              </a:prstGeom>
              <a:solidFill>
                <a:schemeClr val="tx2"/>
              </a:solidFill>
            </p:spPr>
            <p:txBody>
              <a:bodyPr wrap="square" lIns="179285" tIns="143428" rIns="179285" bIns="143428" rtlCol="0">
                <a:spAutoFit/>
              </a:bodyPr>
              <a:lstStyle/>
              <a:p>
                <a:r>
                  <a:rPr lang="en-US" sz="1372" dirty="0">
                    <a:solidFill>
                      <a:schemeClr val="bg1">
                        <a:lumMod val="65000"/>
                        <a:lumOff val="35000"/>
                      </a:schemeClr>
                    </a:solidFill>
                    <a:latin typeface="Lucida Console" panose="020B0609040504020204" pitchFamily="49" charset="0"/>
                  </a:rPr>
                  <a:t>Directory: C:\dsc\SimpleConfig </a:t>
                </a:r>
              </a:p>
              <a:p>
                <a:endParaRPr lang="en-US" sz="1372" dirty="0">
                  <a:solidFill>
                    <a:schemeClr val="bg1">
                      <a:lumMod val="65000"/>
                      <a:lumOff val="35000"/>
                    </a:schemeClr>
                  </a:solidFill>
                  <a:latin typeface="Lucida Console" panose="020B0609040504020204" pitchFamily="49" charset="0"/>
                </a:endParaRPr>
              </a:p>
              <a:p>
                <a:r>
                  <a:rPr lang="en-US" sz="1372" dirty="0">
                    <a:solidFill>
                      <a:schemeClr val="bg1">
                        <a:lumMod val="65000"/>
                        <a:lumOff val="35000"/>
                      </a:schemeClr>
                    </a:solidFill>
                    <a:latin typeface="Lucida Console" panose="020B0609040504020204" pitchFamily="49" charset="0"/>
                  </a:rPr>
                  <a:t>Mode           Length Name</a:t>
                </a:r>
              </a:p>
              <a:p>
                <a:r>
                  <a:rPr lang="en-US" sz="1372" dirty="0">
                    <a:solidFill>
                      <a:schemeClr val="bg1">
                        <a:lumMod val="65000"/>
                        <a:lumOff val="35000"/>
                      </a:schemeClr>
                    </a:solidFill>
                    <a:latin typeface="Lucida Console" panose="020B0609040504020204" pitchFamily="49" charset="0"/>
                  </a:rPr>
                  <a:t>-----          ------ ----</a:t>
                </a:r>
              </a:p>
              <a:p>
                <a:r>
                  <a:rPr lang="pt-BR" sz="1372" dirty="0">
                    <a:solidFill>
                      <a:schemeClr val="bg1">
                        <a:lumMod val="65000"/>
                        <a:lumOff val="35000"/>
                      </a:schemeClr>
                    </a:solidFill>
                    <a:latin typeface="Lucida Console" panose="020B0609040504020204" pitchFamily="49" charset="0"/>
                  </a:rPr>
                  <a:t>-a---          1266   2012R2-MS.mof</a:t>
                </a:r>
              </a:p>
              <a:p>
                <a:r>
                  <a:rPr lang="pt-BR" sz="1372" dirty="0">
                    <a:solidFill>
                      <a:schemeClr val="bg1">
                        <a:lumMod val="65000"/>
                        <a:lumOff val="35000"/>
                      </a:schemeClr>
                    </a:solidFill>
                    <a:latin typeface="Lucida Console" panose="020B0609040504020204" pitchFamily="49" charset="0"/>
                  </a:rPr>
                  <a:t>-a---          1266   2012R2-DC.mof</a:t>
                </a:r>
              </a:p>
              <a:p>
                <a:r>
                  <a:rPr lang="en-US" sz="1372" dirty="0">
                    <a:solidFill>
                      <a:schemeClr val="bg1">
                        <a:lumMod val="65000"/>
                        <a:lumOff val="35000"/>
                      </a:schemeClr>
                    </a:solidFill>
                    <a:latin typeface="Lucida Console" panose="020B0609040504020204" pitchFamily="49" charset="0"/>
                  </a:rPr>
                  <a:t>-a---          1262   WIN8-WS.mof</a:t>
                </a:r>
              </a:p>
            </p:txBody>
          </p:sp>
          <p:pic>
            <p:nvPicPr>
              <p:cNvPr id="6" name="Picture 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219244" y="4252862"/>
                <a:ext cx="2909190" cy="2320945"/>
              </a:xfrm>
              <a:prstGeom prst="rect">
                <a:avLst/>
              </a:prstGeom>
              <a:ln>
                <a:noFill/>
              </a:ln>
              <a:effectLst>
                <a:outerShdw blurRad="292100" dist="139700" dir="2700000" algn="tl" rotWithShape="0">
                  <a:srgbClr val="333333">
                    <a:alpha val="65000"/>
                  </a:srgbClr>
                </a:outerShdw>
              </a:effectLst>
            </p:spPr>
          </p:pic>
        </p:grpSp>
      </p:grpSp>
      <p:sp>
        <p:nvSpPr>
          <p:cNvPr id="11" name="Rectangle 10"/>
          <p:cNvSpPr/>
          <p:nvPr/>
        </p:nvSpPr>
        <p:spPr>
          <a:xfrm>
            <a:off x="130712" y="177800"/>
            <a:ext cx="3187700" cy="3942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t>1. Author Configuration</a:t>
            </a:r>
          </a:p>
        </p:txBody>
      </p:sp>
      <p:sp>
        <p:nvSpPr>
          <p:cNvPr id="12" name="Rectangle 11"/>
          <p:cNvSpPr/>
          <p:nvPr/>
        </p:nvSpPr>
        <p:spPr>
          <a:xfrm>
            <a:off x="130712" y="5105321"/>
            <a:ext cx="3187700" cy="3942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t>2. Execute Configuration</a:t>
            </a:r>
          </a:p>
        </p:txBody>
      </p:sp>
      <p:sp>
        <p:nvSpPr>
          <p:cNvPr id="13" name="Rectangle 12"/>
          <p:cNvSpPr/>
          <p:nvPr/>
        </p:nvSpPr>
        <p:spPr>
          <a:xfrm>
            <a:off x="7327900" y="683593"/>
            <a:ext cx="4013200" cy="3942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t>3. MOF Files Automatically Created</a:t>
            </a:r>
          </a:p>
        </p:txBody>
      </p:sp>
    </p:spTree>
    <p:extLst>
      <p:ext uri="{BB962C8B-B14F-4D97-AF65-F5344CB8AC3E}">
        <p14:creationId xmlns:p14="http://schemas.microsoft.com/office/powerpoint/2010/main" val="354766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Managed Object Format</a:t>
            </a:r>
          </a:p>
        </p:txBody>
      </p:sp>
      <p:sp>
        <p:nvSpPr>
          <p:cNvPr id="2" name="Text Placeholder 1"/>
          <p:cNvSpPr>
            <a:spLocks noGrp="1"/>
          </p:cNvSpPr>
          <p:nvPr>
            <p:ph sz="quarter" idx="13"/>
          </p:nvPr>
        </p:nvSpPr>
        <p:spPr>
          <a:xfrm>
            <a:off x="406400" y="1587955"/>
            <a:ext cx="3904832" cy="4670084"/>
          </a:xfrm>
        </p:spPr>
        <p:txBody>
          <a:bodyPr>
            <a:normAutofit/>
          </a:bodyPr>
          <a:lstStyle/>
          <a:p>
            <a:pPr>
              <a:lnSpc>
                <a:spcPct val="150000"/>
              </a:lnSpc>
            </a:pPr>
            <a:r>
              <a:rPr lang="en-US" sz="2400" dirty="0"/>
              <a:t>DSC Middle-Man</a:t>
            </a:r>
          </a:p>
          <a:p>
            <a:pPr>
              <a:lnSpc>
                <a:spcPct val="150000"/>
              </a:lnSpc>
            </a:pPr>
            <a:endParaRPr lang="en-US" sz="2400" dirty="0"/>
          </a:p>
          <a:p>
            <a:r>
              <a:rPr lang="en-US" sz="2400" dirty="0"/>
              <a:t>Per Node</a:t>
            </a:r>
            <a:br>
              <a:rPr lang="en-US" sz="2400" dirty="0"/>
            </a:br>
            <a:r>
              <a:rPr lang="en-US" sz="2400" i="1" dirty="0"/>
              <a:t>In Pull Mode, node names are abstracted with a GUID</a:t>
            </a:r>
          </a:p>
          <a:p>
            <a:pPr>
              <a:lnSpc>
                <a:spcPct val="150000"/>
              </a:lnSpc>
            </a:pPr>
            <a:endParaRPr lang="en-US" sz="2400" dirty="0"/>
          </a:p>
          <a:p>
            <a:pPr>
              <a:lnSpc>
                <a:spcPct val="150000"/>
              </a:lnSpc>
            </a:pPr>
            <a:r>
              <a:rPr lang="en-US" sz="2400" dirty="0"/>
              <a:t>Cross Platform</a:t>
            </a:r>
          </a:p>
        </p:txBody>
      </p:sp>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11232" y="1413001"/>
            <a:ext cx="7150530" cy="4605225"/>
          </a:xfrm>
          <a:prstGeom prst="rect">
            <a:avLst/>
          </a:prstGeom>
        </p:spPr>
      </p:pic>
    </p:spTree>
    <p:extLst>
      <p:ext uri="{BB962C8B-B14F-4D97-AF65-F5344CB8AC3E}">
        <p14:creationId xmlns:p14="http://schemas.microsoft.com/office/powerpoint/2010/main" val="34964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latin typeface="Segoe UI Light" panose="020B0502040204020203" pitchFamily="34" charset="0"/>
              </a:rPr>
              <a:t>Module 8: Introduction to Desired State Configuration (DSC)</a:t>
            </a:r>
          </a:p>
        </p:txBody>
      </p:sp>
      <p:sp>
        <p:nvSpPr>
          <p:cNvPr id="7" name="Text Placeholder 6"/>
          <p:cNvSpPr>
            <a:spLocks noGrp="1"/>
          </p:cNvSpPr>
          <p:nvPr>
            <p:ph type="body" sz="quarter" idx="12"/>
          </p:nvPr>
        </p:nvSpPr>
        <p:spPr/>
        <p:txBody>
          <a:bodyPr>
            <a:normAutofit/>
          </a:bodyPr>
          <a:lstStyle/>
          <a:p>
            <a:r>
              <a:rPr lang="en-US" sz="2400" dirty="0">
                <a:latin typeface="Segoe UI Light" panose="020B0502040204020203" pitchFamily="34" charset="0"/>
              </a:rPr>
              <a:t>Section 1: Introduction</a:t>
            </a:r>
          </a:p>
        </p:txBody>
      </p:sp>
      <p:sp>
        <p:nvSpPr>
          <p:cNvPr id="9" name="Text Placeholder 8"/>
          <p:cNvSpPr>
            <a:spLocks noGrp="1"/>
          </p:cNvSpPr>
          <p:nvPr>
            <p:ph type="body" sz="quarter" idx="14"/>
          </p:nvPr>
        </p:nvSpPr>
        <p:spPr/>
        <p:txBody>
          <a:bodyPr>
            <a:normAutofit/>
          </a:bodyPr>
          <a:lstStyle/>
          <a:p>
            <a:r>
              <a:rPr lang="en-US" sz="2400" dirty="0">
                <a:latin typeface="Segoe UI Light" panose="020B0502040204020203" pitchFamily="34" charset="0"/>
              </a:rPr>
              <a:t>Lesson </a:t>
            </a:r>
            <a:r>
              <a:rPr lang="en-US" dirty="0"/>
              <a:t>5</a:t>
            </a:r>
            <a:r>
              <a:rPr lang="en-US" sz="2400" dirty="0">
                <a:latin typeface="Segoe UI Light" panose="020B0502040204020203" pitchFamily="34" charset="0"/>
              </a:rPr>
              <a:t>: Local Configuration Manager (LCM)</a:t>
            </a:r>
          </a:p>
        </p:txBody>
      </p:sp>
      <p:sp>
        <p:nvSpPr>
          <p:cNvPr id="4" name="Slide Number Placeholder 3"/>
          <p:cNvSpPr>
            <a:spLocks noGrp="1"/>
          </p:cNvSpPr>
          <p:nvPr>
            <p:ph type="sldNum" sz="quarter" idx="11"/>
          </p:nvPr>
        </p:nvSpPr>
        <p:spPr/>
        <p:txBody>
          <a:bodyPr/>
          <a:lstStyle/>
          <a:p>
            <a:fld id="{74A398B2-5A34-1A4A-811E-F4027282568C}" type="slidenum">
              <a:rPr lang="en-US" smtClean="0"/>
              <a:pPr/>
              <a:t>29</a:t>
            </a:fld>
            <a:endParaRPr lang="en-US"/>
          </a:p>
        </p:txBody>
      </p:sp>
    </p:spTree>
    <p:extLst>
      <p:ext uri="{BB962C8B-B14F-4D97-AF65-F5344CB8AC3E}">
        <p14:creationId xmlns:p14="http://schemas.microsoft.com/office/powerpoint/2010/main" val="3819620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latin typeface="Segoe UI Light" panose="020B0502040204020203" pitchFamily="34" charset="0"/>
              </a:rPr>
              <a:t>Module 8: Introduction to Desired State Configuration (DSC)</a:t>
            </a:r>
          </a:p>
        </p:txBody>
      </p:sp>
      <p:sp>
        <p:nvSpPr>
          <p:cNvPr id="7" name="Text Placeholder 6"/>
          <p:cNvSpPr>
            <a:spLocks noGrp="1"/>
          </p:cNvSpPr>
          <p:nvPr>
            <p:ph type="body" sz="quarter" idx="12"/>
          </p:nvPr>
        </p:nvSpPr>
        <p:spPr/>
        <p:txBody>
          <a:bodyPr>
            <a:normAutofit/>
          </a:bodyPr>
          <a:lstStyle/>
          <a:p>
            <a:r>
              <a:rPr lang="en-US" sz="2400" dirty="0">
                <a:latin typeface="Segoe UI Light" panose="020B0502040204020203" pitchFamily="34" charset="0"/>
              </a:rPr>
              <a:t>Section 1: Introduction</a:t>
            </a:r>
          </a:p>
        </p:txBody>
      </p:sp>
      <p:sp>
        <p:nvSpPr>
          <p:cNvPr id="9" name="Text Placeholder 8"/>
          <p:cNvSpPr>
            <a:spLocks noGrp="1"/>
          </p:cNvSpPr>
          <p:nvPr>
            <p:ph type="body" sz="quarter" idx="14"/>
          </p:nvPr>
        </p:nvSpPr>
        <p:spPr/>
        <p:txBody>
          <a:bodyPr>
            <a:normAutofit/>
          </a:bodyPr>
          <a:lstStyle/>
          <a:p>
            <a:r>
              <a:rPr lang="en-US" sz="2400" dirty="0">
                <a:latin typeface="Segoe UI Light" panose="020B0502040204020203" pitchFamily="34" charset="0"/>
              </a:rPr>
              <a:t>Lesson 1: Overview</a:t>
            </a:r>
          </a:p>
        </p:txBody>
      </p:sp>
      <p:sp>
        <p:nvSpPr>
          <p:cNvPr id="4" name="Slide Number Placeholder 3"/>
          <p:cNvSpPr>
            <a:spLocks noGrp="1"/>
          </p:cNvSpPr>
          <p:nvPr>
            <p:ph type="sldNum" sz="quarter" idx="11"/>
          </p:nvPr>
        </p:nvSpPr>
        <p:spPr/>
        <p:txBody>
          <a:bodyPr/>
          <a:lstStyle/>
          <a:p>
            <a:fld id="{74A398B2-5A34-1A4A-811E-F4027282568C}" type="slidenum">
              <a:rPr lang="en-US" smtClean="0"/>
              <a:pPr/>
              <a:t>3</a:t>
            </a:fld>
            <a:endParaRPr lang="en-US"/>
          </a:p>
        </p:txBody>
      </p:sp>
    </p:spTree>
    <p:extLst>
      <p:ext uri="{BB962C8B-B14F-4D97-AF65-F5344CB8AC3E}">
        <p14:creationId xmlns:p14="http://schemas.microsoft.com/office/powerpoint/2010/main" val="98018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Configuration Manager (LCM)</a:t>
            </a:r>
          </a:p>
        </p:txBody>
      </p:sp>
      <p:sp>
        <p:nvSpPr>
          <p:cNvPr id="3" name="Content Placeholder 2"/>
          <p:cNvSpPr>
            <a:spLocks noGrp="1"/>
          </p:cNvSpPr>
          <p:nvPr>
            <p:ph sz="quarter" idx="13"/>
          </p:nvPr>
        </p:nvSpPr>
        <p:spPr/>
        <p:txBody>
          <a:bodyPr>
            <a:normAutofit/>
          </a:bodyPr>
          <a:lstStyle/>
          <a:p>
            <a:endParaRPr lang="en-US" sz="2400" dirty="0"/>
          </a:p>
          <a:p>
            <a:r>
              <a:rPr lang="en-US" sz="2400" dirty="0"/>
              <a:t>Local Configuration Manager is the engine that applies the configuration</a:t>
            </a:r>
          </a:p>
          <a:p>
            <a:endParaRPr lang="en-US" sz="2400" dirty="0"/>
          </a:p>
          <a:p>
            <a:r>
              <a:rPr lang="en-US" sz="2400" dirty="0"/>
              <a:t>Two ways to apply a configuration to nodes</a:t>
            </a:r>
          </a:p>
          <a:p>
            <a:pPr marL="342900" indent="-342900">
              <a:buFont typeface="Arial" panose="020B0604020202020204" pitchFamily="34" charset="0"/>
              <a:buChar char="•"/>
            </a:pPr>
            <a:r>
              <a:rPr lang="en-US" sz="2000" dirty="0"/>
              <a:t>Manual Push</a:t>
            </a:r>
          </a:p>
          <a:p>
            <a:pPr marL="342900" indent="-342900">
              <a:buFont typeface="Arial" panose="020B0604020202020204" pitchFamily="34" charset="0"/>
              <a:buChar char="•"/>
            </a:pPr>
            <a:r>
              <a:rPr lang="en-US" sz="2000" dirty="0"/>
              <a:t>Automatic Pull</a:t>
            </a:r>
          </a:p>
          <a:p>
            <a:endParaRPr lang="en-US" sz="2000" dirty="0"/>
          </a:p>
          <a:p>
            <a:r>
              <a:rPr lang="en-US" sz="2400" dirty="0"/>
              <a:t>One configuration per node (v4)</a:t>
            </a:r>
          </a:p>
          <a:p>
            <a:r>
              <a:rPr lang="en-US" sz="2400" dirty="0"/>
              <a:t>See also ‘Composite’ and ‘Partial’ configurations (V5.x)</a:t>
            </a:r>
          </a:p>
        </p:txBody>
      </p:sp>
      <p:sp>
        <p:nvSpPr>
          <p:cNvPr id="4" name="Slide Number Placeholder 3"/>
          <p:cNvSpPr>
            <a:spLocks noGrp="1"/>
          </p:cNvSpPr>
          <p:nvPr>
            <p:ph type="sldNum" sz="quarter" idx="11"/>
          </p:nvPr>
        </p:nvSpPr>
        <p:spPr/>
        <p:txBody>
          <a:bodyPr/>
          <a:lstStyle/>
          <a:p>
            <a:fld id="{74A398B2-5A34-1A4A-811E-F4027282568C}" type="slidenum">
              <a:rPr lang="en-US" smtClean="0"/>
              <a:pPr/>
              <a:t>30</a:t>
            </a:fld>
            <a:endParaRPr lang="en-US"/>
          </a:p>
        </p:txBody>
      </p:sp>
    </p:spTree>
    <p:extLst>
      <p:ext uri="{BB962C8B-B14F-4D97-AF65-F5344CB8AC3E}">
        <p14:creationId xmlns:p14="http://schemas.microsoft.com/office/powerpoint/2010/main" val="4156925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LCM Options</a:t>
            </a:r>
            <a:br>
              <a:rPr lang="en-US" dirty="0"/>
            </a:br>
            <a:endParaRPr lang="en-US" dirty="0"/>
          </a:p>
        </p:txBody>
      </p:sp>
      <p:sp>
        <p:nvSpPr>
          <p:cNvPr id="13" name="Content Placeholder 12"/>
          <p:cNvSpPr>
            <a:spLocks noGrp="1"/>
          </p:cNvSpPr>
          <p:nvPr>
            <p:ph sz="quarter" idx="13"/>
          </p:nvPr>
        </p:nvSpPr>
        <p:spPr>
          <a:xfrm>
            <a:off x="406400" y="1257300"/>
            <a:ext cx="11176000" cy="4953000"/>
          </a:xfrm>
        </p:spPr>
        <p:txBody>
          <a:bodyPr>
            <a:normAutofit/>
          </a:bodyPr>
          <a:lstStyle/>
          <a:p>
            <a:r>
              <a:rPr lang="en-US" sz="2400" dirty="0"/>
              <a:t>LCM is configured through a DSC configuration (normally pushed once)</a:t>
            </a:r>
          </a:p>
        </p:txBody>
      </p:sp>
      <p:sp>
        <p:nvSpPr>
          <p:cNvPr id="4" name="Slide Number Placeholder 3"/>
          <p:cNvSpPr>
            <a:spLocks noGrp="1"/>
          </p:cNvSpPr>
          <p:nvPr>
            <p:ph type="sldNum" sz="quarter" idx="11"/>
          </p:nvPr>
        </p:nvSpPr>
        <p:spPr>
          <a:xfrm>
            <a:off x="9230453" y="6356351"/>
            <a:ext cx="2844800" cy="365125"/>
          </a:xfrm>
        </p:spPr>
        <p:txBody>
          <a:bodyPr/>
          <a:lstStyle/>
          <a:p>
            <a:fld id="{74A398B2-5A34-1A4A-811E-F4027282568C}" type="slidenum">
              <a:rPr lang="en-US" smtClean="0"/>
              <a:pPr/>
              <a:t>31</a:t>
            </a:fld>
            <a:endParaRPr lang="en-US" dirty="0"/>
          </a:p>
        </p:txBody>
      </p:sp>
      <p:sp>
        <p:nvSpPr>
          <p:cNvPr id="6" name="Text Placeholder 2"/>
          <p:cNvSpPr txBox="1">
            <a:spLocks/>
          </p:cNvSpPr>
          <p:nvPr/>
        </p:nvSpPr>
        <p:spPr>
          <a:xfrm>
            <a:off x="2943954" y="1815053"/>
            <a:ext cx="9131299" cy="4280947"/>
          </a:xfrm>
          <a:prstGeom prst="rect">
            <a:avLst/>
          </a:prstGeom>
          <a:ln>
            <a:solidFill>
              <a:schemeClr val="tx2"/>
            </a:solidFill>
          </a:ln>
        </p:spPr>
        <p:txBody>
          <a:bodyPr vert="horz" lIns="182880" tIns="45720" rIns="182880" bIns="45720" rtlCol="0" anchor="t"/>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800" dirty="0" err="1">
                <a:solidFill>
                  <a:srgbClr val="0000FF"/>
                </a:solidFill>
                <a:latin typeface="Lucida Console" panose="020B0609040504020204" pitchFamily="49" charset="0"/>
              </a:rPr>
              <a:t>LocalConfigurationManager</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a:t>
            </a:r>
          </a:p>
          <a:p>
            <a:pPr algn="l"/>
            <a:r>
              <a:rPr lang="en-US" sz="1800" dirty="0">
                <a:solidFill>
                  <a:prstClr val="black"/>
                </a:solidFill>
                <a:latin typeface="Lucida Console" panose="020B0609040504020204" pitchFamily="49" charset="0"/>
              </a:rPr>
              <a:t>    </a:t>
            </a:r>
            <a:r>
              <a:rPr lang="en-US" sz="1800" dirty="0" err="1">
                <a:solidFill>
                  <a:srgbClr val="0000FF"/>
                </a:solidFill>
                <a:latin typeface="Lucida Console" panose="020B0609040504020204" pitchFamily="49" charset="0"/>
              </a:rPr>
              <a:t>ConfigurationID</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"646e48cb-3082-4a12-9fd9-f71b9a562d4e"</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    </a:t>
            </a:r>
            <a:r>
              <a:rPr lang="en-US" sz="1800" dirty="0" err="1">
                <a:solidFill>
                  <a:srgbClr val="0000FF"/>
                </a:solidFill>
                <a:latin typeface="Lucida Console" panose="020B0609040504020204" pitchFamily="49" charset="0"/>
              </a:rPr>
              <a:t>ConfigurationModeFrequencyMins</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90</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    </a:t>
            </a:r>
            <a:r>
              <a:rPr lang="en-US" sz="1800" dirty="0" err="1">
                <a:solidFill>
                  <a:srgbClr val="0000FF"/>
                </a:solidFill>
                <a:latin typeface="Lucida Console" panose="020B0609040504020204" pitchFamily="49" charset="0"/>
              </a:rPr>
              <a:t>ConfigurationMode</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a:t>
            </a:r>
            <a:r>
              <a:rPr lang="en-US" sz="1800" dirty="0" err="1">
                <a:solidFill>
                  <a:srgbClr val="8B0000"/>
                </a:solidFill>
                <a:latin typeface="Lucida Console" panose="020B0609040504020204" pitchFamily="49" charset="0"/>
              </a:rPr>
              <a:t>ApplyAndAutocorrect</a:t>
            </a:r>
            <a:r>
              <a:rPr lang="en-US" sz="1800" dirty="0">
                <a:solidFill>
                  <a:srgbClr val="8B0000"/>
                </a:solidFill>
                <a:latin typeface="Lucida Console" panose="020B0609040504020204" pitchFamily="49" charset="0"/>
              </a:rPr>
              <a:t>"</a:t>
            </a:r>
            <a:endParaRPr lang="en-US" sz="1800" dirty="0">
              <a:solidFill>
                <a:prstClr val="black"/>
              </a:solidFill>
              <a:latin typeface="Lucida Console" panose="020B0609040504020204" pitchFamily="49" charset="0"/>
            </a:endParaRPr>
          </a:p>
          <a:p>
            <a:pPr algn="l"/>
            <a:r>
              <a:rPr lang="en-US" sz="1800" dirty="0">
                <a:solidFill>
                  <a:srgbClr val="0000FF"/>
                </a:solidFill>
                <a:latin typeface="Lucida Console" panose="020B0609040504020204" pitchFamily="49" charset="0"/>
              </a:rPr>
              <a:t>    </a:t>
            </a:r>
            <a:r>
              <a:rPr lang="en-US" sz="1800" dirty="0" err="1">
                <a:solidFill>
                  <a:srgbClr val="0000FF"/>
                </a:solidFill>
                <a:latin typeface="Lucida Console" panose="020B0609040504020204" pitchFamily="49" charset="0"/>
              </a:rPr>
              <a:t>RefreshFrequencyMins</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45</a:t>
            </a:r>
          </a:p>
          <a:p>
            <a:pPr algn="l"/>
            <a:r>
              <a:rPr lang="en-US" sz="1800" dirty="0">
                <a:solidFill>
                  <a:srgbClr val="0000FF"/>
                </a:solidFill>
                <a:latin typeface="Lucida Console" panose="020B0609040504020204" pitchFamily="49" charset="0"/>
              </a:rPr>
              <a:t>    </a:t>
            </a:r>
            <a:r>
              <a:rPr lang="en-US" sz="1800" dirty="0" err="1">
                <a:solidFill>
                  <a:srgbClr val="0000FF"/>
                </a:solidFill>
                <a:latin typeface="Lucida Console" panose="020B0609040504020204" pitchFamily="49" charset="0"/>
              </a:rPr>
              <a:t>DownloadManagerName</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a:t>
            </a:r>
            <a:r>
              <a:rPr lang="en-US" sz="1800" dirty="0" err="1">
                <a:solidFill>
                  <a:srgbClr val="8B0000"/>
                </a:solidFill>
                <a:latin typeface="Lucida Console" panose="020B0609040504020204" pitchFamily="49" charset="0"/>
              </a:rPr>
              <a:t>WebDownloadManager</a:t>
            </a:r>
            <a:r>
              <a:rPr lang="en-US" sz="1800" dirty="0">
                <a:solidFill>
                  <a:srgbClr val="8B0000"/>
                </a:solidFill>
                <a:latin typeface="Lucida Console" panose="020B0609040504020204" pitchFamily="49" charset="0"/>
              </a:rPr>
              <a:t>"</a:t>
            </a:r>
            <a:endParaRPr lang="en-US" sz="1800" dirty="0">
              <a:solidFill>
                <a:srgbClr val="800080"/>
              </a:solidFill>
              <a:latin typeface="Lucida Console" panose="020B0609040504020204" pitchFamily="49" charset="0"/>
            </a:endParaRPr>
          </a:p>
          <a:p>
            <a:pPr algn="l"/>
            <a:r>
              <a:rPr lang="en-US" sz="1800" dirty="0">
                <a:solidFill>
                  <a:srgbClr val="0000FF"/>
                </a:solidFill>
                <a:latin typeface="Lucida Console" panose="020B0609040504020204" pitchFamily="49" charset="0"/>
              </a:rPr>
              <a:t>    </a:t>
            </a:r>
            <a:r>
              <a:rPr lang="en-US" sz="1800" dirty="0" err="1">
                <a:solidFill>
                  <a:srgbClr val="0000FF"/>
                </a:solidFill>
                <a:latin typeface="Lucida Console" panose="020B0609040504020204" pitchFamily="49" charset="0"/>
              </a:rPr>
              <a:t>RefreshMode</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"Pull"</a:t>
            </a:r>
            <a:endParaRPr lang="en-US" sz="1800" dirty="0">
              <a:solidFill>
                <a:prstClr val="black"/>
              </a:solidFill>
              <a:latin typeface="Lucida Console" panose="020B0609040504020204" pitchFamily="49" charset="0"/>
            </a:endParaRPr>
          </a:p>
          <a:p>
            <a:pPr algn="l"/>
            <a:r>
              <a:rPr lang="en-US" sz="1800" dirty="0">
                <a:solidFill>
                  <a:srgbClr val="0000FF"/>
                </a:solidFill>
                <a:latin typeface="Lucida Console" panose="020B0609040504020204" pitchFamily="49" charset="0"/>
              </a:rPr>
              <a:t>    </a:t>
            </a:r>
            <a:r>
              <a:rPr lang="en-US" sz="1800" dirty="0" err="1">
                <a:solidFill>
                  <a:srgbClr val="0000FF"/>
                </a:solidFill>
                <a:latin typeface="Lucida Console" panose="020B0609040504020204" pitchFamily="49" charset="0"/>
              </a:rPr>
              <a:t>DownloadManagerCustomData</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a:t>
            </a:r>
            <a:r>
              <a:rPr lang="en-US" sz="1800" dirty="0">
                <a:solidFill>
                  <a:prstClr val="black"/>
                </a:solidFill>
                <a:latin typeface="Lucida Console" panose="020B0609040504020204" pitchFamily="49" charset="0"/>
              </a:rPr>
              <a:t> </a:t>
            </a:r>
          </a:p>
          <a:p>
            <a:pPr algn="l"/>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ServerUrl</a:t>
            </a:r>
            <a:r>
              <a:rPr lang="en-US" sz="1800" dirty="0">
                <a:solidFill>
                  <a:srgbClr val="A9A9A9"/>
                </a:solidFill>
                <a:latin typeface="Lucida Console" panose="020B0609040504020204" pitchFamily="49" charset="0"/>
              </a:rPr>
              <a:t>=</a:t>
            </a:r>
            <a:r>
              <a:rPr lang="en-US" sz="1800" dirty="0">
                <a:solidFill>
                  <a:srgbClr val="8B0000"/>
                </a:solidFill>
                <a:latin typeface="Lucida Console" panose="020B0609040504020204" pitchFamily="49" charset="0"/>
              </a:rPr>
              <a:t>"https://</a:t>
            </a:r>
            <a:r>
              <a:rPr lang="en-US" sz="1800" dirty="0">
                <a:solidFill>
                  <a:srgbClr val="FF4500"/>
                </a:solidFill>
                <a:latin typeface="Lucida Console" panose="020B0609040504020204" pitchFamily="49" charset="0"/>
              </a:rPr>
              <a:t>$</a:t>
            </a:r>
            <a:r>
              <a:rPr lang="en-US" sz="1800" dirty="0" err="1">
                <a:solidFill>
                  <a:srgbClr val="FF4500"/>
                </a:solidFill>
                <a:latin typeface="Lucida Console" panose="020B0609040504020204" pitchFamily="49" charset="0"/>
              </a:rPr>
              <a:t>PullServer</a:t>
            </a:r>
            <a:r>
              <a:rPr lang="en-US" sz="1800" dirty="0">
                <a:solidFill>
                  <a:srgbClr val="8B0000"/>
                </a:solidFill>
                <a:latin typeface="Lucida Console" panose="020B0609040504020204" pitchFamily="49" charset="0"/>
              </a:rPr>
              <a:t>/</a:t>
            </a:r>
            <a:r>
              <a:rPr lang="en-US" sz="1800" dirty="0" err="1">
                <a:solidFill>
                  <a:srgbClr val="8B0000"/>
                </a:solidFill>
                <a:latin typeface="Lucida Console" panose="020B0609040504020204" pitchFamily="49" charset="0"/>
              </a:rPr>
              <a:t>psdscpullserver.svc</a:t>
            </a:r>
            <a:r>
              <a:rPr lang="en-US" sz="1800" dirty="0">
                <a:solidFill>
                  <a:srgbClr val="8B0000"/>
                </a:solidFill>
                <a:latin typeface="Lucida Console" panose="020B0609040504020204" pitchFamily="49" charset="0"/>
              </a:rPr>
              <a:t>"</a:t>
            </a:r>
            <a:r>
              <a:rPr lang="en-US" sz="1800" dirty="0">
                <a:solidFill>
                  <a:prstClr val="black"/>
                </a:solidFill>
                <a:latin typeface="Lucida Console" panose="020B0609040504020204" pitchFamily="49" charset="0"/>
              </a:rPr>
              <a:t>})</a:t>
            </a:r>
          </a:p>
          <a:p>
            <a:pPr algn="l"/>
            <a:r>
              <a:rPr lang="en-US" sz="1800" dirty="0">
                <a:solidFill>
                  <a:prstClr val="black"/>
                </a:solidFill>
                <a:latin typeface="Lucida Console" panose="020B0609040504020204" pitchFamily="49" charset="0"/>
              </a:rPr>
              <a:t>    </a:t>
            </a:r>
            <a:r>
              <a:rPr lang="en-US" sz="1800" dirty="0" err="1">
                <a:solidFill>
                  <a:srgbClr val="0000FF"/>
                </a:solidFill>
                <a:latin typeface="Lucida Console" panose="020B0609040504020204" pitchFamily="49" charset="0"/>
              </a:rPr>
              <a:t>CertificateID</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"71AA68562316FE3F73536F1096B85D66289ED60E"</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Credential</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FF4500"/>
                </a:solidFill>
                <a:latin typeface="Lucida Console" panose="020B0609040504020204" pitchFamily="49" charset="0"/>
              </a:rPr>
              <a:t>$cred</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    </a:t>
            </a:r>
            <a:r>
              <a:rPr lang="en-US" sz="1800" dirty="0" err="1">
                <a:solidFill>
                  <a:srgbClr val="0000FF"/>
                </a:solidFill>
                <a:latin typeface="Lucida Console" panose="020B0609040504020204" pitchFamily="49" charset="0"/>
              </a:rPr>
              <a:t>RebootNodeIfNeeded</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FF4500"/>
                </a:solidFill>
                <a:latin typeface="Lucida Console" panose="020B0609040504020204" pitchFamily="49" charset="0"/>
              </a:rPr>
              <a:t>$true</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    </a:t>
            </a:r>
            <a:r>
              <a:rPr lang="en-US" sz="1800" dirty="0" err="1">
                <a:solidFill>
                  <a:srgbClr val="0000FF"/>
                </a:solidFill>
                <a:latin typeface="Lucida Console" panose="020B0609040504020204" pitchFamily="49" charset="0"/>
              </a:rPr>
              <a:t>AllowModuleOverwrite</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FF4500"/>
                </a:solidFill>
                <a:latin typeface="Lucida Console" panose="020B0609040504020204" pitchFamily="49" charset="0"/>
              </a:rPr>
              <a:t>$false</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a:t>
            </a:r>
          </a:p>
        </p:txBody>
      </p:sp>
      <p:sp>
        <p:nvSpPr>
          <p:cNvPr id="7" name="Rectangular Callout 6"/>
          <p:cNvSpPr/>
          <p:nvPr/>
        </p:nvSpPr>
        <p:spPr bwMode="auto">
          <a:xfrm>
            <a:off x="758822" y="3760120"/>
            <a:ext cx="2420807" cy="400843"/>
          </a:xfrm>
          <a:prstGeom prst="wedgeRectCallout">
            <a:avLst>
              <a:gd name="adj1" fmla="val 65075"/>
              <a:gd name="adj2" fmla="val -2680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Push vs. Pull</a:t>
            </a:r>
          </a:p>
        </p:txBody>
      </p:sp>
      <p:sp>
        <p:nvSpPr>
          <p:cNvPr id="8" name="Rectangular Callout 7"/>
          <p:cNvSpPr/>
          <p:nvPr/>
        </p:nvSpPr>
        <p:spPr bwMode="auto">
          <a:xfrm>
            <a:off x="758823" y="2982423"/>
            <a:ext cx="2420807" cy="644205"/>
          </a:xfrm>
          <a:prstGeom prst="wedgeRectCallout">
            <a:avLst>
              <a:gd name="adj1" fmla="val 63913"/>
              <a:gd name="adj2" fmla="val -2929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ApplyAndAutoCorrect</a:t>
            </a: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ApplyAndMonitor</a:t>
            </a: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ApplyOnly</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ular Callout 8"/>
          <p:cNvSpPr/>
          <p:nvPr/>
        </p:nvSpPr>
        <p:spPr bwMode="auto">
          <a:xfrm>
            <a:off x="758823" y="4299431"/>
            <a:ext cx="2420807" cy="393616"/>
          </a:xfrm>
          <a:prstGeom prst="wedgeRectCallout">
            <a:avLst>
              <a:gd name="adj1" fmla="val 64271"/>
              <a:gd name="adj2" fmla="val -2700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Pull Server Location</a:t>
            </a:r>
          </a:p>
        </p:txBody>
      </p:sp>
      <p:sp>
        <p:nvSpPr>
          <p:cNvPr id="10" name="Rectangular Callout 9"/>
          <p:cNvSpPr/>
          <p:nvPr/>
        </p:nvSpPr>
        <p:spPr bwMode="auto">
          <a:xfrm>
            <a:off x="758823" y="2428955"/>
            <a:ext cx="2420807" cy="428864"/>
          </a:xfrm>
          <a:prstGeom prst="wedgeRectCallout">
            <a:avLst>
              <a:gd name="adj1" fmla="val 63634"/>
              <a:gd name="adj2" fmla="val -2311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Configuration to pull</a:t>
            </a:r>
          </a:p>
        </p:txBody>
      </p:sp>
    </p:spTree>
    <p:extLst>
      <p:ext uri="{BB962C8B-B14F-4D97-AF65-F5344CB8AC3E}">
        <p14:creationId xmlns:p14="http://schemas.microsoft.com/office/powerpoint/2010/main" val="3243974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85BF-278B-42D2-8946-3B65AB0746ED}"/>
              </a:ext>
            </a:extLst>
          </p:cNvPr>
          <p:cNvSpPr>
            <a:spLocks noGrp="1"/>
          </p:cNvSpPr>
          <p:nvPr>
            <p:ph type="title"/>
          </p:nvPr>
        </p:nvSpPr>
        <p:spPr/>
        <p:txBody>
          <a:bodyPr/>
          <a:lstStyle/>
          <a:p>
            <a:r>
              <a:rPr lang="en-AU" dirty="0"/>
              <a:t>LCM lifecycle</a:t>
            </a:r>
          </a:p>
        </p:txBody>
      </p:sp>
      <p:sp>
        <p:nvSpPr>
          <p:cNvPr id="3" name="Content Placeholder 2">
            <a:extLst>
              <a:ext uri="{FF2B5EF4-FFF2-40B4-BE49-F238E27FC236}">
                <a16:creationId xmlns:a16="http://schemas.microsoft.com/office/drawing/2014/main" id="{0A697E7C-B8FE-4EA0-8309-9457005662C2}"/>
              </a:ext>
            </a:extLst>
          </p:cNvPr>
          <p:cNvSpPr>
            <a:spLocks noGrp="1"/>
          </p:cNvSpPr>
          <p:nvPr>
            <p:ph sz="quarter" idx="13"/>
          </p:nvPr>
        </p:nvSpPr>
        <p:spPr>
          <a:xfrm>
            <a:off x="406400" y="1142999"/>
            <a:ext cx="11176000" cy="5046785"/>
          </a:xfrm>
        </p:spPr>
        <p:txBody>
          <a:bodyPr>
            <a:normAutofit/>
          </a:bodyPr>
          <a:lstStyle/>
          <a:p>
            <a:pPr algn="l"/>
            <a:r>
              <a:rPr lang="en-AU" sz="1900" dirty="0">
                <a:solidFill>
                  <a:srgbClr val="333333"/>
                </a:solidFill>
                <a:latin typeface="+mn-lt"/>
                <a:cs typeface="Calibri Light" panose="020F0302020204030204" pitchFamily="34" charset="0"/>
              </a:rPr>
              <a:t>LCM will start the (minimum) </a:t>
            </a:r>
            <a:r>
              <a:rPr lang="en-AU" sz="1900" dirty="0">
                <a:solidFill>
                  <a:srgbClr val="000080"/>
                </a:solidFill>
                <a:latin typeface="+mn-lt"/>
                <a:cs typeface="Calibri Light" panose="020F0302020204030204" pitchFamily="34" charset="0"/>
              </a:rPr>
              <a:t>15 minute</a:t>
            </a:r>
            <a:r>
              <a:rPr lang="en-AU" sz="1900" dirty="0">
                <a:solidFill>
                  <a:srgbClr val="333333"/>
                </a:solidFill>
                <a:latin typeface="+mn-lt"/>
                <a:cs typeface="Calibri Light" panose="020F0302020204030204" pitchFamily="34" charset="0"/>
              </a:rPr>
              <a:t> cycle based on:</a:t>
            </a:r>
            <a:br>
              <a:rPr lang="en-AU" sz="1900" dirty="0">
                <a:solidFill>
                  <a:srgbClr val="333333"/>
                </a:solidFill>
                <a:latin typeface="+mn-lt"/>
                <a:cs typeface="Calibri Light" panose="020F0302020204030204" pitchFamily="34" charset="0"/>
              </a:rPr>
            </a:br>
            <a:r>
              <a:rPr lang="en-AU" sz="1900" dirty="0">
                <a:solidFill>
                  <a:srgbClr val="333333"/>
                </a:solidFill>
                <a:latin typeface="+mn-lt"/>
                <a:cs typeface="Calibri Light" panose="020F0302020204030204" pitchFamily="34" charset="0"/>
              </a:rPr>
              <a:t>• A new </a:t>
            </a:r>
            <a:r>
              <a:rPr lang="en-AU" sz="1900" dirty="0" err="1">
                <a:solidFill>
                  <a:srgbClr val="333333"/>
                </a:solidFill>
                <a:latin typeface="+mn-lt"/>
                <a:cs typeface="Calibri Light" panose="020F0302020204030204" pitchFamily="34" charset="0"/>
              </a:rPr>
              <a:t>metaconfig</a:t>
            </a:r>
            <a:r>
              <a:rPr lang="en-AU" sz="1900" dirty="0">
                <a:solidFill>
                  <a:srgbClr val="333333"/>
                </a:solidFill>
                <a:latin typeface="+mn-lt"/>
                <a:cs typeface="Calibri Light" panose="020F0302020204030204" pitchFamily="34" charset="0"/>
              </a:rPr>
              <a:t> is applied using </a:t>
            </a:r>
            <a:r>
              <a:rPr lang="en-AU" sz="1900" dirty="0">
                <a:solidFill>
                  <a:srgbClr val="333399"/>
                </a:solidFill>
                <a:latin typeface="+mn-lt"/>
                <a:cs typeface="Calibri Light" panose="020F0302020204030204" pitchFamily="34" charset="0"/>
              </a:rPr>
              <a:t>Set-</a:t>
            </a:r>
            <a:r>
              <a:rPr lang="en-AU" sz="1900" dirty="0" err="1">
                <a:solidFill>
                  <a:srgbClr val="333399"/>
                </a:solidFill>
                <a:latin typeface="+mn-lt"/>
                <a:cs typeface="Calibri Light" panose="020F0302020204030204" pitchFamily="34" charset="0"/>
              </a:rPr>
              <a:t>DscLocalConfigurationManager</a:t>
            </a:r>
            <a:br>
              <a:rPr lang="en-AU" sz="1900" dirty="0">
                <a:solidFill>
                  <a:srgbClr val="333333"/>
                </a:solidFill>
                <a:latin typeface="+mn-lt"/>
                <a:cs typeface="Calibri Light" panose="020F0302020204030204" pitchFamily="34" charset="0"/>
              </a:rPr>
            </a:br>
            <a:r>
              <a:rPr lang="en-AU" sz="1900" dirty="0">
                <a:solidFill>
                  <a:srgbClr val="333333"/>
                </a:solidFill>
                <a:latin typeface="+mn-lt"/>
                <a:cs typeface="Calibri Light" panose="020F0302020204030204" pitchFamily="34" charset="0"/>
              </a:rPr>
              <a:t>• A machine restart</a:t>
            </a:r>
            <a:br>
              <a:rPr lang="en-AU" sz="1900" dirty="0">
                <a:solidFill>
                  <a:srgbClr val="333333"/>
                </a:solidFill>
                <a:latin typeface="+mn-lt"/>
                <a:cs typeface="Calibri Light" panose="020F0302020204030204" pitchFamily="34" charset="0"/>
              </a:rPr>
            </a:br>
            <a:r>
              <a:rPr lang="en-AU" sz="1900" dirty="0">
                <a:solidFill>
                  <a:srgbClr val="333333"/>
                </a:solidFill>
                <a:latin typeface="+mn-lt"/>
                <a:cs typeface="Calibri Light" panose="020F0302020204030204" pitchFamily="34" charset="0"/>
              </a:rPr>
              <a:t>• For any condition where the timer process experiences a crash, that will be detected within </a:t>
            </a:r>
            <a:r>
              <a:rPr lang="en-AU" sz="1900" dirty="0">
                <a:solidFill>
                  <a:srgbClr val="000080"/>
                </a:solidFill>
                <a:latin typeface="+mn-lt"/>
                <a:cs typeface="Calibri Light" panose="020F0302020204030204" pitchFamily="34" charset="0"/>
              </a:rPr>
              <a:t>30 seconds</a:t>
            </a:r>
            <a:r>
              <a:rPr lang="en-AU" sz="1900" dirty="0">
                <a:solidFill>
                  <a:srgbClr val="333333"/>
                </a:solidFill>
                <a:latin typeface="+mn-lt"/>
                <a:cs typeface="Calibri Light" panose="020F0302020204030204" pitchFamily="34" charset="0"/>
              </a:rPr>
              <a:t> and the cycle will be restarted</a:t>
            </a:r>
          </a:p>
          <a:p>
            <a:pPr algn="l"/>
            <a:endParaRPr lang="en-AU" sz="1900" dirty="0">
              <a:solidFill>
                <a:srgbClr val="333333"/>
              </a:solidFill>
              <a:latin typeface="+mn-lt"/>
              <a:cs typeface="Calibri Light" panose="020F0302020204030204" pitchFamily="34" charset="0"/>
            </a:endParaRPr>
          </a:p>
          <a:p>
            <a:pPr algn="l"/>
            <a:r>
              <a:rPr lang="en-AU" sz="1900" dirty="0">
                <a:solidFill>
                  <a:srgbClr val="333333"/>
                </a:solidFill>
                <a:latin typeface="+mn-lt"/>
                <a:cs typeface="Calibri Light" panose="020F0302020204030204" pitchFamily="34" charset="0"/>
              </a:rPr>
              <a:t>The start time is absolute.</a:t>
            </a:r>
            <a:br>
              <a:rPr lang="en-AU" sz="1900" dirty="0">
                <a:solidFill>
                  <a:srgbClr val="333333"/>
                </a:solidFill>
                <a:latin typeface="+mn-lt"/>
                <a:cs typeface="Calibri Light" panose="020F0302020204030204" pitchFamily="34" charset="0"/>
              </a:rPr>
            </a:br>
            <a:r>
              <a:rPr lang="en-AU" sz="1900" dirty="0">
                <a:solidFill>
                  <a:srgbClr val="333333"/>
                </a:solidFill>
                <a:latin typeface="+mn-lt"/>
                <a:cs typeface="Calibri Light" panose="020F0302020204030204" pitchFamily="34" charset="0"/>
              </a:rPr>
              <a:t>This means if an operation begins at </a:t>
            </a:r>
            <a:r>
              <a:rPr lang="en-AU" sz="1900" dirty="0">
                <a:solidFill>
                  <a:srgbClr val="FF0000"/>
                </a:solidFill>
                <a:latin typeface="+mn-lt"/>
                <a:cs typeface="Calibri Light" panose="020F0302020204030204" pitchFamily="34" charset="0"/>
              </a:rPr>
              <a:t>T0</a:t>
            </a:r>
            <a:r>
              <a:rPr lang="en-AU" sz="1900" dirty="0">
                <a:solidFill>
                  <a:srgbClr val="333333"/>
                </a:solidFill>
                <a:latin typeface="+mn-lt"/>
                <a:cs typeface="Calibri Light" panose="020F0302020204030204" pitchFamily="34" charset="0"/>
              </a:rPr>
              <a:t> and some other activity is in progress at time </a:t>
            </a:r>
            <a:r>
              <a:rPr lang="en-AU" sz="1900" dirty="0">
                <a:solidFill>
                  <a:srgbClr val="FF0000"/>
                </a:solidFill>
                <a:latin typeface="+mn-lt"/>
                <a:cs typeface="Calibri Light" panose="020F0302020204030204" pitchFamily="34" charset="0"/>
              </a:rPr>
              <a:t>T1</a:t>
            </a:r>
            <a:r>
              <a:rPr lang="en-AU" sz="1900" dirty="0">
                <a:solidFill>
                  <a:srgbClr val="333333"/>
                </a:solidFill>
                <a:latin typeface="+mn-lt"/>
                <a:cs typeface="Calibri Light" panose="020F0302020204030204" pitchFamily="34" charset="0"/>
              </a:rPr>
              <a:t> and takes </a:t>
            </a:r>
            <a:r>
              <a:rPr lang="en-AU" sz="1900" dirty="0">
                <a:solidFill>
                  <a:srgbClr val="000080"/>
                </a:solidFill>
                <a:latin typeface="+mn-lt"/>
                <a:cs typeface="Calibri Light" panose="020F0302020204030204" pitchFamily="34" charset="0"/>
              </a:rPr>
              <a:t>5 minutes</a:t>
            </a:r>
            <a:r>
              <a:rPr lang="en-AU" sz="1900" dirty="0">
                <a:solidFill>
                  <a:srgbClr val="333333"/>
                </a:solidFill>
                <a:latin typeface="+mn-lt"/>
                <a:cs typeface="Calibri Light" panose="020F0302020204030204" pitchFamily="34" charset="0"/>
              </a:rPr>
              <a:t>,</a:t>
            </a:r>
            <a:br>
              <a:rPr lang="en-AU" sz="1900" dirty="0">
                <a:solidFill>
                  <a:srgbClr val="333333"/>
                </a:solidFill>
                <a:latin typeface="+mn-lt"/>
                <a:cs typeface="Calibri Light" panose="020F0302020204030204" pitchFamily="34" charset="0"/>
              </a:rPr>
            </a:br>
            <a:r>
              <a:rPr lang="en-AU" sz="1900" dirty="0">
                <a:solidFill>
                  <a:srgbClr val="333333"/>
                </a:solidFill>
                <a:latin typeface="+mn-lt"/>
                <a:cs typeface="Calibri Light" panose="020F0302020204030204" pitchFamily="34" charset="0"/>
              </a:rPr>
              <a:t>the next timer will kick in after </a:t>
            </a:r>
            <a:r>
              <a:rPr lang="en-AU" sz="1900" dirty="0">
                <a:solidFill>
                  <a:srgbClr val="FF0000"/>
                </a:solidFill>
                <a:latin typeface="+mn-lt"/>
                <a:cs typeface="Calibri Light" panose="020F0302020204030204" pitchFamily="34" charset="0"/>
              </a:rPr>
              <a:t>T1+15</a:t>
            </a:r>
            <a:r>
              <a:rPr lang="en-AU" sz="1900" dirty="0">
                <a:solidFill>
                  <a:srgbClr val="333333"/>
                </a:solidFill>
                <a:latin typeface="+mn-lt"/>
                <a:cs typeface="Calibri Light" panose="020F0302020204030204" pitchFamily="34" charset="0"/>
              </a:rPr>
              <a:t> (with</a:t>
            </a:r>
            <a:r>
              <a:rPr lang="en-AU" sz="1900" dirty="0">
                <a:solidFill>
                  <a:srgbClr val="000080"/>
                </a:solidFill>
                <a:latin typeface="+mn-lt"/>
                <a:cs typeface="Calibri Light" panose="020F0302020204030204" pitchFamily="34" charset="0"/>
              </a:rPr>
              <a:t> 15 minute</a:t>
            </a:r>
            <a:r>
              <a:rPr lang="en-AU" sz="1900" dirty="0">
                <a:solidFill>
                  <a:srgbClr val="333333"/>
                </a:solidFill>
                <a:latin typeface="+mn-lt"/>
                <a:cs typeface="Calibri Light" panose="020F0302020204030204" pitchFamily="34" charset="0"/>
              </a:rPr>
              <a:t> frequency).</a:t>
            </a:r>
            <a:br>
              <a:rPr lang="en-AU" sz="1900" dirty="0">
                <a:solidFill>
                  <a:srgbClr val="333333"/>
                </a:solidFill>
                <a:latin typeface="+mn-lt"/>
                <a:cs typeface="Calibri Light" panose="020F0302020204030204" pitchFamily="34" charset="0"/>
              </a:rPr>
            </a:br>
            <a:r>
              <a:rPr lang="en-AU" sz="1900" dirty="0">
                <a:solidFill>
                  <a:srgbClr val="333333"/>
                </a:solidFill>
                <a:latin typeface="+mn-lt"/>
                <a:cs typeface="Calibri Light" panose="020F0302020204030204" pitchFamily="34" charset="0"/>
              </a:rPr>
              <a:t>If an operation is already in progress and the duration exceeds the configured cycle frequency, the next timer will not start.</a:t>
            </a:r>
          </a:p>
          <a:p>
            <a:pPr algn="l"/>
            <a:endParaRPr lang="en-AU" sz="1900" dirty="0">
              <a:solidFill>
                <a:srgbClr val="333333"/>
              </a:solidFill>
              <a:latin typeface="+mn-lt"/>
              <a:cs typeface="Calibri Light" panose="020F0302020204030204" pitchFamily="34" charset="0"/>
            </a:endParaRPr>
          </a:p>
          <a:p>
            <a:pPr algn="l"/>
            <a:r>
              <a:rPr lang="en-AU" sz="1900" dirty="0">
                <a:solidFill>
                  <a:srgbClr val="333333"/>
                </a:solidFill>
                <a:latin typeface="+mn-lt"/>
                <a:cs typeface="Calibri Light" panose="020F0302020204030204" pitchFamily="34" charset="0"/>
              </a:rPr>
              <a:t>Example, the </a:t>
            </a:r>
            <a:r>
              <a:rPr lang="en-AU" sz="1900" dirty="0" err="1">
                <a:solidFill>
                  <a:srgbClr val="333333"/>
                </a:solidFill>
                <a:latin typeface="+mn-lt"/>
                <a:cs typeface="Calibri Light" panose="020F0302020204030204" pitchFamily="34" charset="0"/>
              </a:rPr>
              <a:t>metaconfig</a:t>
            </a:r>
            <a:r>
              <a:rPr lang="en-AU" sz="1900" dirty="0">
                <a:solidFill>
                  <a:srgbClr val="333333"/>
                </a:solidFill>
                <a:latin typeface="+mn-lt"/>
                <a:cs typeface="Calibri Light" panose="020F0302020204030204" pitchFamily="34" charset="0"/>
              </a:rPr>
              <a:t> is configured at a </a:t>
            </a:r>
            <a:r>
              <a:rPr lang="en-AU" sz="1900" dirty="0">
                <a:solidFill>
                  <a:srgbClr val="000080"/>
                </a:solidFill>
                <a:latin typeface="+mn-lt"/>
                <a:cs typeface="Calibri Light" panose="020F0302020204030204" pitchFamily="34" charset="0"/>
              </a:rPr>
              <a:t>15 minute</a:t>
            </a:r>
            <a:r>
              <a:rPr lang="en-AU" sz="1900" dirty="0">
                <a:solidFill>
                  <a:srgbClr val="333333"/>
                </a:solidFill>
                <a:latin typeface="+mn-lt"/>
                <a:cs typeface="Calibri Light" panose="020F0302020204030204" pitchFamily="34" charset="0"/>
              </a:rPr>
              <a:t> pull frequency and a pull occurs at </a:t>
            </a:r>
            <a:r>
              <a:rPr lang="en-AU" sz="1900" dirty="0">
                <a:solidFill>
                  <a:srgbClr val="FF0000"/>
                </a:solidFill>
                <a:latin typeface="+mn-lt"/>
                <a:cs typeface="Calibri Light" panose="020F0302020204030204" pitchFamily="34" charset="0"/>
              </a:rPr>
              <a:t>T1</a:t>
            </a:r>
            <a:r>
              <a:rPr lang="en-AU" sz="1900" dirty="0">
                <a:solidFill>
                  <a:srgbClr val="333333"/>
                </a:solidFill>
                <a:latin typeface="+mn-lt"/>
                <a:cs typeface="Calibri Light" panose="020F0302020204030204" pitchFamily="34" charset="0"/>
              </a:rPr>
              <a:t>.</a:t>
            </a:r>
            <a:br>
              <a:rPr lang="en-AU" sz="1900" dirty="0">
                <a:solidFill>
                  <a:srgbClr val="333333"/>
                </a:solidFill>
                <a:latin typeface="+mn-lt"/>
                <a:cs typeface="Calibri Light" panose="020F0302020204030204" pitchFamily="34" charset="0"/>
              </a:rPr>
            </a:br>
            <a:r>
              <a:rPr lang="en-AU" sz="1900" dirty="0">
                <a:solidFill>
                  <a:srgbClr val="333333"/>
                </a:solidFill>
                <a:latin typeface="+mn-lt"/>
                <a:cs typeface="Calibri Light" panose="020F0302020204030204" pitchFamily="34" charset="0"/>
              </a:rPr>
              <a:t>The node does not finish work (such as setting a configuration) for </a:t>
            </a:r>
            <a:r>
              <a:rPr lang="en-AU" sz="1900" dirty="0">
                <a:solidFill>
                  <a:srgbClr val="000080"/>
                </a:solidFill>
                <a:latin typeface="+mn-lt"/>
                <a:cs typeface="Calibri Light" panose="020F0302020204030204" pitchFamily="34" charset="0"/>
              </a:rPr>
              <a:t>16 minutes</a:t>
            </a:r>
            <a:r>
              <a:rPr lang="en-AU" sz="1900" dirty="0">
                <a:solidFill>
                  <a:srgbClr val="333333"/>
                </a:solidFill>
                <a:latin typeface="+mn-lt"/>
                <a:cs typeface="Calibri Light" panose="020F0302020204030204" pitchFamily="34" charset="0"/>
              </a:rPr>
              <a:t>.</a:t>
            </a:r>
            <a:br>
              <a:rPr lang="en-AU" sz="1900" dirty="0">
                <a:solidFill>
                  <a:srgbClr val="333333"/>
                </a:solidFill>
                <a:latin typeface="+mn-lt"/>
                <a:cs typeface="Calibri Light" panose="020F0302020204030204" pitchFamily="34" charset="0"/>
              </a:rPr>
            </a:br>
            <a:r>
              <a:rPr lang="en-AU" sz="1900" dirty="0">
                <a:solidFill>
                  <a:srgbClr val="333333"/>
                </a:solidFill>
                <a:latin typeface="+mn-lt"/>
                <a:cs typeface="Calibri Light" panose="020F0302020204030204" pitchFamily="34" charset="0"/>
              </a:rPr>
              <a:t>At </a:t>
            </a:r>
            <a:r>
              <a:rPr lang="en-AU" sz="1900" dirty="0">
                <a:solidFill>
                  <a:srgbClr val="FF0000"/>
                </a:solidFill>
                <a:latin typeface="+mn-lt"/>
                <a:cs typeface="Calibri Light" panose="020F0302020204030204" pitchFamily="34" charset="0"/>
              </a:rPr>
              <a:t>T1+15</a:t>
            </a:r>
            <a:r>
              <a:rPr lang="en-AU" sz="1900" dirty="0">
                <a:solidFill>
                  <a:srgbClr val="333333"/>
                </a:solidFill>
                <a:latin typeface="+mn-lt"/>
                <a:cs typeface="Calibri Light" panose="020F0302020204030204" pitchFamily="34" charset="0"/>
              </a:rPr>
              <a:t>, the timer is ignored and next pull will happen at </a:t>
            </a:r>
            <a:r>
              <a:rPr lang="en-AU" sz="1900" dirty="0">
                <a:solidFill>
                  <a:srgbClr val="FF0000"/>
                </a:solidFill>
                <a:latin typeface="+mn-lt"/>
                <a:cs typeface="Calibri Light" panose="020F0302020204030204" pitchFamily="34" charset="0"/>
              </a:rPr>
              <a:t>T1+15+15</a:t>
            </a:r>
            <a:r>
              <a:rPr lang="en-AU" sz="1900" dirty="0">
                <a:solidFill>
                  <a:srgbClr val="333333"/>
                </a:solidFill>
                <a:latin typeface="+mn-lt"/>
                <a:cs typeface="Calibri Light" panose="020F0302020204030204" pitchFamily="34" charset="0"/>
              </a:rPr>
              <a:t>.</a:t>
            </a:r>
          </a:p>
          <a:p>
            <a:endParaRPr lang="en-AU" dirty="0"/>
          </a:p>
        </p:txBody>
      </p:sp>
      <p:sp>
        <p:nvSpPr>
          <p:cNvPr id="4" name="Slide Number Placeholder 3">
            <a:extLst>
              <a:ext uri="{FF2B5EF4-FFF2-40B4-BE49-F238E27FC236}">
                <a16:creationId xmlns:a16="http://schemas.microsoft.com/office/drawing/2014/main" id="{D84846F5-6397-4519-8EA3-E855C77669F0}"/>
              </a:ext>
            </a:extLst>
          </p:cNvPr>
          <p:cNvSpPr>
            <a:spLocks noGrp="1"/>
          </p:cNvSpPr>
          <p:nvPr>
            <p:ph type="sldNum" sz="quarter" idx="11"/>
          </p:nvPr>
        </p:nvSpPr>
        <p:spPr/>
        <p:txBody>
          <a:bodyPr/>
          <a:lstStyle/>
          <a:p>
            <a:fld id="{74A398B2-5A34-1A4A-811E-F4027282568C}" type="slidenum">
              <a:rPr lang="en-US" smtClean="0"/>
              <a:pPr/>
              <a:t>32</a:t>
            </a:fld>
            <a:endParaRPr lang="en-US"/>
          </a:p>
        </p:txBody>
      </p:sp>
    </p:spTree>
    <p:extLst>
      <p:ext uri="{BB962C8B-B14F-4D97-AF65-F5344CB8AC3E}">
        <p14:creationId xmlns:p14="http://schemas.microsoft.com/office/powerpoint/2010/main" val="14322778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latin typeface="Segoe UI Light" panose="020B0502040204020203" pitchFamily="34" charset="0"/>
              </a:rPr>
              <a:t>Module 8: Introduction to Desired State Configuration (DSC)</a:t>
            </a:r>
          </a:p>
        </p:txBody>
      </p:sp>
      <p:sp>
        <p:nvSpPr>
          <p:cNvPr id="7" name="Text Placeholder 6"/>
          <p:cNvSpPr>
            <a:spLocks noGrp="1"/>
          </p:cNvSpPr>
          <p:nvPr>
            <p:ph type="body" sz="quarter" idx="12"/>
          </p:nvPr>
        </p:nvSpPr>
        <p:spPr/>
        <p:txBody>
          <a:bodyPr>
            <a:normAutofit/>
          </a:bodyPr>
          <a:lstStyle/>
          <a:p>
            <a:r>
              <a:rPr lang="en-US" sz="2400" dirty="0">
                <a:latin typeface="Segoe UI Light" panose="020B0502040204020203" pitchFamily="34" charset="0"/>
              </a:rPr>
              <a:t>Section 1: Introduction</a:t>
            </a:r>
          </a:p>
        </p:txBody>
      </p:sp>
      <p:sp>
        <p:nvSpPr>
          <p:cNvPr id="9" name="Text Placeholder 8"/>
          <p:cNvSpPr>
            <a:spLocks noGrp="1"/>
          </p:cNvSpPr>
          <p:nvPr>
            <p:ph type="body" sz="quarter" idx="14"/>
          </p:nvPr>
        </p:nvSpPr>
        <p:spPr/>
        <p:txBody>
          <a:bodyPr>
            <a:normAutofit/>
          </a:bodyPr>
          <a:lstStyle/>
          <a:p>
            <a:r>
              <a:rPr lang="en-US" sz="2400" dirty="0">
                <a:latin typeface="Segoe UI Light" panose="020B0502040204020203" pitchFamily="34" charset="0"/>
              </a:rPr>
              <a:t>Lesson 6: Applying Configurations - Push</a:t>
            </a:r>
          </a:p>
        </p:txBody>
      </p:sp>
      <p:sp>
        <p:nvSpPr>
          <p:cNvPr id="4" name="Slide Number Placeholder 3"/>
          <p:cNvSpPr>
            <a:spLocks noGrp="1"/>
          </p:cNvSpPr>
          <p:nvPr>
            <p:ph type="sldNum" sz="quarter" idx="11"/>
          </p:nvPr>
        </p:nvSpPr>
        <p:spPr/>
        <p:txBody>
          <a:bodyPr/>
          <a:lstStyle/>
          <a:p>
            <a:fld id="{74A398B2-5A34-1A4A-811E-F4027282568C}" type="slidenum">
              <a:rPr lang="en-US" smtClean="0"/>
              <a:pPr/>
              <a:t>33</a:t>
            </a:fld>
            <a:endParaRPr lang="en-US"/>
          </a:p>
        </p:txBody>
      </p:sp>
    </p:spTree>
    <p:extLst>
      <p:ext uri="{BB962C8B-B14F-4D97-AF65-F5344CB8AC3E}">
        <p14:creationId xmlns:p14="http://schemas.microsoft.com/office/powerpoint/2010/main" val="3788579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Push a Configuration</a:t>
            </a:r>
          </a:p>
        </p:txBody>
      </p:sp>
      <p:graphicFrame>
        <p:nvGraphicFramePr>
          <p:cNvPr id="3" name="Diagram 2"/>
          <p:cNvGraphicFramePr/>
          <p:nvPr>
            <p:extLst>
              <p:ext uri="{D42A27DB-BD31-4B8C-83A1-F6EECF244321}">
                <p14:modId xmlns:p14="http://schemas.microsoft.com/office/powerpoint/2010/main" val="1601667348"/>
              </p:ext>
            </p:extLst>
          </p:nvPr>
        </p:nvGraphicFramePr>
        <p:xfrm>
          <a:off x="2940961" y="503284"/>
          <a:ext cx="5079089" cy="5540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1121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MAGNUM\Projects\Microsoft\Cloud Power FY12\Design\ICONS_PNG\Laptop.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82964" y="1041862"/>
            <a:ext cx="1527751" cy="1527751"/>
          </a:xfrm>
          <a:prstGeom prst="rect">
            <a:avLst/>
          </a:prstGeom>
          <a:noFill/>
        </p:spPr>
      </p:pic>
      <p:sp>
        <p:nvSpPr>
          <p:cNvPr id="5" name="Rectangle 4"/>
          <p:cNvSpPr/>
          <p:nvPr/>
        </p:nvSpPr>
        <p:spPr bwMode="auto">
          <a:xfrm>
            <a:off x="2210715" y="1412045"/>
            <a:ext cx="6923540" cy="6723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PS&gt; Start-</a:t>
            </a:r>
            <a:r>
              <a:rPr lang="en-US" sz="2353" dirty="0" err="1">
                <a:gradFill>
                  <a:gsLst>
                    <a:gs pos="0">
                      <a:srgbClr val="FFFFFF"/>
                    </a:gs>
                    <a:gs pos="100000">
                      <a:srgbClr val="FFFFFF"/>
                    </a:gs>
                  </a:gsLst>
                  <a:lin ang="5400000" scaled="0"/>
                </a:gradFill>
                <a:ea typeface="Segoe UI" pitchFamily="34" charset="0"/>
                <a:cs typeface="Segoe UI" pitchFamily="34" charset="0"/>
              </a:rPr>
              <a:t>DSCConfiguration</a:t>
            </a:r>
            <a:r>
              <a:rPr lang="en-US" sz="2353" dirty="0">
                <a:gradFill>
                  <a:gsLst>
                    <a:gs pos="0">
                      <a:srgbClr val="FFFFFF"/>
                    </a:gs>
                    <a:gs pos="100000">
                      <a:srgbClr val="FFFFFF"/>
                    </a:gs>
                  </a:gsLst>
                  <a:lin ang="5400000" scaled="0"/>
                </a:gradFill>
                <a:ea typeface="Segoe UI" pitchFamily="34" charset="0"/>
                <a:cs typeface="Segoe UI" pitchFamily="34" charset="0"/>
              </a:rPr>
              <a:t> –Path c:\MOFs\</a:t>
            </a:r>
          </a:p>
        </p:txBody>
      </p:sp>
      <p:grpSp>
        <p:nvGrpSpPr>
          <p:cNvPr id="7" name="Group 6"/>
          <p:cNvGrpSpPr/>
          <p:nvPr/>
        </p:nvGrpSpPr>
        <p:grpSpPr>
          <a:xfrm>
            <a:off x="550414" y="2571589"/>
            <a:ext cx="1792850" cy="1181930"/>
            <a:chOff x="917949" y="3040063"/>
            <a:chExt cx="1828800" cy="1205630"/>
          </a:xfrm>
        </p:grpSpPr>
        <p:pic>
          <p:nvPicPr>
            <p:cNvPr id="4" name="Picture 3" descr="\\MAGNUM\Projects\Microsoft\Cloud Power FY12\Design\ICONS_PNG\Document.png"/>
            <p:cNvPicPr>
              <a:picLocks noChangeAspect="1" noChangeArrowheads="1"/>
            </p:cNvPicPr>
            <p:nvPr/>
          </p:nvPicPr>
          <p:blipFill>
            <a:blip r:embed="rId4" cstate="print">
              <a:duotone>
                <a:prstClr val="black"/>
                <a:schemeClr val="tx2">
                  <a:tint val="45000"/>
                  <a:satMod val="400000"/>
                </a:schemeClr>
              </a:duotone>
            </a:blip>
            <a:stretch>
              <a:fillRect/>
            </a:stretch>
          </p:blipFill>
          <p:spPr bwMode="auto">
            <a:xfrm>
              <a:off x="1375149" y="3040063"/>
              <a:ext cx="914400" cy="914400"/>
            </a:xfrm>
            <a:prstGeom prst="rect">
              <a:avLst/>
            </a:prstGeom>
            <a:noFill/>
          </p:spPr>
        </p:pic>
        <p:sp>
          <p:nvSpPr>
            <p:cNvPr id="6" name="TextBox 5"/>
            <p:cNvSpPr txBox="1"/>
            <p:nvPr/>
          </p:nvSpPr>
          <p:spPr>
            <a:xfrm>
              <a:off x="917949" y="3695930"/>
              <a:ext cx="1828800" cy="549763"/>
            </a:xfrm>
            <a:prstGeom prst="rect">
              <a:avLst/>
            </a:prstGeom>
            <a:noFill/>
          </p:spPr>
          <p:txBody>
            <a:bodyPr wrap="square" lIns="179285" tIns="143428" rIns="179285" bIns="143428" rtlCol="0">
              <a:spAutoFit/>
            </a:bodyPr>
            <a:lstStyle/>
            <a:p>
              <a:pPr algn="ctr">
                <a:lnSpc>
                  <a:spcPct val="90000"/>
                </a:lnSpc>
                <a:spcAft>
                  <a:spcPts val="588"/>
                </a:spcAft>
              </a:pPr>
              <a:r>
                <a:rPr lang="en-US" dirty="0">
                  <a:solidFill>
                    <a:schemeClr val="bg1">
                      <a:lumMod val="65000"/>
                      <a:lumOff val="35000"/>
                    </a:schemeClr>
                  </a:solidFill>
                </a:rPr>
                <a:t>Server1.mof</a:t>
              </a:r>
            </a:p>
          </p:txBody>
        </p:sp>
      </p:grpSp>
      <p:sp>
        <p:nvSpPr>
          <p:cNvPr id="8" name="Right Arrow 7"/>
          <p:cNvSpPr/>
          <p:nvPr/>
        </p:nvSpPr>
        <p:spPr bwMode="auto">
          <a:xfrm>
            <a:off x="2062088" y="2610159"/>
            <a:ext cx="7468650" cy="683213"/>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Configuration Pushed</a:t>
            </a:r>
          </a:p>
        </p:txBody>
      </p:sp>
      <p:grpSp>
        <p:nvGrpSpPr>
          <p:cNvPr id="16" name="Group 15"/>
          <p:cNvGrpSpPr/>
          <p:nvPr/>
        </p:nvGrpSpPr>
        <p:grpSpPr>
          <a:xfrm>
            <a:off x="9288924" y="1937357"/>
            <a:ext cx="1792850" cy="2012006"/>
            <a:chOff x="9323581" y="1643064"/>
            <a:chExt cx="1828800" cy="2052351"/>
          </a:xfrm>
        </p:grpSpPr>
        <p:pic>
          <p:nvPicPr>
            <p:cNvPr id="3" name="Picture 2" descr="\\MAGNUM\Projects\Microsoft\Cloud Power FY12\Design\Icons\PNGs\Server_2.png"/>
            <p:cNvPicPr>
              <a:picLocks noChangeAspect="1" noChangeArrowheads="1"/>
            </p:cNvPicPr>
            <p:nvPr/>
          </p:nvPicPr>
          <p:blipFill>
            <a:blip r:embed="rId5" cstate="print">
              <a:duotone>
                <a:prstClr val="black"/>
                <a:schemeClr val="tx2">
                  <a:tint val="45000"/>
                  <a:satMod val="400000"/>
                </a:schemeClr>
              </a:duotone>
            </a:blip>
            <a:srcRect/>
            <a:stretch>
              <a:fillRect/>
            </a:stretch>
          </p:blipFill>
          <p:spPr bwMode="auto">
            <a:xfrm>
              <a:off x="9323581" y="1643064"/>
              <a:ext cx="1828800" cy="1828800"/>
            </a:xfrm>
            <a:prstGeom prst="rect">
              <a:avLst/>
            </a:prstGeom>
            <a:noFill/>
          </p:spPr>
        </p:pic>
        <p:sp>
          <p:nvSpPr>
            <p:cNvPr id="9" name="TextBox 8"/>
            <p:cNvSpPr txBox="1"/>
            <p:nvPr/>
          </p:nvSpPr>
          <p:spPr>
            <a:xfrm>
              <a:off x="9323581" y="3145652"/>
              <a:ext cx="1828800" cy="549763"/>
            </a:xfrm>
            <a:prstGeom prst="rect">
              <a:avLst/>
            </a:prstGeom>
            <a:noFill/>
          </p:spPr>
          <p:txBody>
            <a:bodyPr wrap="square" lIns="179285" tIns="143428" rIns="179285" bIns="143428" rtlCol="0">
              <a:spAutoFit/>
            </a:bodyPr>
            <a:lstStyle/>
            <a:p>
              <a:pPr algn="ctr">
                <a:lnSpc>
                  <a:spcPct val="90000"/>
                </a:lnSpc>
                <a:spcAft>
                  <a:spcPts val="588"/>
                </a:spcAft>
              </a:pPr>
              <a:r>
                <a:rPr lang="en-US" dirty="0">
                  <a:solidFill>
                    <a:schemeClr val="bg1">
                      <a:lumMod val="65000"/>
                      <a:lumOff val="35000"/>
                    </a:schemeClr>
                  </a:solidFill>
                </a:rPr>
                <a:t>Server1</a:t>
              </a:r>
            </a:p>
          </p:txBody>
        </p:sp>
      </p:grpSp>
      <p:sp>
        <p:nvSpPr>
          <p:cNvPr id="25" name="Title 24"/>
          <p:cNvSpPr>
            <a:spLocks noGrp="1"/>
          </p:cNvSpPr>
          <p:nvPr>
            <p:ph type="title"/>
          </p:nvPr>
        </p:nvSpPr>
        <p:spPr/>
        <p:txBody>
          <a:bodyPr/>
          <a:lstStyle/>
          <a:p>
            <a:r>
              <a:rPr lang="en-US" dirty="0"/>
              <a:t>Single MOF</a:t>
            </a:r>
          </a:p>
        </p:txBody>
      </p:sp>
    </p:spTree>
    <p:extLst>
      <p:ext uri="{BB962C8B-B14F-4D97-AF65-F5344CB8AC3E}">
        <p14:creationId xmlns:p14="http://schemas.microsoft.com/office/powerpoint/2010/main" val="81117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MAGNUM\Projects\Microsoft\Cloud Power FY12\Design\ICONS_PNG\Laptop.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82964" y="1041862"/>
            <a:ext cx="1527751" cy="1527751"/>
          </a:xfrm>
          <a:prstGeom prst="rect">
            <a:avLst/>
          </a:prstGeom>
          <a:noFill/>
        </p:spPr>
      </p:pic>
      <p:sp>
        <p:nvSpPr>
          <p:cNvPr id="5" name="Rectangle 4"/>
          <p:cNvSpPr/>
          <p:nvPr/>
        </p:nvSpPr>
        <p:spPr bwMode="auto">
          <a:xfrm>
            <a:off x="2210715" y="1412045"/>
            <a:ext cx="6923540" cy="6723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PS&gt; Start-</a:t>
            </a:r>
            <a:r>
              <a:rPr lang="en-US" sz="2353" dirty="0" err="1">
                <a:gradFill>
                  <a:gsLst>
                    <a:gs pos="0">
                      <a:srgbClr val="FFFFFF"/>
                    </a:gs>
                    <a:gs pos="100000">
                      <a:srgbClr val="FFFFFF"/>
                    </a:gs>
                  </a:gsLst>
                  <a:lin ang="5400000" scaled="0"/>
                </a:gradFill>
                <a:ea typeface="Segoe UI" pitchFamily="34" charset="0"/>
                <a:cs typeface="Segoe UI" pitchFamily="34" charset="0"/>
              </a:rPr>
              <a:t>DSCConfiguration</a:t>
            </a:r>
            <a:r>
              <a:rPr lang="en-US" sz="2353" dirty="0">
                <a:gradFill>
                  <a:gsLst>
                    <a:gs pos="0">
                      <a:srgbClr val="FFFFFF"/>
                    </a:gs>
                    <a:gs pos="100000">
                      <a:srgbClr val="FFFFFF"/>
                    </a:gs>
                  </a:gsLst>
                  <a:lin ang="5400000" scaled="0"/>
                </a:gradFill>
                <a:ea typeface="Segoe UI" pitchFamily="34" charset="0"/>
                <a:cs typeface="Segoe UI" pitchFamily="34" charset="0"/>
              </a:rPr>
              <a:t> –Path c:\MOFs\</a:t>
            </a:r>
          </a:p>
        </p:txBody>
      </p:sp>
      <p:grpSp>
        <p:nvGrpSpPr>
          <p:cNvPr id="7" name="Group 6"/>
          <p:cNvGrpSpPr/>
          <p:nvPr/>
        </p:nvGrpSpPr>
        <p:grpSpPr>
          <a:xfrm>
            <a:off x="550414" y="2571589"/>
            <a:ext cx="1792850" cy="1181930"/>
            <a:chOff x="917949" y="3040063"/>
            <a:chExt cx="1828800" cy="1205630"/>
          </a:xfrm>
        </p:grpSpPr>
        <p:pic>
          <p:nvPicPr>
            <p:cNvPr id="4" name="Picture 3" descr="\\MAGNUM\Projects\Microsoft\Cloud Power FY12\Design\ICONS_PNG\Document.png"/>
            <p:cNvPicPr>
              <a:picLocks noChangeAspect="1" noChangeArrowheads="1"/>
            </p:cNvPicPr>
            <p:nvPr/>
          </p:nvPicPr>
          <p:blipFill>
            <a:blip r:embed="rId4" cstate="print">
              <a:duotone>
                <a:prstClr val="black"/>
                <a:schemeClr val="tx2">
                  <a:tint val="45000"/>
                  <a:satMod val="400000"/>
                </a:schemeClr>
              </a:duotone>
            </a:blip>
            <a:stretch>
              <a:fillRect/>
            </a:stretch>
          </p:blipFill>
          <p:spPr bwMode="auto">
            <a:xfrm>
              <a:off x="1375149" y="3040063"/>
              <a:ext cx="914400" cy="914400"/>
            </a:xfrm>
            <a:prstGeom prst="rect">
              <a:avLst/>
            </a:prstGeom>
            <a:noFill/>
          </p:spPr>
        </p:pic>
        <p:sp>
          <p:nvSpPr>
            <p:cNvPr id="6" name="TextBox 5"/>
            <p:cNvSpPr txBox="1"/>
            <p:nvPr/>
          </p:nvSpPr>
          <p:spPr>
            <a:xfrm>
              <a:off x="917949" y="3695930"/>
              <a:ext cx="1828800" cy="549763"/>
            </a:xfrm>
            <a:prstGeom prst="rect">
              <a:avLst/>
            </a:prstGeom>
            <a:noFill/>
          </p:spPr>
          <p:txBody>
            <a:bodyPr wrap="square" lIns="179285" tIns="143428" rIns="179285" bIns="143428" rtlCol="0">
              <a:spAutoFit/>
            </a:bodyPr>
            <a:lstStyle/>
            <a:p>
              <a:pPr algn="ctr">
                <a:lnSpc>
                  <a:spcPct val="90000"/>
                </a:lnSpc>
                <a:spcAft>
                  <a:spcPts val="588"/>
                </a:spcAft>
              </a:pPr>
              <a:r>
                <a:rPr lang="en-US" dirty="0">
                  <a:solidFill>
                    <a:schemeClr val="bg1">
                      <a:lumMod val="65000"/>
                      <a:lumOff val="35000"/>
                    </a:schemeClr>
                  </a:solidFill>
                </a:rPr>
                <a:t>Server1.mof</a:t>
              </a:r>
            </a:p>
          </p:txBody>
        </p:sp>
      </p:grpSp>
      <p:sp>
        <p:nvSpPr>
          <p:cNvPr id="8" name="Right Arrow 7"/>
          <p:cNvSpPr/>
          <p:nvPr/>
        </p:nvSpPr>
        <p:spPr bwMode="auto">
          <a:xfrm>
            <a:off x="2062088" y="2610159"/>
            <a:ext cx="7468650" cy="683213"/>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Configuration Pushed</a:t>
            </a:r>
          </a:p>
        </p:txBody>
      </p:sp>
      <p:grpSp>
        <p:nvGrpSpPr>
          <p:cNvPr id="16" name="Group 15"/>
          <p:cNvGrpSpPr/>
          <p:nvPr/>
        </p:nvGrpSpPr>
        <p:grpSpPr>
          <a:xfrm>
            <a:off x="9288924" y="1937357"/>
            <a:ext cx="1792850" cy="2012006"/>
            <a:chOff x="9323581" y="1643064"/>
            <a:chExt cx="1828800" cy="2052351"/>
          </a:xfrm>
        </p:grpSpPr>
        <p:pic>
          <p:nvPicPr>
            <p:cNvPr id="3" name="Picture 2" descr="\\MAGNUM\Projects\Microsoft\Cloud Power FY12\Design\Icons\PNGs\Server_2.png"/>
            <p:cNvPicPr>
              <a:picLocks noChangeAspect="1" noChangeArrowheads="1"/>
            </p:cNvPicPr>
            <p:nvPr/>
          </p:nvPicPr>
          <p:blipFill>
            <a:blip r:embed="rId5" cstate="print">
              <a:duotone>
                <a:prstClr val="black"/>
                <a:schemeClr val="tx2">
                  <a:tint val="45000"/>
                  <a:satMod val="400000"/>
                </a:schemeClr>
              </a:duotone>
            </a:blip>
            <a:srcRect/>
            <a:stretch>
              <a:fillRect/>
            </a:stretch>
          </p:blipFill>
          <p:spPr bwMode="auto">
            <a:xfrm>
              <a:off x="9323581" y="1643064"/>
              <a:ext cx="1828800" cy="1828800"/>
            </a:xfrm>
            <a:prstGeom prst="rect">
              <a:avLst/>
            </a:prstGeom>
            <a:noFill/>
          </p:spPr>
        </p:pic>
        <p:sp>
          <p:nvSpPr>
            <p:cNvPr id="9" name="TextBox 8"/>
            <p:cNvSpPr txBox="1"/>
            <p:nvPr/>
          </p:nvSpPr>
          <p:spPr>
            <a:xfrm>
              <a:off x="9323581" y="3145652"/>
              <a:ext cx="1828800" cy="549763"/>
            </a:xfrm>
            <a:prstGeom prst="rect">
              <a:avLst/>
            </a:prstGeom>
            <a:noFill/>
          </p:spPr>
          <p:txBody>
            <a:bodyPr wrap="square" lIns="179285" tIns="143428" rIns="179285" bIns="143428" rtlCol="0">
              <a:spAutoFit/>
            </a:bodyPr>
            <a:lstStyle/>
            <a:p>
              <a:pPr algn="ctr">
                <a:lnSpc>
                  <a:spcPct val="90000"/>
                </a:lnSpc>
                <a:spcAft>
                  <a:spcPts val="588"/>
                </a:spcAft>
              </a:pPr>
              <a:r>
                <a:rPr lang="en-US" dirty="0">
                  <a:solidFill>
                    <a:schemeClr val="bg1">
                      <a:lumMod val="65000"/>
                      <a:lumOff val="35000"/>
                    </a:schemeClr>
                  </a:solidFill>
                </a:rPr>
                <a:t>Server1</a:t>
              </a:r>
            </a:p>
          </p:txBody>
        </p:sp>
      </p:grpSp>
      <p:grpSp>
        <p:nvGrpSpPr>
          <p:cNvPr id="10" name="Group 9"/>
          <p:cNvGrpSpPr/>
          <p:nvPr/>
        </p:nvGrpSpPr>
        <p:grpSpPr>
          <a:xfrm>
            <a:off x="550415" y="3775861"/>
            <a:ext cx="1792850" cy="1181930"/>
            <a:chOff x="917949" y="3040063"/>
            <a:chExt cx="1828800" cy="1205630"/>
          </a:xfrm>
        </p:grpSpPr>
        <p:pic>
          <p:nvPicPr>
            <p:cNvPr id="11" name="Picture 10" descr="\\MAGNUM\Projects\Microsoft\Cloud Power FY12\Design\ICONS_PNG\Document.png"/>
            <p:cNvPicPr>
              <a:picLocks noChangeAspect="1" noChangeArrowheads="1"/>
            </p:cNvPicPr>
            <p:nvPr/>
          </p:nvPicPr>
          <p:blipFill>
            <a:blip r:embed="rId4" cstate="print">
              <a:duotone>
                <a:prstClr val="black"/>
                <a:schemeClr val="tx2">
                  <a:tint val="45000"/>
                  <a:satMod val="400000"/>
                </a:schemeClr>
              </a:duotone>
            </a:blip>
            <a:stretch>
              <a:fillRect/>
            </a:stretch>
          </p:blipFill>
          <p:spPr bwMode="auto">
            <a:xfrm>
              <a:off x="1375149" y="3040063"/>
              <a:ext cx="914400" cy="914400"/>
            </a:xfrm>
            <a:prstGeom prst="rect">
              <a:avLst/>
            </a:prstGeom>
            <a:noFill/>
          </p:spPr>
        </p:pic>
        <p:sp>
          <p:nvSpPr>
            <p:cNvPr id="12" name="TextBox 11"/>
            <p:cNvSpPr txBox="1"/>
            <p:nvPr/>
          </p:nvSpPr>
          <p:spPr>
            <a:xfrm>
              <a:off x="917949" y="3695930"/>
              <a:ext cx="1828800" cy="549763"/>
            </a:xfrm>
            <a:prstGeom prst="rect">
              <a:avLst/>
            </a:prstGeom>
            <a:noFill/>
          </p:spPr>
          <p:txBody>
            <a:bodyPr wrap="square" lIns="179285" tIns="143428" rIns="179285" bIns="143428" rtlCol="0">
              <a:spAutoFit/>
            </a:bodyPr>
            <a:lstStyle/>
            <a:p>
              <a:pPr algn="ctr">
                <a:lnSpc>
                  <a:spcPct val="90000"/>
                </a:lnSpc>
                <a:spcAft>
                  <a:spcPts val="588"/>
                </a:spcAft>
              </a:pPr>
              <a:r>
                <a:rPr lang="en-US" dirty="0">
                  <a:solidFill>
                    <a:schemeClr val="bg1">
                      <a:lumMod val="65000"/>
                      <a:lumOff val="35000"/>
                    </a:schemeClr>
                  </a:solidFill>
                </a:rPr>
                <a:t>Server2.mof</a:t>
              </a:r>
            </a:p>
          </p:txBody>
        </p:sp>
      </p:grpSp>
      <p:grpSp>
        <p:nvGrpSpPr>
          <p:cNvPr id="13" name="Group 12"/>
          <p:cNvGrpSpPr/>
          <p:nvPr/>
        </p:nvGrpSpPr>
        <p:grpSpPr>
          <a:xfrm>
            <a:off x="550415" y="5042646"/>
            <a:ext cx="1792850" cy="1181930"/>
            <a:chOff x="917949" y="3040063"/>
            <a:chExt cx="1828800" cy="1205630"/>
          </a:xfrm>
        </p:grpSpPr>
        <p:pic>
          <p:nvPicPr>
            <p:cNvPr id="14" name="Picture 13" descr="\\MAGNUM\Projects\Microsoft\Cloud Power FY12\Design\ICONS_PNG\Document.png"/>
            <p:cNvPicPr>
              <a:picLocks noChangeAspect="1" noChangeArrowheads="1"/>
            </p:cNvPicPr>
            <p:nvPr/>
          </p:nvPicPr>
          <p:blipFill>
            <a:blip r:embed="rId4" cstate="print">
              <a:duotone>
                <a:prstClr val="black"/>
                <a:schemeClr val="tx2">
                  <a:tint val="45000"/>
                  <a:satMod val="400000"/>
                </a:schemeClr>
              </a:duotone>
            </a:blip>
            <a:stretch>
              <a:fillRect/>
            </a:stretch>
          </p:blipFill>
          <p:spPr bwMode="auto">
            <a:xfrm>
              <a:off x="1375149" y="3040063"/>
              <a:ext cx="914400" cy="914400"/>
            </a:xfrm>
            <a:prstGeom prst="rect">
              <a:avLst/>
            </a:prstGeom>
            <a:noFill/>
          </p:spPr>
        </p:pic>
        <p:sp>
          <p:nvSpPr>
            <p:cNvPr id="15" name="TextBox 14"/>
            <p:cNvSpPr txBox="1"/>
            <p:nvPr/>
          </p:nvSpPr>
          <p:spPr>
            <a:xfrm>
              <a:off x="917949" y="3695930"/>
              <a:ext cx="1828800" cy="549763"/>
            </a:xfrm>
            <a:prstGeom prst="rect">
              <a:avLst/>
            </a:prstGeom>
            <a:noFill/>
          </p:spPr>
          <p:txBody>
            <a:bodyPr wrap="square" lIns="179285" tIns="143428" rIns="179285" bIns="143428" rtlCol="0">
              <a:spAutoFit/>
            </a:bodyPr>
            <a:lstStyle/>
            <a:p>
              <a:pPr algn="ctr">
                <a:lnSpc>
                  <a:spcPct val="90000"/>
                </a:lnSpc>
                <a:spcAft>
                  <a:spcPts val="588"/>
                </a:spcAft>
              </a:pPr>
              <a:r>
                <a:rPr lang="en-US" dirty="0">
                  <a:solidFill>
                    <a:schemeClr val="bg1">
                      <a:lumMod val="65000"/>
                      <a:lumOff val="35000"/>
                    </a:schemeClr>
                  </a:solidFill>
                </a:rPr>
                <a:t>Server3.mof</a:t>
              </a:r>
            </a:p>
          </p:txBody>
        </p:sp>
      </p:grpSp>
      <p:grpSp>
        <p:nvGrpSpPr>
          <p:cNvPr id="17" name="Group 16"/>
          <p:cNvGrpSpPr/>
          <p:nvPr/>
        </p:nvGrpSpPr>
        <p:grpSpPr>
          <a:xfrm>
            <a:off x="10278538" y="3218135"/>
            <a:ext cx="1792850" cy="2012006"/>
            <a:chOff x="9323581" y="1643064"/>
            <a:chExt cx="1828800" cy="2052351"/>
          </a:xfrm>
        </p:grpSpPr>
        <p:pic>
          <p:nvPicPr>
            <p:cNvPr id="18" name="Picture 17" descr="\\MAGNUM\Projects\Microsoft\Cloud Power FY12\Design\Icons\PNGs\Server_2.png"/>
            <p:cNvPicPr>
              <a:picLocks noChangeAspect="1" noChangeArrowheads="1"/>
            </p:cNvPicPr>
            <p:nvPr/>
          </p:nvPicPr>
          <p:blipFill>
            <a:blip r:embed="rId5" cstate="print">
              <a:duotone>
                <a:prstClr val="black"/>
                <a:schemeClr val="tx2">
                  <a:tint val="45000"/>
                  <a:satMod val="400000"/>
                </a:schemeClr>
              </a:duotone>
            </a:blip>
            <a:srcRect/>
            <a:stretch>
              <a:fillRect/>
            </a:stretch>
          </p:blipFill>
          <p:spPr bwMode="auto">
            <a:xfrm>
              <a:off x="9323581" y="1643064"/>
              <a:ext cx="1828800" cy="1828800"/>
            </a:xfrm>
            <a:prstGeom prst="rect">
              <a:avLst/>
            </a:prstGeom>
            <a:noFill/>
          </p:spPr>
        </p:pic>
        <p:sp>
          <p:nvSpPr>
            <p:cNvPr id="19" name="TextBox 18"/>
            <p:cNvSpPr txBox="1"/>
            <p:nvPr/>
          </p:nvSpPr>
          <p:spPr>
            <a:xfrm>
              <a:off x="9323581" y="3145652"/>
              <a:ext cx="1828800" cy="549763"/>
            </a:xfrm>
            <a:prstGeom prst="rect">
              <a:avLst/>
            </a:prstGeom>
            <a:noFill/>
          </p:spPr>
          <p:txBody>
            <a:bodyPr wrap="square" lIns="179285" tIns="143428" rIns="179285" bIns="143428" rtlCol="0">
              <a:spAutoFit/>
            </a:bodyPr>
            <a:lstStyle/>
            <a:p>
              <a:pPr algn="ctr">
                <a:lnSpc>
                  <a:spcPct val="90000"/>
                </a:lnSpc>
                <a:spcAft>
                  <a:spcPts val="588"/>
                </a:spcAft>
              </a:pPr>
              <a:r>
                <a:rPr lang="en-US" dirty="0">
                  <a:solidFill>
                    <a:schemeClr val="bg1">
                      <a:lumMod val="65000"/>
                      <a:lumOff val="35000"/>
                    </a:schemeClr>
                  </a:solidFill>
                </a:rPr>
                <a:t>Server2</a:t>
              </a:r>
            </a:p>
          </p:txBody>
        </p:sp>
      </p:grpSp>
      <p:grpSp>
        <p:nvGrpSpPr>
          <p:cNvPr id="20" name="Group 19"/>
          <p:cNvGrpSpPr/>
          <p:nvPr/>
        </p:nvGrpSpPr>
        <p:grpSpPr>
          <a:xfrm>
            <a:off x="9288925" y="4510509"/>
            <a:ext cx="1792850" cy="2012006"/>
            <a:chOff x="9323581" y="1643064"/>
            <a:chExt cx="1828800" cy="2052351"/>
          </a:xfrm>
        </p:grpSpPr>
        <p:pic>
          <p:nvPicPr>
            <p:cNvPr id="21" name="Picture 20" descr="\\MAGNUM\Projects\Microsoft\Cloud Power FY12\Design\Icons\PNGs\Server_2.png"/>
            <p:cNvPicPr>
              <a:picLocks noChangeAspect="1" noChangeArrowheads="1"/>
            </p:cNvPicPr>
            <p:nvPr/>
          </p:nvPicPr>
          <p:blipFill>
            <a:blip r:embed="rId5" cstate="print">
              <a:duotone>
                <a:prstClr val="black"/>
                <a:schemeClr val="tx2">
                  <a:tint val="45000"/>
                  <a:satMod val="400000"/>
                </a:schemeClr>
              </a:duotone>
            </a:blip>
            <a:srcRect/>
            <a:stretch>
              <a:fillRect/>
            </a:stretch>
          </p:blipFill>
          <p:spPr bwMode="auto">
            <a:xfrm>
              <a:off x="9323581" y="1643064"/>
              <a:ext cx="1828800" cy="1828800"/>
            </a:xfrm>
            <a:prstGeom prst="rect">
              <a:avLst/>
            </a:prstGeom>
            <a:noFill/>
          </p:spPr>
        </p:pic>
        <p:sp>
          <p:nvSpPr>
            <p:cNvPr id="22" name="TextBox 21"/>
            <p:cNvSpPr txBox="1"/>
            <p:nvPr/>
          </p:nvSpPr>
          <p:spPr>
            <a:xfrm>
              <a:off x="9323581" y="3145652"/>
              <a:ext cx="1828800" cy="549763"/>
            </a:xfrm>
            <a:prstGeom prst="rect">
              <a:avLst/>
            </a:prstGeom>
            <a:noFill/>
          </p:spPr>
          <p:txBody>
            <a:bodyPr wrap="square" lIns="179285" tIns="143428" rIns="179285" bIns="143428" rtlCol="0">
              <a:spAutoFit/>
            </a:bodyPr>
            <a:lstStyle/>
            <a:p>
              <a:pPr algn="ctr">
                <a:lnSpc>
                  <a:spcPct val="90000"/>
                </a:lnSpc>
                <a:spcAft>
                  <a:spcPts val="588"/>
                </a:spcAft>
              </a:pPr>
              <a:r>
                <a:rPr lang="en-US" dirty="0">
                  <a:solidFill>
                    <a:schemeClr val="bg1">
                      <a:lumMod val="65000"/>
                      <a:lumOff val="35000"/>
                    </a:schemeClr>
                  </a:solidFill>
                </a:rPr>
                <a:t>Server3</a:t>
              </a:r>
            </a:p>
          </p:txBody>
        </p:sp>
      </p:grpSp>
      <p:sp>
        <p:nvSpPr>
          <p:cNvPr id="23" name="Right Arrow 22"/>
          <p:cNvSpPr/>
          <p:nvPr/>
        </p:nvSpPr>
        <p:spPr bwMode="auto">
          <a:xfrm>
            <a:off x="2062089" y="3905213"/>
            <a:ext cx="8572840" cy="683213"/>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Configuration Pushed</a:t>
            </a:r>
          </a:p>
        </p:txBody>
      </p:sp>
      <p:sp>
        <p:nvSpPr>
          <p:cNvPr id="24" name="Right Arrow 23"/>
          <p:cNvSpPr/>
          <p:nvPr/>
        </p:nvSpPr>
        <p:spPr bwMode="auto">
          <a:xfrm>
            <a:off x="2062089" y="5172783"/>
            <a:ext cx="7468650" cy="683213"/>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Configuration Pushed</a:t>
            </a:r>
          </a:p>
        </p:txBody>
      </p:sp>
      <p:sp>
        <p:nvSpPr>
          <p:cNvPr id="25" name="Title 24"/>
          <p:cNvSpPr>
            <a:spLocks noGrp="1"/>
          </p:cNvSpPr>
          <p:nvPr>
            <p:ph type="title"/>
          </p:nvPr>
        </p:nvSpPr>
        <p:spPr/>
        <p:txBody>
          <a:bodyPr/>
          <a:lstStyle/>
          <a:p>
            <a:r>
              <a:rPr lang="en-US" dirty="0"/>
              <a:t>Many MOFs</a:t>
            </a:r>
          </a:p>
        </p:txBody>
      </p:sp>
    </p:spTree>
    <p:extLst>
      <p:ext uri="{BB962C8B-B14F-4D97-AF65-F5344CB8AC3E}">
        <p14:creationId xmlns:p14="http://schemas.microsoft.com/office/powerpoint/2010/main" val="74891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3" grpId="0" animBg="1"/>
      <p:bldP spid="2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latin typeface="Segoe UI Light" panose="020B0502040204020203" pitchFamily="34" charset="0"/>
              </a:rPr>
              <a:t>Module 8: Introduction to Desired State Configuration (DSC)</a:t>
            </a:r>
          </a:p>
        </p:txBody>
      </p:sp>
      <p:sp>
        <p:nvSpPr>
          <p:cNvPr id="7" name="Text Placeholder 6"/>
          <p:cNvSpPr>
            <a:spLocks noGrp="1"/>
          </p:cNvSpPr>
          <p:nvPr>
            <p:ph type="body" sz="quarter" idx="12"/>
          </p:nvPr>
        </p:nvSpPr>
        <p:spPr/>
        <p:txBody>
          <a:bodyPr>
            <a:normAutofit/>
          </a:bodyPr>
          <a:lstStyle/>
          <a:p>
            <a:r>
              <a:rPr lang="en-US" sz="2400" dirty="0">
                <a:latin typeface="Segoe UI Light" panose="020B0502040204020203" pitchFamily="34" charset="0"/>
              </a:rPr>
              <a:t>Section 1: Introduction</a:t>
            </a:r>
          </a:p>
        </p:txBody>
      </p:sp>
      <p:sp>
        <p:nvSpPr>
          <p:cNvPr id="9" name="Text Placeholder 8"/>
          <p:cNvSpPr>
            <a:spLocks noGrp="1"/>
          </p:cNvSpPr>
          <p:nvPr>
            <p:ph type="body" sz="quarter" idx="14"/>
          </p:nvPr>
        </p:nvSpPr>
        <p:spPr/>
        <p:txBody>
          <a:bodyPr>
            <a:normAutofit/>
          </a:bodyPr>
          <a:lstStyle/>
          <a:p>
            <a:r>
              <a:rPr lang="en-US" sz="2400" dirty="0">
                <a:latin typeface="Segoe UI Light" panose="020B0502040204020203" pitchFamily="34" charset="0"/>
              </a:rPr>
              <a:t>Lesson 7: Apply Configurations - Pull</a:t>
            </a:r>
          </a:p>
        </p:txBody>
      </p:sp>
      <p:sp>
        <p:nvSpPr>
          <p:cNvPr id="4" name="Slide Number Placeholder 3"/>
          <p:cNvSpPr>
            <a:spLocks noGrp="1"/>
          </p:cNvSpPr>
          <p:nvPr>
            <p:ph type="sldNum" sz="quarter" idx="11"/>
          </p:nvPr>
        </p:nvSpPr>
        <p:spPr/>
        <p:txBody>
          <a:bodyPr/>
          <a:lstStyle/>
          <a:p>
            <a:fld id="{74A398B2-5A34-1A4A-811E-F4027282568C}" type="slidenum">
              <a:rPr lang="en-US" smtClean="0"/>
              <a:pPr/>
              <a:t>37</a:t>
            </a:fld>
            <a:endParaRPr lang="en-US"/>
          </a:p>
        </p:txBody>
      </p:sp>
    </p:spTree>
    <p:extLst>
      <p:ext uri="{BB962C8B-B14F-4D97-AF65-F5344CB8AC3E}">
        <p14:creationId xmlns:p14="http://schemas.microsoft.com/office/powerpoint/2010/main" val="3873540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Servers</a:t>
            </a:r>
          </a:p>
        </p:txBody>
      </p:sp>
      <p:sp>
        <p:nvSpPr>
          <p:cNvPr id="3" name="Text Placeholder 2"/>
          <p:cNvSpPr>
            <a:spLocks noGrp="1"/>
          </p:cNvSpPr>
          <p:nvPr>
            <p:ph sz="quarter" idx="13"/>
          </p:nvPr>
        </p:nvSpPr>
        <p:spPr/>
        <p:txBody>
          <a:bodyPr>
            <a:normAutofit/>
          </a:bodyPr>
          <a:lstStyle/>
          <a:p>
            <a:endParaRPr lang="en-US" sz="2400" dirty="0"/>
          </a:p>
          <a:p>
            <a:r>
              <a:rPr lang="en-US" sz="2400" dirty="0"/>
              <a:t>Possible Server Modes</a:t>
            </a:r>
          </a:p>
          <a:p>
            <a:pPr marL="342900" indent="-342900">
              <a:buFont typeface="Arial" panose="020B0604020202020204" pitchFamily="34" charset="0"/>
              <a:buChar char="•"/>
            </a:pPr>
            <a:r>
              <a:rPr lang="en-US" sz="2000" dirty="0"/>
              <a:t>HTTPS Web Server</a:t>
            </a:r>
          </a:p>
          <a:p>
            <a:pPr marL="342900" indent="-342900">
              <a:buFont typeface="Arial" panose="020B0604020202020204" pitchFamily="34" charset="0"/>
              <a:buChar char="•"/>
            </a:pPr>
            <a:r>
              <a:rPr lang="en-US" sz="2000" dirty="0"/>
              <a:t>HTTP Web Server</a:t>
            </a:r>
          </a:p>
          <a:p>
            <a:pPr marL="342900" indent="-342900">
              <a:buFont typeface="Arial" panose="020B0604020202020204" pitchFamily="34" charset="0"/>
              <a:buChar char="•"/>
            </a:pPr>
            <a:r>
              <a:rPr lang="en-US" sz="2000" dirty="0"/>
              <a:t>SMB File Share</a:t>
            </a:r>
          </a:p>
          <a:p>
            <a:pPr marL="342900" indent="-342900">
              <a:buFont typeface="Arial" panose="020B0604020202020204" pitchFamily="34" charset="0"/>
              <a:buChar char="•"/>
            </a:pPr>
            <a:r>
              <a:rPr lang="en-US" sz="2000" dirty="0"/>
              <a:t>Azure Automation</a:t>
            </a:r>
          </a:p>
          <a:p>
            <a:endParaRPr lang="en-US" sz="2400" dirty="0"/>
          </a:p>
          <a:p>
            <a:r>
              <a:rPr lang="en-US" sz="2400" dirty="0"/>
              <a:t>Local configuration manager</a:t>
            </a:r>
          </a:p>
          <a:p>
            <a:r>
              <a:rPr lang="en-US" sz="2400" dirty="0"/>
              <a:t>on target node pulls the</a:t>
            </a:r>
          </a:p>
          <a:p>
            <a:r>
              <a:rPr lang="en-US" sz="2400" dirty="0"/>
              <a:t>configuration</a:t>
            </a:r>
          </a:p>
        </p:txBody>
      </p:sp>
      <p:pic>
        <p:nvPicPr>
          <p:cNvPr id="5" name="Picture 2" descr="\\MAGNUM\Projects\Microsoft\Cloud Power FY12\Design\ICONS_PNG\Next_Gen_Application.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697739" y="797022"/>
            <a:ext cx="1952370" cy="1952370"/>
          </a:xfrm>
          <a:prstGeom prst="rect">
            <a:avLst/>
          </a:prstGeom>
          <a:noFill/>
        </p:spPr>
      </p:pic>
      <p:sp>
        <p:nvSpPr>
          <p:cNvPr id="7" name="TextBox 6"/>
          <p:cNvSpPr txBox="1"/>
          <p:nvPr/>
        </p:nvSpPr>
        <p:spPr>
          <a:xfrm>
            <a:off x="8787486" y="2061810"/>
            <a:ext cx="1873367"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rPr>
              <a:t>File Share</a:t>
            </a:r>
          </a:p>
        </p:txBody>
      </p:sp>
      <p:grpSp>
        <p:nvGrpSpPr>
          <p:cNvPr id="10" name="Group 9"/>
          <p:cNvGrpSpPr/>
          <p:nvPr/>
        </p:nvGrpSpPr>
        <p:grpSpPr>
          <a:xfrm>
            <a:off x="8628530" y="884480"/>
            <a:ext cx="1833108" cy="1792850"/>
            <a:chOff x="9004759" y="599109"/>
            <a:chExt cx="1869866" cy="1828800"/>
          </a:xfrm>
        </p:grpSpPr>
        <p:pic>
          <p:nvPicPr>
            <p:cNvPr id="8" name="Picture 2"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9045825" y="599109"/>
              <a:ext cx="1828800" cy="1828800"/>
            </a:xfrm>
            <a:prstGeom prst="rect">
              <a:avLst/>
            </a:prstGeom>
            <a:noFill/>
          </p:spPr>
        </p:pic>
        <p:pic>
          <p:nvPicPr>
            <p:cNvPr id="9" name="Picture 5" descr="C:\Users\mitchellg\Desktop\Folder.png"/>
            <p:cNvPicPr>
              <a:picLocks noChangeAspect="1" noChangeArrowheads="1"/>
            </p:cNvPicPr>
            <p:nvPr/>
          </p:nvPicPr>
          <p:blipFill>
            <a:blip r:embed="rId5" cstate="print">
              <a:duotone>
                <a:prstClr val="black"/>
                <a:schemeClr val="tx2">
                  <a:tint val="45000"/>
                  <a:satMod val="400000"/>
                </a:schemeClr>
              </a:duotone>
            </a:blip>
            <a:srcRect/>
            <a:stretch>
              <a:fillRect/>
            </a:stretch>
          </p:blipFill>
          <p:spPr bwMode="auto">
            <a:xfrm>
              <a:off x="9004759" y="901721"/>
              <a:ext cx="1063142" cy="1063142"/>
            </a:xfrm>
            <a:prstGeom prst="rect">
              <a:avLst/>
            </a:prstGeom>
            <a:noFill/>
          </p:spPr>
        </p:pic>
      </p:grpSp>
      <p:pic>
        <p:nvPicPr>
          <p:cNvPr id="11" name="Picture 2" descr="\\MAGNUM\Projects\Microsoft\Cloud Power FY12\Design\ICONS_PNG\Tower.png"/>
          <p:cNvPicPr>
            <a:picLocks noChangeAspect="1" noChangeArrowheads="1"/>
          </p:cNvPicPr>
          <p:nvPr/>
        </p:nvPicPr>
        <p:blipFill>
          <a:blip r:embed="rId6" cstate="print">
            <a:duotone>
              <a:prstClr val="black"/>
              <a:schemeClr val="tx2">
                <a:tint val="45000"/>
                <a:satMod val="400000"/>
              </a:schemeClr>
            </a:duotone>
          </a:blip>
          <a:stretch>
            <a:fillRect/>
          </a:stretch>
        </p:blipFill>
        <p:spPr bwMode="auto">
          <a:xfrm>
            <a:off x="4212893" y="4928406"/>
            <a:ext cx="1366875" cy="1366875"/>
          </a:xfrm>
          <a:prstGeom prst="rect">
            <a:avLst/>
          </a:prstGeom>
          <a:noFill/>
        </p:spPr>
      </p:pic>
      <p:pic>
        <p:nvPicPr>
          <p:cNvPr id="12" name="Picture 2" descr="\\MAGNUM\Projects\Microsoft\Cloud Power FY12\Design\ICONS_PNG\Devices.png"/>
          <p:cNvPicPr>
            <a:picLocks noChangeAspect="1" noChangeArrowheads="1"/>
          </p:cNvPicPr>
          <p:nvPr/>
        </p:nvPicPr>
        <p:blipFill>
          <a:blip r:embed="rId7" cstate="print">
            <a:duotone>
              <a:prstClr val="black"/>
              <a:schemeClr val="tx2">
                <a:tint val="45000"/>
                <a:satMod val="400000"/>
              </a:schemeClr>
            </a:duotone>
          </a:blip>
          <a:srcRect r="54000" b="50000"/>
          <a:stretch>
            <a:fillRect/>
          </a:stretch>
        </p:blipFill>
        <p:spPr bwMode="auto">
          <a:xfrm>
            <a:off x="6140959" y="4813181"/>
            <a:ext cx="1320401" cy="1435219"/>
          </a:xfrm>
          <a:prstGeom prst="rect">
            <a:avLst/>
          </a:prstGeom>
          <a:noFill/>
          <a:ln>
            <a:noFill/>
          </a:ln>
        </p:spPr>
      </p:pic>
      <p:pic>
        <p:nvPicPr>
          <p:cNvPr id="13" name="Picture 5" descr="\\MAGNUM\Projects\Microsoft\Cloud Power FY12\Design\ICONS_PNG\Virtual_tower.png"/>
          <p:cNvPicPr>
            <a:picLocks noChangeAspect="1" noChangeArrowheads="1"/>
          </p:cNvPicPr>
          <p:nvPr/>
        </p:nvPicPr>
        <p:blipFill>
          <a:blip r:embed="rId8" cstate="print">
            <a:duotone>
              <a:prstClr val="black"/>
              <a:schemeClr val="tx2">
                <a:tint val="45000"/>
                <a:satMod val="400000"/>
              </a:schemeClr>
            </a:duotone>
          </a:blip>
          <a:srcRect/>
          <a:stretch>
            <a:fillRect/>
          </a:stretch>
        </p:blipFill>
        <p:spPr bwMode="auto">
          <a:xfrm>
            <a:off x="8178209" y="4963933"/>
            <a:ext cx="1366875" cy="1366875"/>
          </a:xfrm>
          <a:prstGeom prst="rect">
            <a:avLst/>
          </a:prstGeom>
          <a:noFill/>
        </p:spPr>
      </p:pic>
      <p:pic>
        <p:nvPicPr>
          <p:cNvPr id="14" name="Picture 3" descr="\\MAGNUM\Projects\Microsoft\Cloud Power FY12\Design\ICONS_PNG\Laptop.png"/>
          <p:cNvPicPr>
            <a:picLocks noChangeAspect="1" noChangeArrowheads="1"/>
          </p:cNvPicPr>
          <p:nvPr/>
        </p:nvPicPr>
        <p:blipFill>
          <a:blip r:embed="rId9" cstate="print">
            <a:duotone>
              <a:prstClr val="black"/>
              <a:schemeClr val="tx2">
                <a:tint val="45000"/>
                <a:satMod val="400000"/>
              </a:schemeClr>
            </a:duotone>
          </a:blip>
          <a:srcRect/>
          <a:stretch>
            <a:fillRect/>
          </a:stretch>
        </p:blipFill>
        <p:spPr bwMode="auto">
          <a:xfrm>
            <a:off x="9977415" y="4984391"/>
            <a:ext cx="1366875" cy="1366875"/>
          </a:xfrm>
          <a:prstGeom prst="rect">
            <a:avLst/>
          </a:prstGeom>
          <a:noFill/>
        </p:spPr>
      </p:pic>
      <p:sp>
        <p:nvSpPr>
          <p:cNvPr id="19" name="U-Turn Arrow 18"/>
          <p:cNvSpPr/>
          <p:nvPr/>
        </p:nvSpPr>
        <p:spPr bwMode="auto">
          <a:xfrm rot="20248894">
            <a:off x="10145462" y="2622573"/>
            <a:ext cx="321055" cy="2263986"/>
          </a:xfrm>
          <a:prstGeom prst="utur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U-Turn Arrow 19"/>
          <p:cNvSpPr/>
          <p:nvPr/>
        </p:nvSpPr>
        <p:spPr bwMode="auto">
          <a:xfrm rot="900000">
            <a:off x="9063296" y="2680307"/>
            <a:ext cx="321055" cy="2263986"/>
          </a:xfrm>
          <a:prstGeom prst="utur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U-Turn Arrow 20"/>
          <p:cNvSpPr/>
          <p:nvPr/>
        </p:nvSpPr>
        <p:spPr bwMode="auto">
          <a:xfrm rot="900000">
            <a:off x="5372433" y="2683844"/>
            <a:ext cx="321055" cy="2263986"/>
          </a:xfrm>
          <a:prstGeom prst="utur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U-Turn Arrow 21"/>
          <p:cNvSpPr/>
          <p:nvPr/>
        </p:nvSpPr>
        <p:spPr bwMode="auto">
          <a:xfrm rot="20248894">
            <a:off x="6423944" y="2622573"/>
            <a:ext cx="321055" cy="2263986"/>
          </a:xfrm>
          <a:prstGeom prst="utur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05948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52475" y="4838699"/>
            <a:ext cx="10687050" cy="1685925"/>
          </a:xfrm>
          <a:prstGeom prst="rect">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800" dirty="0">
                <a:solidFill>
                  <a:schemeClr val="bg1"/>
                </a:solidFill>
              </a:rPr>
              <a:t>Per Node</a:t>
            </a:r>
          </a:p>
        </p:txBody>
      </p:sp>
      <p:sp>
        <p:nvSpPr>
          <p:cNvPr id="5" name="Rectangle 4"/>
          <p:cNvSpPr/>
          <p:nvPr/>
        </p:nvSpPr>
        <p:spPr>
          <a:xfrm>
            <a:off x="752475" y="1173956"/>
            <a:ext cx="10687050" cy="3457575"/>
          </a:xfrm>
          <a:prstGeom prst="rect">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2800" dirty="0">
                <a:solidFill>
                  <a:schemeClr val="bg1"/>
                </a:solidFill>
              </a:rPr>
              <a:t>Authoring</a:t>
            </a:r>
          </a:p>
          <a:p>
            <a:r>
              <a:rPr lang="en-US" sz="2800" dirty="0">
                <a:solidFill>
                  <a:schemeClr val="bg1"/>
                </a:solidFill>
              </a:rPr>
              <a:t>and Staging</a:t>
            </a:r>
          </a:p>
        </p:txBody>
      </p:sp>
      <p:sp>
        <p:nvSpPr>
          <p:cNvPr id="2" name="Title 1"/>
          <p:cNvSpPr>
            <a:spLocks noGrp="1"/>
          </p:cNvSpPr>
          <p:nvPr>
            <p:ph type="title"/>
          </p:nvPr>
        </p:nvSpPr>
        <p:spPr/>
        <p:txBody>
          <a:bodyPr>
            <a:normAutofit fontScale="90000"/>
          </a:bodyPr>
          <a:lstStyle/>
          <a:p>
            <a:r>
              <a:rPr lang="en-US" dirty="0"/>
              <a:t>Overview - Setting up for Pull</a:t>
            </a:r>
          </a:p>
        </p:txBody>
      </p:sp>
      <p:graphicFrame>
        <p:nvGraphicFramePr>
          <p:cNvPr id="3" name="Diagram 2"/>
          <p:cNvGraphicFramePr/>
          <p:nvPr>
            <p:extLst>
              <p:ext uri="{D42A27DB-BD31-4B8C-83A1-F6EECF244321}">
                <p14:modId xmlns:p14="http://schemas.microsoft.com/office/powerpoint/2010/main" val="1557455656"/>
              </p:ext>
            </p:extLst>
          </p:nvPr>
        </p:nvGraphicFramePr>
        <p:xfrm>
          <a:off x="2870201" y="1383008"/>
          <a:ext cx="8569324" cy="3039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334496527"/>
              </p:ext>
            </p:extLst>
          </p:nvPr>
        </p:nvGraphicFramePr>
        <p:xfrm>
          <a:off x="4881831" y="4321175"/>
          <a:ext cx="5000088" cy="26733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2755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3">
                                            <p:graphicEl>
                                              <a:dgm id="{49F5877E-E158-40B6-BBA2-B5218F3D3ABF}"/>
                                            </p:graphicEl>
                                          </p:spTgt>
                                        </p:tgtEl>
                                        <p:attrNameLst>
                                          <p:attrName>style.visibility</p:attrName>
                                        </p:attrNameLst>
                                      </p:cBhvr>
                                      <p:to>
                                        <p:strVal val="visible"/>
                                      </p:to>
                                    </p:set>
                                    <p:animEffect transition="in" filter="fade">
                                      <p:cBhvr>
                                        <p:cTn id="9" dur="500"/>
                                        <p:tgtEl>
                                          <p:spTgt spid="3">
                                            <p:graphicEl>
                                              <a:dgm id="{49F5877E-E158-40B6-BBA2-B5218F3D3ABF}"/>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graphicEl>
                                              <a:dgm id="{0B4ACC98-F537-4A73-BA9F-68983C477E12}"/>
                                            </p:graphicEl>
                                          </p:spTgt>
                                        </p:tgtEl>
                                        <p:attrNameLst>
                                          <p:attrName>style.visibility</p:attrName>
                                        </p:attrNameLst>
                                      </p:cBhvr>
                                      <p:to>
                                        <p:strVal val="visible"/>
                                      </p:to>
                                    </p:set>
                                    <p:animEffect transition="in" filter="fade">
                                      <p:cBhvr>
                                        <p:cTn id="14" dur="500"/>
                                        <p:tgtEl>
                                          <p:spTgt spid="3">
                                            <p:graphicEl>
                                              <a:dgm id="{0B4ACC98-F537-4A73-BA9F-68983C477E12}"/>
                                            </p:graphic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graphicEl>
                                              <a:dgm id="{B4810352-2E80-4720-951D-28EB656D5CA4}"/>
                                            </p:graphicEl>
                                          </p:spTgt>
                                        </p:tgtEl>
                                        <p:attrNameLst>
                                          <p:attrName>style.visibility</p:attrName>
                                        </p:attrNameLst>
                                      </p:cBhvr>
                                      <p:to>
                                        <p:strVal val="visible"/>
                                      </p:to>
                                    </p:set>
                                    <p:animEffect transition="in" filter="fade">
                                      <p:cBhvr>
                                        <p:cTn id="17" dur="500"/>
                                        <p:tgtEl>
                                          <p:spTgt spid="3">
                                            <p:graphicEl>
                                              <a:dgm id="{B4810352-2E80-4720-951D-28EB656D5CA4}"/>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graphicEl>
                                              <a:dgm id="{C5BB34F1-BBEC-48B5-B610-9423692C0859}"/>
                                            </p:graphicEl>
                                          </p:spTgt>
                                        </p:tgtEl>
                                        <p:attrNameLst>
                                          <p:attrName>style.visibility</p:attrName>
                                        </p:attrNameLst>
                                      </p:cBhvr>
                                      <p:to>
                                        <p:strVal val="visible"/>
                                      </p:to>
                                    </p:set>
                                    <p:animEffect transition="in" filter="fade">
                                      <p:cBhvr>
                                        <p:cTn id="22" dur="500"/>
                                        <p:tgtEl>
                                          <p:spTgt spid="3">
                                            <p:graphicEl>
                                              <a:dgm id="{C5BB34F1-BBEC-48B5-B610-9423692C0859}"/>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graphicEl>
                                              <a:dgm id="{ADA0F267-B297-41B0-8829-04A72A72BC3E}"/>
                                            </p:graphicEl>
                                          </p:spTgt>
                                        </p:tgtEl>
                                        <p:attrNameLst>
                                          <p:attrName>style.visibility</p:attrName>
                                        </p:attrNameLst>
                                      </p:cBhvr>
                                      <p:to>
                                        <p:strVal val="visible"/>
                                      </p:to>
                                    </p:set>
                                    <p:animEffect transition="in" filter="fade">
                                      <p:cBhvr>
                                        <p:cTn id="25" dur="500"/>
                                        <p:tgtEl>
                                          <p:spTgt spid="3">
                                            <p:graphicEl>
                                              <a:dgm id="{ADA0F267-B297-41B0-8829-04A72A72BC3E}"/>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graphicEl>
                                              <a:dgm id="{0F41A2BB-32C9-4710-ADB3-36912F23E194}"/>
                                            </p:graphicEl>
                                          </p:spTgt>
                                        </p:tgtEl>
                                        <p:attrNameLst>
                                          <p:attrName>style.visibility</p:attrName>
                                        </p:attrNameLst>
                                      </p:cBhvr>
                                      <p:to>
                                        <p:strVal val="visible"/>
                                      </p:to>
                                    </p:set>
                                    <p:animEffect transition="in" filter="fade">
                                      <p:cBhvr>
                                        <p:cTn id="30" dur="500"/>
                                        <p:tgtEl>
                                          <p:spTgt spid="3">
                                            <p:graphicEl>
                                              <a:dgm id="{0F41A2BB-32C9-4710-ADB3-36912F23E194}"/>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graphicEl>
                                              <a:dgm id="{FD1AC448-1D02-4562-93DD-AD9E4A1E1A22}"/>
                                            </p:graphicEl>
                                          </p:spTgt>
                                        </p:tgtEl>
                                        <p:attrNameLst>
                                          <p:attrName>style.visibility</p:attrName>
                                        </p:attrNameLst>
                                      </p:cBhvr>
                                      <p:to>
                                        <p:strVal val="visible"/>
                                      </p:to>
                                    </p:set>
                                    <p:animEffect transition="in" filter="fade">
                                      <p:cBhvr>
                                        <p:cTn id="33" dur="500"/>
                                        <p:tgtEl>
                                          <p:spTgt spid="3">
                                            <p:graphicEl>
                                              <a:dgm id="{FD1AC448-1D02-4562-93DD-AD9E4A1E1A22}"/>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graphicEl>
                                              <a:dgm id="{39968733-FF5E-4821-84F3-C307488B0D2C}"/>
                                            </p:graphicEl>
                                          </p:spTgt>
                                        </p:tgtEl>
                                        <p:attrNameLst>
                                          <p:attrName>style.visibility</p:attrName>
                                        </p:attrNameLst>
                                      </p:cBhvr>
                                      <p:to>
                                        <p:strVal val="visible"/>
                                      </p:to>
                                    </p:set>
                                    <p:animEffect transition="in" filter="fade">
                                      <p:cBhvr>
                                        <p:cTn id="38" dur="500"/>
                                        <p:tgtEl>
                                          <p:spTgt spid="3">
                                            <p:graphicEl>
                                              <a:dgm id="{39968733-FF5E-4821-84F3-C307488B0D2C}"/>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graphicEl>
                                              <a:dgm id="{BC0DE14B-38A2-471D-8CBF-3BB874DC1BAA}"/>
                                            </p:graphicEl>
                                          </p:spTgt>
                                        </p:tgtEl>
                                        <p:attrNameLst>
                                          <p:attrName>style.visibility</p:attrName>
                                        </p:attrNameLst>
                                      </p:cBhvr>
                                      <p:to>
                                        <p:strVal val="visible"/>
                                      </p:to>
                                    </p:set>
                                    <p:animEffect transition="in" filter="fade">
                                      <p:cBhvr>
                                        <p:cTn id="41" dur="500"/>
                                        <p:tgtEl>
                                          <p:spTgt spid="3">
                                            <p:graphicEl>
                                              <a:dgm id="{BC0DE14B-38A2-471D-8CBF-3BB874DC1BAA}"/>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graphicEl>
                                              <a:dgm id="{0882E67C-295D-4827-A16B-2F3DEFF9BC61}"/>
                                            </p:graphicEl>
                                          </p:spTgt>
                                        </p:tgtEl>
                                        <p:attrNameLst>
                                          <p:attrName>style.visibility</p:attrName>
                                        </p:attrNameLst>
                                      </p:cBhvr>
                                      <p:to>
                                        <p:strVal val="visible"/>
                                      </p:to>
                                    </p:set>
                                    <p:animEffect transition="in" filter="fade">
                                      <p:cBhvr>
                                        <p:cTn id="46" dur="500"/>
                                        <p:tgtEl>
                                          <p:spTgt spid="3">
                                            <p:graphicEl>
                                              <a:dgm id="{0882E67C-295D-4827-A16B-2F3DEFF9BC61}"/>
                                            </p:graphic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graphicEl>
                                              <a:dgm id="{F63F5F20-BBFC-41FA-88BE-CAEA0FAD4CF2}"/>
                                            </p:graphicEl>
                                          </p:spTgt>
                                        </p:tgtEl>
                                        <p:attrNameLst>
                                          <p:attrName>style.visibility</p:attrName>
                                        </p:attrNameLst>
                                      </p:cBhvr>
                                      <p:to>
                                        <p:strVal val="visible"/>
                                      </p:to>
                                    </p:set>
                                    <p:animEffect transition="in" filter="fade">
                                      <p:cBhvr>
                                        <p:cTn id="49" dur="500"/>
                                        <p:tgtEl>
                                          <p:spTgt spid="3">
                                            <p:graphicEl>
                                              <a:dgm id="{F63F5F20-BBFC-41FA-88BE-CAEA0FAD4CF2}"/>
                                            </p:graphicEl>
                                          </p:spTgt>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childTnLst>
                                </p:cTn>
                              </p:par>
                              <p:par>
                                <p:cTn id="54" presetID="10" presetClass="entr" presetSubtype="0" fill="hold" grpId="0" nodeType="withEffect">
                                  <p:stCondLst>
                                    <p:cond delay="0"/>
                                  </p:stCondLst>
                                  <p:childTnLst>
                                    <p:set>
                                      <p:cBhvr>
                                        <p:cTn id="55" dur="1" fill="hold">
                                          <p:stCondLst>
                                            <p:cond delay="0"/>
                                          </p:stCondLst>
                                        </p:cTn>
                                        <p:tgtEl>
                                          <p:spTgt spid="4">
                                            <p:graphicEl>
                                              <a:dgm id="{F2F0AD45-025F-41B0-9FBE-8176AFBB5771}"/>
                                            </p:graphicEl>
                                          </p:spTgt>
                                        </p:tgtEl>
                                        <p:attrNameLst>
                                          <p:attrName>style.visibility</p:attrName>
                                        </p:attrNameLst>
                                      </p:cBhvr>
                                      <p:to>
                                        <p:strVal val="visible"/>
                                      </p:to>
                                    </p:set>
                                    <p:animEffect transition="in" filter="fade">
                                      <p:cBhvr>
                                        <p:cTn id="56" dur="500"/>
                                        <p:tgtEl>
                                          <p:spTgt spid="4">
                                            <p:graphicEl>
                                              <a:dgm id="{F2F0AD45-025F-41B0-9FBE-8176AFBB5771}"/>
                                            </p:graphic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
                                            <p:graphicEl>
                                              <a:dgm id="{21D50FD3-4A5A-4EBE-8E94-498630456F0F}"/>
                                            </p:graphicEl>
                                          </p:spTgt>
                                        </p:tgtEl>
                                        <p:attrNameLst>
                                          <p:attrName>style.visibility</p:attrName>
                                        </p:attrNameLst>
                                      </p:cBhvr>
                                      <p:to>
                                        <p:strVal val="visible"/>
                                      </p:to>
                                    </p:set>
                                    <p:animEffect transition="in" filter="fade">
                                      <p:cBhvr>
                                        <p:cTn id="59" dur="500"/>
                                        <p:tgtEl>
                                          <p:spTgt spid="4">
                                            <p:graphicEl>
                                              <a:dgm id="{21D50FD3-4A5A-4EBE-8E94-498630456F0F}"/>
                                            </p:graphic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graphicEl>
                                              <a:dgm id="{0193C09E-3E09-4B00-8F08-2D734F89E5AA}"/>
                                            </p:graphicEl>
                                          </p:spTgt>
                                        </p:tgtEl>
                                        <p:attrNameLst>
                                          <p:attrName>style.visibility</p:attrName>
                                        </p:attrNameLst>
                                      </p:cBhvr>
                                      <p:to>
                                        <p:strVal val="visible"/>
                                      </p:to>
                                    </p:set>
                                    <p:animEffect transition="in" filter="fade">
                                      <p:cBhvr>
                                        <p:cTn id="62" dur="500"/>
                                        <p:tgtEl>
                                          <p:spTgt spid="4">
                                            <p:graphicEl>
                                              <a:dgm id="{0193C09E-3E09-4B00-8F08-2D734F89E5A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Graphic spid="3" grpId="0" uiExpand="1">
        <p:bldSub>
          <a:bldDgm bld="one"/>
        </p:bldSub>
      </p:bldGraphic>
      <p:bldGraphic spid="4"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dirty="0"/>
              <a:t>What is Desired State Configuration (DSC)?</a:t>
            </a:r>
          </a:p>
        </p:txBody>
      </p:sp>
      <p:sp>
        <p:nvSpPr>
          <p:cNvPr id="10" name="Content Placeholder 9"/>
          <p:cNvSpPr>
            <a:spLocks noGrp="1"/>
          </p:cNvSpPr>
          <p:nvPr>
            <p:ph sz="quarter" idx="13"/>
          </p:nvPr>
        </p:nvSpPr>
        <p:spPr>
          <a:xfrm>
            <a:off x="446478" y="1303686"/>
            <a:ext cx="11176000" cy="4652160"/>
          </a:xfrm>
        </p:spPr>
        <p:txBody>
          <a:bodyPr>
            <a:normAutofit/>
          </a:bodyPr>
          <a:lstStyle/>
          <a:p>
            <a:pPr>
              <a:lnSpc>
                <a:spcPct val="200000"/>
              </a:lnSpc>
            </a:pPr>
            <a:r>
              <a:rPr lang="en-AU" sz="2400" dirty="0"/>
              <a:t>New management platform in Windows PowerShell </a:t>
            </a:r>
          </a:p>
          <a:p>
            <a:pPr>
              <a:lnSpc>
                <a:spcPct val="200000"/>
              </a:lnSpc>
            </a:pPr>
            <a:r>
              <a:rPr lang="en-AU" sz="2400" dirty="0"/>
              <a:t>Enables deployment and management of a remote machine’s software and host OS</a:t>
            </a:r>
          </a:p>
          <a:p>
            <a:pPr>
              <a:lnSpc>
                <a:spcPct val="200000"/>
              </a:lnSpc>
            </a:pPr>
            <a:r>
              <a:rPr lang="en-AU" sz="2400" dirty="0"/>
              <a:t>PowerShell language extensions, </a:t>
            </a:r>
            <a:r>
              <a:rPr lang="en-AU" sz="2400" dirty="0" err="1"/>
              <a:t>cmdlets</a:t>
            </a:r>
            <a:r>
              <a:rPr lang="en-AU" sz="2400" dirty="0"/>
              <a:t>, and resources to declaratively specify state</a:t>
            </a:r>
          </a:p>
          <a:p>
            <a:pPr>
              <a:lnSpc>
                <a:spcPct val="200000"/>
              </a:lnSpc>
            </a:pPr>
            <a:r>
              <a:rPr lang="en-AU" sz="2400" dirty="0"/>
              <a:t>Enforce the desired state and prevent configuration drift</a:t>
            </a:r>
          </a:p>
          <a:p>
            <a:pPr>
              <a:lnSpc>
                <a:spcPct val="200000"/>
              </a:lnSpc>
            </a:pPr>
            <a:r>
              <a:rPr lang="en-AU" sz="2400" dirty="0"/>
              <a:t>No procedural scripting required</a:t>
            </a:r>
          </a:p>
          <a:p>
            <a:pPr>
              <a:lnSpc>
                <a:spcPct val="200000"/>
              </a:lnSpc>
            </a:pPr>
            <a:r>
              <a:rPr lang="en-AU" sz="2400" dirty="0"/>
              <a:t>Basically the Microsoft version of ‘Puppet’, built into PowerShell.</a:t>
            </a:r>
          </a:p>
        </p:txBody>
      </p:sp>
      <p:sp>
        <p:nvSpPr>
          <p:cNvPr id="8" name="Slide Number Placeholder 7"/>
          <p:cNvSpPr>
            <a:spLocks noGrp="1"/>
          </p:cNvSpPr>
          <p:nvPr>
            <p:ph type="sldNum" sz="quarter" idx="11"/>
          </p:nvPr>
        </p:nvSpPr>
        <p:spPr/>
        <p:txBody>
          <a:bodyPr/>
          <a:lstStyle/>
          <a:p>
            <a:fld id="{74A398B2-5A34-1A4A-811E-F4027282568C}" type="slidenum">
              <a:rPr lang="en-US" smtClean="0"/>
              <a:pPr/>
              <a:t>4</a:t>
            </a:fld>
            <a:endParaRPr lang="en-US"/>
          </a:p>
        </p:txBody>
      </p:sp>
    </p:spTree>
    <p:extLst>
      <p:ext uri="{BB962C8B-B14F-4D97-AF65-F5344CB8AC3E}">
        <p14:creationId xmlns:p14="http://schemas.microsoft.com/office/powerpoint/2010/main" val="34738382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and Clients</a:t>
            </a:r>
          </a:p>
        </p:txBody>
      </p:sp>
      <p:sp>
        <p:nvSpPr>
          <p:cNvPr id="3" name="Text Placeholder 2"/>
          <p:cNvSpPr>
            <a:spLocks noGrp="1"/>
          </p:cNvSpPr>
          <p:nvPr>
            <p:ph sz="quarter" idx="13"/>
          </p:nvPr>
        </p:nvSpPr>
        <p:spPr>
          <a:xfrm>
            <a:off x="406400" y="1190625"/>
            <a:ext cx="11176000" cy="4953000"/>
          </a:xfrm>
        </p:spPr>
        <p:txBody>
          <a:bodyPr>
            <a:normAutofit/>
          </a:bodyPr>
          <a:lstStyle/>
          <a:p>
            <a:pPr>
              <a:lnSpc>
                <a:spcPct val="200000"/>
              </a:lnSpc>
            </a:pPr>
            <a:r>
              <a:rPr lang="en-US" sz="2400" dirty="0"/>
              <a:t>Push Configuration </a:t>
            </a:r>
          </a:p>
          <a:p>
            <a:pPr marL="342900" indent="-342900">
              <a:buFont typeface="Arial" panose="020B0604020202020204" pitchFamily="34" charset="0"/>
              <a:buChar char="•"/>
            </a:pPr>
            <a:r>
              <a:rPr lang="en-US" sz="2000" dirty="0"/>
              <a:t>Resource manually deployed</a:t>
            </a:r>
            <a:br>
              <a:rPr lang="en-US" sz="2000" dirty="0"/>
            </a:br>
            <a:endParaRPr lang="en-US" sz="2400" dirty="0"/>
          </a:p>
          <a:p>
            <a:r>
              <a:rPr lang="en-US" sz="2400" dirty="0"/>
              <a:t>Pull Configuration</a:t>
            </a:r>
          </a:p>
          <a:p>
            <a:pPr marL="342900" indent="-342900">
              <a:buFont typeface="Arial" panose="020B0604020202020204" pitchFamily="34" charset="0"/>
              <a:buChar char="•"/>
            </a:pPr>
            <a:r>
              <a:rPr lang="en-US" sz="2000" dirty="0"/>
              <a:t>Pull server stores needed modules</a:t>
            </a:r>
          </a:p>
          <a:p>
            <a:pPr marL="342900" indent="-342900">
              <a:buFont typeface="Arial" panose="020B0604020202020204" pitchFamily="34" charset="0"/>
              <a:buChar char="•"/>
            </a:pPr>
            <a:r>
              <a:rPr lang="en-US" sz="2000" dirty="0"/>
              <a:t>Pull client downloads modules based on configuration</a:t>
            </a:r>
          </a:p>
          <a:p>
            <a:pPr marL="342900" indent="-342900">
              <a:buFont typeface="Arial" panose="020B0604020202020204" pitchFamily="34" charset="0"/>
              <a:buChar char="•"/>
            </a:pPr>
            <a:endParaRPr lang="en-US" sz="2000" dirty="0"/>
          </a:p>
          <a:p>
            <a:r>
              <a:rPr lang="en-US" sz="2000" dirty="0"/>
              <a:t>Azure Automation</a:t>
            </a:r>
          </a:p>
          <a:p>
            <a:pPr marL="342900" indent="-342900">
              <a:buFont typeface="Arial" panose="020B0604020202020204" pitchFamily="34" charset="0"/>
              <a:buChar char="•"/>
            </a:pPr>
            <a:r>
              <a:rPr lang="en-US" sz="2000" dirty="0"/>
              <a:t>Pull server is ‘built-in’</a:t>
            </a:r>
          </a:p>
          <a:p>
            <a:pPr marL="342900" indent="-342900">
              <a:buFont typeface="Arial" panose="020B0604020202020204" pitchFamily="34" charset="0"/>
              <a:buChar char="•"/>
            </a:pPr>
            <a:r>
              <a:rPr lang="en-US" sz="2000" dirty="0"/>
              <a:t>Automation holds needed configs and modules (uploaded as .Zip files)</a:t>
            </a:r>
          </a:p>
          <a:p>
            <a:pPr marL="342900" indent="-342900">
              <a:buFont typeface="Arial" panose="020B0604020202020204" pitchFamily="34" charset="0"/>
              <a:buChar char="•"/>
            </a:pPr>
            <a:r>
              <a:rPr lang="en-US" sz="2000" dirty="0" err="1"/>
              <a:t>AzureVM</a:t>
            </a:r>
            <a:r>
              <a:rPr lang="en-US" sz="2000" dirty="0"/>
              <a:t> is registered and DSC resources pushed-compiled-pulled to VM</a:t>
            </a:r>
          </a:p>
        </p:txBody>
      </p:sp>
    </p:spTree>
    <p:extLst>
      <p:ext uri="{BB962C8B-B14F-4D97-AF65-F5344CB8AC3E}">
        <p14:creationId xmlns:p14="http://schemas.microsoft.com/office/powerpoint/2010/main" val="2594975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latin typeface="Segoe UI Light" panose="020B0502040204020203" pitchFamily="34" charset="0"/>
              </a:rPr>
              <a:t>Module 8: Introduction to Desired State Configuration (DSC)</a:t>
            </a:r>
          </a:p>
        </p:txBody>
      </p:sp>
      <p:sp>
        <p:nvSpPr>
          <p:cNvPr id="7" name="Text Placeholder 6"/>
          <p:cNvSpPr>
            <a:spLocks noGrp="1"/>
          </p:cNvSpPr>
          <p:nvPr>
            <p:ph type="body" sz="quarter" idx="12"/>
          </p:nvPr>
        </p:nvSpPr>
        <p:spPr/>
        <p:txBody>
          <a:bodyPr>
            <a:normAutofit/>
          </a:bodyPr>
          <a:lstStyle/>
          <a:p>
            <a:r>
              <a:rPr lang="en-US" sz="2400" dirty="0">
                <a:latin typeface="Segoe UI Light" panose="020B0502040204020203" pitchFamily="34" charset="0"/>
              </a:rPr>
              <a:t>Section 2: Real-World Example</a:t>
            </a:r>
          </a:p>
        </p:txBody>
      </p:sp>
      <p:sp>
        <p:nvSpPr>
          <p:cNvPr id="9" name="Text Placeholder 8"/>
          <p:cNvSpPr>
            <a:spLocks noGrp="1"/>
          </p:cNvSpPr>
          <p:nvPr>
            <p:ph type="body" sz="quarter" idx="14"/>
          </p:nvPr>
        </p:nvSpPr>
        <p:spPr/>
        <p:txBody>
          <a:bodyPr>
            <a:normAutofit/>
          </a:bodyPr>
          <a:lstStyle/>
          <a:p>
            <a:r>
              <a:rPr lang="en-US" sz="2400" dirty="0">
                <a:latin typeface="Segoe UI Light" panose="020B0502040204020203" pitchFamily="34" charset="0"/>
              </a:rPr>
              <a:t>Lesson 1: Web Site Installation and Configuration (Push)</a:t>
            </a:r>
          </a:p>
        </p:txBody>
      </p:sp>
      <p:sp>
        <p:nvSpPr>
          <p:cNvPr id="4" name="Slide Number Placeholder 3"/>
          <p:cNvSpPr>
            <a:spLocks noGrp="1"/>
          </p:cNvSpPr>
          <p:nvPr>
            <p:ph type="sldNum" sz="quarter" idx="11"/>
          </p:nvPr>
        </p:nvSpPr>
        <p:spPr/>
        <p:txBody>
          <a:bodyPr/>
          <a:lstStyle/>
          <a:p>
            <a:fld id="{74A398B2-5A34-1A4A-811E-F4027282568C}" type="slidenum">
              <a:rPr lang="en-US" smtClean="0"/>
              <a:pPr/>
              <a:t>41</a:t>
            </a:fld>
            <a:endParaRPr lang="en-US"/>
          </a:p>
        </p:txBody>
      </p:sp>
    </p:spTree>
    <p:extLst>
      <p:ext uri="{BB962C8B-B14F-4D97-AF65-F5344CB8AC3E}">
        <p14:creationId xmlns:p14="http://schemas.microsoft.com/office/powerpoint/2010/main" val="781741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48128" cy="1052736"/>
          </a:xfrm>
        </p:spPr>
        <p:txBody>
          <a:bodyPr/>
          <a:lstStyle/>
          <a:p>
            <a:r>
              <a:rPr lang="en-AU" dirty="0">
                <a:latin typeface="Segoe UI Light" panose="020B0502040204020203" pitchFamily="34" charset="0"/>
                <a:cs typeface="Segoe UI Light" panose="020B0502040204020203" pitchFamily="34" charset="0"/>
              </a:rPr>
              <a:t>Example 1: </a:t>
            </a:r>
            <a:br>
              <a:rPr lang="en-AU" dirty="0">
                <a:latin typeface="Segoe UI Light" panose="020B0502040204020203" pitchFamily="34" charset="0"/>
                <a:cs typeface="Segoe UI Light" panose="020B0502040204020203" pitchFamily="34" charset="0"/>
              </a:rPr>
            </a:br>
            <a:r>
              <a:rPr lang="en-AU" dirty="0">
                <a:latin typeface="Segoe UI Light" panose="020B0502040204020203" pitchFamily="34" charset="0"/>
                <a:cs typeface="Segoe UI Light" panose="020B0502040204020203" pitchFamily="34" charset="0"/>
              </a:rPr>
              <a:t>Push Mode – Web Site Installation and Configuration</a:t>
            </a:r>
          </a:p>
        </p:txBody>
      </p:sp>
      <p:sp>
        <p:nvSpPr>
          <p:cNvPr id="4" name="Slide Number Placeholder 3"/>
          <p:cNvSpPr>
            <a:spLocks noGrp="1"/>
          </p:cNvSpPr>
          <p:nvPr>
            <p:ph type="sldNum" sz="quarter" idx="11"/>
          </p:nvPr>
        </p:nvSpPr>
        <p:spPr/>
        <p:txBody>
          <a:bodyPr/>
          <a:lstStyle/>
          <a:p>
            <a:fld id="{74A398B2-5A34-1A4A-811E-F4027282568C}" type="slidenum">
              <a:rPr lang="en-US" smtClean="0"/>
              <a:pPr/>
              <a:t>42</a:t>
            </a:fld>
            <a:endParaRPr lang="en-US"/>
          </a:p>
        </p:txBody>
      </p:sp>
      <p:graphicFrame>
        <p:nvGraphicFramePr>
          <p:cNvPr id="6" name="Diagram 5"/>
          <p:cNvGraphicFramePr/>
          <p:nvPr>
            <p:extLst>
              <p:ext uri="{D42A27DB-BD31-4B8C-83A1-F6EECF244321}">
                <p14:modId xmlns:p14="http://schemas.microsoft.com/office/powerpoint/2010/main" val="909123372"/>
              </p:ext>
            </p:extLst>
          </p:nvPr>
        </p:nvGraphicFramePr>
        <p:xfrm>
          <a:off x="935596" y="1520788"/>
          <a:ext cx="10320808" cy="4284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2352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Segoe UI Light" panose="020B0502040204020203" pitchFamily="34" charset="0"/>
                <a:cs typeface="Segoe UI Light" panose="020B0502040204020203" pitchFamily="34" charset="0"/>
              </a:rPr>
              <a:t>Preparation:  Define Goals (List Settings and Desired Values)</a:t>
            </a:r>
          </a:p>
        </p:txBody>
      </p:sp>
      <p:sp>
        <p:nvSpPr>
          <p:cNvPr id="4" name="Slide Number Placeholder 3"/>
          <p:cNvSpPr>
            <a:spLocks noGrp="1"/>
          </p:cNvSpPr>
          <p:nvPr>
            <p:ph type="sldNum" sz="quarter" idx="11"/>
          </p:nvPr>
        </p:nvSpPr>
        <p:spPr/>
        <p:txBody>
          <a:bodyPr/>
          <a:lstStyle/>
          <a:p>
            <a:fld id="{74A398B2-5A34-1A4A-811E-F4027282568C}" type="slidenum">
              <a:rPr lang="en-US" smtClean="0"/>
              <a:pPr/>
              <a:t>43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472018498"/>
              </p:ext>
            </p:extLst>
          </p:nvPr>
        </p:nvGraphicFramePr>
        <p:xfrm>
          <a:off x="3287688" y="1143000"/>
          <a:ext cx="8128000" cy="35966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63571287"/>
                    </a:ext>
                  </a:extLst>
                </a:gridCol>
                <a:gridCol w="4064000">
                  <a:extLst>
                    <a:ext uri="{9D8B030D-6E8A-4147-A177-3AD203B41FA5}">
                      <a16:colId xmlns:a16="http://schemas.microsoft.com/office/drawing/2014/main" val="1581182207"/>
                    </a:ext>
                  </a:extLst>
                </a:gridCol>
              </a:tblGrid>
              <a:tr h="370840">
                <a:tc>
                  <a:txBody>
                    <a:bodyPr/>
                    <a:lstStyle/>
                    <a:p>
                      <a:r>
                        <a:rPr lang="en-AU" sz="2000" b="0" dirty="0">
                          <a:latin typeface="Segoe UI Light" panose="020B0502040204020203" pitchFamily="34" charset="0"/>
                          <a:cs typeface="Segoe UI Light" panose="020B0502040204020203" pitchFamily="34" charset="0"/>
                        </a:rPr>
                        <a:t>Setting</a:t>
                      </a:r>
                    </a:p>
                  </a:txBody>
                  <a:tcPr/>
                </a:tc>
                <a:tc>
                  <a:txBody>
                    <a:bodyPr/>
                    <a:lstStyle/>
                    <a:p>
                      <a:r>
                        <a:rPr lang="en-AU" sz="2000" b="0" dirty="0">
                          <a:latin typeface="Segoe UI Light" panose="020B0502040204020203" pitchFamily="34" charset="0"/>
                          <a:cs typeface="Segoe UI Light" panose="020B0502040204020203" pitchFamily="34" charset="0"/>
                        </a:rPr>
                        <a:t>Value</a:t>
                      </a:r>
                    </a:p>
                  </a:txBody>
                  <a:tcPr/>
                </a:tc>
                <a:extLst>
                  <a:ext uri="{0D108BD9-81ED-4DB2-BD59-A6C34878D82A}">
                    <a16:rowId xmlns:a16="http://schemas.microsoft.com/office/drawing/2014/main" val="1089316582"/>
                  </a:ext>
                </a:extLst>
              </a:tr>
              <a:tr h="370840">
                <a:tc>
                  <a:txBody>
                    <a:bodyPr/>
                    <a:lstStyle/>
                    <a:p>
                      <a:pPr marL="0" indent="0">
                        <a:buFont typeface="Arial" panose="020B0604020202020204" pitchFamily="34" charset="0"/>
                        <a:buNone/>
                      </a:pPr>
                      <a:r>
                        <a:rPr lang="en-AU" sz="2000" b="0" dirty="0">
                          <a:latin typeface="Segoe UI Light" panose="020B0502040204020203" pitchFamily="34" charset="0"/>
                          <a:cs typeface="Segoe UI Light" panose="020B0502040204020203" pitchFamily="34" charset="0"/>
                        </a:rPr>
                        <a:t>Ensure IIS is installed</a:t>
                      </a:r>
                    </a:p>
                  </a:txBody>
                  <a:tcPr/>
                </a:tc>
                <a:tc>
                  <a:txBody>
                    <a:bodyPr/>
                    <a:lstStyle/>
                    <a:p>
                      <a:r>
                        <a:rPr lang="en-AU" sz="2000" b="0" dirty="0">
                          <a:latin typeface="Segoe UI Light" panose="020B0502040204020203" pitchFamily="34" charset="0"/>
                          <a:cs typeface="Segoe UI Light" panose="020B0502040204020203" pitchFamily="34" charset="0"/>
                        </a:rPr>
                        <a:t>Yes</a:t>
                      </a:r>
                    </a:p>
                  </a:txBody>
                  <a:tcPr/>
                </a:tc>
                <a:extLst>
                  <a:ext uri="{0D108BD9-81ED-4DB2-BD59-A6C34878D82A}">
                    <a16:rowId xmlns:a16="http://schemas.microsoft.com/office/drawing/2014/main" val="463293460"/>
                  </a:ext>
                </a:extLst>
              </a:tr>
              <a:tr h="370840">
                <a:tc>
                  <a:txBody>
                    <a:bodyPr/>
                    <a:lstStyle/>
                    <a:p>
                      <a:pPr marL="0" indent="0">
                        <a:buFont typeface="Arial" panose="020B0604020202020204" pitchFamily="34" charset="0"/>
                        <a:buNone/>
                      </a:pPr>
                      <a:r>
                        <a:rPr lang="en-AU" sz="2000" b="0" dirty="0">
                          <a:latin typeface="Segoe UI Light" panose="020B0502040204020203" pitchFamily="34" charset="0"/>
                          <a:cs typeface="Segoe UI Light" panose="020B0502040204020203" pitchFamily="34" charset="0"/>
                        </a:rPr>
                        <a:t>Define Web Server Name</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b="0" dirty="0">
                          <a:latin typeface="Segoe UI Light" panose="020B0502040204020203" pitchFamily="34" charset="0"/>
                          <a:cs typeface="Segoe UI Light" panose="020B0502040204020203" pitchFamily="34" charset="0"/>
                        </a:rPr>
                        <a:t>Web-Server</a:t>
                      </a:r>
                    </a:p>
                  </a:txBody>
                  <a:tcPr/>
                </a:tc>
                <a:extLst>
                  <a:ext uri="{0D108BD9-81ED-4DB2-BD59-A6C34878D82A}">
                    <a16:rowId xmlns:a16="http://schemas.microsoft.com/office/drawing/2014/main" val="1168609856"/>
                  </a:ext>
                </a:extLst>
              </a:tr>
              <a:tr h="370840">
                <a:tc>
                  <a:txBody>
                    <a:bodyPr/>
                    <a:lstStyle/>
                    <a:p>
                      <a:pPr marL="0" indent="0">
                        <a:buFont typeface="Arial" panose="020B0604020202020204" pitchFamily="34" charset="0"/>
                        <a:buNone/>
                      </a:pPr>
                      <a:r>
                        <a:rPr lang="en-AU" sz="2000" b="0" dirty="0">
                          <a:latin typeface="Segoe UI Light" panose="020B0502040204020203" pitchFamily="34" charset="0"/>
                          <a:cs typeface="Segoe UI Light" panose="020B0502040204020203" pitchFamily="34" charset="0"/>
                        </a:rPr>
                        <a:t>Define </a:t>
                      </a:r>
                      <a:r>
                        <a:rPr lang="en-AU" sz="2000" b="0" dirty="0" err="1">
                          <a:latin typeface="Segoe UI Light" panose="020B0502040204020203" pitchFamily="34" charset="0"/>
                          <a:cs typeface="Segoe UI Light" panose="020B0502040204020203" pitchFamily="34" charset="0"/>
                        </a:rPr>
                        <a:t>DestinationPath</a:t>
                      </a:r>
                      <a:r>
                        <a:rPr lang="en-AU" sz="2000" b="0" dirty="0">
                          <a:latin typeface="Segoe UI Light" panose="020B0502040204020203" pitchFamily="34" charset="0"/>
                          <a:cs typeface="Segoe UI Light" panose="020B0502040204020203" pitchFamily="34" charset="0"/>
                        </a:rPr>
                        <a:t> </a:t>
                      </a:r>
                    </a:p>
                    <a:p>
                      <a:pPr marL="0" indent="0">
                        <a:buFont typeface="Arial" panose="020B0604020202020204" pitchFamily="34" charset="0"/>
                        <a:buNone/>
                      </a:pPr>
                      <a:r>
                        <a:rPr lang="en-AU" sz="2000" b="0" dirty="0">
                          <a:latin typeface="Segoe UI Light" panose="020B0502040204020203" pitchFamily="34" charset="0"/>
                          <a:cs typeface="Segoe UI Light" panose="020B0502040204020203" pitchFamily="34" charset="0"/>
                        </a:rPr>
                        <a:t>(Desired location to ensure state for a file or directory)</a:t>
                      </a:r>
                    </a:p>
                    <a:p>
                      <a:endParaRPr lang="en-AU" sz="2000" b="0" dirty="0">
                        <a:latin typeface="Segoe UI Light" panose="020B0502040204020203" pitchFamily="34" charset="0"/>
                        <a:cs typeface="Segoe UI Light" panose="020B0502040204020203" pitchFamily="34" charset="0"/>
                      </a:endParaRPr>
                    </a:p>
                  </a:txBody>
                  <a:tcPr/>
                </a:tc>
                <a:tc>
                  <a:txBody>
                    <a:bodyPr/>
                    <a:lstStyle/>
                    <a:p>
                      <a:r>
                        <a:rPr lang="en-AU" sz="2000" b="0" dirty="0">
                          <a:latin typeface="Segoe UI Light" panose="020B0502040204020203" pitchFamily="34" charset="0"/>
                          <a:cs typeface="Segoe UI Light" panose="020B0502040204020203" pitchFamily="34" charset="0"/>
                        </a:rPr>
                        <a:t>c:\inetpub\wwwroot </a:t>
                      </a:r>
                    </a:p>
                  </a:txBody>
                  <a:tcPr/>
                </a:tc>
                <a:extLst>
                  <a:ext uri="{0D108BD9-81ED-4DB2-BD59-A6C34878D82A}">
                    <a16:rowId xmlns:a16="http://schemas.microsoft.com/office/drawing/2014/main" val="1642384109"/>
                  </a:ext>
                </a:extLst>
              </a:tr>
              <a:tr h="370840">
                <a:tc>
                  <a:txBody>
                    <a:bodyPr/>
                    <a:lstStyle/>
                    <a:p>
                      <a:r>
                        <a:rPr lang="en-AU" sz="2000" b="0" dirty="0">
                          <a:latin typeface="Segoe UI Light" panose="020B0502040204020203" pitchFamily="34" charset="0"/>
                          <a:cs typeface="Segoe UI Light" panose="020B0502040204020203" pitchFamily="34" charset="0"/>
                        </a:rPr>
                        <a:t>Ensure subdirectories</a:t>
                      </a:r>
                      <a:r>
                        <a:rPr lang="en-AU" sz="2000" b="0" baseline="0" dirty="0">
                          <a:latin typeface="Segoe UI Light" panose="020B0502040204020203" pitchFamily="34" charset="0"/>
                          <a:cs typeface="Segoe UI Light" panose="020B0502040204020203" pitchFamily="34" charset="0"/>
                        </a:rPr>
                        <a:t> exist</a:t>
                      </a:r>
                      <a:endParaRPr lang="en-AU" sz="2000" b="0" dirty="0">
                        <a:latin typeface="Segoe UI Light" panose="020B0502040204020203" pitchFamily="34" charset="0"/>
                        <a:cs typeface="Segoe UI Light" panose="020B0502040204020203" pitchFamily="34" charset="0"/>
                      </a:endParaRPr>
                    </a:p>
                  </a:txBody>
                  <a:tcPr/>
                </a:tc>
                <a:tc>
                  <a:txBody>
                    <a:bodyPr/>
                    <a:lstStyle/>
                    <a:p>
                      <a:r>
                        <a:rPr lang="en-AU" sz="2000" b="0" dirty="0">
                          <a:latin typeface="Segoe UI Light" panose="020B0502040204020203" pitchFamily="34" charset="0"/>
                          <a:cs typeface="Segoe UI Light" panose="020B0502040204020203" pitchFamily="34" charset="0"/>
                        </a:rPr>
                        <a:t>Yes</a:t>
                      </a:r>
                    </a:p>
                  </a:txBody>
                  <a:tcPr/>
                </a:tc>
                <a:extLst>
                  <a:ext uri="{0D108BD9-81ED-4DB2-BD59-A6C34878D82A}">
                    <a16:rowId xmlns:a16="http://schemas.microsoft.com/office/drawing/2014/main" val="894150512"/>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b="0" dirty="0">
                          <a:latin typeface="Segoe UI Light" panose="020B0502040204020203" pitchFamily="34" charset="0"/>
                          <a:cs typeface="Segoe UI Light" panose="020B0502040204020203" pitchFamily="34" charset="0"/>
                        </a:rPr>
                        <a:t>Define </a:t>
                      </a:r>
                      <a:r>
                        <a:rPr lang="en-AU" sz="2000" b="0" dirty="0" err="1">
                          <a:latin typeface="Segoe UI Light" panose="020B0502040204020203" pitchFamily="34" charset="0"/>
                          <a:cs typeface="Segoe UI Light" panose="020B0502040204020203" pitchFamily="34" charset="0"/>
                        </a:rPr>
                        <a:t>SourcePath</a:t>
                      </a:r>
                      <a:r>
                        <a:rPr lang="en-AU" sz="2000" b="0" dirty="0">
                          <a:latin typeface="Segoe UI Light" panose="020B0502040204020203" pitchFamily="34" charset="0"/>
                          <a:cs typeface="Segoe UI Light" panose="020B0502040204020203"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AU" sz="2000" b="0" dirty="0">
                          <a:latin typeface="Segoe UI Light" panose="020B0502040204020203" pitchFamily="34" charset="0"/>
                          <a:cs typeface="Segoe UI Light" panose="020B0502040204020203" pitchFamily="34" charset="0"/>
                        </a:rPr>
                        <a:t>(Path to copy from)</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b="0" dirty="0">
                          <a:latin typeface="Segoe UI Light" panose="020B0502040204020203" pitchFamily="34" charset="0"/>
                          <a:cs typeface="Segoe UI Light" panose="020B0502040204020203" pitchFamily="34" charset="0"/>
                        </a:rPr>
                        <a:t>Specify with parameter (to make code more dynamic)</a:t>
                      </a:r>
                    </a:p>
                  </a:txBody>
                  <a:tcPr/>
                </a:tc>
                <a:extLst>
                  <a:ext uri="{0D108BD9-81ED-4DB2-BD59-A6C34878D82A}">
                    <a16:rowId xmlns:a16="http://schemas.microsoft.com/office/drawing/2014/main" val="4214170421"/>
                  </a:ext>
                </a:extLst>
              </a:tr>
            </a:tbl>
          </a:graphicData>
        </a:graphic>
      </p:graphicFrame>
    </p:spTree>
    <p:extLst>
      <p:ext uri="{BB962C8B-B14F-4D97-AF65-F5344CB8AC3E}">
        <p14:creationId xmlns:p14="http://schemas.microsoft.com/office/powerpoint/2010/main" val="2593583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Segoe UI Light" panose="020B0502040204020203" pitchFamily="34" charset="0"/>
                <a:cs typeface="Segoe UI Light" panose="020B0502040204020203" pitchFamily="34" charset="0"/>
              </a:rPr>
              <a:t>Step 1: Create Custom Resources</a:t>
            </a:r>
            <a:br>
              <a:rPr lang="en-AU" dirty="0">
                <a:latin typeface="Segoe UI Light" panose="020B0502040204020203" pitchFamily="34" charset="0"/>
                <a:cs typeface="Segoe UI Light" panose="020B0502040204020203" pitchFamily="34" charset="0"/>
              </a:rPr>
            </a:br>
            <a:r>
              <a:rPr lang="en-AU" dirty="0">
                <a:latin typeface="Segoe UI Light" panose="020B0502040204020203" pitchFamily="34" charset="0"/>
                <a:cs typeface="Segoe UI Light" panose="020B0502040204020203" pitchFamily="34" charset="0"/>
              </a:rPr>
              <a:t>(if required)</a:t>
            </a:r>
          </a:p>
        </p:txBody>
      </p:sp>
      <p:sp>
        <p:nvSpPr>
          <p:cNvPr id="3" name="Content Placeholder 2"/>
          <p:cNvSpPr>
            <a:spLocks noGrp="1"/>
          </p:cNvSpPr>
          <p:nvPr>
            <p:ph sz="quarter" idx="13"/>
          </p:nvPr>
        </p:nvSpPr>
        <p:spPr>
          <a:xfrm>
            <a:off x="3359696" y="1143000"/>
            <a:ext cx="8222704" cy="4953000"/>
          </a:xfrm>
        </p:spPr>
        <p:txBody>
          <a:bodyPr>
            <a:normAutofit/>
          </a:bodyPr>
          <a:lstStyle/>
          <a:p>
            <a:r>
              <a:rPr lang="en-AU" sz="2400" dirty="0"/>
              <a:t>Not required for this example – Built-in resources will be used</a:t>
            </a:r>
          </a:p>
        </p:txBody>
      </p:sp>
      <p:sp>
        <p:nvSpPr>
          <p:cNvPr id="4" name="Slide Number Placeholder 3"/>
          <p:cNvSpPr>
            <a:spLocks noGrp="1"/>
          </p:cNvSpPr>
          <p:nvPr>
            <p:ph type="sldNum" sz="quarter" idx="11"/>
          </p:nvPr>
        </p:nvSpPr>
        <p:spPr/>
        <p:txBody>
          <a:bodyPr/>
          <a:lstStyle/>
          <a:p>
            <a:fld id="{74A398B2-5A34-1A4A-811E-F4027282568C}" type="slidenum">
              <a:rPr lang="en-US" smtClean="0"/>
              <a:pPr/>
              <a:t>44</a:t>
            </a:fld>
            <a:endParaRPr lang="en-US"/>
          </a:p>
        </p:txBody>
      </p:sp>
    </p:spTree>
    <p:extLst>
      <p:ext uri="{BB962C8B-B14F-4D97-AF65-F5344CB8AC3E}">
        <p14:creationId xmlns:p14="http://schemas.microsoft.com/office/powerpoint/2010/main" val="3921161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1143000"/>
            <a:ext cx="2783632" cy="3006080"/>
          </a:xfrm>
        </p:spPr>
        <p:txBody>
          <a:bodyPr>
            <a:normAutofit/>
          </a:bodyPr>
          <a:lstStyle/>
          <a:p>
            <a:r>
              <a:rPr lang="en-AU" dirty="0">
                <a:latin typeface="Segoe UI Light" panose="020B0502040204020203" pitchFamily="34" charset="0"/>
                <a:cs typeface="Segoe UI Light" panose="020B0502040204020203" pitchFamily="34" charset="0"/>
              </a:rPr>
              <a:t>Step 2: Define Configuration</a:t>
            </a:r>
          </a:p>
        </p:txBody>
      </p:sp>
      <p:sp>
        <p:nvSpPr>
          <p:cNvPr id="8" name="Slide Number Placeholder 7"/>
          <p:cNvSpPr>
            <a:spLocks noGrp="1"/>
          </p:cNvSpPr>
          <p:nvPr>
            <p:ph type="sldNum" sz="quarter" idx="11"/>
          </p:nvPr>
        </p:nvSpPr>
        <p:spPr/>
        <p:txBody>
          <a:bodyPr/>
          <a:lstStyle/>
          <a:p>
            <a:fld id="{74A398B2-5A34-1A4A-811E-F4027282568C}" type="slidenum">
              <a:rPr lang="en-US" smtClean="0"/>
              <a:pPr/>
              <a:t>45</a:t>
            </a:fld>
            <a:endParaRPr lang="en-US"/>
          </a:p>
        </p:txBody>
      </p:sp>
      <p:graphicFrame>
        <p:nvGraphicFramePr>
          <p:cNvPr id="11" name="Table 10"/>
          <p:cNvGraphicFramePr>
            <a:graphicFrameLocks noGrp="1"/>
          </p:cNvGraphicFramePr>
          <p:nvPr>
            <p:extLst/>
          </p:nvPr>
        </p:nvGraphicFramePr>
        <p:xfrm>
          <a:off x="3075206" y="100445"/>
          <a:ext cx="9024664" cy="6492240"/>
        </p:xfrm>
        <a:graphic>
          <a:graphicData uri="http://schemas.openxmlformats.org/drawingml/2006/table">
            <a:tbl>
              <a:tblPr firstRow="1" bandRow="1">
                <a:tableStyleId>{5C22544A-7EE6-4342-B048-85BDC9FD1C3A}</a:tableStyleId>
              </a:tblPr>
              <a:tblGrid>
                <a:gridCol w="9024664">
                  <a:extLst>
                    <a:ext uri="{9D8B030D-6E8A-4147-A177-3AD203B41FA5}">
                      <a16:colId xmlns:a16="http://schemas.microsoft.com/office/drawing/2014/main" val="2322611340"/>
                    </a:ext>
                  </a:extLst>
                </a:gridCol>
              </a:tblGrid>
              <a:tr h="370840">
                <a:tc>
                  <a:txBody>
                    <a:bodyPr/>
                    <a:lstStyle/>
                    <a:p>
                      <a:r>
                        <a:rPr lang="en-AU" sz="2000" b="0" dirty="0">
                          <a:solidFill>
                            <a:srgbClr val="F5F5F5"/>
                          </a:solidFill>
                          <a:latin typeface="Lucida Console" panose="020B0609040504020204" pitchFamily="49" charset="0"/>
                        </a:rPr>
                        <a:t>Configuration </a:t>
                      </a:r>
                      <a:r>
                        <a:rPr lang="en-AU" sz="2000" b="0" dirty="0" err="1">
                          <a:solidFill>
                            <a:srgbClr val="F5F5F5"/>
                          </a:solidFill>
                          <a:latin typeface="Lucida Console" panose="020B0609040504020204" pitchFamily="49" charset="0"/>
                        </a:rPr>
                        <a:t>MyWebConfig</a:t>
                      </a:r>
                      <a:endParaRPr lang="en-AU" sz="2000" b="0" dirty="0">
                        <a:solidFill>
                          <a:srgbClr val="F5F5F5"/>
                        </a:solidFill>
                        <a:latin typeface="Lucida Console" panose="020B0609040504020204" pitchFamily="49" charset="0"/>
                      </a:endParaRPr>
                    </a:p>
                    <a:p>
                      <a:r>
                        <a:rPr lang="en-AU" sz="2000" b="0" dirty="0">
                          <a:solidFill>
                            <a:srgbClr val="F5F5F5"/>
                          </a:solidFill>
                          <a:latin typeface="Lucida Console" panose="020B0609040504020204" pitchFamily="49" charset="0"/>
                        </a:rPr>
                        <a:t>{</a:t>
                      </a:r>
                    </a:p>
                    <a:p>
                      <a:r>
                        <a:rPr lang="en-AU" sz="2000" b="0" dirty="0">
                          <a:solidFill>
                            <a:srgbClr val="F5F5F5"/>
                          </a:solidFill>
                          <a:latin typeface="Lucida Console" panose="020B0609040504020204" pitchFamily="49" charset="0"/>
                        </a:rPr>
                        <a:t> </a:t>
                      </a:r>
                      <a:r>
                        <a:rPr lang="en-AU" sz="2000" b="0" dirty="0" err="1">
                          <a:solidFill>
                            <a:srgbClr val="F5F5F5"/>
                          </a:solidFill>
                          <a:latin typeface="Lucida Console" panose="020B0609040504020204" pitchFamily="49" charset="0"/>
                        </a:rPr>
                        <a:t>param</a:t>
                      </a:r>
                      <a:r>
                        <a:rPr lang="en-AU" sz="2000" b="0" dirty="0">
                          <a:solidFill>
                            <a:srgbClr val="F5F5F5"/>
                          </a:solidFill>
                          <a:latin typeface="Lucida Console" panose="020B0609040504020204" pitchFamily="49" charset="0"/>
                        </a:rPr>
                        <a:t> ($</a:t>
                      </a:r>
                      <a:r>
                        <a:rPr lang="en-AU" sz="2000" b="0" dirty="0" err="1">
                          <a:solidFill>
                            <a:srgbClr val="F5F5F5"/>
                          </a:solidFill>
                          <a:latin typeface="Lucida Console" panose="020B0609040504020204" pitchFamily="49" charset="0"/>
                        </a:rPr>
                        <a:t>MachineName</a:t>
                      </a:r>
                      <a:r>
                        <a:rPr lang="en-AU" sz="2000" b="0" dirty="0">
                          <a:solidFill>
                            <a:srgbClr val="F5F5F5"/>
                          </a:solidFill>
                          <a:latin typeface="Lucida Console" panose="020B0609040504020204" pitchFamily="49" charset="0"/>
                        </a:rPr>
                        <a:t>, $</a:t>
                      </a:r>
                      <a:r>
                        <a:rPr lang="en-AU" sz="2000" b="0" dirty="0" err="1">
                          <a:solidFill>
                            <a:srgbClr val="F5F5F5"/>
                          </a:solidFill>
                          <a:latin typeface="Lucida Console" panose="020B0609040504020204" pitchFamily="49" charset="0"/>
                        </a:rPr>
                        <a:t>WebsiteFilePath</a:t>
                      </a:r>
                      <a:r>
                        <a:rPr lang="en-AU" sz="2000" b="0" dirty="0">
                          <a:solidFill>
                            <a:srgbClr val="F5F5F5"/>
                          </a:solidFill>
                          <a:latin typeface="Lucida Console" panose="020B0609040504020204" pitchFamily="49" charset="0"/>
                        </a:rPr>
                        <a:t>)</a:t>
                      </a:r>
                    </a:p>
                    <a:p>
                      <a:r>
                        <a:rPr lang="en-AU" sz="2000" b="0" dirty="0">
                          <a:solidFill>
                            <a:srgbClr val="F5F5F5"/>
                          </a:solidFill>
                          <a:latin typeface="Lucida Console" panose="020B0609040504020204" pitchFamily="49" charset="0"/>
                        </a:rPr>
                        <a:t> Node $</a:t>
                      </a:r>
                      <a:r>
                        <a:rPr lang="en-AU" sz="2000" b="0" dirty="0" err="1">
                          <a:solidFill>
                            <a:srgbClr val="F5F5F5"/>
                          </a:solidFill>
                          <a:latin typeface="Lucida Console" panose="020B0609040504020204" pitchFamily="49" charset="0"/>
                        </a:rPr>
                        <a:t>MachineName</a:t>
                      </a:r>
                      <a:endParaRPr lang="en-AU" sz="2000" b="0" dirty="0">
                        <a:solidFill>
                          <a:srgbClr val="F5F5F5"/>
                        </a:solidFill>
                        <a:latin typeface="Lucida Console" panose="020B0609040504020204" pitchFamily="49" charset="0"/>
                      </a:endParaRPr>
                    </a:p>
                    <a:p>
                      <a:r>
                        <a:rPr lang="en-AU" sz="2000" b="0" dirty="0">
                          <a:solidFill>
                            <a:srgbClr val="F5F5F5"/>
                          </a:solidFill>
                          <a:latin typeface="Lucida Console" panose="020B0609040504020204" pitchFamily="49" charset="0"/>
                        </a:rPr>
                        <a:t>  {</a:t>
                      </a:r>
                    </a:p>
                    <a:p>
                      <a:r>
                        <a:rPr lang="en-AU" sz="2000" b="0" dirty="0">
                          <a:solidFill>
                            <a:srgbClr val="F5F5F5"/>
                          </a:solidFill>
                          <a:latin typeface="Lucida Console" panose="020B0609040504020204" pitchFamily="49" charset="0"/>
                        </a:rPr>
                        <a:t>   </a:t>
                      </a:r>
                      <a:r>
                        <a:rPr lang="en-AU" sz="2000" b="0" dirty="0" err="1">
                          <a:solidFill>
                            <a:srgbClr val="F5F5F5"/>
                          </a:solidFill>
                          <a:latin typeface="Lucida Console" panose="020B0609040504020204" pitchFamily="49" charset="0"/>
                        </a:rPr>
                        <a:t>WindowsFeature</a:t>
                      </a:r>
                      <a:r>
                        <a:rPr lang="en-AU" sz="2000" b="0" dirty="0">
                          <a:solidFill>
                            <a:srgbClr val="F5F5F5"/>
                          </a:solidFill>
                          <a:latin typeface="Lucida Console" panose="020B0609040504020204" pitchFamily="49" charset="0"/>
                        </a:rPr>
                        <a:t> IIS</a:t>
                      </a:r>
                    </a:p>
                    <a:p>
                      <a:r>
                        <a:rPr lang="en-AU" sz="2000" b="0" dirty="0">
                          <a:solidFill>
                            <a:srgbClr val="F5F5F5"/>
                          </a:solidFill>
                          <a:latin typeface="Lucida Console" panose="020B0609040504020204" pitchFamily="49" charset="0"/>
                        </a:rPr>
                        <a:t>   </a:t>
                      </a:r>
                      <a:r>
                        <a:rPr lang="en-AU" sz="2000" b="0" baseline="0" dirty="0">
                          <a:solidFill>
                            <a:srgbClr val="F5F5F5"/>
                          </a:solidFill>
                          <a:latin typeface="Lucida Console" panose="020B0609040504020204" pitchFamily="49" charset="0"/>
                        </a:rPr>
                        <a:t> </a:t>
                      </a:r>
                      <a:r>
                        <a:rPr lang="en-AU" sz="2000" b="0" dirty="0">
                          <a:solidFill>
                            <a:srgbClr val="F5F5F5"/>
                          </a:solidFill>
                          <a:latin typeface="Lucida Console" panose="020B0609040504020204" pitchFamily="49" charset="0"/>
                        </a:rPr>
                        <a:t>{</a:t>
                      </a:r>
                    </a:p>
                    <a:p>
                      <a:r>
                        <a:rPr lang="en-AU" sz="2000" b="0" dirty="0">
                          <a:solidFill>
                            <a:srgbClr val="F5F5F5"/>
                          </a:solidFill>
                          <a:latin typeface="Lucida Console" panose="020B0609040504020204" pitchFamily="49" charset="0"/>
                        </a:rPr>
                        <a:t>     Ensure = "Present" </a:t>
                      </a:r>
                    </a:p>
                    <a:p>
                      <a:r>
                        <a:rPr lang="en-AU" sz="2000" b="0" dirty="0">
                          <a:solidFill>
                            <a:srgbClr val="F5F5F5"/>
                          </a:solidFill>
                          <a:latin typeface="Lucida Console" panose="020B0609040504020204" pitchFamily="49" charset="0"/>
                        </a:rPr>
                        <a:t>     Name = "Web-Server"</a:t>
                      </a:r>
                    </a:p>
                    <a:p>
                      <a:r>
                        <a:rPr lang="en-AU" sz="2000" b="0" dirty="0">
                          <a:solidFill>
                            <a:srgbClr val="F5F5F5"/>
                          </a:solidFill>
                          <a:latin typeface="Lucida Console" panose="020B0609040504020204" pitchFamily="49" charset="0"/>
                        </a:rPr>
                        <a:t>    }</a:t>
                      </a:r>
                    </a:p>
                    <a:p>
                      <a:r>
                        <a:rPr lang="en-AU" sz="2000" b="0" dirty="0">
                          <a:solidFill>
                            <a:srgbClr val="F5F5F5"/>
                          </a:solidFill>
                          <a:latin typeface="Lucida Console" panose="020B0609040504020204" pitchFamily="49" charset="0"/>
                        </a:rPr>
                        <a:t>     File </a:t>
                      </a:r>
                      <a:r>
                        <a:rPr lang="en-AU" sz="2000" b="0" dirty="0" err="1">
                          <a:solidFill>
                            <a:srgbClr val="F5F5F5"/>
                          </a:solidFill>
                          <a:latin typeface="Lucida Console" panose="020B0609040504020204" pitchFamily="49" charset="0"/>
                        </a:rPr>
                        <a:t>WebDirectory</a:t>
                      </a:r>
                      <a:endParaRPr lang="en-AU" sz="2000" b="0" dirty="0">
                        <a:solidFill>
                          <a:srgbClr val="F5F5F5"/>
                        </a:solidFill>
                        <a:latin typeface="Lucida Console" panose="020B0609040504020204" pitchFamily="49" charset="0"/>
                      </a:endParaRPr>
                    </a:p>
                    <a:p>
                      <a:r>
                        <a:rPr lang="en-AU" sz="2000" b="0" dirty="0">
                          <a:solidFill>
                            <a:srgbClr val="F5F5F5"/>
                          </a:solidFill>
                          <a:latin typeface="Lucida Console" panose="020B0609040504020204" pitchFamily="49" charset="0"/>
                        </a:rPr>
                        <a:t>      {</a:t>
                      </a:r>
                    </a:p>
                    <a:p>
                      <a:r>
                        <a:rPr lang="en-AU" sz="2000" b="0" dirty="0">
                          <a:solidFill>
                            <a:srgbClr val="F5F5F5"/>
                          </a:solidFill>
                          <a:latin typeface="Lucida Console" panose="020B0609040504020204" pitchFamily="49" charset="0"/>
                        </a:rPr>
                        <a:t>      Ensure = "Present"</a:t>
                      </a:r>
                    </a:p>
                    <a:p>
                      <a:r>
                        <a:rPr lang="en-AU" sz="2000" b="0" dirty="0">
                          <a:solidFill>
                            <a:srgbClr val="F5F5F5"/>
                          </a:solidFill>
                          <a:latin typeface="Lucida Console" panose="020B0609040504020204" pitchFamily="49" charset="0"/>
                        </a:rPr>
                        <a:t>      Type = "Directory"</a:t>
                      </a:r>
                    </a:p>
                    <a:p>
                      <a:r>
                        <a:rPr lang="en-AU" sz="2000" b="0" dirty="0">
                          <a:solidFill>
                            <a:srgbClr val="F5F5F5"/>
                          </a:solidFill>
                          <a:latin typeface="Lucida Console" panose="020B0609040504020204" pitchFamily="49" charset="0"/>
                        </a:rPr>
                        <a:t>      </a:t>
                      </a:r>
                      <a:r>
                        <a:rPr lang="en-AU" sz="2000" b="0" dirty="0" err="1">
                          <a:solidFill>
                            <a:srgbClr val="F5F5F5"/>
                          </a:solidFill>
                          <a:latin typeface="Lucida Console" panose="020B0609040504020204" pitchFamily="49" charset="0"/>
                        </a:rPr>
                        <a:t>Recurse</a:t>
                      </a:r>
                      <a:r>
                        <a:rPr lang="en-AU" sz="2000" b="0" dirty="0">
                          <a:solidFill>
                            <a:srgbClr val="F5F5F5"/>
                          </a:solidFill>
                          <a:latin typeface="Lucida Console" panose="020B0609040504020204" pitchFamily="49" charset="0"/>
                        </a:rPr>
                        <a:t> = $true</a:t>
                      </a:r>
                    </a:p>
                    <a:p>
                      <a:r>
                        <a:rPr lang="en-AU" sz="2000" b="0" dirty="0">
                          <a:solidFill>
                            <a:srgbClr val="F5F5F5"/>
                          </a:solidFill>
                          <a:latin typeface="Lucida Console" panose="020B0609040504020204" pitchFamily="49" charset="0"/>
                        </a:rPr>
                        <a:t>      </a:t>
                      </a:r>
                      <a:r>
                        <a:rPr lang="en-AU" sz="2000" b="0" dirty="0" err="1">
                          <a:solidFill>
                            <a:srgbClr val="F5F5F5"/>
                          </a:solidFill>
                          <a:latin typeface="Lucida Console" panose="020B0609040504020204" pitchFamily="49" charset="0"/>
                        </a:rPr>
                        <a:t>SourcePath</a:t>
                      </a:r>
                      <a:r>
                        <a:rPr lang="en-AU" sz="2000" b="0" dirty="0">
                          <a:solidFill>
                            <a:srgbClr val="F5F5F5"/>
                          </a:solidFill>
                          <a:latin typeface="Lucida Console" panose="020B0609040504020204" pitchFamily="49" charset="0"/>
                        </a:rPr>
                        <a:t> = $</a:t>
                      </a:r>
                      <a:r>
                        <a:rPr lang="en-AU" sz="2000" b="0" dirty="0" err="1">
                          <a:solidFill>
                            <a:srgbClr val="F5F5F5"/>
                          </a:solidFill>
                          <a:latin typeface="Lucida Console" panose="020B0609040504020204" pitchFamily="49" charset="0"/>
                        </a:rPr>
                        <a:t>WebsiteFilePath</a:t>
                      </a:r>
                      <a:endParaRPr lang="en-AU" sz="2000" b="0" dirty="0">
                        <a:solidFill>
                          <a:srgbClr val="F5F5F5"/>
                        </a:solidFill>
                        <a:latin typeface="Lucida Console" panose="020B0609040504020204" pitchFamily="49" charset="0"/>
                      </a:endParaRPr>
                    </a:p>
                    <a:p>
                      <a:r>
                        <a:rPr lang="en-AU" sz="2000" b="0" dirty="0">
                          <a:solidFill>
                            <a:srgbClr val="F5F5F5"/>
                          </a:solidFill>
                          <a:latin typeface="Lucida Console" panose="020B0609040504020204" pitchFamily="49" charset="0"/>
                        </a:rPr>
                        <a:t>      </a:t>
                      </a:r>
                      <a:r>
                        <a:rPr lang="en-AU" sz="2000" b="0" dirty="0" err="1">
                          <a:solidFill>
                            <a:srgbClr val="F5F5F5"/>
                          </a:solidFill>
                          <a:latin typeface="Lucida Console" panose="020B0609040504020204" pitchFamily="49" charset="0"/>
                        </a:rPr>
                        <a:t>DestinationPath</a:t>
                      </a:r>
                      <a:r>
                        <a:rPr lang="en-AU" sz="2000" b="0" dirty="0">
                          <a:solidFill>
                            <a:srgbClr val="F5F5F5"/>
                          </a:solidFill>
                          <a:latin typeface="Lucida Console" panose="020B0609040504020204" pitchFamily="49" charset="0"/>
                        </a:rPr>
                        <a:t> = "C:\inetpub\wwwroot"</a:t>
                      </a:r>
                    </a:p>
                    <a:p>
                      <a:r>
                        <a:rPr lang="en-AU" sz="2000" b="0" dirty="0">
                          <a:solidFill>
                            <a:srgbClr val="F5F5F5"/>
                          </a:solidFill>
                          <a:latin typeface="Lucida Console" panose="020B0609040504020204" pitchFamily="49" charset="0"/>
                        </a:rPr>
                        <a:t>      </a:t>
                      </a:r>
                      <a:r>
                        <a:rPr lang="en-AU" sz="2000" b="0" dirty="0" err="1">
                          <a:solidFill>
                            <a:srgbClr val="F5F5F5"/>
                          </a:solidFill>
                          <a:latin typeface="Lucida Console" panose="020B0609040504020204" pitchFamily="49" charset="0"/>
                        </a:rPr>
                        <a:t>DependsOn</a:t>
                      </a:r>
                      <a:r>
                        <a:rPr lang="en-AU" sz="2000" b="0" dirty="0">
                          <a:solidFill>
                            <a:srgbClr val="F5F5F5"/>
                          </a:solidFill>
                          <a:latin typeface="Lucida Console" panose="020B0609040504020204" pitchFamily="49" charset="0"/>
                        </a:rPr>
                        <a:t> = "[</a:t>
                      </a:r>
                      <a:r>
                        <a:rPr lang="en-AU" sz="2000" b="0" dirty="0" err="1">
                          <a:solidFill>
                            <a:srgbClr val="F5F5F5"/>
                          </a:solidFill>
                          <a:latin typeface="Lucida Console" panose="020B0609040504020204" pitchFamily="49" charset="0"/>
                        </a:rPr>
                        <a:t>WindowsFeature</a:t>
                      </a:r>
                      <a:r>
                        <a:rPr lang="en-AU" sz="2000" b="0" dirty="0">
                          <a:solidFill>
                            <a:srgbClr val="F5F5F5"/>
                          </a:solidFill>
                          <a:latin typeface="Lucida Console" panose="020B0609040504020204" pitchFamily="49" charset="0"/>
                        </a:rPr>
                        <a:t>]IIS"</a:t>
                      </a:r>
                    </a:p>
                    <a:p>
                      <a:r>
                        <a:rPr lang="en-AU" sz="2000" b="0" dirty="0">
                          <a:solidFill>
                            <a:srgbClr val="F5F5F5"/>
                          </a:solidFill>
                          <a:latin typeface="Lucida Console" panose="020B0609040504020204" pitchFamily="49" charset="0"/>
                        </a:rPr>
                        <a:t>      }</a:t>
                      </a:r>
                    </a:p>
                    <a:p>
                      <a:r>
                        <a:rPr lang="en-AU" sz="2000" b="0" dirty="0">
                          <a:solidFill>
                            <a:srgbClr val="F5F5F5"/>
                          </a:solidFill>
                          <a:latin typeface="Lucida Console" panose="020B0609040504020204" pitchFamily="49" charset="0"/>
                        </a:rPr>
                        <a:t>  }</a:t>
                      </a:r>
                    </a:p>
                    <a:p>
                      <a:r>
                        <a:rPr lang="en-AU" sz="2000" b="0" dirty="0">
                          <a:solidFill>
                            <a:srgbClr val="F5F5F5"/>
                          </a:solidFill>
                          <a:latin typeface="Lucida Console" panose="020B0609040504020204" pitchFamily="49" charset="0"/>
                        </a:rPr>
                        <a:t>}</a:t>
                      </a:r>
                    </a:p>
                  </a:txBody>
                  <a:tcPr>
                    <a:solidFill>
                      <a:schemeClr val="bg2">
                        <a:lumMod val="90000"/>
                        <a:lumOff val="10000"/>
                      </a:schemeClr>
                    </a:solidFill>
                  </a:tcPr>
                </a:tc>
                <a:extLst>
                  <a:ext uri="{0D108BD9-81ED-4DB2-BD59-A6C34878D82A}">
                    <a16:rowId xmlns:a16="http://schemas.microsoft.com/office/drawing/2014/main" val="4132468642"/>
                  </a:ext>
                </a:extLst>
              </a:tr>
            </a:tbl>
          </a:graphicData>
        </a:graphic>
      </p:graphicFrame>
      <p:sp>
        <p:nvSpPr>
          <p:cNvPr id="17" name="Rectangle 16"/>
          <p:cNvSpPr/>
          <p:nvPr/>
        </p:nvSpPr>
        <p:spPr>
          <a:xfrm>
            <a:off x="3082327" y="1363985"/>
            <a:ext cx="9017543" cy="1863640"/>
          </a:xfrm>
          <a:prstGeom prst="rect">
            <a:avLst/>
          </a:prstGeom>
          <a:solidFill>
            <a:srgbClr val="FFFF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6" name="Rectangle 5"/>
          <p:cNvSpPr/>
          <p:nvPr/>
        </p:nvSpPr>
        <p:spPr>
          <a:xfrm>
            <a:off x="3075206" y="1014333"/>
            <a:ext cx="9024664" cy="349652"/>
          </a:xfrm>
          <a:prstGeom prst="rect">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6" name="Rectangle 15"/>
          <p:cNvSpPr/>
          <p:nvPr/>
        </p:nvSpPr>
        <p:spPr>
          <a:xfrm>
            <a:off x="3075205" y="5916578"/>
            <a:ext cx="9024664" cy="320733"/>
          </a:xfrm>
          <a:prstGeom prst="rect">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2" name="TextBox 11"/>
          <p:cNvSpPr txBox="1"/>
          <p:nvPr/>
        </p:nvSpPr>
        <p:spPr>
          <a:xfrm>
            <a:off x="10803726" y="1014333"/>
            <a:ext cx="1296144" cy="369332"/>
          </a:xfrm>
          <a:prstGeom prst="rect">
            <a:avLst/>
          </a:prstGeom>
          <a:solidFill>
            <a:schemeClr val="tx1">
              <a:alpha val="0"/>
            </a:schemeClr>
          </a:solidFill>
        </p:spPr>
        <p:txBody>
          <a:bodyPr wrap="square" rtlCol="0">
            <a:spAutoFit/>
          </a:bodyPr>
          <a:lstStyle>
            <a:defPPr>
              <a:defRPr lang="en-US"/>
            </a:defPPr>
            <a:lvl1pPr>
              <a:defRPr b="1">
                <a:solidFill>
                  <a:schemeClr val="bg1"/>
                </a:solidFill>
                <a:latin typeface="Segoe UI Light" panose="020B0502040204020203" pitchFamily="34" charset="0"/>
                <a:cs typeface="Segoe UI Light" panose="020B0502040204020203" pitchFamily="34" charset="0"/>
              </a:defRPr>
            </a:lvl1pPr>
          </a:lstStyle>
          <a:p>
            <a:r>
              <a:rPr lang="en-AU" dirty="0">
                <a:solidFill>
                  <a:schemeClr val="tx1"/>
                </a:solidFill>
              </a:rPr>
              <a:t>Node Block</a:t>
            </a:r>
          </a:p>
        </p:txBody>
      </p:sp>
      <p:sp>
        <p:nvSpPr>
          <p:cNvPr id="7" name="TextBox 6"/>
          <p:cNvSpPr txBox="1"/>
          <p:nvPr/>
        </p:nvSpPr>
        <p:spPr>
          <a:xfrm>
            <a:off x="8715494" y="1520844"/>
            <a:ext cx="3384376" cy="369332"/>
          </a:xfrm>
          <a:prstGeom prst="rect">
            <a:avLst/>
          </a:prstGeom>
          <a:solidFill>
            <a:schemeClr val="tx1">
              <a:alpha val="0"/>
            </a:schemeClr>
          </a:solidFill>
        </p:spPr>
        <p:txBody>
          <a:bodyPr wrap="square" rtlCol="0">
            <a:spAutoFit/>
          </a:bodyPr>
          <a:lstStyle/>
          <a:p>
            <a:r>
              <a:rPr lang="en-AU" b="1" dirty="0">
                <a:latin typeface="Segoe UI Light" panose="020B0502040204020203" pitchFamily="34" charset="0"/>
                <a:cs typeface="Segoe UI Light" panose="020B0502040204020203" pitchFamily="34" charset="0"/>
              </a:rPr>
              <a:t>Windows Feature Resource Block </a:t>
            </a:r>
          </a:p>
        </p:txBody>
      </p:sp>
      <p:sp>
        <p:nvSpPr>
          <p:cNvPr id="19" name="Rectangle 18"/>
          <p:cNvSpPr/>
          <p:nvPr/>
        </p:nvSpPr>
        <p:spPr>
          <a:xfrm>
            <a:off x="3082326" y="3227626"/>
            <a:ext cx="9017543" cy="2688952"/>
          </a:xfrm>
          <a:prstGeom prst="rect">
            <a:avLst/>
          </a:prstGeom>
          <a:solidFill>
            <a:srgbClr val="FF0000">
              <a:alpha val="3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extBox 1"/>
          <p:cNvSpPr txBox="1"/>
          <p:nvPr/>
        </p:nvSpPr>
        <p:spPr>
          <a:xfrm>
            <a:off x="10035301" y="3483190"/>
            <a:ext cx="2064568" cy="369332"/>
          </a:xfrm>
          <a:prstGeom prst="rect">
            <a:avLst/>
          </a:prstGeom>
          <a:solidFill>
            <a:schemeClr val="tx1">
              <a:alpha val="0"/>
            </a:schemeClr>
          </a:solidFill>
        </p:spPr>
        <p:txBody>
          <a:bodyPr wrap="square" rtlCol="0">
            <a:spAutoFit/>
          </a:bodyPr>
          <a:lstStyle>
            <a:defPPr>
              <a:defRPr lang="en-US"/>
            </a:defPPr>
            <a:lvl1pPr>
              <a:defRPr b="1">
                <a:solidFill>
                  <a:schemeClr val="bg1"/>
                </a:solidFill>
                <a:latin typeface="Segoe UI Light" panose="020B0502040204020203" pitchFamily="34" charset="0"/>
                <a:cs typeface="Segoe UI Light" panose="020B0502040204020203" pitchFamily="34" charset="0"/>
              </a:defRPr>
            </a:lvl1pPr>
          </a:lstStyle>
          <a:p>
            <a:r>
              <a:rPr lang="en-AU" dirty="0">
                <a:solidFill>
                  <a:schemeClr val="tx1"/>
                </a:solidFill>
              </a:rPr>
              <a:t>File Resource Block</a:t>
            </a:r>
          </a:p>
        </p:txBody>
      </p:sp>
    </p:spTree>
    <p:extLst>
      <p:ext uri="{BB962C8B-B14F-4D97-AF65-F5344CB8AC3E}">
        <p14:creationId xmlns:p14="http://schemas.microsoft.com/office/powerpoint/2010/main" val="15408909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Segoe UI Light" panose="020B0502040204020203" pitchFamily="34" charset="0"/>
                <a:cs typeface="Segoe UI Light" panose="020B0502040204020203" pitchFamily="34" charset="0"/>
              </a:rPr>
              <a:t>Step 3: Create Consumable MOF File</a:t>
            </a:r>
          </a:p>
        </p:txBody>
      </p:sp>
      <p:sp>
        <p:nvSpPr>
          <p:cNvPr id="4" name="Slide Number Placeholder 3"/>
          <p:cNvSpPr>
            <a:spLocks noGrp="1"/>
          </p:cNvSpPr>
          <p:nvPr>
            <p:ph type="sldNum" sz="quarter" idx="11"/>
          </p:nvPr>
        </p:nvSpPr>
        <p:spPr/>
        <p:txBody>
          <a:bodyPr/>
          <a:lstStyle/>
          <a:p>
            <a:fld id="{74A398B2-5A34-1A4A-811E-F4027282568C}" type="slidenum">
              <a:rPr lang="en-US" smtClean="0"/>
              <a:pPr/>
              <a:t>46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2220574"/>
              </p:ext>
            </p:extLst>
          </p:nvPr>
        </p:nvGraphicFramePr>
        <p:xfrm>
          <a:off x="3215680" y="1143000"/>
          <a:ext cx="8469630" cy="4206240"/>
        </p:xfrm>
        <a:graphic>
          <a:graphicData uri="http://schemas.openxmlformats.org/drawingml/2006/table">
            <a:tbl>
              <a:tblPr firstRow="1" bandRow="1"/>
              <a:tblGrid>
                <a:gridCol w="8469630">
                  <a:extLst>
                    <a:ext uri="{9D8B030D-6E8A-4147-A177-3AD203B41FA5}">
                      <a16:colId xmlns:a16="http://schemas.microsoft.com/office/drawing/2014/main" val="2043203680"/>
                    </a:ext>
                  </a:extLst>
                </a:gridCol>
              </a:tblGrid>
              <a:tr h="597565">
                <a:tc>
                  <a:txBody>
                    <a:bodyPr/>
                    <a:lstStyle/>
                    <a:p>
                      <a:pPr marL="342900" indent="-342900">
                        <a:buFont typeface="Arial" panose="020B0604020202020204" pitchFamily="34" charset="0"/>
                        <a:buChar char="•"/>
                      </a:pPr>
                      <a:r>
                        <a:rPr lang="en-AU" sz="2400" dirty="0">
                          <a:solidFill>
                            <a:prstClr val="black"/>
                          </a:solidFill>
                          <a:latin typeface="Segoe UI Light" panose="020B0502040204020203" pitchFamily="34" charset="0"/>
                          <a:cs typeface="Segoe UI Light" panose="020B0502040204020203" pitchFamily="34" charset="0"/>
                        </a:rPr>
                        <a:t>Run </a:t>
                      </a:r>
                      <a:r>
                        <a:rPr lang="en-AU" sz="2400" baseline="0" dirty="0">
                          <a:solidFill>
                            <a:prstClr val="black"/>
                          </a:solidFill>
                          <a:latin typeface="Segoe UI Light" panose="020B0502040204020203" pitchFamily="34" charset="0"/>
                          <a:cs typeface="Segoe UI Light" panose="020B0502040204020203" pitchFamily="34" charset="0"/>
                        </a:rPr>
                        <a:t>Configuration in previous step</a:t>
                      </a:r>
                    </a:p>
                    <a:p>
                      <a:pPr marL="342900" indent="-342900">
                        <a:buFont typeface="Arial" panose="020B0604020202020204" pitchFamily="34" charset="0"/>
                        <a:buChar char="•"/>
                      </a:pPr>
                      <a:r>
                        <a:rPr lang="en-AU" sz="2400" baseline="0" dirty="0">
                          <a:solidFill>
                            <a:prstClr val="black"/>
                          </a:solidFill>
                          <a:latin typeface="Segoe UI Light" panose="020B0502040204020203" pitchFamily="34" charset="0"/>
                          <a:cs typeface="Segoe UI Light" panose="020B0502040204020203" pitchFamily="34" charset="0"/>
                        </a:rPr>
                        <a:t>Create a Consumable MOF File</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0076406"/>
                  </a:ext>
                </a:extLst>
              </a:tr>
              <a:tr h="597565">
                <a:tc>
                  <a:txBody>
                    <a:bodyPr/>
                    <a:lstStyle/>
                    <a:p>
                      <a:r>
                        <a:rPr lang="en-AU" sz="2400" dirty="0">
                          <a:solidFill>
                            <a:srgbClr val="F5F5F5"/>
                          </a:solidFill>
                          <a:latin typeface="Lucida Console" panose="020B0609040504020204" pitchFamily="49" charset="0"/>
                        </a:rPr>
                        <a:t>PS C:\&gt; </a:t>
                      </a:r>
                      <a:r>
                        <a:rPr lang="en-AU" sz="2400" dirty="0" err="1">
                          <a:solidFill>
                            <a:srgbClr val="E0FFFF"/>
                          </a:solidFill>
                          <a:latin typeface="Lucida Console" panose="020B0609040504020204" pitchFamily="49" charset="0"/>
                        </a:rPr>
                        <a:t>MyWebConfig</a:t>
                      </a:r>
                      <a:r>
                        <a:rPr lang="en-AU" sz="2400" dirty="0">
                          <a:solidFill>
                            <a:srgbClr val="F5F5F5"/>
                          </a:solidFill>
                          <a:latin typeface="Lucida Console" panose="020B0609040504020204" pitchFamily="49" charset="0"/>
                        </a:rPr>
                        <a:t> `</a:t>
                      </a:r>
                    </a:p>
                    <a:p>
                      <a:r>
                        <a:rPr lang="en-AU" sz="2400" dirty="0">
                          <a:solidFill>
                            <a:srgbClr val="FFE4B5"/>
                          </a:solidFill>
                          <a:latin typeface="Lucida Console" panose="020B0609040504020204" pitchFamily="49" charset="0"/>
                        </a:rPr>
                        <a:t>-</a:t>
                      </a:r>
                      <a:r>
                        <a:rPr lang="en-AU" sz="2400" dirty="0" err="1">
                          <a:solidFill>
                            <a:srgbClr val="FFE4B5"/>
                          </a:solidFill>
                          <a:latin typeface="Lucida Console" panose="020B0609040504020204" pitchFamily="49" charset="0"/>
                        </a:rPr>
                        <a:t>MachineName</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om12ms</a:t>
                      </a:r>
                      <a:r>
                        <a:rPr lang="en-AU" sz="2400" dirty="0">
                          <a:solidFill>
                            <a:srgbClr val="F5F5F5"/>
                          </a:solidFill>
                          <a:latin typeface="Lucida Console" panose="020B0609040504020204" pitchFamily="49" charset="0"/>
                        </a:rPr>
                        <a:t> `</a:t>
                      </a:r>
                    </a:p>
                    <a:p>
                      <a:r>
                        <a:rPr lang="en-AU" sz="2400" dirty="0">
                          <a:solidFill>
                            <a:srgbClr val="FFE4B5"/>
                          </a:solidFill>
                          <a:latin typeface="Lucida Console" panose="020B0609040504020204" pitchFamily="49" charset="0"/>
                        </a:rPr>
                        <a:t>-</a:t>
                      </a:r>
                      <a:r>
                        <a:rPr lang="en-AU" sz="2400" dirty="0" err="1">
                          <a:solidFill>
                            <a:srgbClr val="FFE4B5"/>
                          </a:solidFill>
                          <a:latin typeface="Lucida Console" panose="020B0609040504020204" pitchFamily="49" charset="0"/>
                        </a:rPr>
                        <a:t>WebsiteFilePath</a:t>
                      </a:r>
                      <a:r>
                        <a:rPr lang="en-AU" sz="2400" dirty="0">
                          <a:solidFill>
                            <a:srgbClr val="F5F5F5"/>
                          </a:solidFill>
                          <a:latin typeface="Lucida Console" panose="020B0609040504020204" pitchFamily="49" charset="0"/>
                        </a:rPr>
                        <a:t> </a:t>
                      </a:r>
                      <a:r>
                        <a:rPr lang="en-AU" sz="2400" dirty="0">
                          <a:solidFill>
                            <a:srgbClr val="DB7093"/>
                          </a:solidFill>
                          <a:latin typeface="Lucida Console" panose="020B0609040504020204" pitchFamily="49" charset="0"/>
                        </a:rPr>
                        <a:t>"c:\scripts\inetpub\wwwroot" </a:t>
                      </a:r>
                    </a:p>
                    <a:p>
                      <a:r>
                        <a:rPr lang="en-AU" sz="2400" dirty="0"/>
                        <a:t> </a:t>
                      </a:r>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    Directory: C:\MyWebConfig</a:t>
                      </a: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Mode         </a:t>
                      </a:r>
                      <a:r>
                        <a:rPr lang="en-AU" sz="2400" dirty="0" err="1">
                          <a:solidFill>
                            <a:srgbClr val="F5F5F5"/>
                          </a:solidFill>
                          <a:latin typeface="Lucida Console" panose="020B0609040504020204" pitchFamily="49" charset="0"/>
                        </a:rPr>
                        <a:t>LastWriteTime</a:t>
                      </a:r>
                      <a:r>
                        <a:rPr lang="en-AU" sz="2400" dirty="0">
                          <a:solidFill>
                            <a:srgbClr val="F5F5F5"/>
                          </a:solidFill>
                          <a:latin typeface="Lucida Console" panose="020B0609040504020204" pitchFamily="49" charset="0"/>
                        </a:rPr>
                        <a:t> Length Name</a:t>
                      </a:r>
                    </a:p>
                    <a:p>
                      <a:r>
                        <a:rPr lang="en-AU" sz="2400" dirty="0">
                          <a:solidFill>
                            <a:srgbClr val="F5F5F5"/>
                          </a:solidFill>
                          <a:latin typeface="Lucida Console" panose="020B0609040504020204" pitchFamily="49" charset="0"/>
                        </a:rPr>
                        <a:t>----         ------------- ------ ----</a:t>
                      </a:r>
                    </a:p>
                    <a:p>
                      <a:r>
                        <a:rPr lang="en-AU" sz="2400" dirty="0">
                          <a:solidFill>
                            <a:srgbClr val="F5F5F5"/>
                          </a:solidFill>
                          <a:latin typeface="Lucida Console" panose="020B0609040504020204" pitchFamily="49" charset="0"/>
                        </a:rPr>
                        <a:t>-a--- 10/02/2014   3:45 PM   1878 om12ms.mof</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chemeClr val="bg2">
                        <a:lumMod val="90000"/>
                        <a:lumOff val="10000"/>
                      </a:schemeClr>
                    </a:solidFill>
                  </a:tcPr>
                </a:tc>
                <a:extLst>
                  <a:ext uri="{0D108BD9-81ED-4DB2-BD59-A6C34878D82A}">
                    <a16:rowId xmlns:a16="http://schemas.microsoft.com/office/drawing/2014/main" val="1763540481"/>
                  </a:ext>
                </a:extLst>
              </a:tr>
            </a:tbl>
          </a:graphicData>
        </a:graphic>
      </p:graphicFrame>
      <p:sp>
        <p:nvSpPr>
          <p:cNvPr id="6" name="TextBox 5"/>
          <p:cNvSpPr txBox="1"/>
          <p:nvPr/>
        </p:nvSpPr>
        <p:spPr>
          <a:xfrm>
            <a:off x="3202360" y="5566738"/>
            <a:ext cx="7532318" cy="461665"/>
          </a:xfrm>
          <a:prstGeom prst="rect">
            <a:avLst/>
          </a:prstGeom>
          <a:noFill/>
        </p:spPr>
        <p:txBody>
          <a:bodyPr wrap="none" rtlCol="0">
            <a:spAutoFit/>
          </a:bodyPr>
          <a:lstStyle/>
          <a:p>
            <a:r>
              <a:rPr lang="en-AU" sz="2400" dirty="0">
                <a:solidFill>
                  <a:schemeClr val="bg1"/>
                </a:solidFill>
                <a:latin typeface="Segoe UI Light" panose="020B0502040204020203" pitchFamily="34" charset="0"/>
                <a:cs typeface="Segoe UI Light" panose="020B0502040204020203" pitchFamily="34" charset="0"/>
              </a:rPr>
              <a:t>‘</a:t>
            </a:r>
            <a:r>
              <a:rPr lang="en-AU" sz="2400" dirty="0" err="1">
                <a:solidFill>
                  <a:schemeClr val="bg1"/>
                </a:solidFill>
                <a:latin typeface="Segoe UI Light" panose="020B0502040204020203" pitchFamily="34" charset="0"/>
                <a:cs typeface="Segoe UI Light" panose="020B0502040204020203" pitchFamily="34" charset="0"/>
              </a:rPr>
              <a:t>MyWebConfig</a:t>
            </a:r>
            <a:r>
              <a:rPr lang="en-AU" sz="2400" dirty="0">
                <a:solidFill>
                  <a:schemeClr val="bg1"/>
                </a:solidFill>
                <a:latin typeface="Segoe UI Light" panose="020B0502040204020203" pitchFamily="34" charset="0"/>
                <a:cs typeface="Segoe UI Light" panose="020B0502040204020203" pitchFamily="34" charset="0"/>
              </a:rPr>
              <a:t>’ directory and ‘om12ms.mof’ file is created</a:t>
            </a:r>
          </a:p>
        </p:txBody>
      </p:sp>
    </p:spTree>
    <p:extLst>
      <p:ext uri="{BB962C8B-B14F-4D97-AF65-F5344CB8AC3E}">
        <p14:creationId xmlns:p14="http://schemas.microsoft.com/office/powerpoint/2010/main" val="5690177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7" y="0"/>
            <a:ext cx="3861275" cy="656492"/>
          </a:xfrm>
        </p:spPr>
        <p:txBody>
          <a:bodyPr/>
          <a:lstStyle/>
          <a:p>
            <a:r>
              <a:rPr lang="en-AU" dirty="0">
                <a:latin typeface="Segoe UI Light" panose="020B0502040204020203" pitchFamily="34" charset="0"/>
                <a:cs typeface="Segoe UI Light" panose="020B0502040204020203" pitchFamily="34" charset="0"/>
              </a:rPr>
              <a:t>Step 4: Push Configuration</a:t>
            </a:r>
          </a:p>
        </p:txBody>
      </p:sp>
      <p:sp>
        <p:nvSpPr>
          <p:cNvPr id="4" name="Slide Number Placeholder 3"/>
          <p:cNvSpPr>
            <a:spLocks noGrp="1"/>
          </p:cNvSpPr>
          <p:nvPr>
            <p:ph type="sldNum" sz="quarter" idx="11"/>
          </p:nvPr>
        </p:nvSpPr>
        <p:spPr/>
        <p:txBody>
          <a:bodyPr/>
          <a:lstStyle/>
          <a:p>
            <a:fld id="{74A398B2-5A34-1A4A-811E-F4027282568C}" type="slidenum">
              <a:rPr lang="en-US" smtClean="0"/>
              <a:pPr/>
              <a:t>47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22098316"/>
              </p:ext>
            </p:extLst>
          </p:nvPr>
        </p:nvGraphicFramePr>
        <p:xfrm>
          <a:off x="592088" y="1242646"/>
          <a:ext cx="10896527" cy="4382722"/>
        </p:xfrm>
        <a:graphic>
          <a:graphicData uri="http://schemas.openxmlformats.org/drawingml/2006/table">
            <a:tbl>
              <a:tblPr firstRow="1" bandRow="1"/>
              <a:tblGrid>
                <a:gridCol w="10896527">
                  <a:extLst>
                    <a:ext uri="{9D8B030D-6E8A-4147-A177-3AD203B41FA5}">
                      <a16:colId xmlns:a16="http://schemas.microsoft.com/office/drawing/2014/main" val="14943861"/>
                    </a:ext>
                  </a:extLst>
                </a:gridCol>
              </a:tblGrid>
              <a:tr h="633682">
                <a:tc>
                  <a:txBody>
                    <a:bodyPr/>
                    <a:lstStyle/>
                    <a:p>
                      <a:pPr marL="0" indent="0">
                        <a:buFont typeface="Arial" panose="020B0604020202020204" pitchFamily="34" charset="0"/>
                        <a:buNone/>
                      </a:pPr>
                      <a:r>
                        <a:rPr lang="en-AU" sz="2400" baseline="0" dirty="0">
                          <a:solidFill>
                            <a:prstClr val="black"/>
                          </a:solidFill>
                          <a:latin typeface="Segoe UI Light" panose="020B0502040204020203" pitchFamily="34" charset="0"/>
                          <a:cs typeface="Segoe UI Light" panose="020B0502040204020203" pitchFamily="34" charset="0"/>
                        </a:rPr>
                        <a:t>Apply MOF File using Push Mode</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0599115"/>
                  </a:ext>
                </a:extLst>
              </a:tr>
              <a:tr h="597565">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Start-</a:t>
                      </a:r>
                      <a:r>
                        <a:rPr lang="en-AU" sz="2000" dirty="0" err="1">
                          <a:solidFill>
                            <a:srgbClr val="E0FFFF"/>
                          </a:solidFill>
                          <a:latin typeface="Lucida Console" panose="020B0609040504020204" pitchFamily="49" charset="0"/>
                        </a:rPr>
                        <a:t>DscConfiguration</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–Path</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a:t>
                      </a:r>
                      <a:r>
                        <a:rPr lang="en-AU" sz="2000" dirty="0" err="1">
                          <a:solidFill>
                            <a:srgbClr val="EE82EE"/>
                          </a:solidFill>
                          <a:latin typeface="Lucida Console" panose="020B0609040504020204" pitchFamily="49" charset="0"/>
                        </a:rPr>
                        <a:t>MyWebConfig</a:t>
                      </a:r>
                      <a:r>
                        <a:rPr lang="en-AU" sz="2000" baseline="0" dirty="0">
                          <a:solidFill>
                            <a:srgbClr val="EE82EE"/>
                          </a:solidFill>
                          <a:latin typeface="Lucida Console" panose="020B0609040504020204" pitchFamily="49" charset="0"/>
                        </a:rPr>
                        <a:t> </a:t>
                      </a:r>
                      <a:r>
                        <a:rPr lang="en-AU" sz="2000" dirty="0">
                          <a:solidFill>
                            <a:srgbClr val="FFE4B5"/>
                          </a:solidFill>
                          <a:latin typeface="Lucida Console" panose="020B0609040504020204" pitchFamily="49" charset="0"/>
                        </a:rPr>
                        <a:t>–Wait</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–Verbose</a:t>
                      </a:r>
                    </a:p>
                    <a:p>
                      <a:endParaRPr lang="en-AU" sz="2000" dirty="0">
                        <a:solidFill>
                          <a:srgbClr val="FFE4B5"/>
                        </a:solidFill>
                        <a:latin typeface="Lucida Console" panose="020B0609040504020204" pitchFamily="49" charset="0"/>
                      </a:endParaRPr>
                    </a:p>
                    <a:p>
                      <a:r>
                        <a:rPr lang="en-AU" sz="2000" baseline="0" dirty="0">
                          <a:solidFill>
                            <a:srgbClr val="FFFF00"/>
                          </a:solidFill>
                          <a:latin typeface="Lucida Console" panose="020B0609040504020204" pitchFamily="49" charset="0"/>
                        </a:rPr>
                        <a:t>VERBOSE: Perform operation 'Invoke </a:t>
                      </a:r>
                      <a:r>
                        <a:rPr lang="en-AU" sz="2000" baseline="0" dirty="0" err="1">
                          <a:solidFill>
                            <a:srgbClr val="FFFF00"/>
                          </a:solidFill>
                          <a:latin typeface="Lucida Console" panose="020B0609040504020204" pitchFamily="49" charset="0"/>
                        </a:rPr>
                        <a:t>CimMethod</a:t>
                      </a:r>
                      <a:r>
                        <a:rPr lang="en-AU" sz="2000" baseline="0" dirty="0">
                          <a:solidFill>
                            <a:srgbClr val="FFFF00"/>
                          </a:solidFill>
                          <a:latin typeface="Lucida Console" panose="020B0609040504020204" pitchFamily="49" charset="0"/>
                        </a:rPr>
                        <a:t>' with following parameters, ''</a:t>
                      </a:r>
                      <a:r>
                        <a:rPr lang="en-AU" sz="2000" baseline="0" dirty="0" err="1">
                          <a:solidFill>
                            <a:srgbClr val="FFFF00"/>
                          </a:solidFill>
                          <a:latin typeface="Lucida Console" panose="020B0609040504020204" pitchFamily="49" charset="0"/>
                        </a:rPr>
                        <a:t>methodName</a:t>
                      </a:r>
                      <a:r>
                        <a:rPr lang="en-AU" sz="2000" baseline="0" dirty="0">
                          <a:solidFill>
                            <a:srgbClr val="FFFF00"/>
                          </a:solidFill>
                          <a:latin typeface="Lucida Console" panose="020B0609040504020204" pitchFamily="49" charset="0"/>
                        </a:rPr>
                        <a:t>' =</a:t>
                      </a:r>
                    </a:p>
                    <a:p>
                      <a:r>
                        <a:rPr lang="en-AU" sz="2000" baseline="0" dirty="0" err="1">
                          <a:solidFill>
                            <a:srgbClr val="FFFF00"/>
                          </a:solidFill>
                          <a:latin typeface="Lucida Console" panose="020B0609040504020204" pitchFamily="49" charset="0"/>
                        </a:rPr>
                        <a:t>SendConfigurationApply</a:t>
                      </a:r>
                      <a:r>
                        <a:rPr lang="en-AU" sz="2000" baseline="0" dirty="0">
                          <a:solidFill>
                            <a:srgbClr val="FFFF00"/>
                          </a:solidFill>
                          <a:latin typeface="Lucida Console" panose="020B0609040504020204" pitchFamily="49" charset="0"/>
                        </a:rPr>
                        <a:t>,'</a:t>
                      </a:r>
                      <a:r>
                        <a:rPr lang="en-AU" sz="2000" baseline="0" dirty="0" err="1">
                          <a:solidFill>
                            <a:srgbClr val="FFFF00"/>
                          </a:solidFill>
                          <a:latin typeface="Lucida Console" panose="020B0609040504020204" pitchFamily="49" charset="0"/>
                        </a:rPr>
                        <a:t>className</a:t>
                      </a:r>
                      <a:r>
                        <a:rPr lang="en-AU" sz="2000" baseline="0" dirty="0">
                          <a:solidFill>
                            <a:srgbClr val="FFFF00"/>
                          </a:solidFill>
                          <a:latin typeface="Lucida Console" panose="020B0609040504020204" pitchFamily="49" charset="0"/>
                        </a:rPr>
                        <a:t>' = MSFT_</a:t>
                      </a:r>
                      <a:r>
                        <a:rPr lang="en-AU" sz="2000" baseline="0" dirty="0" err="1">
                          <a:solidFill>
                            <a:srgbClr val="FFFF00"/>
                          </a:solidFill>
                          <a:latin typeface="Lucida Console" panose="020B0609040504020204" pitchFamily="49" charset="0"/>
                        </a:rPr>
                        <a:t>DSCLocalConfigurationManager</a:t>
                      </a:r>
                      <a:r>
                        <a:rPr lang="en-AU" sz="2000" baseline="0" dirty="0">
                          <a:solidFill>
                            <a:srgbClr val="FFFF00"/>
                          </a:solidFill>
                          <a:latin typeface="Lucida Console" panose="020B0609040504020204" pitchFamily="49" charset="0"/>
                        </a:rPr>
                        <a:t>,'</a:t>
                      </a:r>
                      <a:r>
                        <a:rPr lang="en-AU" sz="2000" baseline="0" dirty="0" err="1">
                          <a:solidFill>
                            <a:srgbClr val="FFFF00"/>
                          </a:solidFill>
                          <a:latin typeface="Lucida Console" panose="020B0609040504020204" pitchFamily="49" charset="0"/>
                        </a:rPr>
                        <a:t>namespaceName</a:t>
                      </a:r>
                      <a:r>
                        <a:rPr lang="en-AU" sz="2000" baseline="0" dirty="0">
                          <a:solidFill>
                            <a:srgbClr val="FFFF00"/>
                          </a:solidFill>
                          <a:latin typeface="Lucida Console" panose="020B0609040504020204" pitchFamily="49" charset="0"/>
                        </a:rPr>
                        <a:t>' =</a:t>
                      </a:r>
                    </a:p>
                    <a:p>
                      <a:r>
                        <a:rPr lang="en-AU" sz="2000" baseline="0" dirty="0">
                          <a:solidFill>
                            <a:srgbClr val="FFFF00"/>
                          </a:solidFill>
                          <a:latin typeface="Lucida Console" panose="020B0609040504020204" pitchFamily="49" charset="0"/>
                        </a:rPr>
                        <a:t>root/Microsoft/Windows/</a:t>
                      </a:r>
                      <a:r>
                        <a:rPr lang="en-AU" sz="2000" baseline="0" dirty="0" err="1">
                          <a:solidFill>
                            <a:srgbClr val="FFFF00"/>
                          </a:solidFill>
                          <a:latin typeface="Lucida Console" panose="020B0609040504020204" pitchFamily="49" charset="0"/>
                        </a:rPr>
                        <a:t>DesiredStateConfiguration</a:t>
                      </a:r>
                      <a:r>
                        <a:rPr lang="en-AU" sz="2000" baseline="0" dirty="0">
                          <a:solidFill>
                            <a:srgbClr val="FFFF00"/>
                          </a:solidFill>
                          <a:latin typeface="Lucida Console" panose="020B0609040504020204" pitchFamily="49" charset="0"/>
                        </a:rPr>
                        <a:t>'.</a:t>
                      </a:r>
                    </a:p>
                    <a:p>
                      <a:r>
                        <a:rPr lang="en-AU" sz="2000" baseline="0" dirty="0">
                          <a:solidFill>
                            <a:srgbClr val="FFFF00"/>
                          </a:solidFill>
                          <a:latin typeface="Lucida Console" panose="020B0609040504020204" pitchFamily="49" charset="0"/>
                        </a:rPr>
                        <a:t>VERBOSE: An LCM method call arrived from computer OM12 with user </a:t>
                      </a:r>
                      <a:r>
                        <a:rPr lang="en-AU" sz="2000" baseline="0" dirty="0" err="1">
                          <a:solidFill>
                            <a:srgbClr val="FFFF00"/>
                          </a:solidFill>
                          <a:latin typeface="Lucida Console" panose="020B0609040504020204" pitchFamily="49" charset="0"/>
                        </a:rPr>
                        <a:t>sid</a:t>
                      </a:r>
                      <a:endParaRPr lang="en-AU" sz="2000" baseline="0" dirty="0">
                        <a:solidFill>
                          <a:srgbClr val="FFFF00"/>
                        </a:solidFill>
                        <a:latin typeface="Lucida Console" panose="020B0609040504020204" pitchFamily="49" charset="0"/>
                      </a:endParaRPr>
                    </a:p>
                    <a:p>
                      <a:r>
                        <a:rPr lang="en-AU" sz="2000" baseline="0" dirty="0">
                          <a:solidFill>
                            <a:srgbClr val="FFFF00"/>
                          </a:solidFill>
                          <a:latin typeface="Lucida Console" panose="020B0609040504020204" pitchFamily="49" charset="0"/>
                        </a:rPr>
                        <a:t>S-1-5-21-3390618620-1605188856-1237132424-500.</a:t>
                      </a:r>
                    </a:p>
                    <a:p>
                      <a:r>
                        <a:rPr lang="en-AU" sz="2000" baseline="0" dirty="0">
                          <a:solidFill>
                            <a:srgbClr val="FFFF00"/>
                          </a:solidFill>
                          <a:latin typeface="Lucida Console" panose="020B0609040504020204" pitchFamily="49" charset="0"/>
                        </a:rPr>
                        <a:t>...</a:t>
                      </a:r>
                    </a:p>
                    <a:p>
                      <a:r>
                        <a:rPr lang="en-AU" sz="2000" baseline="0" dirty="0">
                          <a:solidFill>
                            <a:srgbClr val="FFFF00"/>
                          </a:solidFill>
                          <a:latin typeface="Lucida Console" panose="020B0609040504020204" pitchFamily="49" charset="0"/>
                        </a:rPr>
                        <a:t>VERBOSE: Operation 'Invoke </a:t>
                      </a:r>
                      <a:r>
                        <a:rPr lang="en-AU" sz="2000" baseline="0" dirty="0" err="1">
                          <a:solidFill>
                            <a:srgbClr val="FFFF00"/>
                          </a:solidFill>
                          <a:latin typeface="Lucida Console" panose="020B0609040504020204" pitchFamily="49" charset="0"/>
                        </a:rPr>
                        <a:t>CimMethod</a:t>
                      </a:r>
                      <a:r>
                        <a:rPr lang="en-AU" sz="2000" baseline="0" dirty="0">
                          <a:solidFill>
                            <a:srgbClr val="FFFF00"/>
                          </a:solidFill>
                          <a:latin typeface="Lucida Console" panose="020B0609040504020204" pitchFamily="49" charset="0"/>
                        </a:rPr>
                        <a:t>' complete.</a:t>
                      </a:r>
                    </a:p>
                    <a:p>
                      <a:r>
                        <a:rPr lang="en-AU" sz="2000" baseline="0" dirty="0">
                          <a:solidFill>
                            <a:srgbClr val="FFFF00"/>
                          </a:solidFill>
                          <a:latin typeface="Lucida Console" panose="020B0609040504020204" pitchFamily="49" charset="0"/>
                        </a:rPr>
                        <a:t>VERBOSE: Time taken for configuration job to complete is 181.518 sec…</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chemeClr val="bg2">
                        <a:lumMod val="90000"/>
                        <a:lumOff val="10000"/>
                      </a:schemeClr>
                    </a:solidFill>
                  </a:tcPr>
                </a:tc>
                <a:extLst>
                  <a:ext uri="{0D108BD9-81ED-4DB2-BD59-A6C34878D82A}">
                    <a16:rowId xmlns:a16="http://schemas.microsoft.com/office/drawing/2014/main" val="4156644950"/>
                  </a:ext>
                </a:extLst>
              </a:tr>
            </a:tbl>
          </a:graphicData>
        </a:graphic>
      </p:graphicFrame>
      <p:sp>
        <p:nvSpPr>
          <p:cNvPr id="6" name="TextBox 5"/>
          <p:cNvSpPr txBox="1"/>
          <p:nvPr/>
        </p:nvSpPr>
        <p:spPr>
          <a:xfrm>
            <a:off x="1547446" y="5902956"/>
            <a:ext cx="9050215" cy="461665"/>
          </a:xfrm>
          <a:prstGeom prst="rect">
            <a:avLst/>
          </a:prstGeom>
          <a:solidFill>
            <a:schemeClr val="tx1"/>
          </a:solidFill>
        </p:spPr>
        <p:txBody>
          <a:bodyPr wrap="square" rtlCol="0">
            <a:spAutoFit/>
          </a:bodyPr>
          <a:lstStyle/>
          <a:p>
            <a:r>
              <a:rPr lang="en-AU" sz="2400" dirty="0">
                <a:solidFill>
                  <a:schemeClr val="bg1"/>
                </a:solidFill>
                <a:latin typeface="Segoe UI Light" panose="020B0502040204020203" pitchFamily="34" charset="0"/>
                <a:cs typeface="Segoe UI Light" panose="020B0502040204020203" pitchFamily="34" charset="0"/>
              </a:rPr>
              <a:t>Note: The configuration is applied immediately to the target node</a:t>
            </a:r>
          </a:p>
        </p:txBody>
      </p:sp>
    </p:spTree>
    <p:extLst>
      <p:ext uri="{BB962C8B-B14F-4D97-AF65-F5344CB8AC3E}">
        <p14:creationId xmlns:p14="http://schemas.microsoft.com/office/powerpoint/2010/main" val="6468553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DependsOn</a:t>
            </a:r>
            <a:endParaRPr lang="en-US" dirty="0"/>
          </a:p>
        </p:txBody>
      </p:sp>
      <p:sp>
        <p:nvSpPr>
          <p:cNvPr id="3" name="Content Placeholder 2"/>
          <p:cNvSpPr>
            <a:spLocks noGrp="1"/>
          </p:cNvSpPr>
          <p:nvPr>
            <p:ph sz="quarter" idx="13"/>
          </p:nvPr>
        </p:nvSpPr>
        <p:spPr>
          <a:xfrm>
            <a:off x="406400" y="1143000"/>
            <a:ext cx="3583709" cy="4953000"/>
          </a:xfrm>
        </p:spPr>
        <p:txBody>
          <a:bodyPr/>
          <a:lstStyle/>
          <a:p>
            <a:pPr>
              <a:spcBef>
                <a:spcPts val="1800"/>
              </a:spcBef>
            </a:pPr>
            <a:r>
              <a:rPr lang="en-US" dirty="0"/>
              <a:t>The order of execution of resources is not guaranteed.</a:t>
            </a:r>
          </a:p>
          <a:p>
            <a:pPr>
              <a:spcBef>
                <a:spcPts val="1800"/>
              </a:spcBef>
            </a:pPr>
            <a:r>
              <a:rPr lang="en-US" dirty="0"/>
              <a:t>Use the common property </a:t>
            </a:r>
            <a:r>
              <a:rPr lang="en-US" b="1" i="1" dirty="0" err="1"/>
              <a:t>DependsOn</a:t>
            </a:r>
            <a:r>
              <a:rPr lang="en-US" dirty="0"/>
              <a:t> to establish order in the format </a:t>
            </a:r>
            <a:r>
              <a:rPr lang="en-US" b="1" i="1" dirty="0"/>
              <a:t>[Resource]Name </a:t>
            </a:r>
            <a:r>
              <a:rPr lang="en-US" dirty="0"/>
              <a:t>.</a:t>
            </a:r>
          </a:p>
        </p:txBody>
      </p:sp>
      <p:sp>
        <p:nvSpPr>
          <p:cNvPr id="4" name="Slide Number Placeholder 3"/>
          <p:cNvSpPr>
            <a:spLocks noGrp="1"/>
          </p:cNvSpPr>
          <p:nvPr>
            <p:ph type="sldNum" sz="quarter" idx="11"/>
          </p:nvPr>
        </p:nvSpPr>
        <p:spPr/>
        <p:txBody>
          <a:bodyPr/>
          <a:lstStyle/>
          <a:p>
            <a:fld id="{74A398B2-5A34-1A4A-811E-F4027282568C}" type="slidenum">
              <a:rPr lang="en-US" smtClean="0"/>
              <a:pPr/>
              <a:t>48</a:t>
            </a:fld>
            <a:endParaRPr lang="en-US"/>
          </a:p>
        </p:txBody>
      </p:sp>
      <p:sp>
        <p:nvSpPr>
          <p:cNvPr id="5" name="Rectangle 4"/>
          <p:cNvSpPr/>
          <p:nvPr/>
        </p:nvSpPr>
        <p:spPr>
          <a:xfrm>
            <a:off x="4419954" y="647700"/>
            <a:ext cx="7778854" cy="5478423"/>
          </a:xfrm>
          <a:prstGeom prst="rect">
            <a:avLst/>
          </a:prstGeom>
        </p:spPr>
        <p:txBody>
          <a:bodyPr wrap="square">
            <a:spAutoFit/>
          </a:bodyPr>
          <a:lstStyle/>
          <a:p>
            <a:r>
              <a:rPr lang="en-US" sz="1400" dirty="0">
                <a:solidFill>
                  <a:srgbClr val="00008B"/>
                </a:solidFill>
                <a:latin typeface="Lucida Console" panose="020B0609040504020204" pitchFamily="49" charset="0"/>
              </a:rPr>
              <a:t>Configuration</a:t>
            </a:r>
            <a:r>
              <a:rPr lang="en-US" sz="1400" dirty="0">
                <a:solidFill>
                  <a:prstClr val="black"/>
                </a:solidFill>
                <a:latin typeface="Lucida Console" panose="020B0609040504020204" pitchFamily="49" charset="0"/>
              </a:rPr>
              <a:t> </a:t>
            </a:r>
            <a:r>
              <a:rPr lang="en-US" sz="1400" dirty="0" err="1">
                <a:solidFill>
                  <a:srgbClr val="8A2BE2"/>
                </a:solidFill>
                <a:latin typeface="Lucida Console" panose="020B0609040504020204" pitchFamily="49" charset="0"/>
              </a:rPr>
              <a:t>DependsOnExample</a:t>
            </a:r>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r>
              <a:rPr lang="en-US" sz="1400" dirty="0">
                <a:solidFill>
                  <a:srgbClr val="0000FF"/>
                </a:solidFill>
                <a:latin typeface="Lucida Console" panose="020B0609040504020204" pitchFamily="49" charset="0"/>
              </a:rPr>
              <a:t>Import-</a:t>
            </a:r>
            <a:r>
              <a:rPr lang="en-US" sz="1400" dirty="0" err="1">
                <a:solidFill>
                  <a:srgbClr val="0000FF"/>
                </a:solidFill>
                <a:latin typeface="Lucida Console" panose="020B0609040504020204" pitchFamily="49" charset="0"/>
              </a:rPr>
              <a:t>DscResource</a:t>
            </a:r>
            <a:r>
              <a:rPr lang="en-US" sz="1400" dirty="0">
                <a:solidFill>
                  <a:prstClr val="black"/>
                </a:solidFill>
                <a:latin typeface="Lucida Console" panose="020B0609040504020204" pitchFamily="49" charset="0"/>
              </a:rPr>
              <a:t> </a:t>
            </a:r>
            <a:r>
              <a:rPr lang="en-US" sz="1400" dirty="0">
                <a:solidFill>
                  <a:srgbClr val="000080"/>
                </a:solidFill>
                <a:latin typeface="Lucida Console" panose="020B0609040504020204" pitchFamily="49" charset="0"/>
              </a:rPr>
              <a:t>-</a:t>
            </a:r>
            <a:r>
              <a:rPr lang="en-US" sz="1400" dirty="0" err="1">
                <a:solidFill>
                  <a:srgbClr val="000080"/>
                </a:solidFill>
                <a:latin typeface="Lucida Console" panose="020B0609040504020204" pitchFamily="49" charset="0"/>
              </a:rPr>
              <a:t>ModuleName</a:t>
            </a:r>
            <a:r>
              <a:rPr lang="en-US" sz="1400" dirty="0">
                <a:solidFill>
                  <a:prstClr val="black"/>
                </a:solidFill>
                <a:latin typeface="Lucida Console" panose="020B0609040504020204" pitchFamily="49" charset="0"/>
              </a:rPr>
              <a:t> </a:t>
            </a:r>
            <a:r>
              <a:rPr lang="en-US" sz="1400" dirty="0" err="1">
                <a:solidFill>
                  <a:srgbClr val="8A2BE2"/>
                </a:solidFill>
                <a:latin typeface="Lucida Console" panose="020B0609040504020204" pitchFamily="49" charset="0"/>
              </a:rPr>
              <a:t>PSDesiredStateConfiguration</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r>
              <a:rPr lang="en-US" sz="1400" dirty="0">
                <a:solidFill>
                  <a:srgbClr val="00008B"/>
                </a:solidFill>
                <a:latin typeface="Lucida Console" panose="020B0609040504020204" pitchFamily="49" charset="0"/>
              </a:rPr>
              <a:t>Node</a:t>
            </a:r>
            <a:r>
              <a:rPr lang="en-US" sz="1400" dirty="0">
                <a:solidFill>
                  <a:prstClr val="black"/>
                </a:solidFill>
                <a:latin typeface="Lucida Console" panose="020B0609040504020204" pitchFamily="49" charset="0"/>
              </a:rPr>
              <a:t> </a:t>
            </a:r>
            <a:r>
              <a:rPr lang="en-US" sz="1400" dirty="0">
                <a:solidFill>
                  <a:srgbClr val="8A2BE2"/>
                </a:solidFill>
                <a:latin typeface="Lucida Console" panose="020B0609040504020204" pitchFamily="49" charset="0"/>
              </a:rPr>
              <a:t>localhost</a:t>
            </a:r>
            <a:r>
              <a:rPr lang="en-US" sz="1400" dirty="0">
                <a:solidFill>
                  <a:prstClr val="black"/>
                </a:solidFill>
                <a:latin typeface="Lucida Console" panose="020B0609040504020204" pitchFamily="49" charset="0"/>
              </a:rPr>
              <a:t> {</a:t>
            </a:r>
          </a:p>
          <a:p>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r>
              <a:rPr lang="en-US" sz="1400" dirty="0">
                <a:solidFill>
                  <a:srgbClr val="00008B"/>
                </a:solidFill>
                <a:latin typeface="Lucida Console" panose="020B0609040504020204" pitchFamily="49" charset="0"/>
              </a:rPr>
              <a:t>File</a:t>
            </a:r>
            <a:r>
              <a:rPr lang="en-US" sz="1400" dirty="0">
                <a:solidFill>
                  <a:prstClr val="black"/>
                </a:solidFill>
                <a:latin typeface="Lucida Console" panose="020B0609040504020204" pitchFamily="49" charset="0"/>
              </a:rPr>
              <a:t> </a:t>
            </a:r>
            <a:r>
              <a:rPr lang="en-US" sz="1400" dirty="0" err="1">
                <a:solidFill>
                  <a:srgbClr val="8A2BE2"/>
                </a:solidFill>
                <a:latin typeface="Lucida Console" panose="020B0609040504020204" pitchFamily="49" charset="0"/>
              </a:rPr>
              <a:t>DSCTempFolder</a:t>
            </a:r>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r>
              <a:rPr lang="en-US" sz="1400" dirty="0" err="1">
                <a:solidFill>
                  <a:prstClr val="black"/>
                </a:solidFill>
                <a:latin typeface="Lucida Console" panose="020B0609040504020204" pitchFamily="49" charset="0"/>
              </a:rPr>
              <a:t>DestinationPath</a:t>
            </a:r>
            <a:r>
              <a:rPr lang="en-US" sz="1400" dirty="0">
                <a:solidFill>
                  <a:prstClr val="black"/>
                </a:solidFill>
                <a:latin typeface="Lucida Console" panose="020B0609040504020204" pitchFamily="49" charset="0"/>
              </a:rPr>
              <a:t>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'C:\</a:t>
            </a:r>
            <a:r>
              <a:rPr lang="en-US" sz="1400" dirty="0" err="1">
                <a:solidFill>
                  <a:srgbClr val="8B0000"/>
                </a:solidFill>
                <a:latin typeface="Lucida Console" panose="020B0609040504020204" pitchFamily="49" charset="0"/>
              </a:rPr>
              <a:t>DSCTemp</a:t>
            </a:r>
            <a:r>
              <a:rPr lang="en-US" sz="1400" dirty="0">
                <a:solidFill>
                  <a:srgbClr val="8B0000"/>
                </a:solidFill>
                <a:latin typeface="Lucida Console" panose="020B0609040504020204" pitchFamily="49" charset="0"/>
              </a:rPr>
              <a:t>\'</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Ensure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'Present'</a:t>
            </a:r>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Type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'Directory'</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r>
              <a:rPr lang="en-US" sz="1400" dirty="0">
                <a:solidFill>
                  <a:srgbClr val="00008B"/>
                </a:solidFill>
                <a:latin typeface="Lucida Console" panose="020B0609040504020204" pitchFamily="49" charset="0"/>
              </a:rPr>
              <a:t>Archive</a:t>
            </a:r>
            <a:r>
              <a:rPr lang="en-US" sz="1400" dirty="0">
                <a:solidFill>
                  <a:prstClr val="black"/>
                </a:solidFill>
                <a:latin typeface="Lucida Console" panose="020B0609040504020204" pitchFamily="49" charset="0"/>
              </a:rPr>
              <a:t> </a:t>
            </a:r>
            <a:r>
              <a:rPr lang="en-US" sz="1400" dirty="0" err="1">
                <a:solidFill>
                  <a:srgbClr val="8A2BE2"/>
                </a:solidFill>
                <a:latin typeface="Lucida Console" panose="020B0609040504020204" pitchFamily="49" charset="0"/>
              </a:rPr>
              <a:t>ExtractZIP</a:t>
            </a:r>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Ensure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'Present'</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Path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'C:\</a:t>
            </a:r>
            <a:r>
              <a:rPr lang="en-US" sz="1400" dirty="0" err="1">
                <a:solidFill>
                  <a:srgbClr val="8B0000"/>
                </a:solidFill>
                <a:latin typeface="Lucida Console" panose="020B0609040504020204" pitchFamily="49" charset="0"/>
              </a:rPr>
              <a:t>InstallSource</a:t>
            </a:r>
            <a:r>
              <a:rPr lang="en-US" sz="1400" dirty="0">
                <a:solidFill>
                  <a:srgbClr val="8B0000"/>
                </a:solidFill>
                <a:latin typeface="Lucida Console" panose="020B0609040504020204" pitchFamily="49" charset="0"/>
              </a:rPr>
              <a:t>\LogParser.zip'</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Destination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'C:\</a:t>
            </a:r>
            <a:r>
              <a:rPr lang="en-US" sz="1400" dirty="0" err="1">
                <a:solidFill>
                  <a:srgbClr val="8B0000"/>
                </a:solidFill>
                <a:latin typeface="Lucida Console" panose="020B0609040504020204" pitchFamily="49" charset="0"/>
              </a:rPr>
              <a:t>DSCTemp</a:t>
            </a:r>
            <a:r>
              <a:rPr lang="en-US" sz="1400" dirty="0">
                <a:solidFill>
                  <a:srgbClr val="8B0000"/>
                </a:solidFill>
                <a:latin typeface="Lucida Console" panose="020B0609040504020204" pitchFamily="49" charset="0"/>
              </a:rPr>
              <a:t>\</a:t>
            </a:r>
            <a:r>
              <a:rPr lang="en-US" sz="1400" dirty="0" err="1">
                <a:solidFill>
                  <a:srgbClr val="8B0000"/>
                </a:solidFill>
                <a:latin typeface="Lucida Console" panose="020B0609040504020204" pitchFamily="49" charset="0"/>
              </a:rPr>
              <a:t>logparser</a:t>
            </a:r>
            <a:r>
              <a:rPr lang="en-US" sz="1400" dirty="0">
                <a:solidFill>
                  <a:srgbClr val="8B0000"/>
                </a:solidFill>
                <a:latin typeface="Lucida Console" panose="020B0609040504020204" pitchFamily="49" charset="0"/>
              </a:rPr>
              <a:t>\'</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Force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FF4500"/>
                </a:solidFill>
                <a:latin typeface="Lucida Console" panose="020B0609040504020204" pitchFamily="49" charset="0"/>
              </a:rPr>
              <a:t>$true</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r>
              <a:rPr lang="en-US" sz="1400" dirty="0" err="1">
                <a:solidFill>
                  <a:prstClr val="black"/>
                </a:solidFill>
                <a:latin typeface="Lucida Console" panose="020B0609040504020204" pitchFamily="49" charset="0"/>
              </a:rPr>
              <a:t>DependsOn</a:t>
            </a:r>
            <a:r>
              <a:rPr lang="en-US" sz="1400" dirty="0">
                <a:solidFill>
                  <a:prstClr val="black"/>
                </a:solidFill>
                <a:latin typeface="Lucida Console" panose="020B0609040504020204" pitchFamily="49" charset="0"/>
              </a:rPr>
              <a:t>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'[File]</a:t>
            </a:r>
            <a:r>
              <a:rPr lang="en-US" sz="1400" dirty="0" err="1">
                <a:solidFill>
                  <a:srgbClr val="8B0000"/>
                </a:solidFill>
                <a:latin typeface="Lucida Console" panose="020B0609040504020204" pitchFamily="49" charset="0"/>
              </a:rPr>
              <a:t>DSCTempFolder</a:t>
            </a:r>
            <a:r>
              <a:rPr lang="en-US" sz="1400" dirty="0">
                <a:solidFill>
                  <a:srgbClr val="8B0000"/>
                </a:solidFill>
                <a:latin typeface="Lucida Console" panose="020B0609040504020204" pitchFamily="49" charset="0"/>
              </a:rPr>
              <a:t>'</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r>
              <a:rPr lang="en-US" sz="1400" dirty="0">
                <a:solidFill>
                  <a:srgbClr val="00008B"/>
                </a:solidFill>
                <a:latin typeface="Lucida Console" panose="020B0609040504020204" pitchFamily="49" charset="0"/>
              </a:rPr>
              <a:t>Package</a:t>
            </a:r>
            <a:r>
              <a:rPr lang="en-US" sz="1400" dirty="0">
                <a:solidFill>
                  <a:prstClr val="black"/>
                </a:solidFill>
                <a:latin typeface="Lucida Console" panose="020B0609040504020204" pitchFamily="49" charset="0"/>
              </a:rPr>
              <a:t> </a:t>
            </a:r>
            <a:r>
              <a:rPr lang="en-US" sz="1400" dirty="0" err="1">
                <a:solidFill>
                  <a:srgbClr val="8A2BE2"/>
                </a:solidFill>
                <a:latin typeface="Lucida Console" panose="020B0609040504020204" pitchFamily="49" charset="0"/>
              </a:rPr>
              <a:t>InstallLogParser</a:t>
            </a:r>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Ensure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'Absent'</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Name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'Log Parser 2.2'</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Path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'C:\</a:t>
            </a:r>
            <a:r>
              <a:rPr lang="en-US" sz="1400" dirty="0" err="1">
                <a:solidFill>
                  <a:srgbClr val="8B0000"/>
                </a:solidFill>
                <a:latin typeface="Lucida Console" panose="020B0609040504020204" pitchFamily="49" charset="0"/>
              </a:rPr>
              <a:t>DSCTemp</a:t>
            </a:r>
            <a:r>
              <a:rPr lang="en-US" sz="1400" dirty="0">
                <a:solidFill>
                  <a:srgbClr val="8B0000"/>
                </a:solidFill>
                <a:latin typeface="Lucida Console" panose="020B0609040504020204" pitchFamily="49" charset="0"/>
              </a:rPr>
              <a:t>\</a:t>
            </a:r>
            <a:r>
              <a:rPr lang="en-US" sz="1400" dirty="0" err="1">
                <a:solidFill>
                  <a:srgbClr val="8B0000"/>
                </a:solidFill>
                <a:latin typeface="Lucida Console" panose="020B0609040504020204" pitchFamily="49" charset="0"/>
              </a:rPr>
              <a:t>logparser</a:t>
            </a:r>
            <a:r>
              <a:rPr lang="en-US" sz="1400" dirty="0">
                <a:solidFill>
                  <a:srgbClr val="8B0000"/>
                </a:solidFill>
                <a:latin typeface="Lucida Console" panose="020B0609040504020204" pitchFamily="49" charset="0"/>
              </a:rPr>
              <a:t>\logparser.msi'</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r>
              <a:rPr lang="en-US" sz="1400" dirty="0" err="1">
                <a:solidFill>
                  <a:prstClr val="black"/>
                </a:solidFill>
                <a:latin typeface="Lucida Console" panose="020B0609040504020204" pitchFamily="49" charset="0"/>
              </a:rPr>
              <a:t>ProductId</a:t>
            </a:r>
            <a:r>
              <a:rPr lang="en-US" sz="1400" dirty="0">
                <a:solidFill>
                  <a:prstClr val="black"/>
                </a:solidFill>
                <a:latin typeface="Lucida Console" panose="020B0609040504020204" pitchFamily="49" charset="0"/>
              </a:rPr>
              <a:t>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'4AC23178-EEBC-4BAF-8CC0-AB15C8897AC9'</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r>
              <a:rPr lang="en-US" sz="1400" dirty="0" err="1">
                <a:solidFill>
                  <a:prstClr val="black"/>
                </a:solidFill>
                <a:latin typeface="Lucida Console" panose="020B0609040504020204" pitchFamily="49" charset="0"/>
              </a:rPr>
              <a:t>DependsOn</a:t>
            </a:r>
            <a:r>
              <a:rPr lang="en-US" sz="1400" dirty="0">
                <a:solidFill>
                  <a:prstClr val="black"/>
                </a:solidFill>
                <a:latin typeface="Lucida Console" panose="020B0609040504020204" pitchFamily="49" charset="0"/>
              </a:rPr>
              <a:t>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'[Archive]</a:t>
            </a:r>
            <a:r>
              <a:rPr lang="en-US" sz="1400" dirty="0" err="1">
                <a:solidFill>
                  <a:srgbClr val="8B0000"/>
                </a:solidFill>
                <a:latin typeface="Lucida Console" panose="020B0609040504020204" pitchFamily="49" charset="0"/>
              </a:rPr>
              <a:t>ExtractZIP</a:t>
            </a:r>
            <a:r>
              <a:rPr lang="en-US" sz="1400" dirty="0">
                <a:solidFill>
                  <a:srgbClr val="8B0000"/>
                </a:solidFill>
                <a:latin typeface="Lucida Console" panose="020B0609040504020204" pitchFamily="49" charset="0"/>
              </a:rPr>
              <a:t>'</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p>
        </p:txBody>
      </p:sp>
      <p:sp>
        <p:nvSpPr>
          <p:cNvPr id="6" name="Rectangle 5"/>
          <p:cNvSpPr/>
          <p:nvPr/>
        </p:nvSpPr>
        <p:spPr>
          <a:xfrm>
            <a:off x="5624941" y="3655304"/>
            <a:ext cx="4445333" cy="263553"/>
          </a:xfrm>
          <a:prstGeom prst="rect">
            <a:avLst/>
          </a:prstGeom>
          <a:noFill/>
          <a:ln w="3810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624941" y="5151595"/>
            <a:ext cx="4445333" cy="263553"/>
          </a:xfrm>
          <a:prstGeom prst="rect">
            <a:avLst/>
          </a:prstGeom>
          <a:noFill/>
          <a:ln w="3810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urved Up Arrow 7"/>
          <p:cNvSpPr/>
          <p:nvPr/>
        </p:nvSpPr>
        <p:spPr>
          <a:xfrm rot="16200000">
            <a:off x="9506734" y="2196004"/>
            <a:ext cx="2513915" cy="1023140"/>
          </a:xfrm>
          <a:prstGeom prst="curvedUp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urved Up Arrow 9"/>
          <p:cNvSpPr/>
          <p:nvPr/>
        </p:nvSpPr>
        <p:spPr>
          <a:xfrm rot="16200000">
            <a:off x="9519450" y="3682011"/>
            <a:ext cx="2513915" cy="1023140"/>
          </a:xfrm>
          <a:prstGeom prst="curvedUp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592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Credential Example: Configuration</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49</a:t>
            </a:fld>
            <a:endParaRPr lang="en-US"/>
          </a:p>
        </p:txBody>
      </p:sp>
      <p:sp>
        <p:nvSpPr>
          <p:cNvPr id="5" name="Rectangle 4"/>
          <p:cNvSpPr/>
          <p:nvPr/>
        </p:nvSpPr>
        <p:spPr>
          <a:xfrm>
            <a:off x="5295254" y="1095732"/>
            <a:ext cx="6096000" cy="5047536"/>
          </a:xfrm>
          <a:prstGeom prst="rect">
            <a:avLst/>
          </a:prstGeom>
        </p:spPr>
        <p:txBody>
          <a:bodyPr>
            <a:spAutoFit/>
          </a:bodyPr>
          <a:lstStyle/>
          <a:p>
            <a:r>
              <a:rPr lang="en-US" sz="1400" dirty="0"/>
              <a:t> </a:t>
            </a:r>
            <a:r>
              <a:rPr lang="en-US" sz="1400" dirty="0">
                <a:solidFill>
                  <a:srgbClr val="00008B"/>
                </a:solidFill>
                <a:latin typeface="Lucida Console" panose="020B0609040504020204" pitchFamily="49" charset="0"/>
              </a:rPr>
              <a:t>Configuration</a:t>
            </a:r>
            <a:r>
              <a:rPr lang="en-US" sz="1400" dirty="0">
                <a:solidFill>
                  <a:prstClr val="black"/>
                </a:solidFill>
                <a:latin typeface="Lucida Console" panose="020B0609040504020204" pitchFamily="49" charset="0"/>
              </a:rPr>
              <a:t> </a:t>
            </a:r>
            <a:r>
              <a:rPr lang="en-US" sz="1400" dirty="0" err="1">
                <a:solidFill>
                  <a:srgbClr val="8A2BE2"/>
                </a:solidFill>
                <a:latin typeface="Lucida Console" panose="020B0609040504020204" pitchFamily="49" charset="0"/>
              </a:rPr>
              <a:t>CredentialEncryptionExample</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a:t>
            </a:r>
          </a:p>
          <a:p>
            <a:r>
              <a:rPr lang="en-US" sz="1400" dirty="0">
                <a:solidFill>
                  <a:prstClr val="black"/>
                </a:solidFill>
                <a:latin typeface="Lucida Console" panose="020B0609040504020204" pitchFamily="49" charset="0"/>
              </a:rPr>
              <a:t>    </a:t>
            </a:r>
            <a:r>
              <a:rPr lang="en-US" sz="1400" dirty="0" err="1">
                <a:solidFill>
                  <a:srgbClr val="00008B"/>
                </a:solidFill>
                <a:latin typeface="Lucida Console" panose="020B0609040504020204" pitchFamily="49" charset="0"/>
              </a:rPr>
              <a:t>Param</a:t>
            </a:r>
            <a:r>
              <a:rPr lang="en-US" sz="1400" dirty="0">
                <a:solidFill>
                  <a:prstClr val="black"/>
                </a:solidFill>
                <a:latin typeface="Lucida Console" panose="020B0609040504020204" pitchFamily="49" charset="0"/>
              </a:rPr>
              <a:t>(</a:t>
            </a:r>
          </a:p>
          <a:p>
            <a:r>
              <a:rPr lang="en-US" sz="1400" dirty="0">
                <a:solidFill>
                  <a:prstClr val="black"/>
                </a:solidFill>
                <a:latin typeface="Lucida Console" panose="020B0609040504020204" pitchFamily="49" charset="0"/>
              </a:rPr>
              <a:t>        </a:t>
            </a:r>
            <a:r>
              <a:rPr lang="en-US" sz="1400" dirty="0">
                <a:solidFill>
                  <a:srgbClr val="A9A9A9"/>
                </a:solidFill>
                <a:latin typeface="Lucida Console" panose="020B0609040504020204" pitchFamily="49" charset="0"/>
              </a:rPr>
              <a:t>[</a:t>
            </a:r>
            <a:r>
              <a:rPr lang="en-US" sz="1400" dirty="0">
                <a:solidFill>
                  <a:srgbClr val="00BFFF"/>
                </a:solidFill>
                <a:latin typeface="Lucida Console" panose="020B0609040504020204" pitchFamily="49" charset="0"/>
              </a:rPr>
              <a:t>Parameter</a:t>
            </a:r>
            <a:r>
              <a:rPr lang="en-US" sz="1400" dirty="0">
                <a:solidFill>
                  <a:prstClr val="black"/>
                </a:solidFill>
                <a:latin typeface="Lucida Console" panose="020B0609040504020204" pitchFamily="49" charset="0"/>
              </a:rPr>
              <a:t>(Mandatory</a:t>
            </a:r>
            <a:r>
              <a:rPr lang="en-US" sz="1400" dirty="0">
                <a:solidFill>
                  <a:srgbClr val="A9A9A9"/>
                </a:solidFill>
                <a:latin typeface="Lucida Console" panose="020B0609040504020204" pitchFamily="49" charset="0"/>
              </a:rPr>
              <a:t>=</a:t>
            </a:r>
            <a:r>
              <a:rPr lang="en-US" sz="1400" dirty="0">
                <a:solidFill>
                  <a:srgbClr val="FF4500"/>
                </a:solidFill>
                <a:latin typeface="Lucida Console" panose="020B0609040504020204" pitchFamily="49" charset="0"/>
              </a:rPr>
              <a:t>$true</a:t>
            </a:r>
            <a:r>
              <a:rPr lang="en-US" sz="1400" dirty="0">
                <a:solidFill>
                  <a:prstClr val="black"/>
                </a:solidFill>
                <a:latin typeface="Lucida Console" panose="020B0609040504020204" pitchFamily="49" charset="0"/>
              </a:rPr>
              <a:t>)</a:t>
            </a:r>
            <a:r>
              <a:rPr lang="en-US" sz="1400" dirty="0">
                <a:solidFill>
                  <a:srgbClr val="A9A9A9"/>
                </a:solidFill>
                <a:latin typeface="Lucida Console" panose="020B0609040504020204" pitchFamily="49" charset="0"/>
              </a:rPr>
              <a:t>]</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r>
              <a:rPr lang="en-US" sz="1400" dirty="0">
                <a:solidFill>
                  <a:srgbClr val="A9A9A9"/>
                </a:solidFill>
                <a:latin typeface="Lucida Console" panose="020B0609040504020204" pitchFamily="49" charset="0"/>
              </a:rPr>
              <a:t>[</a:t>
            </a:r>
            <a:r>
              <a:rPr lang="en-US" sz="1400" dirty="0" err="1">
                <a:solidFill>
                  <a:srgbClr val="008080"/>
                </a:solidFill>
                <a:latin typeface="Lucida Console" panose="020B0609040504020204" pitchFamily="49" charset="0"/>
              </a:rPr>
              <a:t>PsCredential</a:t>
            </a:r>
            <a:r>
              <a:rPr lang="en-US" sz="1400" dirty="0">
                <a:solidFill>
                  <a:srgbClr val="A9A9A9"/>
                </a:solidFill>
                <a:latin typeface="Lucida Console" panose="020B0609040504020204" pitchFamily="49" charset="0"/>
              </a:rPr>
              <a:t>]</a:t>
            </a:r>
            <a:r>
              <a:rPr lang="en-US" sz="1400" dirty="0">
                <a:solidFill>
                  <a:srgbClr val="FF4500"/>
                </a:solidFill>
                <a:latin typeface="Lucida Console" panose="020B0609040504020204" pitchFamily="49" charset="0"/>
              </a:rPr>
              <a:t>$Credential</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p>
          <a:p>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r>
              <a:rPr lang="en-US" sz="1400" dirty="0">
                <a:solidFill>
                  <a:srgbClr val="00008B"/>
                </a:solidFill>
                <a:latin typeface="Lucida Console" panose="020B0609040504020204" pitchFamily="49" charset="0"/>
              </a:rPr>
              <a:t>Node</a:t>
            </a:r>
            <a:r>
              <a:rPr lang="en-US" sz="1400" dirty="0">
                <a:solidFill>
                  <a:prstClr val="black"/>
                </a:solidFill>
                <a:latin typeface="Lucida Console" panose="020B0609040504020204" pitchFamily="49" charset="0"/>
              </a:rPr>
              <a:t> </a:t>
            </a:r>
            <a:r>
              <a:rPr lang="en-US" sz="1400" dirty="0">
                <a:solidFill>
                  <a:srgbClr val="FF4500"/>
                </a:solidFill>
                <a:latin typeface="Lucida Console" panose="020B0609040504020204" pitchFamily="49" charset="0"/>
              </a:rPr>
              <a:t>$</a:t>
            </a:r>
            <a:r>
              <a:rPr lang="en-US" sz="1400" dirty="0" err="1">
                <a:solidFill>
                  <a:srgbClr val="FF4500"/>
                </a:solidFill>
                <a:latin typeface="Lucida Console" panose="020B0609040504020204" pitchFamily="49" charset="0"/>
              </a:rPr>
              <a:t>AllNodes</a:t>
            </a:r>
            <a:r>
              <a:rPr lang="en-US" sz="1400" dirty="0" err="1">
                <a:solidFill>
                  <a:srgbClr val="A9A9A9"/>
                </a:solidFill>
                <a:latin typeface="Lucida Console" panose="020B0609040504020204" pitchFamily="49" charset="0"/>
              </a:rPr>
              <a:t>.</a:t>
            </a:r>
            <a:r>
              <a:rPr lang="en-US" sz="1400" dirty="0" err="1">
                <a:solidFill>
                  <a:prstClr val="black"/>
                </a:solidFill>
                <a:latin typeface="Lucida Console" panose="020B0609040504020204" pitchFamily="49" charset="0"/>
              </a:rPr>
              <a:t>NodeName</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r>
              <a:rPr lang="en-US" sz="1400" dirty="0">
                <a:solidFill>
                  <a:srgbClr val="00008B"/>
                </a:solidFill>
                <a:latin typeface="Lucida Console" panose="020B0609040504020204" pitchFamily="49" charset="0"/>
              </a:rPr>
              <a:t>Group</a:t>
            </a:r>
            <a:r>
              <a:rPr lang="en-US" sz="1400" dirty="0">
                <a:solidFill>
                  <a:prstClr val="black"/>
                </a:solidFill>
                <a:latin typeface="Lucida Console" panose="020B0609040504020204" pitchFamily="49" charset="0"/>
              </a:rPr>
              <a:t> </a:t>
            </a:r>
            <a:r>
              <a:rPr lang="en-US" sz="1400" dirty="0" err="1">
                <a:solidFill>
                  <a:srgbClr val="8A2BE2"/>
                </a:solidFill>
                <a:latin typeface="Lucida Console" panose="020B0609040504020204" pitchFamily="49" charset="0"/>
              </a:rPr>
              <a:t>TestGroup</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r>
              <a:rPr lang="en-US" sz="1400" dirty="0" err="1">
                <a:solidFill>
                  <a:prstClr val="black"/>
                </a:solidFill>
                <a:latin typeface="Lucida Console" panose="020B0609040504020204" pitchFamily="49" charset="0"/>
              </a:rPr>
              <a:t>GroupName</a:t>
            </a:r>
            <a:r>
              <a:rPr lang="en-US" sz="1400" dirty="0">
                <a:solidFill>
                  <a:prstClr val="black"/>
                </a:solidFill>
                <a:latin typeface="Lucida Console" panose="020B0609040504020204" pitchFamily="49" charset="0"/>
              </a:rPr>
              <a:t>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a:t>
            </a:r>
            <a:r>
              <a:rPr lang="en-US" sz="1400" dirty="0" err="1">
                <a:solidFill>
                  <a:srgbClr val="8B0000"/>
                </a:solidFill>
                <a:latin typeface="Lucida Console" panose="020B0609040504020204" pitchFamily="49" charset="0"/>
              </a:rPr>
              <a:t>LocalServiceGroup</a:t>
            </a:r>
            <a:r>
              <a:rPr lang="en-US" sz="1400" dirty="0">
                <a:solidFill>
                  <a:srgbClr val="8B0000"/>
                </a:solidFill>
                <a:latin typeface="Lucida Console" panose="020B0609040504020204" pitchFamily="49" charset="0"/>
              </a:rPr>
              <a:t>'</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Members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a:t>
            </a:r>
            <a:r>
              <a:rPr lang="en-US" sz="1400" dirty="0" err="1">
                <a:solidFill>
                  <a:srgbClr val="8B0000"/>
                </a:solidFill>
                <a:latin typeface="Lucida Console" panose="020B0609040504020204" pitchFamily="49" charset="0"/>
              </a:rPr>
              <a:t>contoso</a:t>
            </a:r>
            <a:r>
              <a:rPr lang="en-US" sz="1400" dirty="0">
                <a:solidFill>
                  <a:srgbClr val="8B0000"/>
                </a:solidFill>
                <a:latin typeface="Lucida Console" panose="020B0609040504020204" pitchFamily="49" charset="0"/>
              </a:rPr>
              <a:t>\</a:t>
            </a:r>
            <a:r>
              <a:rPr lang="en-US" sz="1400" dirty="0" err="1">
                <a:solidFill>
                  <a:srgbClr val="8B0000"/>
                </a:solidFill>
                <a:latin typeface="Lucida Console" panose="020B0609040504020204" pitchFamily="49" charset="0"/>
              </a:rPr>
              <a:t>ericlang</a:t>
            </a:r>
            <a:r>
              <a:rPr lang="en-US" sz="1400" dirty="0">
                <a:solidFill>
                  <a:srgbClr val="8B0000"/>
                </a:solidFill>
                <a:latin typeface="Lucida Console" panose="020B0609040504020204" pitchFamily="49" charset="0"/>
              </a:rPr>
              <a:t>'</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Ensure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'Present'</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Credential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FF4500"/>
                </a:solidFill>
                <a:latin typeface="Lucida Console" panose="020B0609040504020204" pitchFamily="49" charset="0"/>
              </a:rPr>
              <a:t>$Credential</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r>
              <a:rPr lang="en-US" sz="1400" dirty="0" err="1">
                <a:solidFill>
                  <a:srgbClr val="00008B"/>
                </a:solidFill>
                <a:latin typeface="Lucida Console" panose="020B0609040504020204" pitchFamily="49" charset="0"/>
              </a:rPr>
              <a:t>LocalConfigurationManager</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r>
              <a:rPr lang="en-US" sz="1400" dirty="0" err="1">
                <a:solidFill>
                  <a:prstClr val="black"/>
                </a:solidFill>
                <a:latin typeface="Lucida Console" panose="020B0609040504020204" pitchFamily="49" charset="0"/>
              </a:rPr>
              <a:t>CertificateId</a:t>
            </a:r>
            <a:r>
              <a:rPr lang="en-US" sz="1400" dirty="0">
                <a:solidFill>
                  <a:prstClr val="black"/>
                </a:solidFill>
                <a:latin typeface="Lucida Console" panose="020B0609040504020204" pitchFamily="49" charset="0"/>
              </a:rPr>
              <a:t>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FF4500"/>
                </a:solidFill>
                <a:latin typeface="Lucida Console" panose="020B0609040504020204" pitchFamily="49" charset="0"/>
              </a:rPr>
              <a:t>$</a:t>
            </a:r>
            <a:r>
              <a:rPr lang="en-US" sz="1400" dirty="0" err="1">
                <a:solidFill>
                  <a:srgbClr val="FF4500"/>
                </a:solidFill>
                <a:latin typeface="Lucida Console" panose="020B0609040504020204" pitchFamily="49" charset="0"/>
              </a:rPr>
              <a:t>node</a:t>
            </a:r>
            <a:r>
              <a:rPr lang="en-US" sz="1400" dirty="0" err="1">
                <a:solidFill>
                  <a:srgbClr val="A9A9A9"/>
                </a:solidFill>
                <a:latin typeface="Lucida Console" panose="020B0609040504020204" pitchFamily="49" charset="0"/>
              </a:rPr>
              <a:t>.</a:t>
            </a:r>
            <a:r>
              <a:rPr lang="en-US" sz="1400" dirty="0" err="1">
                <a:solidFill>
                  <a:prstClr val="black"/>
                </a:solidFill>
                <a:latin typeface="Lucida Console" panose="020B0609040504020204" pitchFamily="49" charset="0"/>
              </a:rPr>
              <a:t>Thumbprint</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p>
        </p:txBody>
      </p:sp>
      <p:sp>
        <p:nvSpPr>
          <p:cNvPr id="6" name="Rectangular Callout 5"/>
          <p:cNvSpPr/>
          <p:nvPr/>
        </p:nvSpPr>
        <p:spPr>
          <a:xfrm>
            <a:off x="1022889" y="2257775"/>
            <a:ext cx="2515316" cy="392435"/>
          </a:xfrm>
          <a:prstGeom prst="wedgeRectCallout">
            <a:avLst>
              <a:gd name="adj1" fmla="val 151550"/>
              <a:gd name="adj2" fmla="val -81868"/>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Credential Parameter</a:t>
            </a:r>
          </a:p>
        </p:txBody>
      </p:sp>
      <p:sp>
        <p:nvSpPr>
          <p:cNvPr id="7" name="Rectangular Callout 6"/>
          <p:cNvSpPr/>
          <p:nvPr/>
        </p:nvSpPr>
        <p:spPr>
          <a:xfrm>
            <a:off x="1462867" y="3844697"/>
            <a:ext cx="2515316" cy="392435"/>
          </a:xfrm>
          <a:prstGeom prst="wedgeRectCallout">
            <a:avLst>
              <a:gd name="adj1" fmla="val 151550"/>
              <a:gd name="adj2" fmla="val 56356"/>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Resource Credential</a:t>
            </a:r>
          </a:p>
        </p:txBody>
      </p:sp>
      <p:sp>
        <p:nvSpPr>
          <p:cNvPr id="8" name="Rectangular Callout 7"/>
          <p:cNvSpPr/>
          <p:nvPr/>
        </p:nvSpPr>
        <p:spPr>
          <a:xfrm>
            <a:off x="1187056" y="5308089"/>
            <a:ext cx="3229673" cy="392435"/>
          </a:xfrm>
          <a:prstGeom prst="wedgeRectCallout">
            <a:avLst>
              <a:gd name="adj1" fmla="val 113160"/>
              <a:gd name="adj2" fmla="val -46325"/>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LCM Certificate Thumbprint</a:t>
            </a:r>
          </a:p>
        </p:txBody>
      </p:sp>
    </p:spTree>
    <p:extLst>
      <p:ext uri="{BB962C8B-B14F-4D97-AF65-F5344CB8AC3E}">
        <p14:creationId xmlns:p14="http://schemas.microsoft.com/office/powerpoint/2010/main" val="990130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dirty="0"/>
              <a:t>What is Desired State Configuration (DSC)?</a:t>
            </a:r>
          </a:p>
        </p:txBody>
      </p:sp>
      <p:sp>
        <p:nvSpPr>
          <p:cNvPr id="10" name="Content Placeholder 9"/>
          <p:cNvSpPr>
            <a:spLocks noGrp="1"/>
          </p:cNvSpPr>
          <p:nvPr>
            <p:ph sz="quarter" idx="13"/>
          </p:nvPr>
        </p:nvSpPr>
        <p:spPr>
          <a:xfrm>
            <a:off x="406400" y="1238000"/>
            <a:ext cx="11176000" cy="4950296"/>
          </a:xfrm>
        </p:spPr>
        <p:txBody>
          <a:bodyPr>
            <a:normAutofit fontScale="32500" lnSpcReduction="20000"/>
          </a:bodyPr>
          <a:lstStyle/>
          <a:p>
            <a:pPr marL="342900" indent="-342900">
              <a:buFont typeface="Arial" panose="020B0604020202020204" pitchFamily="34" charset="0"/>
              <a:buChar char="•"/>
            </a:pPr>
            <a:endParaRPr lang="en-AU" sz="2400" dirty="0"/>
          </a:p>
          <a:p>
            <a:pPr>
              <a:lnSpc>
                <a:spcPct val="170000"/>
              </a:lnSpc>
            </a:pPr>
            <a:r>
              <a:rPr lang="en-AU" sz="6000" dirty="0">
                <a:solidFill>
                  <a:schemeClr val="bg1"/>
                </a:solidFill>
              </a:rPr>
              <a:t>Method of specifying the configuration to be present on a computer</a:t>
            </a:r>
            <a:endParaRPr lang="en-AU" sz="6000" dirty="0"/>
          </a:p>
          <a:p>
            <a:pPr marL="1309688" lvl="1" indent="-685800">
              <a:lnSpc>
                <a:spcPct val="170000"/>
              </a:lnSpc>
            </a:pPr>
            <a:r>
              <a:rPr lang="en-AU" sz="5000" dirty="0"/>
              <a:t>PowerShell language extension in v4.0, v5.x</a:t>
            </a:r>
          </a:p>
          <a:p>
            <a:pPr marL="1309688" lvl="1" indent="-685800">
              <a:lnSpc>
                <a:spcPct val="170000"/>
              </a:lnSpc>
            </a:pPr>
            <a:r>
              <a:rPr lang="en-AU" sz="5000" dirty="0"/>
              <a:t>Enables deployment and management of software configuration</a:t>
            </a:r>
          </a:p>
          <a:p>
            <a:pPr lvl="1" indent="0">
              <a:lnSpc>
                <a:spcPct val="170000"/>
              </a:lnSpc>
              <a:buNone/>
            </a:pPr>
            <a:endParaRPr lang="en-AU" sz="5000" dirty="0"/>
          </a:p>
          <a:p>
            <a:pPr marL="1309688" lvl="1" indent="-685800">
              <a:lnSpc>
                <a:spcPct val="170000"/>
              </a:lnSpc>
            </a:pPr>
            <a:r>
              <a:rPr lang="en-AU" sz="5000" dirty="0"/>
              <a:t>Allows continuous configuration testing and re-application to prevent configuration drift</a:t>
            </a:r>
          </a:p>
          <a:p>
            <a:pPr marL="1309688" lvl="1" indent="-685800">
              <a:lnSpc>
                <a:spcPct val="170000"/>
              </a:lnSpc>
            </a:pPr>
            <a:r>
              <a:rPr lang="en-AU" sz="5000" dirty="0"/>
              <a:t>Resources specify how software is to be configured</a:t>
            </a:r>
          </a:p>
          <a:p>
            <a:pPr marL="1309688" lvl="1" indent="-685800">
              <a:lnSpc>
                <a:spcPct val="170000"/>
              </a:lnSpc>
            </a:pPr>
            <a:r>
              <a:rPr lang="en-AU" sz="5000" dirty="0"/>
              <a:t>Requires PowerShell Remoting to be enabled</a:t>
            </a:r>
          </a:p>
          <a:p>
            <a:pPr lvl="1" indent="0">
              <a:lnSpc>
                <a:spcPct val="170000"/>
              </a:lnSpc>
              <a:buNone/>
            </a:pPr>
            <a:endParaRPr lang="en-AU" sz="5000" dirty="0"/>
          </a:p>
          <a:p>
            <a:pPr marL="1309688" lvl="1" indent="-685800">
              <a:lnSpc>
                <a:spcPct val="170000"/>
              </a:lnSpc>
            </a:pPr>
            <a:r>
              <a:rPr lang="en-AU" sz="5000" dirty="0"/>
              <a:t>STRONGLY recommend PowerShell v5.1 for all systems.</a:t>
            </a:r>
          </a:p>
          <a:p>
            <a:pPr marL="1309688" lvl="1" indent="-685800">
              <a:lnSpc>
                <a:spcPct val="170000"/>
              </a:lnSpc>
            </a:pPr>
            <a:r>
              <a:rPr lang="en-AU" sz="5000" dirty="0"/>
              <a:t>Fully supported in Azure Automation (the preferred deployment method)</a:t>
            </a:r>
            <a:br>
              <a:rPr lang="en-AU" sz="2400" dirty="0"/>
            </a:br>
            <a:br>
              <a:rPr lang="en-AU" sz="2400" dirty="0"/>
            </a:br>
            <a:br>
              <a:rPr lang="en-AU" sz="2400" dirty="0"/>
            </a:br>
            <a:endParaRPr lang="en-AU" sz="2000" i="1" dirty="0">
              <a:solidFill>
                <a:schemeClr val="bg1"/>
              </a:solidFill>
              <a:latin typeface="Segoe UI Light" panose="020B0502040204020203" pitchFamily="34" charset="0"/>
              <a:cs typeface="Segoe UI Light" panose="020B0502040204020203" pitchFamily="34" charset="0"/>
            </a:endParaRPr>
          </a:p>
          <a:p>
            <a:endParaRPr lang="en-AU" sz="2400" dirty="0">
              <a:solidFill>
                <a:schemeClr val="bg1"/>
              </a:solidFill>
              <a:cs typeface="Segoe UI Light" panose="020B0502040204020203" pitchFamily="34" charset="0"/>
            </a:endParaRPr>
          </a:p>
          <a:p>
            <a:pPr marL="342900" indent="-342900">
              <a:buFont typeface="Arial" panose="020B0604020202020204" pitchFamily="34" charset="0"/>
              <a:buChar char="•"/>
            </a:pPr>
            <a:endParaRPr lang="en-AU" sz="2400" dirty="0">
              <a:solidFill>
                <a:schemeClr val="bg1"/>
              </a:solidFill>
              <a:cs typeface="Segoe UI Light" panose="020B0502040204020203" pitchFamily="34" charset="0"/>
            </a:endParaRPr>
          </a:p>
        </p:txBody>
      </p:sp>
      <p:sp>
        <p:nvSpPr>
          <p:cNvPr id="8" name="Slide Number Placeholder 7"/>
          <p:cNvSpPr>
            <a:spLocks noGrp="1"/>
          </p:cNvSpPr>
          <p:nvPr>
            <p:ph type="sldNum" sz="quarter" idx="11"/>
          </p:nvPr>
        </p:nvSpPr>
        <p:spPr/>
        <p:txBody>
          <a:bodyPr/>
          <a:lstStyle/>
          <a:p>
            <a:fld id="{74A398B2-5A34-1A4A-811E-F4027282568C}" type="slidenum">
              <a:rPr lang="en-US" smtClean="0"/>
              <a:pPr/>
              <a:t>5</a:t>
            </a:fld>
            <a:endParaRPr lang="en-US"/>
          </a:p>
        </p:txBody>
      </p:sp>
      <p:sp>
        <p:nvSpPr>
          <p:cNvPr id="2" name="Rectangle 1"/>
          <p:cNvSpPr/>
          <p:nvPr/>
        </p:nvSpPr>
        <p:spPr>
          <a:xfrm>
            <a:off x="649133" y="5392924"/>
            <a:ext cx="10834305" cy="461665"/>
          </a:xfrm>
          <a:prstGeom prst="rect">
            <a:avLst/>
          </a:prstGeom>
          <a:solidFill>
            <a:schemeClr val="tx1"/>
          </a:solidFill>
        </p:spPr>
        <p:txBody>
          <a:bodyPr wrap="square">
            <a:spAutoFit/>
          </a:bodyPr>
          <a:lstStyle/>
          <a:p>
            <a:endParaRPr lang="en-AU" sz="2400" dirty="0">
              <a:solidFill>
                <a:schemeClr val="bg1"/>
              </a:solidFill>
            </a:endParaRPr>
          </a:p>
        </p:txBody>
      </p:sp>
    </p:spTree>
    <p:extLst>
      <p:ext uri="{BB962C8B-B14F-4D97-AF65-F5344CB8AC3E}">
        <p14:creationId xmlns:p14="http://schemas.microsoft.com/office/powerpoint/2010/main" val="19919886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6" y="1"/>
            <a:ext cx="4517768" cy="656492"/>
          </a:xfrm>
        </p:spPr>
        <p:txBody>
          <a:bodyPr/>
          <a:lstStyle/>
          <a:p>
            <a:r>
              <a:rPr lang="en-AU" dirty="0">
                <a:latin typeface="Segoe UI Light" panose="020B0502040204020203" pitchFamily="34" charset="0"/>
                <a:cs typeface="Segoe UI Light" panose="020B0502040204020203" pitchFamily="34" charset="0"/>
              </a:rPr>
              <a:t>Detecting Configuration Drift</a:t>
            </a:r>
          </a:p>
        </p:txBody>
      </p:sp>
      <p:sp>
        <p:nvSpPr>
          <p:cNvPr id="4" name="Slide Number Placeholder 3"/>
          <p:cNvSpPr>
            <a:spLocks noGrp="1"/>
          </p:cNvSpPr>
          <p:nvPr>
            <p:ph type="sldNum" sz="quarter" idx="11"/>
          </p:nvPr>
        </p:nvSpPr>
        <p:spPr/>
        <p:txBody>
          <a:bodyPr/>
          <a:lstStyle/>
          <a:p>
            <a:fld id="{74A398B2-5A34-1A4A-811E-F4027282568C}" type="slidenum">
              <a:rPr lang="en-US" smtClean="0"/>
              <a:pPr/>
              <a:t>50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850969063"/>
              </p:ext>
            </p:extLst>
          </p:nvPr>
        </p:nvGraphicFramePr>
        <p:xfrm>
          <a:off x="479376" y="2204864"/>
          <a:ext cx="10999336" cy="2018090"/>
        </p:xfrm>
        <a:graphic>
          <a:graphicData uri="http://schemas.openxmlformats.org/drawingml/2006/table">
            <a:tbl>
              <a:tblPr firstRow="1" bandRow="1"/>
              <a:tblGrid>
                <a:gridCol w="10999336">
                  <a:extLst>
                    <a:ext uri="{9D8B030D-6E8A-4147-A177-3AD203B41FA5}">
                      <a16:colId xmlns:a16="http://schemas.microsoft.com/office/drawing/2014/main" val="2944040068"/>
                    </a:ext>
                  </a:extLst>
                </a:gridCol>
              </a:tblGrid>
              <a:tr h="597565">
                <a:tc>
                  <a:txBody>
                    <a:bodyPr/>
                    <a:lstStyle/>
                    <a:p>
                      <a:pPr marL="0" indent="0">
                        <a:buFont typeface="Arial" panose="020B0604020202020204" pitchFamily="34" charset="0"/>
                        <a:buNone/>
                      </a:pPr>
                      <a:r>
                        <a:rPr lang="en-AU" sz="2400" baseline="0" dirty="0">
                          <a:solidFill>
                            <a:prstClr val="black"/>
                          </a:solidFill>
                          <a:latin typeface="Segoe UI Light" panose="020B0502040204020203" pitchFamily="34" charset="0"/>
                          <a:cs typeface="Segoe UI Light" panose="020B0502040204020203" pitchFamily="34" charset="0"/>
                        </a:rPr>
                        <a:t>Compare current and actual configuration</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0723265"/>
                  </a:ext>
                </a:extLst>
              </a:tr>
              <a:tr h="597565">
                <a:tc>
                  <a:txBody>
                    <a:bodyPr/>
                    <a:lstStyle/>
                    <a:p>
                      <a:r>
                        <a:rPr lang="en-AU" sz="2400" dirty="0">
                          <a:solidFill>
                            <a:srgbClr val="F5F5F5"/>
                          </a:solidFill>
                          <a:latin typeface="Lucida Console" panose="020B0609040504020204" pitchFamily="49" charset="0"/>
                        </a:rPr>
                        <a:t>PS C:\&gt; </a:t>
                      </a:r>
                      <a:r>
                        <a:rPr lang="en-AU" sz="2400" dirty="0"/>
                        <a:t> </a:t>
                      </a:r>
                      <a:r>
                        <a:rPr lang="en-AU" sz="2400" dirty="0">
                          <a:solidFill>
                            <a:srgbClr val="FF4500"/>
                          </a:solidFill>
                          <a:latin typeface="Lucida Console" panose="020B0609040504020204" pitchFamily="49" charset="0"/>
                        </a:rPr>
                        <a:t>$Session</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E0FFFF"/>
                          </a:solidFill>
                          <a:latin typeface="Lucida Console" panose="020B0609040504020204" pitchFamily="49" charset="0"/>
                        </a:rPr>
                        <a:t>New-</a:t>
                      </a:r>
                      <a:r>
                        <a:rPr lang="en-AU" sz="2400" dirty="0" err="1">
                          <a:solidFill>
                            <a:srgbClr val="E0FFFF"/>
                          </a:solidFill>
                          <a:latin typeface="Lucida Console" panose="020B0609040504020204" pitchFamily="49" charset="0"/>
                        </a:rPr>
                        <a:t>CimSession</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a:t>
                      </a:r>
                      <a:r>
                        <a:rPr lang="en-AU" sz="2400" dirty="0" err="1">
                          <a:solidFill>
                            <a:srgbClr val="FFE4B5"/>
                          </a:solidFill>
                          <a:latin typeface="Lucida Console" panose="020B0609040504020204" pitchFamily="49" charset="0"/>
                        </a:rPr>
                        <a:t>ComputerName</a:t>
                      </a:r>
                      <a:r>
                        <a:rPr lang="en-AU" sz="2400" dirty="0">
                          <a:solidFill>
                            <a:srgbClr val="F5F5F5"/>
                          </a:solidFill>
                          <a:latin typeface="Lucida Console" panose="020B0609040504020204" pitchFamily="49" charset="0"/>
                        </a:rPr>
                        <a:t> </a:t>
                      </a:r>
                      <a:r>
                        <a:rPr lang="en-AU" sz="2400" dirty="0">
                          <a:solidFill>
                            <a:srgbClr val="DB7093"/>
                          </a:solidFill>
                          <a:latin typeface="Lucida Console" panose="020B0609040504020204" pitchFamily="49" charset="0"/>
                        </a:rPr>
                        <a:t>"om12ms"</a:t>
                      </a:r>
                      <a:endParaRPr lang="en-AU" sz="2400" dirty="0">
                        <a:solidFill>
                          <a:srgbClr val="EE82EE"/>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Test-</a:t>
                      </a:r>
                      <a:r>
                        <a:rPr lang="en-AU" sz="2400" dirty="0" err="1">
                          <a:solidFill>
                            <a:srgbClr val="E0FFFF"/>
                          </a:solidFill>
                          <a:latin typeface="Lucida Console" panose="020B0609040504020204" pitchFamily="49" charset="0"/>
                        </a:rPr>
                        <a:t>DscConfiguration</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a:t>
                      </a:r>
                      <a:r>
                        <a:rPr lang="en-AU" sz="2400" dirty="0" err="1">
                          <a:solidFill>
                            <a:srgbClr val="FFE4B5"/>
                          </a:solidFill>
                          <a:latin typeface="Lucida Console" panose="020B0609040504020204" pitchFamily="49" charset="0"/>
                        </a:rPr>
                        <a:t>CimSession</a:t>
                      </a:r>
                      <a:r>
                        <a:rPr lang="en-AU" sz="2400" dirty="0">
                          <a:solidFill>
                            <a:srgbClr val="F5F5F5"/>
                          </a:solidFill>
                          <a:latin typeface="Lucida Console" panose="020B0609040504020204" pitchFamily="49" charset="0"/>
                        </a:rPr>
                        <a:t> </a:t>
                      </a:r>
                      <a:r>
                        <a:rPr lang="en-AU" sz="2400" dirty="0">
                          <a:solidFill>
                            <a:srgbClr val="FF4500"/>
                          </a:solidFill>
                          <a:latin typeface="Lucida Console" panose="020B0609040504020204" pitchFamily="49" charset="0"/>
                        </a:rPr>
                        <a:t>$session</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chemeClr val="bg2">
                        <a:lumMod val="90000"/>
                        <a:lumOff val="10000"/>
                      </a:schemeClr>
                    </a:solidFill>
                  </a:tcPr>
                </a:tc>
                <a:extLst>
                  <a:ext uri="{0D108BD9-81ED-4DB2-BD59-A6C34878D82A}">
                    <a16:rowId xmlns:a16="http://schemas.microsoft.com/office/drawing/2014/main" val="117661732"/>
                  </a:ext>
                </a:extLst>
              </a:tr>
              <a:tr h="597565">
                <a:tc>
                  <a:txBody>
                    <a:bodyPr/>
                    <a:lstStyle/>
                    <a:p>
                      <a:pPr marL="0" indent="0">
                        <a:buFont typeface="Arial" panose="020B0604020202020204" pitchFamily="34" charset="0"/>
                        <a:buNone/>
                      </a:pPr>
                      <a:r>
                        <a:rPr lang="en-AU" sz="2400" baseline="0" dirty="0">
                          <a:solidFill>
                            <a:prstClr val="black"/>
                          </a:solidFill>
                          <a:latin typeface="Segoe UI Light" panose="020B0502040204020203" pitchFamily="34" charset="0"/>
                          <a:ea typeface="+mn-ea"/>
                          <a:cs typeface="Segoe UI Light" panose="020B0502040204020203" pitchFamily="34" charset="0"/>
                        </a:rPr>
                        <a:t>Returns "True" if the configuration matches and "False" if it does not match</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8075487"/>
                  </a:ext>
                </a:extLst>
              </a:tr>
            </a:tbl>
          </a:graphicData>
        </a:graphic>
      </p:graphicFrame>
    </p:spTree>
    <p:extLst>
      <p:ext uri="{BB962C8B-B14F-4D97-AF65-F5344CB8AC3E}">
        <p14:creationId xmlns:p14="http://schemas.microsoft.com/office/powerpoint/2010/main" val="931473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the Desired State</a:t>
            </a:r>
          </a:p>
        </p:txBody>
      </p:sp>
      <p:sp>
        <p:nvSpPr>
          <p:cNvPr id="3" name="Content Placeholder 2"/>
          <p:cNvSpPr>
            <a:spLocks noGrp="1"/>
          </p:cNvSpPr>
          <p:nvPr>
            <p:ph sz="quarter" idx="13"/>
          </p:nvPr>
        </p:nvSpPr>
        <p:spPr/>
        <p:txBody>
          <a:bodyPr/>
          <a:lstStyle/>
          <a:p>
            <a:pPr>
              <a:spcBef>
                <a:spcPts val="1800"/>
              </a:spcBef>
            </a:pPr>
            <a:r>
              <a:rPr lang="en-US" dirty="0"/>
              <a:t>Test-</a:t>
            </a:r>
            <a:r>
              <a:rPr lang="en-US" dirty="0" err="1"/>
              <a:t>DscConfiguration</a:t>
            </a:r>
            <a:r>
              <a:rPr lang="en-US" dirty="0"/>
              <a:t> – true/false desired state</a:t>
            </a:r>
          </a:p>
          <a:p>
            <a:pPr>
              <a:spcBef>
                <a:spcPts val="1800"/>
              </a:spcBef>
            </a:pPr>
            <a:r>
              <a:rPr lang="en-US" dirty="0"/>
              <a:t>Get-</a:t>
            </a:r>
            <a:r>
              <a:rPr lang="en-US" dirty="0" err="1"/>
              <a:t>DscConfiguration</a:t>
            </a:r>
            <a:r>
              <a:rPr lang="en-US" dirty="0"/>
              <a:t> – current state of configured resources</a:t>
            </a:r>
          </a:p>
          <a:p>
            <a:pPr>
              <a:spcBef>
                <a:spcPts val="1800"/>
              </a:spcBef>
            </a:pPr>
            <a:r>
              <a:rPr lang="en-US" dirty="0"/>
              <a:t>Get-</a:t>
            </a:r>
            <a:r>
              <a:rPr lang="en-US" dirty="0" err="1"/>
              <a:t>DscConfigurationStatus</a:t>
            </a:r>
            <a:r>
              <a:rPr lang="en-US" dirty="0"/>
              <a:t> – Date &amp; time, success or failure</a:t>
            </a:r>
          </a:p>
          <a:p>
            <a:pPr>
              <a:spcBef>
                <a:spcPts val="1800"/>
              </a:spcBef>
            </a:pPr>
            <a:r>
              <a:rPr lang="en-US" dirty="0"/>
              <a:t>Get-</a:t>
            </a:r>
            <a:r>
              <a:rPr lang="en-US" dirty="0" err="1"/>
              <a:t>DscConfigurationStatus</a:t>
            </a:r>
            <a:r>
              <a:rPr lang="en-US" dirty="0"/>
              <a:t> -All – History of DSC events and status</a:t>
            </a:r>
          </a:p>
          <a:p>
            <a:pPr>
              <a:spcBef>
                <a:spcPts val="1800"/>
              </a:spcBef>
            </a:pPr>
            <a:endParaRPr lang="en-US" dirty="0"/>
          </a:p>
          <a:p>
            <a:pPr>
              <a:spcBef>
                <a:spcPts val="1800"/>
              </a:spcBef>
            </a:pPr>
            <a:r>
              <a:rPr lang="en-US" dirty="0"/>
              <a:t>Use CIM sessions to target multiple nodes.</a:t>
            </a:r>
          </a:p>
          <a:p>
            <a:pPr>
              <a:spcBef>
                <a:spcPts val="1800"/>
              </a:spcBef>
            </a:pPr>
            <a:r>
              <a:rPr lang="en-US" dirty="0"/>
              <a:t>See also </a:t>
            </a:r>
            <a:r>
              <a:rPr lang="en-US" dirty="0">
                <a:hlinkClick r:id="rId2"/>
              </a:rPr>
              <a:t>https://microsoft.github.io/DSCEA/</a:t>
            </a:r>
            <a:r>
              <a:rPr lang="en-US" dirty="0"/>
              <a:t> </a:t>
            </a:r>
          </a:p>
        </p:txBody>
      </p:sp>
      <p:sp>
        <p:nvSpPr>
          <p:cNvPr id="4" name="Slide Number Placeholder 3"/>
          <p:cNvSpPr>
            <a:spLocks noGrp="1"/>
          </p:cNvSpPr>
          <p:nvPr>
            <p:ph type="sldNum" sz="quarter" idx="11"/>
          </p:nvPr>
        </p:nvSpPr>
        <p:spPr/>
        <p:txBody>
          <a:bodyPr/>
          <a:lstStyle/>
          <a:p>
            <a:fld id="{74A398B2-5A34-1A4A-811E-F4027282568C}" type="slidenum">
              <a:rPr lang="en-US" smtClean="0"/>
              <a:pPr/>
              <a:t>51</a:t>
            </a:fld>
            <a:endParaRPr lang="en-US"/>
          </a:p>
        </p:txBody>
      </p:sp>
    </p:spTree>
    <p:extLst>
      <p:ext uri="{BB962C8B-B14F-4D97-AF65-F5344CB8AC3E}">
        <p14:creationId xmlns:p14="http://schemas.microsoft.com/office/powerpoint/2010/main" val="197568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a:t>
            </a:r>
            <a:r>
              <a:rPr lang="en-US"/>
              <a:t> Pitfalls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52</a:t>
            </a:fld>
            <a:endParaRPr lang="en-US"/>
          </a:p>
        </p:txBody>
      </p:sp>
      <p:sp>
        <p:nvSpPr>
          <p:cNvPr id="4" name="TextBox 3"/>
          <p:cNvSpPr txBox="1"/>
          <p:nvPr/>
        </p:nvSpPr>
        <p:spPr>
          <a:xfrm>
            <a:off x="304800" y="1235947"/>
            <a:ext cx="5567966" cy="4093428"/>
          </a:xfrm>
          <a:prstGeom prst="rect">
            <a:avLst/>
          </a:prstGeom>
          <a:noFill/>
        </p:spPr>
        <p:txBody>
          <a:bodyPr wrap="square" rtlCol="0">
            <a:spAutoFit/>
          </a:bodyPr>
          <a:lstStyle/>
          <a:p>
            <a:pPr marL="342900" indent="-342900">
              <a:spcBef>
                <a:spcPts val="1800"/>
              </a:spcBef>
              <a:buFont typeface="Arial" panose="020B0604020202020204" pitchFamily="34" charset="0"/>
              <a:buChar char="•"/>
            </a:pPr>
            <a:r>
              <a:rPr lang="en-US" sz="2000" dirty="0">
                <a:solidFill>
                  <a:srgbClr val="3F3F3F"/>
                </a:solidFill>
                <a:latin typeface="Segoe UI Light" pitchFamily="34" charset="0"/>
                <a:cs typeface="Segoe UI Light" panose="020B0502040204020203" pitchFamily="34" charset="0"/>
              </a:rPr>
              <a:t>Verify connectivity to nodes using Test-</a:t>
            </a:r>
            <a:r>
              <a:rPr lang="en-US" sz="2000" dirty="0" err="1">
                <a:solidFill>
                  <a:srgbClr val="3F3F3F"/>
                </a:solidFill>
                <a:latin typeface="Segoe UI Light" pitchFamily="34" charset="0"/>
                <a:cs typeface="Segoe UI Light" panose="020B0502040204020203" pitchFamily="34" charset="0"/>
              </a:rPr>
              <a:t>WSMan</a:t>
            </a:r>
            <a:r>
              <a:rPr lang="en-US" sz="2000" dirty="0">
                <a:solidFill>
                  <a:srgbClr val="3F3F3F"/>
                </a:solidFill>
                <a:latin typeface="Segoe UI Light" pitchFamily="34" charset="0"/>
                <a:cs typeface="Segoe UI Light" panose="020B0502040204020203" pitchFamily="34" charset="0"/>
              </a:rPr>
              <a:t>.  Consider firewall and Kerberos authentication.</a:t>
            </a:r>
          </a:p>
          <a:p>
            <a:pPr marL="342900" indent="-342900" fontAlgn="ctr">
              <a:spcBef>
                <a:spcPts val="1800"/>
              </a:spcBef>
              <a:buFont typeface="Arial" panose="020B0604020202020204" pitchFamily="34" charset="0"/>
              <a:buChar char="•"/>
            </a:pPr>
            <a:r>
              <a:rPr lang="en-US" sz="2000" dirty="0">
                <a:solidFill>
                  <a:srgbClr val="3F3F3F"/>
                </a:solidFill>
                <a:latin typeface="Segoe UI Light" pitchFamily="34" charset="0"/>
                <a:cs typeface="Segoe UI Light" panose="020B0502040204020203" pitchFamily="34" charset="0"/>
              </a:rPr>
              <a:t>Build/compile your configuration on the same DSC version as the target node.</a:t>
            </a:r>
          </a:p>
          <a:p>
            <a:pPr marL="342900" indent="-342900" fontAlgn="ctr">
              <a:spcBef>
                <a:spcPts val="1800"/>
              </a:spcBef>
              <a:buFont typeface="Arial" panose="020B0604020202020204" pitchFamily="34" charset="0"/>
              <a:buChar char="•"/>
            </a:pPr>
            <a:r>
              <a:rPr lang="en-US" sz="2000" dirty="0">
                <a:solidFill>
                  <a:srgbClr val="3F3F3F"/>
                </a:solidFill>
                <a:latin typeface="Segoe UI Light" pitchFamily="34" charset="0"/>
                <a:cs typeface="Segoe UI Light" panose="020B0502040204020203" pitchFamily="34" charset="0"/>
              </a:rPr>
              <a:t>Patch servers to ensure the latest version of the LCM is available.</a:t>
            </a:r>
          </a:p>
          <a:p>
            <a:pPr marL="342900" indent="-342900" fontAlgn="ctr">
              <a:spcBef>
                <a:spcPts val="1800"/>
              </a:spcBef>
              <a:buFont typeface="Arial" panose="020B0604020202020204" pitchFamily="34" charset="0"/>
              <a:buChar char="•"/>
            </a:pPr>
            <a:r>
              <a:rPr lang="en-US" sz="2000" dirty="0">
                <a:solidFill>
                  <a:srgbClr val="3F3F3F"/>
                </a:solidFill>
                <a:latin typeface="Segoe UI Light" pitchFamily="34" charset="0"/>
                <a:cs typeface="Segoe UI Light" panose="020B0502040204020203" pitchFamily="34" charset="0"/>
              </a:rPr>
              <a:t>Unblock DSC </a:t>
            </a:r>
            <a:r>
              <a:rPr lang="en-US" sz="2000">
                <a:solidFill>
                  <a:srgbClr val="3F3F3F"/>
                </a:solidFill>
                <a:latin typeface="Segoe UI Light" pitchFamily="34" charset="0"/>
                <a:cs typeface="Segoe UI Light" panose="020B0502040204020203" pitchFamily="34" charset="0"/>
              </a:rPr>
              <a:t>resource </a:t>
            </a:r>
            <a:r>
              <a:rPr lang="en-US" sz="2000" dirty="0">
                <a:solidFill>
                  <a:srgbClr val="3F3F3F"/>
                </a:solidFill>
                <a:latin typeface="Segoe UI Light" pitchFamily="34" charset="0"/>
                <a:cs typeface="Segoe UI Light" panose="020B0502040204020203" pitchFamily="34" charset="0"/>
              </a:rPr>
              <a:t>zip</a:t>
            </a:r>
            <a:r>
              <a:rPr lang="en-US" sz="2000">
                <a:solidFill>
                  <a:srgbClr val="3F3F3F"/>
                </a:solidFill>
                <a:latin typeface="Segoe UI Light" pitchFamily="34" charset="0"/>
                <a:cs typeface="Segoe UI Light" panose="020B0502040204020203" pitchFamily="34" charset="0"/>
              </a:rPr>
              <a:t> files </a:t>
            </a:r>
            <a:r>
              <a:rPr lang="en-US" sz="2000" dirty="0">
                <a:solidFill>
                  <a:srgbClr val="3F3F3F"/>
                </a:solidFill>
                <a:latin typeface="Segoe UI Light" pitchFamily="34" charset="0"/>
                <a:cs typeface="Segoe UI Light" panose="020B0502040204020203" pitchFamily="34" charset="0"/>
              </a:rPr>
              <a:t>before extracting them.</a:t>
            </a:r>
          </a:p>
          <a:p>
            <a:pPr marL="342900" indent="-342900" fontAlgn="ctr">
              <a:spcBef>
                <a:spcPts val="1800"/>
              </a:spcBef>
              <a:buFont typeface="Arial" panose="020B0604020202020204" pitchFamily="34" charset="0"/>
              <a:buChar char="•"/>
            </a:pPr>
            <a:r>
              <a:rPr lang="en-US" sz="2000" dirty="0">
                <a:solidFill>
                  <a:srgbClr val="3F3F3F"/>
                </a:solidFill>
                <a:latin typeface="Segoe UI Light" pitchFamily="34" charset="0"/>
                <a:cs typeface="Segoe UI Light" panose="020B0502040204020203" pitchFamily="34" charset="0"/>
              </a:rPr>
              <a:t>Remember to publish resources to the pull server or copy them to the node for push.</a:t>
            </a:r>
          </a:p>
        </p:txBody>
      </p:sp>
      <p:sp>
        <p:nvSpPr>
          <p:cNvPr id="5" name="TextBox 5"/>
          <p:cNvSpPr txBox="1"/>
          <p:nvPr/>
        </p:nvSpPr>
        <p:spPr>
          <a:xfrm>
            <a:off x="6079788" y="1235947"/>
            <a:ext cx="5487588" cy="4401205"/>
          </a:xfrm>
          <a:prstGeom prst="rect">
            <a:avLst/>
          </a:prstGeom>
          <a:noFill/>
        </p:spPr>
        <p:txBody>
          <a:bodyPr wrap="square" rtlCol="0">
            <a:spAutoFit/>
          </a:bodyPr>
          <a:lstStyle/>
          <a:p>
            <a:pPr marL="342900" indent="-342900" fontAlgn="ctr">
              <a:spcBef>
                <a:spcPts val="1800"/>
              </a:spcBef>
              <a:buFont typeface="Arial" panose="020B0604020202020204" pitchFamily="34" charset="0"/>
              <a:buChar char="•"/>
            </a:pPr>
            <a:r>
              <a:rPr lang="en-US" sz="2000" dirty="0">
                <a:solidFill>
                  <a:srgbClr val="3F3F3F"/>
                </a:solidFill>
                <a:latin typeface="Segoe UI Light" pitchFamily="34" charset="0"/>
                <a:cs typeface="Segoe UI Light" panose="020B0502040204020203" pitchFamily="34" charset="0"/>
              </a:rPr>
              <a:t>Remember to use New-</a:t>
            </a:r>
            <a:r>
              <a:rPr lang="en-US" sz="2000" dirty="0" err="1">
                <a:solidFill>
                  <a:srgbClr val="3F3F3F"/>
                </a:solidFill>
                <a:latin typeface="Segoe UI Light" pitchFamily="34" charset="0"/>
                <a:cs typeface="Segoe UI Light" panose="020B0502040204020203" pitchFamily="34" charset="0"/>
              </a:rPr>
              <a:t>DSCCheckSum</a:t>
            </a:r>
            <a:r>
              <a:rPr lang="en-US" sz="2000" dirty="0">
                <a:solidFill>
                  <a:srgbClr val="3F3F3F"/>
                </a:solidFill>
                <a:latin typeface="Segoe UI Light" pitchFamily="34" charset="0"/>
                <a:cs typeface="Segoe UI Light" panose="020B0502040204020203" pitchFamily="34" charset="0"/>
              </a:rPr>
              <a:t> </a:t>
            </a:r>
            <a:r>
              <a:rPr lang="en-US" sz="2000">
                <a:solidFill>
                  <a:srgbClr val="3F3F3F"/>
                </a:solidFill>
                <a:latin typeface="Segoe UI Light" pitchFamily="34" charset="0"/>
                <a:cs typeface="Segoe UI Light" panose="020B0502040204020203" pitchFamily="34" charset="0"/>
              </a:rPr>
              <a:t>with </a:t>
            </a:r>
            <a:r>
              <a:rPr lang="en-US" sz="2000" dirty="0">
                <a:solidFill>
                  <a:srgbClr val="3F3F3F"/>
                </a:solidFill>
                <a:latin typeface="Segoe UI Light" pitchFamily="34" charset="0"/>
                <a:cs typeface="Segoe UI Light" panose="020B0502040204020203" pitchFamily="34" charset="0"/>
              </a:rPr>
              <a:t> </a:t>
            </a:r>
            <a:r>
              <a:rPr lang="en-US" sz="2000">
                <a:solidFill>
                  <a:srgbClr val="3F3F3F"/>
                </a:solidFill>
                <a:latin typeface="Segoe UI Light" pitchFamily="34" charset="0"/>
                <a:cs typeface="Segoe UI Light" panose="020B0502040204020203" pitchFamily="34" charset="0"/>
              </a:rPr>
              <a:t>  -</a:t>
            </a:r>
            <a:r>
              <a:rPr lang="en-US" sz="2000" dirty="0">
                <a:solidFill>
                  <a:srgbClr val="3F3F3F"/>
                </a:solidFill>
                <a:latin typeface="Segoe UI Light" pitchFamily="34" charset="0"/>
                <a:cs typeface="Segoe UI Light" panose="020B0502040204020203" pitchFamily="34" charset="0"/>
              </a:rPr>
              <a:t>Force when publishing configurations or resources.</a:t>
            </a:r>
          </a:p>
          <a:p>
            <a:pPr marL="342900" indent="-342900" fontAlgn="ctr">
              <a:spcBef>
                <a:spcPts val="1800"/>
              </a:spcBef>
              <a:buFont typeface="Arial" panose="020B0604020202020204" pitchFamily="34" charset="0"/>
              <a:buChar char="•"/>
            </a:pPr>
            <a:r>
              <a:rPr lang="en-US" sz="2000" dirty="0">
                <a:solidFill>
                  <a:srgbClr val="3F3F3F"/>
                </a:solidFill>
                <a:latin typeface="Segoe UI Light" pitchFamily="34" charset="0"/>
                <a:cs typeface="Segoe UI Light" panose="020B0502040204020203" pitchFamily="34" charset="0"/>
              </a:rPr>
              <a:t>Ensure that you only have a single copy of a resource module in your $</a:t>
            </a:r>
            <a:r>
              <a:rPr lang="en-US" sz="2000" dirty="0" err="1">
                <a:solidFill>
                  <a:srgbClr val="3F3F3F"/>
                </a:solidFill>
                <a:latin typeface="Segoe UI Light" pitchFamily="34" charset="0"/>
                <a:cs typeface="Segoe UI Light" panose="020B0502040204020203" pitchFamily="34" charset="0"/>
              </a:rPr>
              <a:t>ENV:PSModulePath</a:t>
            </a:r>
            <a:r>
              <a:rPr lang="en-US" sz="2000" dirty="0">
                <a:solidFill>
                  <a:srgbClr val="3F3F3F"/>
                </a:solidFill>
                <a:latin typeface="Segoe UI Light" pitchFamily="34" charset="0"/>
                <a:cs typeface="Segoe UI Light" panose="020B0502040204020203" pitchFamily="34" charset="0"/>
              </a:rPr>
              <a:t>.</a:t>
            </a:r>
          </a:p>
          <a:p>
            <a:pPr marL="342900" indent="-342900" fontAlgn="ctr">
              <a:spcBef>
                <a:spcPts val="1800"/>
              </a:spcBef>
              <a:buFont typeface="Arial" panose="020B0604020202020204" pitchFamily="34" charset="0"/>
              <a:buChar char="•"/>
            </a:pPr>
            <a:r>
              <a:rPr lang="en-US" sz="2000" dirty="0">
                <a:solidFill>
                  <a:srgbClr val="3F3F3F"/>
                </a:solidFill>
                <a:latin typeface="Segoe UI Light" pitchFamily="34" charset="0"/>
                <a:cs typeface="Segoe UI Light" panose="020B0502040204020203" pitchFamily="34" charset="0"/>
              </a:rPr>
              <a:t>Ensure that you chain configuration dependencies with the </a:t>
            </a:r>
            <a:r>
              <a:rPr lang="en-US" sz="2000" dirty="0" err="1">
                <a:solidFill>
                  <a:srgbClr val="3F3F3F"/>
                </a:solidFill>
                <a:latin typeface="Segoe UI Light" pitchFamily="34" charset="0"/>
                <a:cs typeface="Segoe UI Light" panose="020B0502040204020203" pitchFamily="34" charset="0"/>
              </a:rPr>
              <a:t>DependsOn</a:t>
            </a:r>
            <a:r>
              <a:rPr lang="en-US" sz="2000" dirty="0">
                <a:solidFill>
                  <a:srgbClr val="3F3F3F"/>
                </a:solidFill>
                <a:latin typeface="Segoe UI Light" pitchFamily="34" charset="0"/>
                <a:cs typeface="Segoe UI Light" panose="020B0502040204020203" pitchFamily="34" charset="0"/>
              </a:rPr>
              <a:t> property.</a:t>
            </a:r>
          </a:p>
          <a:p>
            <a:pPr marL="342900" indent="-342900" fontAlgn="ctr">
              <a:spcBef>
                <a:spcPts val="1800"/>
              </a:spcBef>
              <a:buFont typeface="Arial" panose="020B0604020202020204" pitchFamily="34" charset="0"/>
              <a:buChar char="•"/>
            </a:pPr>
            <a:r>
              <a:rPr lang="en-US" sz="2000" dirty="0">
                <a:solidFill>
                  <a:srgbClr val="3F3F3F"/>
                </a:solidFill>
                <a:latin typeface="Segoe UI Light" pitchFamily="34" charset="0"/>
                <a:cs typeface="Segoe UI Light" panose="020B0502040204020203" pitchFamily="34" charset="0"/>
              </a:rPr>
              <a:t>In configurations use unique resource names with no spaces or special characters.</a:t>
            </a:r>
          </a:p>
          <a:p>
            <a:pPr marL="342900" indent="-342900" fontAlgn="ctr">
              <a:spcBef>
                <a:spcPts val="1800"/>
              </a:spcBef>
              <a:buFont typeface="Arial" panose="020B0604020202020204" pitchFamily="34" charset="0"/>
              <a:buChar char="•"/>
            </a:pPr>
            <a:r>
              <a:rPr lang="en-US" sz="2000" dirty="0">
                <a:solidFill>
                  <a:srgbClr val="3F3F3F"/>
                </a:solidFill>
                <a:latin typeface="Segoe UI Light" pitchFamily="34" charset="0"/>
                <a:cs typeface="Segoe UI Light" panose="020B0502040204020203" pitchFamily="34" charset="0"/>
              </a:rPr>
              <a:t>You</a:t>
            </a:r>
            <a:r>
              <a:rPr lang="en-US" sz="2000">
                <a:solidFill>
                  <a:srgbClr val="3F3F3F"/>
                </a:solidFill>
                <a:latin typeface="Segoe UI Light" pitchFamily="34" charset="0"/>
                <a:cs typeface="Segoe UI Light" panose="020B0502040204020203" pitchFamily="34" charset="0"/>
              </a:rPr>
              <a:t> can only live debug DSC resources ImplementedAs PowerShell, not Binary.</a:t>
            </a:r>
            <a:endParaRPr lang="en-US" sz="2000" dirty="0">
              <a:solidFill>
                <a:srgbClr val="3F3F3F"/>
              </a:solidFill>
              <a:latin typeface="Segoe UI Light" pitchFamily="34" charset="0"/>
              <a:cs typeface="Segoe UI Light" panose="020B0502040204020203" pitchFamily="34" charset="0"/>
            </a:endParaRPr>
          </a:p>
        </p:txBody>
      </p:sp>
    </p:spTree>
    <p:extLst>
      <p:ext uri="{BB962C8B-B14F-4D97-AF65-F5344CB8AC3E}">
        <p14:creationId xmlns:p14="http://schemas.microsoft.com/office/powerpoint/2010/main" val="42116403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t>
            </a:r>
            <a:r>
              <a:rPr lang="en-US" dirty="0" err="1"/>
              <a:t>DscConfiguration</a:t>
            </a:r>
            <a:r>
              <a:rPr lang="en-US" dirty="0"/>
              <a:t> -</a:t>
            </a:r>
            <a:r>
              <a:rPr lang="en-US" dirty="0" err="1"/>
              <a:t>ReferenceConfiguration</a:t>
            </a:r>
            <a:endParaRPr lang="en-US" dirty="0"/>
          </a:p>
        </p:txBody>
      </p:sp>
      <p:sp>
        <p:nvSpPr>
          <p:cNvPr id="3" name="Content Placeholder 2"/>
          <p:cNvSpPr>
            <a:spLocks noGrp="1"/>
          </p:cNvSpPr>
          <p:nvPr>
            <p:ph sz="quarter" idx="13"/>
          </p:nvPr>
        </p:nvSpPr>
        <p:spPr/>
        <p:txBody>
          <a:bodyPr>
            <a:normAutofit/>
          </a:bodyPr>
          <a:lstStyle/>
          <a:p>
            <a:r>
              <a:rPr lang="en-US" dirty="0"/>
              <a:t>Choose a configuration MOF as a baseline.</a:t>
            </a:r>
          </a:p>
          <a:p>
            <a:pPr marL="457200" indent="-457200">
              <a:buFont typeface="Arial" panose="020B0604020202020204" pitchFamily="34" charset="0"/>
              <a:buChar char="•"/>
            </a:pPr>
            <a:r>
              <a:rPr lang="en-US" dirty="0"/>
              <a:t>Existing: C:\Windows\System32\Configuration\current.mof</a:t>
            </a:r>
          </a:p>
          <a:p>
            <a:pPr marL="457200" indent="-457200">
              <a:buFont typeface="Arial" panose="020B0604020202020204" pitchFamily="34" charset="0"/>
              <a:buChar char="•"/>
            </a:pPr>
            <a:r>
              <a:rPr lang="en-US" dirty="0"/>
              <a:t>Generate a fresh MOF for comparison.</a:t>
            </a:r>
          </a:p>
          <a:p>
            <a:endParaRPr lang="en-US" dirty="0"/>
          </a:p>
          <a:p>
            <a:r>
              <a:rPr lang="en-US" dirty="0"/>
              <a:t>Create a CIM session to the node(s) for comparison.</a:t>
            </a:r>
          </a:p>
          <a:p>
            <a:endParaRPr lang="en-US" dirty="0"/>
          </a:p>
          <a:p>
            <a:r>
              <a:rPr lang="en-US" b="1" dirty="0"/>
              <a:t>Test-</a:t>
            </a:r>
            <a:r>
              <a:rPr lang="en-US" b="1" dirty="0" err="1"/>
              <a:t>DscConfiguration</a:t>
            </a:r>
            <a:r>
              <a:rPr lang="en-US" b="1" dirty="0"/>
              <a:t> –</a:t>
            </a:r>
            <a:r>
              <a:rPr lang="en-US" b="1" dirty="0" err="1"/>
              <a:t>ReferenceConfiguration</a:t>
            </a:r>
            <a:endParaRPr lang="en-US" b="1" dirty="0"/>
          </a:p>
          <a:p>
            <a:endParaRPr lang="en-US" dirty="0"/>
          </a:p>
          <a:p>
            <a:endParaRPr lang="en-US" dirty="0"/>
          </a:p>
          <a:p>
            <a:r>
              <a:rPr lang="en-US" i="1" dirty="0"/>
              <a:t>Note: An existing DSC configuration is not required on the target node(s).</a:t>
            </a:r>
          </a:p>
        </p:txBody>
      </p:sp>
      <p:sp>
        <p:nvSpPr>
          <p:cNvPr id="4" name="Slide Number Placeholder 3"/>
          <p:cNvSpPr>
            <a:spLocks noGrp="1"/>
          </p:cNvSpPr>
          <p:nvPr>
            <p:ph type="sldNum" sz="quarter" idx="11"/>
          </p:nvPr>
        </p:nvSpPr>
        <p:spPr/>
        <p:txBody>
          <a:bodyPr/>
          <a:lstStyle/>
          <a:p>
            <a:fld id="{74A398B2-5A34-1A4A-811E-F4027282568C}" type="slidenum">
              <a:rPr lang="en-US" smtClean="0"/>
              <a:pPr/>
              <a:t>53</a:t>
            </a:fld>
            <a:endParaRPr lang="en-US"/>
          </a:p>
        </p:txBody>
      </p:sp>
      <p:sp>
        <p:nvSpPr>
          <p:cNvPr id="5" name="Rectangle 4"/>
          <p:cNvSpPr/>
          <p:nvPr/>
        </p:nvSpPr>
        <p:spPr>
          <a:xfrm>
            <a:off x="406400" y="4665506"/>
            <a:ext cx="11176000" cy="369332"/>
          </a:xfrm>
          <a:prstGeom prst="rect">
            <a:avLst/>
          </a:prstGeom>
        </p:spPr>
        <p:txBody>
          <a:bodyPr wrap="square">
            <a:spAutoFit/>
          </a:bodyPr>
          <a:lstStyle/>
          <a:p>
            <a:r>
              <a:rPr lang="en-US" dirty="0"/>
              <a:t> </a:t>
            </a:r>
            <a:r>
              <a:rPr lang="en-US" dirty="0">
                <a:solidFill>
                  <a:srgbClr val="0000FF"/>
                </a:solidFill>
                <a:latin typeface="Lucida Console" panose="020B0609040504020204" pitchFamily="49" charset="0"/>
              </a:rPr>
              <a:t>Test-</a:t>
            </a:r>
            <a:r>
              <a:rPr lang="en-US" dirty="0" err="1">
                <a:solidFill>
                  <a:srgbClr val="0000FF"/>
                </a:solidFill>
                <a:latin typeface="Lucida Console" panose="020B0609040504020204" pitchFamily="49" charset="0"/>
              </a:rPr>
              <a:t>DscConfiguration</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CimSession</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cim</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ReferenceConfiguration</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a:t>
            </a:r>
            <a:r>
              <a:rPr lang="en-US" dirty="0" err="1">
                <a:solidFill>
                  <a:srgbClr val="8A2BE2"/>
                </a:solidFill>
                <a:latin typeface="Lucida Console" panose="020B0609040504020204" pitchFamily="49" charset="0"/>
              </a:rPr>
              <a:t>localhost.mof</a:t>
            </a:r>
            <a:r>
              <a:rPr lang="en-US" dirty="0">
                <a:solidFill>
                  <a:srgbClr val="8A2BE2"/>
                </a:solidFill>
                <a:latin typeface="Lucida Console" panose="020B0609040504020204" pitchFamily="49" charset="0"/>
              </a:rPr>
              <a:t> </a:t>
            </a:r>
          </a:p>
        </p:txBody>
      </p:sp>
    </p:spTree>
    <p:extLst>
      <p:ext uri="{BB962C8B-B14F-4D97-AF65-F5344CB8AC3E}">
        <p14:creationId xmlns:p14="http://schemas.microsoft.com/office/powerpoint/2010/main" val="1097322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Azure DSC Extension</a:t>
            </a:r>
            <a:endParaRPr lang="en-US" dirty="0"/>
          </a:p>
        </p:txBody>
      </p:sp>
      <p:sp>
        <p:nvSpPr>
          <p:cNvPr id="3" name="Content Placeholder 2"/>
          <p:cNvSpPr>
            <a:spLocks noGrp="1"/>
          </p:cNvSpPr>
          <p:nvPr>
            <p:ph sz="quarter" idx="13"/>
          </p:nvPr>
        </p:nvSpPr>
        <p:spPr/>
        <p:txBody>
          <a:bodyPr>
            <a:normAutofit/>
          </a:bodyPr>
          <a:lstStyle/>
          <a:p>
            <a:pPr>
              <a:spcBef>
                <a:spcPts val="1800"/>
              </a:spcBef>
            </a:pPr>
            <a:r>
              <a:rPr lang="en-US" dirty="0"/>
              <a:t>Credential handling in the Azure DSC Extension is automatic.</a:t>
            </a:r>
          </a:p>
          <a:p>
            <a:pPr>
              <a:spcBef>
                <a:spcPts val="1800"/>
              </a:spcBef>
            </a:pPr>
            <a:r>
              <a:rPr lang="en-US" dirty="0"/>
              <a:t>Configurations are automatically transmitted over HTTPS.</a:t>
            </a:r>
          </a:p>
          <a:p>
            <a:pPr>
              <a:spcBef>
                <a:spcPts val="1800"/>
              </a:spcBef>
            </a:pPr>
            <a:r>
              <a:rPr lang="en-US" dirty="0"/>
              <a:t>Credentials are encrypted using the server’s Azure certificate.</a:t>
            </a:r>
          </a:p>
          <a:p>
            <a:pPr>
              <a:spcBef>
                <a:spcPts val="1800"/>
              </a:spcBef>
            </a:pPr>
            <a:r>
              <a:rPr lang="en-US" dirty="0"/>
              <a:t>The Node name must be </a:t>
            </a:r>
            <a:r>
              <a:rPr lang="en-US" b="1" i="1" dirty="0"/>
              <a:t>localhost</a:t>
            </a:r>
            <a:r>
              <a:rPr lang="en-US" dirty="0"/>
              <a:t>.</a:t>
            </a:r>
          </a:p>
          <a:p>
            <a:pPr>
              <a:spcBef>
                <a:spcPts val="1800"/>
              </a:spcBef>
            </a:pPr>
            <a:r>
              <a:rPr lang="en-US" dirty="0"/>
              <a:t>The </a:t>
            </a:r>
            <a:r>
              <a:rPr lang="en-US" dirty="0" err="1"/>
              <a:t>ConfigurationData</a:t>
            </a:r>
            <a:r>
              <a:rPr lang="en-US" dirty="0"/>
              <a:t> block is not required.</a:t>
            </a:r>
          </a:p>
        </p:txBody>
      </p:sp>
      <p:sp>
        <p:nvSpPr>
          <p:cNvPr id="4" name="Slide Number Placeholder 3"/>
          <p:cNvSpPr>
            <a:spLocks noGrp="1"/>
          </p:cNvSpPr>
          <p:nvPr>
            <p:ph type="sldNum" sz="quarter" idx="11"/>
          </p:nvPr>
        </p:nvSpPr>
        <p:spPr/>
        <p:txBody>
          <a:bodyPr/>
          <a:lstStyle/>
          <a:p>
            <a:fld id="{74A398B2-5A34-1A4A-811E-F4027282568C}" type="slidenum">
              <a:rPr lang="en-US" smtClean="0"/>
              <a:pPr/>
              <a:t>54</a:t>
            </a:fld>
            <a:endParaRPr lang="en-US"/>
          </a:p>
        </p:txBody>
      </p:sp>
    </p:spTree>
    <p:extLst>
      <p:ext uri="{BB962C8B-B14F-4D97-AF65-F5344CB8AC3E}">
        <p14:creationId xmlns:p14="http://schemas.microsoft.com/office/powerpoint/2010/main" val="32094520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DF8C9-7EB8-45E1-8DF6-6BF6A1A9DC37}"/>
              </a:ext>
            </a:extLst>
          </p:cNvPr>
          <p:cNvSpPr>
            <a:spLocks noGrp="1"/>
          </p:cNvSpPr>
          <p:nvPr>
            <p:ph type="title"/>
          </p:nvPr>
        </p:nvSpPr>
        <p:spPr/>
        <p:txBody>
          <a:bodyPr/>
          <a:lstStyle/>
          <a:p>
            <a:r>
              <a:rPr lang="en-AU" dirty="0"/>
              <a:t>Linux and DSC </a:t>
            </a:r>
          </a:p>
        </p:txBody>
      </p:sp>
      <p:sp>
        <p:nvSpPr>
          <p:cNvPr id="3" name="Content Placeholder 2">
            <a:extLst>
              <a:ext uri="{FF2B5EF4-FFF2-40B4-BE49-F238E27FC236}">
                <a16:creationId xmlns:a16="http://schemas.microsoft.com/office/drawing/2014/main" id="{6A0885A1-3F07-401E-81AF-D2A808171904}"/>
              </a:ext>
            </a:extLst>
          </p:cNvPr>
          <p:cNvSpPr>
            <a:spLocks noGrp="1"/>
          </p:cNvSpPr>
          <p:nvPr>
            <p:ph sz="quarter" idx="13"/>
          </p:nvPr>
        </p:nvSpPr>
        <p:spPr/>
        <p:txBody>
          <a:bodyPr>
            <a:normAutofit fontScale="32500" lnSpcReduction="20000"/>
          </a:bodyPr>
          <a:lstStyle/>
          <a:p>
            <a:pPr algn="l"/>
            <a:r>
              <a:rPr lang="en-AU" sz="3500" dirty="0">
                <a:solidFill>
                  <a:srgbClr val="000000"/>
                </a:solidFill>
                <a:latin typeface="+mn-lt"/>
              </a:rPr>
              <a:t>OMI stuff  lives in</a:t>
            </a:r>
            <a:br>
              <a:rPr lang="en-AU" sz="3500" dirty="0">
                <a:solidFill>
                  <a:srgbClr val="000000"/>
                </a:solidFill>
                <a:latin typeface="+mn-lt"/>
              </a:rPr>
            </a:br>
            <a:r>
              <a:rPr lang="en-AU" sz="3500" dirty="0">
                <a:solidFill>
                  <a:srgbClr val="0000FF"/>
                </a:solidFill>
                <a:latin typeface="+mn-lt"/>
              </a:rPr>
              <a:t>/opt/</a:t>
            </a:r>
            <a:r>
              <a:rPr lang="en-AU" sz="3500" dirty="0" err="1">
                <a:solidFill>
                  <a:srgbClr val="0000FF"/>
                </a:solidFill>
                <a:latin typeface="+mn-lt"/>
              </a:rPr>
              <a:t>omi</a:t>
            </a:r>
            <a:r>
              <a:rPr lang="en-AU" sz="3500" dirty="0">
                <a:solidFill>
                  <a:srgbClr val="0000FF"/>
                </a:solidFill>
                <a:latin typeface="+mn-lt"/>
              </a:rPr>
              <a:t>/lib</a:t>
            </a:r>
            <a:br>
              <a:rPr lang="en-AU" sz="3500" dirty="0">
                <a:solidFill>
                  <a:srgbClr val="000000"/>
                </a:solidFill>
                <a:latin typeface="+mn-lt"/>
              </a:rPr>
            </a:br>
            <a:r>
              <a:rPr lang="en-AU" sz="3500" dirty="0">
                <a:solidFill>
                  <a:srgbClr val="0000FF"/>
                </a:solidFill>
                <a:latin typeface="+mn-lt"/>
              </a:rPr>
              <a:t>/opt/</a:t>
            </a:r>
            <a:r>
              <a:rPr lang="en-AU" sz="3500" dirty="0" err="1">
                <a:solidFill>
                  <a:srgbClr val="0000FF"/>
                </a:solidFill>
                <a:latin typeface="+mn-lt"/>
              </a:rPr>
              <a:t>omi</a:t>
            </a:r>
            <a:r>
              <a:rPr lang="en-AU" sz="3500" dirty="0">
                <a:solidFill>
                  <a:srgbClr val="0000FF"/>
                </a:solidFill>
                <a:latin typeface="+mn-lt"/>
              </a:rPr>
              <a:t>/bin</a:t>
            </a:r>
          </a:p>
          <a:p>
            <a:pPr algn="l"/>
            <a:endParaRPr lang="en-AU" sz="3500" dirty="0">
              <a:solidFill>
                <a:srgbClr val="333333"/>
              </a:solidFill>
              <a:latin typeface="+mn-lt"/>
            </a:endParaRPr>
          </a:p>
          <a:p>
            <a:pPr algn="l"/>
            <a:r>
              <a:rPr lang="en-AU" sz="3500" dirty="0">
                <a:solidFill>
                  <a:srgbClr val="000000"/>
                </a:solidFill>
                <a:latin typeface="+mn-lt"/>
              </a:rPr>
              <a:t>For troubleshooting you look at the logs which are here:</a:t>
            </a:r>
            <a:br>
              <a:rPr lang="en-AU" sz="3500" dirty="0">
                <a:solidFill>
                  <a:srgbClr val="000000"/>
                </a:solidFill>
                <a:latin typeface="+mn-lt"/>
              </a:rPr>
            </a:br>
            <a:r>
              <a:rPr lang="en-AU" sz="3500" dirty="0">
                <a:solidFill>
                  <a:srgbClr val="000000"/>
                </a:solidFill>
                <a:latin typeface="+mn-lt"/>
              </a:rPr>
              <a:t>cat </a:t>
            </a:r>
            <a:r>
              <a:rPr lang="en-AU" sz="3500" dirty="0">
                <a:solidFill>
                  <a:srgbClr val="0000FF"/>
                </a:solidFill>
                <a:latin typeface="+mn-lt"/>
              </a:rPr>
              <a:t>/var/opt/</a:t>
            </a:r>
            <a:r>
              <a:rPr lang="en-AU" sz="3500" dirty="0" err="1">
                <a:solidFill>
                  <a:srgbClr val="0000FF"/>
                </a:solidFill>
                <a:latin typeface="+mn-lt"/>
              </a:rPr>
              <a:t>omi</a:t>
            </a:r>
            <a:r>
              <a:rPr lang="en-AU" sz="3500" dirty="0">
                <a:solidFill>
                  <a:srgbClr val="0000FF"/>
                </a:solidFill>
                <a:latin typeface="+mn-lt"/>
              </a:rPr>
              <a:t>/log/omiserver.log  </a:t>
            </a:r>
            <a:r>
              <a:rPr lang="en-AU" sz="3500" dirty="0">
                <a:solidFill>
                  <a:srgbClr val="000000"/>
                </a:solidFill>
                <a:latin typeface="+mn-lt"/>
              </a:rPr>
              <a:t>     </a:t>
            </a:r>
            <a:r>
              <a:rPr lang="en-AU" sz="3500" dirty="0">
                <a:solidFill>
                  <a:srgbClr val="339966"/>
                </a:solidFill>
                <a:latin typeface="+mn-lt"/>
              </a:rPr>
              <a:t>  # the OMI CIM server</a:t>
            </a:r>
            <a:br>
              <a:rPr lang="en-AU" sz="3500" dirty="0">
                <a:solidFill>
                  <a:srgbClr val="000000"/>
                </a:solidFill>
                <a:latin typeface="+mn-lt"/>
              </a:rPr>
            </a:br>
            <a:r>
              <a:rPr lang="en-AU" sz="3500" dirty="0">
                <a:solidFill>
                  <a:srgbClr val="000000"/>
                </a:solidFill>
                <a:latin typeface="+mn-lt"/>
              </a:rPr>
              <a:t>cat </a:t>
            </a:r>
            <a:r>
              <a:rPr lang="en-AU" sz="3500" dirty="0">
                <a:solidFill>
                  <a:srgbClr val="0000FF"/>
                </a:solidFill>
                <a:latin typeface="+mn-lt"/>
              </a:rPr>
              <a:t>/var/opt/</a:t>
            </a:r>
            <a:r>
              <a:rPr lang="en-AU" sz="3500" dirty="0" err="1">
                <a:solidFill>
                  <a:srgbClr val="0000FF"/>
                </a:solidFill>
                <a:latin typeface="+mn-lt"/>
              </a:rPr>
              <a:t>omi</a:t>
            </a:r>
            <a:r>
              <a:rPr lang="en-AU" sz="3500" dirty="0">
                <a:solidFill>
                  <a:srgbClr val="0000FF"/>
                </a:solidFill>
                <a:latin typeface="+mn-lt"/>
              </a:rPr>
              <a:t>/log/dsc.log </a:t>
            </a:r>
            <a:r>
              <a:rPr lang="en-AU" sz="3500" dirty="0">
                <a:solidFill>
                  <a:srgbClr val="333333"/>
                </a:solidFill>
                <a:latin typeface="+mn-lt"/>
              </a:rPr>
              <a:t>                  </a:t>
            </a:r>
            <a:r>
              <a:rPr lang="en-AU" sz="3500" dirty="0">
                <a:solidFill>
                  <a:srgbClr val="339966"/>
                </a:solidFill>
                <a:latin typeface="+mn-lt"/>
              </a:rPr>
              <a:t># the LCM and DSC logging. Start your troubleshooting here!</a:t>
            </a:r>
            <a:endParaRPr lang="en-AU" sz="3500" dirty="0">
              <a:solidFill>
                <a:srgbClr val="333333"/>
              </a:solidFill>
              <a:latin typeface="+mn-lt"/>
            </a:endParaRPr>
          </a:p>
          <a:p>
            <a:pPr algn="l"/>
            <a:endParaRPr lang="en-AU" sz="3500" dirty="0">
              <a:solidFill>
                <a:srgbClr val="000000"/>
              </a:solidFill>
              <a:latin typeface="+mn-lt"/>
            </a:endParaRPr>
          </a:p>
          <a:p>
            <a:pPr algn="l"/>
            <a:r>
              <a:rPr lang="en-AU" sz="3500" dirty="0">
                <a:solidFill>
                  <a:srgbClr val="000000"/>
                </a:solidFill>
                <a:latin typeface="+mn-lt"/>
              </a:rPr>
              <a:t>the MOFs are in </a:t>
            </a:r>
            <a:r>
              <a:rPr lang="en-AU" sz="3500" dirty="0">
                <a:solidFill>
                  <a:srgbClr val="0000FF"/>
                </a:solidFill>
                <a:latin typeface="+mn-lt"/>
              </a:rPr>
              <a:t>/etc/opt/</a:t>
            </a:r>
            <a:r>
              <a:rPr lang="en-AU" sz="3500" dirty="0" err="1">
                <a:solidFill>
                  <a:srgbClr val="0000FF"/>
                </a:solidFill>
                <a:latin typeface="+mn-lt"/>
              </a:rPr>
              <a:t>omi</a:t>
            </a:r>
            <a:r>
              <a:rPr lang="en-AU" sz="3500" dirty="0">
                <a:solidFill>
                  <a:srgbClr val="0000FF"/>
                </a:solidFill>
                <a:latin typeface="+mn-lt"/>
              </a:rPr>
              <a:t>/conf/</a:t>
            </a:r>
            <a:r>
              <a:rPr lang="en-AU" sz="3500" dirty="0" err="1">
                <a:solidFill>
                  <a:srgbClr val="0000FF"/>
                </a:solidFill>
                <a:latin typeface="+mn-lt"/>
              </a:rPr>
              <a:t>dsc</a:t>
            </a:r>
            <a:r>
              <a:rPr lang="en-AU" sz="3500" dirty="0">
                <a:solidFill>
                  <a:srgbClr val="0000FF"/>
                </a:solidFill>
                <a:latin typeface="+mn-lt"/>
              </a:rPr>
              <a:t>/configuration</a:t>
            </a:r>
            <a:br>
              <a:rPr lang="en-AU" sz="3500" dirty="0">
                <a:solidFill>
                  <a:srgbClr val="333333"/>
                </a:solidFill>
                <a:latin typeface="+mn-lt"/>
              </a:rPr>
            </a:br>
            <a:r>
              <a:rPr lang="en-AU" sz="3500" dirty="0" err="1">
                <a:solidFill>
                  <a:srgbClr val="000000"/>
                </a:solidFill>
                <a:latin typeface="+mn-lt"/>
              </a:rPr>
              <a:t>backup.mof</a:t>
            </a:r>
            <a:br>
              <a:rPr lang="en-AU" sz="3500" dirty="0">
                <a:solidFill>
                  <a:srgbClr val="000000"/>
                </a:solidFill>
                <a:latin typeface="+mn-lt"/>
              </a:rPr>
            </a:br>
            <a:r>
              <a:rPr lang="en-AU" sz="3500" dirty="0" err="1">
                <a:solidFill>
                  <a:srgbClr val="000000"/>
                </a:solidFill>
                <a:latin typeface="+mn-lt"/>
              </a:rPr>
              <a:t>Current.mof</a:t>
            </a:r>
            <a:br>
              <a:rPr lang="en-AU" sz="3500" dirty="0">
                <a:solidFill>
                  <a:srgbClr val="000000"/>
                </a:solidFill>
                <a:latin typeface="+mn-lt"/>
              </a:rPr>
            </a:br>
            <a:r>
              <a:rPr lang="en-AU" sz="3500" dirty="0" err="1">
                <a:solidFill>
                  <a:srgbClr val="000000"/>
                </a:solidFill>
                <a:latin typeface="+mn-lt"/>
              </a:rPr>
              <a:t>Failed.mof</a:t>
            </a:r>
            <a:br>
              <a:rPr lang="en-AU" sz="3500" dirty="0">
                <a:solidFill>
                  <a:srgbClr val="000000"/>
                </a:solidFill>
                <a:latin typeface="+mn-lt"/>
              </a:rPr>
            </a:br>
            <a:r>
              <a:rPr lang="en-AU" sz="3500" dirty="0" err="1">
                <a:solidFill>
                  <a:srgbClr val="000000"/>
                </a:solidFill>
                <a:latin typeface="+mn-lt"/>
              </a:rPr>
              <a:t>MetaConfig.mof</a:t>
            </a:r>
            <a:br>
              <a:rPr lang="en-AU" sz="3500" dirty="0">
                <a:solidFill>
                  <a:srgbClr val="000000"/>
                </a:solidFill>
                <a:latin typeface="+mn-lt"/>
              </a:rPr>
            </a:br>
            <a:r>
              <a:rPr lang="en-AU" sz="3500" dirty="0" err="1">
                <a:solidFill>
                  <a:srgbClr val="000000"/>
                </a:solidFill>
                <a:latin typeface="+mn-lt"/>
              </a:rPr>
              <a:t>DSCEngineCache.mof</a:t>
            </a:r>
            <a:endParaRPr lang="en-AU" sz="3500" dirty="0">
              <a:solidFill>
                <a:srgbClr val="333333"/>
              </a:solidFill>
              <a:latin typeface="+mn-lt"/>
            </a:endParaRPr>
          </a:p>
          <a:p>
            <a:pPr algn="l"/>
            <a:endParaRPr lang="en-AU" sz="3500" dirty="0">
              <a:solidFill>
                <a:srgbClr val="000000"/>
              </a:solidFill>
              <a:latin typeface="+mn-lt"/>
            </a:endParaRPr>
          </a:p>
          <a:p>
            <a:pPr algn="l"/>
            <a:r>
              <a:rPr lang="en-AU" sz="3500" dirty="0">
                <a:solidFill>
                  <a:srgbClr val="000000"/>
                </a:solidFill>
                <a:latin typeface="+mn-lt"/>
              </a:rPr>
              <a:t>modules live in  ls </a:t>
            </a:r>
            <a:r>
              <a:rPr lang="en-AU" sz="3500" dirty="0">
                <a:solidFill>
                  <a:srgbClr val="0000FF"/>
                </a:solidFill>
                <a:latin typeface="+mn-lt"/>
              </a:rPr>
              <a:t>/opt/</a:t>
            </a:r>
            <a:r>
              <a:rPr lang="en-AU" sz="3500" dirty="0" err="1">
                <a:solidFill>
                  <a:srgbClr val="0000FF"/>
                </a:solidFill>
                <a:latin typeface="+mn-lt"/>
              </a:rPr>
              <a:t>microsoft</a:t>
            </a:r>
            <a:r>
              <a:rPr lang="en-AU" sz="3500" dirty="0">
                <a:solidFill>
                  <a:srgbClr val="0000FF"/>
                </a:solidFill>
                <a:latin typeface="+mn-lt"/>
              </a:rPr>
              <a:t>/</a:t>
            </a:r>
            <a:r>
              <a:rPr lang="en-AU" sz="3500" dirty="0" err="1">
                <a:solidFill>
                  <a:srgbClr val="0000FF"/>
                </a:solidFill>
                <a:latin typeface="+mn-lt"/>
              </a:rPr>
              <a:t>dsc</a:t>
            </a:r>
            <a:r>
              <a:rPr lang="en-AU" sz="3500" dirty="0">
                <a:solidFill>
                  <a:srgbClr val="0000FF"/>
                </a:solidFill>
                <a:latin typeface="+mn-lt"/>
              </a:rPr>
              <a:t>/modules</a:t>
            </a:r>
            <a:br>
              <a:rPr lang="en-AU" sz="3500" dirty="0">
                <a:solidFill>
                  <a:srgbClr val="333333"/>
                </a:solidFill>
                <a:latin typeface="+mn-lt"/>
              </a:rPr>
            </a:br>
            <a:r>
              <a:rPr lang="en-AU" sz="3500" dirty="0">
                <a:solidFill>
                  <a:srgbClr val="000000"/>
                </a:solidFill>
                <a:latin typeface="+mn-lt"/>
              </a:rPr>
              <a:t>the zips get downloaded to ls </a:t>
            </a:r>
            <a:r>
              <a:rPr lang="en-AU" sz="3500" dirty="0">
                <a:solidFill>
                  <a:srgbClr val="0000FF"/>
                </a:solidFill>
                <a:latin typeface="+mn-lt"/>
              </a:rPr>
              <a:t>/opt/</a:t>
            </a:r>
            <a:r>
              <a:rPr lang="en-AU" sz="3500" dirty="0" err="1">
                <a:solidFill>
                  <a:srgbClr val="0000FF"/>
                </a:solidFill>
                <a:latin typeface="+mn-lt"/>
              </a:rPr>
              <a:t>microsoft</a:t>
            </a:r>
            <a:r>
              <a:rPr lang="en-AU" sz="3500" dirty="0">
                <a:solidFill>
                  <a:srgbClr val="0000FF"/>
                </a:solidFill>
                <a:latin typeface="+mn-lt"/>
              </a:rPr>
              <a:t>/</a:t>
            </a:r>
            <a:r>
              <a:rPr lang="en-AU" sz="3500" dirty="0" err="1">
                <a:solidFill>
                  <a:srgbClr val="0000FF"/>
                </a:solidFill>
                <a:latin typeface="+mn-lt"/>
              </a:rPr>
              <a:t>dsc</a:t>
            </a:r>
            <a:r>
              <a:rPr lang="en-AU" sz="3500" dirty="0">
                <a:solidFill>
                  <a:srgbClr val="0000FF"/>
                </a:solidFill>
                <a:latin typeface="+mn-lt"/>
              </a:rPr>
              <a:t>/</a:t>
            </a:r>
            <a:r>
              <a:rPr lang="en-AU" sz="3500" dirty="0" err="1">
                <a:solidFill>
                  <a:srgbClr val="0000FF"/>
                </a:solidFill>
                <a:latin typeface="+mn-lt"/>
              </a:rPr>
              <a:t>module_packages</a:t>
            </a:r>
            <a:r>
              <a:rPr lang="en-AU" sz="3500" dirty="0">
                <a:solidFill>
                  <a:srgbClr val="0000FF"/>
                </a:solidFill>
                <a:latin typeface="+mn-lt"/>
              </a:rPr>
              <a:t> </a:t>
            </a:r>
            <a:endParaRPr lang="en-AU" sz="3500" dirty="0">
              <a:solidFill>
                <a:srgbClr val="333333"/>
              </a:solidFill>
              <a:latin typeface="+mn-lt"/>
            </a:endParaRPr>
          </a:p>
          <a:p>
            <a:pPr algn="l"/>
            <a:endParaRPr lang="en-AU" sz="3500" dirty="0">
              <a:solidFill>
                <a:srgbClr val="000000"/>
              </a:solidFill>
              <a:latin typeface="+mn-lt"/>
            </a:endParaRPr>
          </a:p>
          <a:p>
            <a:pPr algn="l"/>
            <a:r>
              <a:rPr lang="en-AU" sz="3500" dirty="0" err="1">
                <a:solidFill>
                  <a:srgbClr val="000000"/>
                </a:solidFill>
                <a:latin typeface="+mn-lt"/>
              </a:rPr>
              <a:t>getDscConfiguration</a:t>
            </a:r>
            <a:r>
              <a:rPr lang="en-AU" sz="3500" dirty="0">
                <a:solidFill>
                  <a:srgbClr val="000000"/>
                </a:solidFill>
                <a:latin typeface="+mn-lt"/>
              </a:rPr>
              <a:t> is a Python script,  run from</a:t>
            </a:r>
            <a:br>
              <a:rPr lang="en-AU" sz="3500" dirty="0">
                <a:solidFill>
                  <a:srgbClr val="000000"/>
                </a:solidFill>
                <a:latin typeface="+mn-lt"/>
              </a:rPr>
            </a:br>
            <a:r>
              <a:rPr lang="en-AU" sz="3500" dirty="0">
                <a:solidFill>
                  <a:srgbClr val="0000FF"/>
                </a:solidFill>
                <a:latin typeface="+mn-lt"/>
              </a:rPr>
              <a:t>/opt/</a:t>
            </a:r>
            <a:r>
              <a:rPr lang="en-AU" sz="3500" dirty="0" err="1">
                <a:solidFill>
                  <a:srgbClr val="0000FF"/>
                </a:solidFill>
                <a:latin typeface="+mn-lt"/>
              </a:rPr>
              <a:t>microsoft</a:t>
            </a:r>
            <a:r>
              <a:rPr lang="en-AU" sz="3500" dirty="0">
                <a:solidFill>
                  <a:srgbClr val="0000FF"/>
                </a:solidFill>
                <a:latin typeface="+mn-lt"/>
              </a:rPr>
              <a:t>/</a:t>
            </a:r>
            <a:r>
              <a:rPr lang="en-AU" sz="3500" dirty="0" err="1">
                <a:solidFill>
                  <a:srgbClr val="0000FF"/>
                </a:solidFill>
                <a:latin typeface="+mn-lt"/>
              </a:rPr>
              <a:t>dsc</a:t>
            </a:r>
            <a:r>
              <a:rPr lang="en-AU" sz="3500" dirty="0">
                <a:solidFill>
                  <a:srgbClr val="0000FF"/>
                </a:solidFill>
                <a:latin typeface="+mn-lt"/>
              </a:rPr>
              <a:t>/Scripts</a:t>
            </a:r>
            <a:endParaRPr lang="en-AU" sz="3500" dirty="0">
              <a:solidFill>
                <a:srgbClr val="333333"/>
              </a:solidFill>
              <a:latin typeface="+mn-lt"/>
            </a:endParaRPr>
          </a:p>
          <a:p>
            <a:pPr algn="l"/>
            <a:r>
              <a:rPr lang="en-AU" sz="3500" dirty="0" err="1">
                <a:solidFill>
                  <a:srgbClr val="000000"/>
                </a:solidFill>
                <a:latin typeface="+mn-lt"/>
              </a:rPr>
              <a:t>sudo</a:t>
            </a:r>
            <a:r>
              <a:rPr lang="en-AU" sz="3500" dirty="0">
                <a:solidFill>
                  <a:srgbClr val="000000"/>
                </a:solidFill>
                <a:latin typeface="+mn-lt"/>
              </a:rPr>
              <a:t> </a:t>
            </a:r>
            <a:r>
              <a:rPr lang="en-AU" sz="3500" dirty="0">
                <a:solidFill>
                  <a:srgbClr val="0000FF"/>
                </a:solidFill>
                <a:latin typeface="+mn-lt"/>
              </a:rPr>
              <a:t>/opt/microsoft/dsc/Scripts/GetDscConfiguration.py </a:t>
            </a:r>
            <a:endParaRPr lang="en-AU" sz="3500" dirty="0">
              <a:solidFill>
                <a:srgbClr val="333333"/>
              </a:solidFill>
              <a:latin typeface="+mn-lt"/>
            </a:endParaRPr>
          </a:p>
          <a:p>
            <a:pPr algn="l"/>
            <a:endParaRPr lang="en-AU" sz="3500" dirty="0">
              <a:solidFill>
                <a:srgbClr val="000000"/>
              </a:solidFill>
              <a:latin typeface="+mn-lt"/>
            </a:endParaRPr>
          </a:p>
          <a:p>
            <a:pPr algn="l"/>
            <a:r>
              <a:rPr lang="en-AU" sz="3500" dirty="0">
                <a:solidFill>
                  <a:srgbClr val="000000"/>
                </a:solidFill>
                <a:latin typeface="+mn-lt"/>
              </a:rPr>
              <a:t>see also:</a:t>
            </a:r>
            <a:br>
              <a:rPr lang="en-AU" sz="3500" dirty="0">
                <a:solidFill>
                  <a:srgbClr val="000000"/>
                </a:solidFill>
                <a:latin typeface="+mn-lt"/>
              </a:rPr>
            </a:br>
            <a:r>
              <a:rPr lang="en-AU" sz="3500" dirty="0" err="1">
                <a:solidFill>
                  <a:srgbClr val="000000"/>
                </a:solidFill>
                <a:latin typeface="+mn-lt"/>
              </a:rPr>
              <a:t>sudo</a:t>
            </a:r>
            <a:r>
              <a:rPr lang="en-AU" sz="3500" dirty="0">
                <a:solidFill>
                  <a:srgbClr val="000000"/>
                </a:solidFill>
                <a:latin typeface="+mn-lt"/>
              </a:rPr>
              <a:t> ./GetDscConfiguration.py</a:t>
            </a:r>
            <a:br>
              <a:rPr lang="en-AU" sz="3500" dirty="0">
                <a:solidFill>
                  <a:srgbClr val="000000"/>
                </a:solidFill>
                <a:latin typeface="+mn-lt"/>
              </a:rPr>
            </a:br>
            <a:r>
              <a:rPr lang="en-AU" sz="3500" dirty="0" err="1">
                <a:solidFill>
                  <a:srgbClr val="000000"/>
                </a:solidFill>
                <a:latin typeface="+mn-lt"/>
              </a:rPr>
              <a:t>sudo</a:t>
            </a:r>
            <a:r>
              <a:rPr lang="en-AU" sz="3500" dirty="0">
                <a:solidFill>
                  <a:srgbClr val="000000"/>
                </a:solidFill>
                <a:latin typeface="+mn-lt"/>
              </a:rPr>
              <a:t> ./TestDscConfiguration.py</a:t>
            </a:r>
            <a:br>
              <a:rPr lang="en-AU" sz="3500" dirty="0">
                <a:solidFill>
                  <a:srgbClr val="000000"/>
                </a:solidFill>
                <a:latin typeface="+mn-lt"/>
              </a:rPr>
            </a:br>
            <a:r>
              <a:rPr lang="en-AU" sz="3500" dirty="0" err="1">
                <a:solidFill>
                  <a:srgbClr val="000000"/>
                </a:solidFill>
                <a:latin typeface="+mn-lt"/>
              </a:rPr>
              <a:t>sudo</a:t>
            </a:r>
            <a:r>
              <a:rPr lang="en-AU" sz="3500" dirty="0">
                <a:solidFill>
                  <a:srgbClr val="000000"/>
                </a:solidFill>
                <a:latin typeface="+mn-lt"/>
              </a:rPr>
              <a:t> ./SetDscLocalConfigurationManager.py</a:t>
            </a:r>
            <a:br>
              <a:rPr lang="en-AU" sz="3500" dirty="0">
                <a:solidFill>
                  <a:srgbClr val="000000"/>
                </a:solidFill>
                <a:latin typeface="+mn-lt"/>
              </a:rPr>
            </a:br>
            <a:r>
              <a:rPr lang="en-AU" sz="3500" dirty="0" err="1">
                <a:solidFill>
                  <a:srgbClr val="000000"/>
                </a:solidFill>
                <a:latin typeface="+mn-lt"/>
              </a:rPr>
              <a:t>sudo</a:t>
            </a:r>
            <a:r>
              <a:rPr lang="en-AU" sz="3500" dirty="0">
                <a:solidFill>
                  <a:srgbClr val="000000"/>
                </a:solidFill>
                <a:latin typeface="+mn-lt"/>
              </a:rPr>
              <a:t> ./RestoreConfiguration.py</a:t>
            </a:r>
            <a:br>
              <a:rPr lang="en-AU" sz="3500" dirty="0">
                <a:solidFill>
                  <a:srgbClr val="000000"/>
                </a:solidFill>
                <a:latin typeface="+mn-lt"/>
              </a:rPr>
            </a:br>
            <a:r>
              <a:rPr lang="en-AU" sz="3500" dirty="0" err="1">
                <a:solidFill>
                  <a:srgbClr val="000000"/>
                </a:solidFill>
                <a:latin typeface="+mn-lt"/>
              </a:rPr>
              <a:t>sudo</a:t>
            </a:r>
            <a:r>
              <a:rPr lang="en-AU" sz="3500" dirty="0">
                <a:solidFill>
                  <a:srgbClr val="000000"/>
                </a:solidFill>
                <a:latin typeface="+mn-lt"/>
              </a:rPr>
              <a:t> ./PerformRequiredConfigurationChecks.py</a:t>
            </a:r>
            <a:br>
              <a:rPr lang="en-AU" sz="3500" dirty="0">
                <a:solidFill>
                  <a:srgbClr val="000000"/>
                </a:solidFill>
                <a:latin typeface="+mn-lt"/>
              </a:rPr>
            </a:br>
            <a:r>
              <a:rPr lang="en-AU" sz="3500" dirty="0" err="1">
                <a:solidFill>
                  <a:srgbClr val="000000"/>
                </a:solidFill>
                <a:latin typeface="+mn-lt"/>
              </a:rPr>
              <a:t>sudo</a:t>
            </a:r>
            <a:r>
              <a:rPr lang="en-AU" sz="3500" dirty="0">
                <a:solidFill>
                  <a:srgbClr val="000000"/>
                </a:solidFill>
                <a:latin typeface="+mn-lt"/>
              </a:rPr>
              <a:t> ./InstallModule.py</a:t>
            </a:r>
            <a:endParaRPr lang="en-AU" sz="3500" dirty="0">
              <a:solidFill>
                <a:srgbClr val="333333"/>
              </a:solidFill>
              <a:latin typeface="+mn-lt"/>
            </a:endParaRPr>
          </a:p>
          <a:p>
            <a:endParaRPr lang="en-AU" dirty="0"/>
          </a:p>
          <a:p>
            <a:r>
              <a:rPr lang="en-AU" sz="3400" dirty="0">
                <a:solidFill>
                  <a:srgbClr val="C00000"/>
                </a:solidFill>
              </a:rPr>
              <a:t>You cannot (today) compile MOFs using Linux PowerShell 6.x – this will probably change when the new DSC engine ( written in ‘C’ ) is released circa late 2018</a:t>
            </a:r>
          </a:p>
        </p:txBody>
      </p:sp>
      <p:sp>
        <p:nvSpPr>
          <p:cNvPr id="4" name="Slide Number Placeholder 3">
            <a:extLst>
              <a:ext uri="{FF2B5EF4-FFF2-40B4-BE49-F238E27FC236}">
                <a16:creationId xmlns:a16="http://schemas.microsoft.com/office/drawing/2014/main" id="{9997DB66-678C-4AE9-8D97-C90E943D46E6}"/>
              </a:ext>
            </a:extLst>
          </p:cNvPr>
          <p:cNvSpPr>
            <a:spLocks noGrp="1"/>
          </p:cNvSpPr>
          <p:nvPr>
            <p:ph type="sldNum" sz="quarter" idx="11"/>
          </p:nvPr>
        </p:nvSpPr>
        <p:spPr/>
        <p:txBody>
          <a:bodyPr/>
          <a:lstStyle/>
          <a:p>
            <a:fld id="{74A398B2-5A34-1A4A-811E-F4027282568C}" type="slidenum">
              <a:rPr lang="en-US" smtClean="0"/>
              <a:pPr/>
              <a:t>55</a:t>
            </a:fld>
            <a:endParaRPr lang="en-US"/>
          </a:p>
        </p:txBody>
      </p:sp>
    </p:spTree>
    <p:extLst>
      <p:ext uri="{BB962C8B-B14F-4D97-AF65-F5344CB8AC3E}">
        <p14:creationId xmlns:p14="http://schemas.microsoft.com/office/powerpoint/2010/main" val="37600978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00EA6-BC86-4350-9A17-51404560AF4C}"/>
              </a:ext>
            </a:extLst>
          </p:cNvPr>
          <p:cNvSpPr>
            <a:spLocks noGrp="1"/>
          </p:cNvSpPr>
          <p:nvPr>
            <p:ph type="title"/>
          </p:nvPr>
        </p:nvSpPr>
        <p:spPr/>
        <p:txBody>
          <a:bodyPr/>
          <a:lstStyle/>
          <a:p>
            <a:r>
              <a:rPr lang="en-AU" dirty="0"/>
              <a:t>Linux DSC resource ‘</a:t>
            </a:r>
            <a:r>
              <a:rPr lang="en-AU" dirty="0" err="1"/>
              <a:t>nx</a:t>
            </a:r>
            <a:r>
              <a:rPr lang="en-AU" dirty="0"/>
              <a:t>’</a:t>
            </a:r>
          </a:p>
        </p:txBody>
      </p:sp>
      <p:sp>
        <p:nvSpPr>
          <p:cNvPr id="3" name="Content Placeholder 2">
            <a:extLst>
              <a:ext uri="{FF2B5EF4-FFF2-40B4-BE49-F238E27FC236}">
                <a16:creationId xmlns:a16="http://schemas.microsoft.com/office/drawing/2014/main" id="{C99CF038-26AD-4A0B-8EA5-0ADBACC578D2}"/>
              </a:ext>
            </a:extLst>
          </p:cNvPr>
          <p:cNvSpPr>
            <a:spLocks noGrp="1"/>
          </p:cNvSpPr>
          <p:nvPr>
            <p:ph sz="quarter" idx="13"/>
          </p:nvPr>
        </p:nvSpPr>
        <p:spPr>
          <a:xfrm>
            <a:off x="406400" y="1143000"/>
            <a:ext cx="4543669" cy="5591908"/>
          </a:xfrm>
        </p:spPr>
        <p:txBody>
          <a:bodyPr>
            <a:normAutofit fontScale="25000" lnSpcReduction="20000"/>
          </a:bodyPr>
          <a:lstStyle/>
          <a:p>
            <a:r>
              <a:rPr lang="en-AU" sz="4000" dirty="0">
                <a:latin typeface="Lucida Console" panose="020B0609040504020204" pitchFamily="49" charset="0"/>
              </a:rPr>
              <a:t> </a:t>
            </a:r>
            <a:r>
              <a:rPr lang="en-AU" sz="4000" dirty="0">
                <a:solidFill>
                  <a:srgbClr val="00008B"/>
                </a:solidFill>
                <a:latin typeface="+mn-lt"/>
              </a:rPr>
              <a:t>Configuration</a:t>
            </a:r>
            <a:r>
              <a:rPr lang="en-AU" sz="4000" dirty="0">
                <a:solidFill>
                  <a:prstClr val="black"/>
                </a:solidFill>
                <a:latin typeface="+mn-lt"/>
              </a:rPr>
              <a:t> </a:t>
            </a:r>
            <a:r>
              <a:rPr lang="en-AU" sz="4000" dirty="0" err="1">
                <a:solidFill>
                  <a:srgbClr val="8A2BE2"/>
                </a:solidFill>
                <a:latin typeface="+mn-lt"/>
              </a:rPr>
              <a:t>NxApacheconfig</a:t>
            </a:r>
            <a:endParaRPr lang="en-AU" sz="4000" dirty="0">
              <a:solidFill>
                <a:prstClr val="black"/>
              </a:solidFill>
              <a:latin typeface="+mn-lt"/>
            </a:endParaRPr>
          </a:p>
          <a:p>
            <a:r>
              <a:rPr lang="en-AU" sz="4000" dirty="0">
                <a:solidFill>
                  <a:prstClr val="black"/>
                </a:solidFill>
                <a:latin typeface="+mn-lt"/>
              </a:rPr>
              <a:t>  {</a:t>
            </a:r>
          </a:p>
          <a:p>
            <a:r>
              <a:rPr lang="en-AU" sz="4000" dirty="0">
                <a:solidFill>
                  <a:prstClr val="black"/>
                </a:solidFill>
                <a:latin typeface="+mn-lt"/>
              </a:rPr>
              <a:t>    </a:t>
            </a:r>
            <a:r>
              <a:rPr lang="en-AU" sz="4000" dirty="0">
                <a:solidFill>
                  <a:srgbClr val="00008B"/>
                </a:solidFill>
                <a:latin typeface="+mn-lt"/>
              </a:rPr>
              <a:t>PARAM</a:t>
            </a:r>
            <a:r>
              <a:rPr lang="en-AU" sz="4000" dirty="0">
                <a:solidFill>
                  <a:prstClr val="black"/>
                </a:solidFill>
                <a:latin typeface="+mn-lt"/>
              </a:rPr>
              <a:t>(</a:t>
            </a:r>
            <a:r>
              <a:rPr lang="en-AU" sz="4000" dirty="0">
                <a:solidFill>
                  <a:srgbClr val="A9A9A9"/>
                </a:solidFill>
                <a:latin typeface="+mn-lt"/>
              </a:rPr>
              <a:t>[</a:t>
            </a:r>
            <a:r>
              <a:rPr lang="en-AU" sz="4000" dirty="0" err="1">
                <a:solidFill>
                  <a:srgbClr val="00BFFF"/>
                </a:solidFill>
                <a:latin typeface="+mn-lt"/>
              </a:rPr>
              <a:t>ValidateSet</a:t>
            </a:r>
            <a:r>
              <a:rPr lang="en-AU" sz="4000" dirty="0">
                <a:solidFill>
                  <a:prstClr val="black"/>
                </a:solidFill>
                <a:latin typeface="+mn-lt"/>
              </a:rPr>
              <a:t>(</a:t>
            </a:r>
            <a:r>
              <a:rPr lang="en-AU" sz="4000" dirty="0">
                <a:solidFill>
                  <a:srgbClr val="8B0000"/>
                </a:solidFill>
                <a:latin typeface="+mn-lt"/>
              </a:rPr>
              <a:t>'</a:t>
            </a:r>
            <a:r>
              <a:rPr lang="en-AU" sz="4000" dirty="0" err="1">
                <a:solidFill>
                  <a:srgbClr val="8B0000"/>
                </a:solidFill>
                <a:latin typeface="+mn-lt"/>
              </a:rPr>
              <a:t>Ubuntu'</a:t>
            </a:r>
            <a:r>
              <a:rPr lang="en-AU" sz="4000" dirty="0" err="1">
                <a:solidFill>
                  <a:srgbClr val="A9A9A9"/>
                </a:solidFill>
                <a:latin typeface="+mn-lt"/>
              </a:rPr>
              <a:t>,</a:t>
            </a:r>
            <a:r>
              <a:rPr lang="en-AU" sz="4000" dirty="0" err="1">
                <a:solidFill>
                  <a:srgbClr val="8B0000"/>
                </a:solidFill>
                <a:latin typeface="+mn-lt"/>
              </a:rPr>
              <a:t>'RedHat</a:t>
            </a:r>
            <a:r>
              <a:rPr lang="en-AU" sz="4000" dirty="0">
                <a:solidFill>
                  <a:srgbClr val="8B0000"/>
                </a:solidFill>
                <a:latin typeface="+mn-lt"/>
              </a:rPr>
              <a:t>'</a:t>
            </a:r>
            <a:r>
              <a:rPr lang="en-AU" sz="4000" dirty="0">
                <a:solidFill>
                  <a:prstClr val="black"/>
                </a:solidFill>
                <a:latin typeface="+mn-lt"/>
              </a:rPr>
              <a:t>)</a:t>
            </a:r>
            <a:r>
              <a:rPr lang="en-AU" sz="4000" dirty="0">
                <a:solidFill>
                  <a:srgbClr val="A9A9A9"/>
                </a:solidFill>
                <a:latin typeface="+mn-lt"/>
              </a:rPr>
              <a:t>][</a:t>
            </a:r>
            <a:r>
              <a:rPr lang="en-AU" sz="4000" dirty="0">
                <a:solidFill>
                  <a:srgbClr val="008080"/>
                </a:solidFill>
                <a:latin typeface="+mn-lt"/>
              </a:rPr>
              <a:t>string</a:t>
            </a:r>
            <a:r>
              <a:rPr lang="en-AU" sz="4000" dirty="0">
                <a:solidFill>
                  <a:srgbClr val="A9A9A9"/>
                </a:solidFill>
                <a:latin typeface="+mn-lt"/>
              </a:rPr>
              <a:t>]</a:t>
            </a:r>
            <a:r>
              <a:rPr lang="en-AU" sz="4000" dirty="0">
                <a:solidFill>
                  <a:srgbClr val="FF4500"/>
                </a:solidFill>
                <a:latin typeface="+mn-lt"/>
              </a:rPr>
              <a:t>$Distro</a:t>
            </a:r>
            <a:r>
              <a:rPr lang="en-AU" sz="4000" dirty="0">
                <a:solidFill>
                  <a:srgbClr val="A9A9A9"/>
                </a:solidFill>
                <a:latin typeface="+mn-lt"/>
              </a:rPr>
              <a:t>=</a:t>
            </a:r>
            <a:r>
              <a:rPr lang="en-AU" sz="4000" dirty="0">
                <a:solidFill>
                  <a:srgbClr val="8B0000"/>
                </a:solidFill>
                <a:latin typeface="+mn-lt"/>
              </a:rPr>
              <a:t>'RedHat'</a:t>
            </a:r>
            <a:r>
              <a:rPr lang="en-AU" sz="4000" dirty="0">
                <a:solidFill>
                  <a:prstClr val="black"/>
                </a:solidFill>
                <a:latin typeface="+mn-lt"/>
              </a:rPr>
              <a:t>)</a:t>
            </a:r>
          </a:p>
          <a:p>
            <a:r>
              <a:rPr lang="en-AU" sz="4000" dirty="0">
                <a:solidFill>
                  <a:prstClr val="black"/>
                </a:solidFill>
                <a:latin typeface="+mn-lt"/>
              </a:rPr>
              <a:t>    </a:t>
            </a:r>
            <a:r>
              <a:rPr lang="en-AU" sz="4000" dirty="0">
                <a:solidFill>
                  <a:srgbClr val="0000FF"/>
                </a:solidFill>
                <a:latin typeface="+mn-lt"/>
              </a:rPr>
              <a:t>Import-</a:t>
            </a:r>
            <a:r>
              <a:rPr lang="en-AU" sz="4000" dirty="0" err="1">
                <a:solidFill>
                  <a:srgbClr val="0000FF"/>
                </a:solidFill>
                <a:latin typeface="+mn-lt"/>
              </a:rPr>
              <a:t>DscResource</a:t>
            </a:r>
            <a:r>
              <a:rPr lang="en-AU" sz="4000" dirty="0">
                <a:solidFill>
                  <a:prstClr val="black"/>
                </a:solidFill>
                <a:latin typeface="+mn-lt"/>
              </a:rPr>
              <a:t> </a:t>
            </a:r>
            <a:r>
              <a:rPr lang="en-AU" sz="4000" dirty="0">
                <a:solidFill>
                  <a:srgbClr val="000080"/>
                </a:solidFill>
                <a:latin typeface="+mn-lt"/>
              </a:rPr>
              <a:t>-</a:t>
            </a:r>
            <a:r>
              <a:rPr lang="en-AU" sz="4000" dirty="0" err="1">
                <a:solidFill>
                  <a:srgbClr val="000080"/>
                </a:solidFill>
                <a:latin typeface="+mn-lt"/>
              </a:rPr>
              <a:t>ModuleName</a:t>
            </a:r>
            <a:r>
              <a:rPr lang="en-AU" sz="4000" dirty="0">
                <a:solidFill>
                  <a:prstClr val="black"/>
                </a:solidFill>
                <a:latin typeface="+mn-lt"/>
              </a:rPr>
              <a:t> </a:t>
            </a:r>
            <a:r>
              <a:rPr lang="en-AU" sz="4000" dirty="0">
                <a:solidFill>
                  <a:srgbClr val="8A2BE2"/>
                </a:solidFill>
                <a:latin typeface="+mn-lt"/>
              </a:rPr>
              <a:t>NX</a:t>
            </a:r>
            <a:endParaRPr lang="en-AU" sz="4000" dirty="0">
              <a:solidFill>
                <a:prstClr val="black"/>
              </a:solidFill>
              <a:latin typeface="+mn-lt"/>
            </a:endParaRPr>
          </a:p>
          <a:p>
            <a:endParaRPr lang="en-AU" sz="4000" dirty="0">
              <a:solidFill>
                <a:prstClr val="black"/>
              </a:solidFill>
              <a:latin typeface="+mn-lt"/>
            </a:endParaRPr>
          </a:p>
          <a:p>
            <a:r>
              <a:rPr lang="en-AU" sz="4000" dirty="0">
                <a:solidFill>
                  <a:prstClr val="black"/>
                </a:solidFill>
                <a:latin typeface="+mn-lt"/>
              </a:rPr>
              <a:t>    </a:t>
            </a:r>
            <a:r>
              <a:rPr lang="en-AU" sz="4000" dirty="0">
                <a:solidFill>
                  <a:srgbClr val="00008B"/>
                </a:solidFill>
                <a:latin typeface="+mn-lt"/>
              </a:rPr>
              <a:t>if</a:t>
            </a:r>
            <a:r>
              <a:rPr lang="en-AU" sz="4000" dirty="0">
                <a:solidFill>
                  <a:prstClr val="black"/>
                </a:solidFill>
                <a:latin typeface="+mn-lt"/>
              </a:rPr>
              <a:t> (</a:t>
            </a:r>
            <a:r>
              <a:rPr lang="en-AU" sz="4000" dirty="0">
                <a:solidFill>
                  <a:srgbClr val="FF4500"/>
                </a:solidFill>
                <a:latin typeface="+mn-lt"/>
              </a:rPr>
              <a:t>$Distro</a:t>
            </a:r>
            <a:r>
              <a:rPr lang="en-AU" sz="4000" dirty="0">
                <a:solidFill>
                  <a:prstClr val="black"/>
                </a:solidFill>
                <a:latin typeface="+mn-lt"/>
              </a:rPr>
              <a:t> </a:t>
            </a:r>
            <a:r>
              <a:rPr lang="en-AU" sz="4000" dirty="0">
                <a:solidFill>
                  <a:srgbClr val="A9A9A9"/>
                </a:solidFill>
                <a:latin typeface="+mn-lt"/>
              </a:rPr>
              <a:t>-eq</a:t>
            </a:r>
            <a:r>
              <a:rPr lang="en-AU" sz="4000" dirty="0">
                <a:solidFill>
                  <a:prstClr val="black"/>
                </a:solidFill>
                <a:latin typeface="+mn-lt"/>
              </a:rPr>
              <a:t> </a:t>
            </a:r>
            <a:r>
              <a:rPr lang="en-AU" sz="4000" dirty="0">
                <a:solidFill>
                  <a:srgbClr val="8B0000"/>
                </a:solidFill>
                <a:latin typeface="+mn-lt"/>
              </a:rPr>
              <a:t>'Ubuntu'</a:t>
            </a:r>
            <a:r>
              <a:rPr lang="en-AU" sz="4000" dirty="0">
                <a:solidFill>
                  <a:prstClr val="black"/>
                </a:solidFill>
                <a:latin typeface="+mn-lt"/>
              </a:rPr>
              <a:t>) {</a:t>
            </a:r>
          </a:p>
          <a:p>
            <a:r>
              <a:rPr lang="en-AU" sz="4000" dirty="0">
                <a:solidFill>
                  <a:prstClr val="black"/>
                </a:solidFill>
                <a:latin typeface="+mn-lt"/>
              </a:rPr>
              <a:t>      </a:t>
            </a:r>
            <a:r>
              <a:rPr lang="en-AU" sz="4000" dirty="0">
                <a:solidFill>
                  <a:srgbClr val="006400"/>
                </a:solidFill>
                <a:latin typeface="+mn-lt"/>
              </a:rPr>
              <a:t>#DEBIAN</a:t>
            </a:r>
            <a:endParaRPr lang="en-AU" sz="4000" dirty="0">
              <a:solidFill>
                <a:prstClr val="black"/>
              </a:solidFill>
              <a:latin typeface="+mn-lt"/>
            </a:endParaRPr>
          </a:p>
          <a:p>
            <a:r>
              <a:rPr lang="en-AU" sz="4000" dirty="0">
                <a:solidFill>
                  <a:prstClr val="black"/>
                </a:solidFill>
                <a:latin typeface="+mn-lt"/>
              </a:rPr>
              <a:t>      </a:t>
            </a:r>
            <a:r>
              <a:rPr lang="en-AU" sz="4000" dirty="0">
                <a:solidFill>
                  <a:srgbClr val="FF4500"/>
                </a:solidFill>
                <a:latin typeface="+mn-lt"/>
              </a:rPr>
              <a:t>$</a:t>
            </a:r>
            <a:r>
              <a:rPr lang="en-AU" sz="4000" dirty="0" err="1">
                <a:solidFill>
                  <a:srgbClr val="FF4500"/>
                </a:solidFill>
                <a:latin typeface="+mn-lt"/>
              </a:rPr>
              <a:t>ApachePackages</a:t>
            </a:r>
            <a:r>
              <a:rPr lang="en-AU" sz="4000" dirty="0">
                <a:solidFill>
                  <a:prstClr val="black"/>
                </a:solidFill>
                <a:latin typeface="+mn-lt"/>
              </a:rPr>
              <a:t> </a:t>
            </a:r>
            <a:r>
              <a:rPr lang="en-AU" sz="4000" dirty="0">
                <a:solidFill>
                  <a:srgbClr val="A9A9A9"/>
                </a:solidFill>
                <a:latin typeface="+mn-lt"/>
              </a:rPr>
              <a:t>=</a:t>
            </a:r>
            <a:r>
              <a:rPr lang="en-AU" sz="4000" dirty="0">
                <a:solidFill>
                  <a:prstClr val="black"/>
                </a:solidFill>
                <a:latin typeface="+mn-lt"/>
              </a:rPr>
              <a:t> @(</a:t>
            </a:r>
            <a:r>
              <a:rPr lang="en-AU" sz="4000" dirty="0">
                <a:solidFill>
                  <a:srgbClr val="8B0000"/>
                </a:solidFill>
                <a:latin typeface="+mn-lt"/>
              </a:rPr>
              <a:t>'apache2'</a:t>
            </a:r>
            <a:r>
              <a:rPr lang="en-AU" sz="4000" dirty="0">
                <a:solidFill>
                  <a:srgbClr val="A9A9A9"/>
                </a:solidFill>
                <a:latin typeface="+mn-lt"/>
              </a:rPr>
              <a:t>,</a:t>
            </a:r>
            <a:r>
              <a:rPr lang="en-AU" sz="4000" dirty="0">
                <a:solidFill>
                  <a:srgbClr val="8B0000"/>
                </a:solidFill>
                <a:latin typeface="+mn-lt"/>
              </a:rPr>
              <a:t>'php5'</a:t>
            </a:r>
            <a:r>
              <a:rPr lang="en-AU" sz="4000" dirty="0">
                <a:solidFill>
                  <a:srgbClr val="A9A9A9"/>
                </a:solidFill>
                <a:latin typeface="+mn-lt"/>
              </a:rPr>
              <a:t>,</a:t>
            </a:r>
            <a:r>
              <a:rPr lang="en-AU" sz="4000" dirty="0">
                <a:solidFill>
                  <a:srgbClr val="8B0000"/>
                </a:solidFill>
                <a:latin typeface="+mn-lt"/>
              </a:rPr>
              <a:t>'libapache2-mod-php5'</a:t>
            </a:r>
            <a:r>
              <a:rPr lang="en-AU" sz="4000" dirty="0">
                <a:solidFill>
                  <a:prstClr val="black"/>
                </a:solidFill>
                <a:latin typeface="+mn-lt"/>
              </a:rPr>
              <a:t>)</a:t>
            </a:r>
          </a:p>
          <a:p>
            <a:r>
              <a:rPr lang="en-AU" sz="4000" dirty="0">
                <a:solidFill>
                  <a:prstClr val="black"/>
                </a:solidFill>
                <a:latin typeface="+mn-lt"/>
              </a:rPr>
              <a:t>      </a:t>
            </a:r>
            <a:r>
              <a:rPr lang="en-AU" sz="4000" dirty="0">
                <a:solidFill>
                  <a:srgbClr val="FF4500"/>
                </a:solidFill>
                <a:latin typeface="+mn-lt"/>
              </a:rPr>
              <a:t>$</a:t>
            </a:r>
            <a:r>
              <a:rPr lang="en-AU" sz="4000" dirty="0" err="1">
                <a:solidFill>
                  <a:srgbClr val="FF4500"/>
                </a:solidFill>
                <a:latin typeface="+mn-lt"/>
              </a:rPr>
              <a:t>ServiceName</a:t>
            </a:r>
            <a:r>
              <a:rPr lang="en-AU" sz="4000" dirty="0">
                <a:solidFill>
                  <a:prstClr val="black"/>
                </a:solidFill>
                <a:latin typeface="+mn-lt"/>
              </a:rPr>
              <a:t> </a:t>
            </a:r>
            <a:r>
              <a:rPr lang="en-AU" sz="4000" dirty="0">
                <a:solidFill>
                  <a:srgbClr val="A9A9A9"/>
                </a:solidFill>
                <a:latin typeface="+mn-lt"/>
              </a:rPr>
              <a:t>=</a:t>
            </a:r>
            <a:r>
              <a:rPr lang="en-AU" sz="4000" dirty="0">
                <a:solidFill>
                  <a:prstClr val="black"/>
                </a:solidFill>
                <a:latin typeface="+mn-lt"/>
              </a:rPr>
              <a:t> </a:t>
            </a:r>
            <a:r>
              <a:rPr lang="en-AU" sz="4000" dirty="0">
                <a:solidFill>
                  <a:srgbClr val="8B0000"/>
                </a:solidFill>
                <a:latin typeface="+mn-lt"/>
              </a:rPr>
              <a:t>'apache2'</a:t>
            </a:r>
            <a:endParaRPr lang="en-AU" sz="4000" dirty="0">
              <a:solidFill>
                <a:prstClr val="black"/>
              </a:solidFill>
              <a:latin typeface="+mn-lt"/>
            </a:endParaRPr>
          </a:p>
          <a:p>
            <a:r>
              <a:rPr lang="en-AU" sz="4000" dirty="0">
                <a:solidFill>
                  <a:prstClr val="black"/>
                </a:solidFill>
                <a:latin typeface="+mn-lt"/>
              </a:rPr>
              <a:t>      </a:t>
            </a:r>
            <a:r>
              <a:rPr lang="en-AU" sz="4000" dirty="0">
                <a:solidFill>
                  <a:srgbClr val="FF4500"/>
                </a:solidFill>
                <a:latin typeface="+mn-lt"/>
              </a:rPr>
              <a:t>$</a:t>
            </a:r>
            <a:r>
              <a:rPr lang="en-AU" sz="4000" dirty="0" err="1">
                <a:solidFill>
                  <a:srgbClr val="FF4500"/>
                </a:solidFill>
                <a:latin typeface="+mn-lt"/>
              </a:rPr>
              <a:t>VHostDir</a:t>
            </a:r>
            <a:r>
              <a:rPr lang="en-AU" sz="4000" dirty="0">
                <a:solidFill>
                  <a:prstClr val="black"/>
                </a:solidFill>
                <a:latin typeface="+mn-lt"/>
              </a:rPr>
              <a:t> </a:t>
            </a:r>
            <a:r>
              <a:rPr lang="en-AU" sz="4000" dirty="0">
                <a:solidFill>
                  <a:srgbClr val="A9A9A9"/>
                </a:solidFill>
                <a:latin typeface="+mn-lt"/>
              </a:rPr>
              <a:t>=</a:t>
            </a:r>
            <a:r>
              <a:rPr lang="en-AU" sz="4000" dirty="0">
                <a:solidFill>
                  <a:prstClr val="black"/>
                </a:solidFill>
                <a:latin typeface="+mn-lt"/>
              </a:rPr>
              <a:t> </a:t>
            </a:r>
            <a:r>
              <a:rPr lang="en-AU" sz="4000" dirty="0">
                <a:solidFill>
                  <a:srgbClr val="8B0000"/>
                </a:solidFill>
                <a:latin typeface="+mn-lt"/>
              </a:rPr>
              <a:t>"/etc/apache2/sites-enabled"</a:t>
            </a:r>
            <a:endParaRPr lang="en-AU" sz="4000" dirty="0">
              <a:solidFill>
                <a:prstClr val="black"/>
              </a:solidFill>
              <a:latin typeface="+mn-lt"/>
            </a:endParaRPr>
          </a:p>
          <a:p>
            <a:r>
              <a:rPr lang="en-AU" sz="4000" dirty="0">
                <a:solidFill>
                  <a:prstClr val="black"/>
                </a:solidFill>
                <a:latin typeface="+mn-lt"/>
              </a:rPr>
              <a:t>      </a:t>
            </a:r>
            <a:r>
              <a:rPr lang="en-AU" sz="4000" dirty="0">
                <a:solidFill>
                  <a:srgbClr val="FF4500"/>
                </a:solidFill>
                <a:latin typeface="+mn-lt"/>
              </a:rPr>
              <a:t>$</a:t>
            </a:r>
            <a:r>
              <a:rPr lang="en-AU" sz="4000" dirty="0" err="1">
                <a:solidFill>
                  <a:srgbClr val="FF4500"/>
                </a:solidFill>
                <a:latin typeface="+mn-lt"/>
              </a:rPr>
              <a:t>PackageManager</a:t>
            </a:r>
            <a:r>
              <a:rPr lang="en-AU" sz="4000" dirty="0">
                <a:solidFill>
                  <a:prstClr val="black"/>
                </a:solidFill>
                <a:latin typeface="+mn-lt"/>
              </a:rPr>
              <a:t> </a:t>
            </a:r>
            <a:r>
              <a:rPr lang="en-AU" sz="4000" dirty="0">
                <a:solidFill>
                  <a:srgbClr val="A9A9A9"/>
                </a:solidFill>
                <a:latin typeface="+mn-lt"/>
              </a:rPr>
              <a:t>=</a:t>
            </a:r>
            <a:r>
              <a:rPr lang="en-AU" sz="4000" dirty="0">
                <a:solidFill>
                  <a:prstClr val="black"/>
                </a:solidFill>
                <a:latin typeface="+mn-lt"/>
              </a:rPr>
              <a:t> </a:t>
            </a:r>
            <a:r>
              <a:rPr lang="en-AU" sz="4000" dirty="0">
                <a:solidFill>
                  <a:srgbClr val="8B0000"/>
                </a:solidFill>
                <a:latin typeface="+mn-lt"/>
              </a:rPr>
              <a:t>"apt"</a:t>
            </a:r>
            <a:endParaRPr lang="en-AU" sz="4000" dirty="0">
              <a:solidFill>
                <a:prstClr val="black"/>
              </a:solidFill>
              <a:latin typeface="+mn-lt"/>
            </a:endParaRPr>
          </a:p>
          <a:p>
            <a:r>
              <a:rPr lang="en-AU" sz="4000" dirty="0">
                <a:solidFill>
                  <a:prstClr val="black"/>
                </a:solidFill>
                <a:latin typeface="+mn-lt"/>
              </a:rPr>
              <a:t>      </a:t>
            </a:r>
            <a:r>
              <a:rPr lang="en-AU" sz="4000" dirty="0">
                <a:solidFill>
                  <a:srgbClr val="FF4500"/>
                </a:solidFill>
                <a:latin typeface="+mn-lt"/>
              </a:rPr>
              <a:t>$</a:t>
            </a:r>
            <a:r>
              <a:rPr lang="en-AU" sz="4000" dirty="0" err="1">
                <a:solidFill>
                  <a:srgbClr val="FF4500"/>
                </a:solidFill>
                <a:latin typeface="+mn-lt"/>
              </a:rPr>
              <a:t>ServiceCtl</a:t>
            </a:r>
            <a:r>
              <a:rPr lang="en-AU" sz="4000" dirty="0">
                <a:solidFill>
                  <a:prstClr val="black"/>
                </a:solidFill>
                <a:latin typeface="+mn-lt"/>
              </a:rPr>
              <a:t> </a:t>
            </a:r>
            <a:r>
              <a:rPr lang="en-AU" sz="4000" dirty="0">
                <a:solidFill>
                  <a:srgbClr val="A9A9A9"/>
                </a:solidFill>
                <a:latin typeface="+mn-lt"/>
              </a:rPr>
              <a:t>=</a:t>
            </a:r>
            <a:r>
              <a:rPr lang="en-AU" sz="4000" dirty="0">
                <a:solidFill>
                  <a:prstClr val="black"/>
                </a:solidFill>
                <a:latin typeface="+mn-lt"/>
              </a:rPr>
              <a:t> </a:t>
            </a:r>
            <a:r>
              <a:rPr lang="en-AU" sz="4000" dirty="0">
                <a:solidFill>
                  <a:srgbClr val="8B0000"/>
                </a:solidFill>
                <a:latin typeface="+mn-lt"/>
              </a:rPr>
              <a:t>"Init"</a:t>
            </a:r>
            <a:endParaRPr lang="en-AU" sz="4000" dirty="0">
              <a:solidFill>
                <a:prstClr val="black"/>
              </a:solidFill>
              <a:latin typeface="+mn-lt"/>
            </a:endParaRPr>
          </a:p>
          <a:p>
            <a:r>
              <a:rPr lang="en-AU" sz="4000" dirty="0">
                <a:solidFill>
                  <a:prstClr val="black"/>
                </a:solidFill>
                <a:latin typeface="+mn-lt"/>
              </a:rPr>
              <a:t>    }</a:t>
            </a:r>
          </a:p>
          <a:p>
            <a:r>
              <a:rPr lang="en-AU" sz="4000" dirty="0">
                <a:solidFill>
                  <a:prstClr val="black"/>
                </a:solidFill>
                <a:latin typeface="+mn-lt"/>
              </a:rPr>
              <a:t>    </a:t>
            </a:r>
            <a:r>
              <a:rPr lang="en-AU" sz="4000" dirty="0">
                <a:solidFill>
                  <a:srgbClr val="00008B"/>
                </a:solidFill>
                <a:latin typeface="+mn-lt"/>
              </a:rPr>
              <a:t>else</a:t>
            </a:r>
            <a:r>
              <a:rPr lang="en-AU" sz="4000" dirty="0">
                <a:solidFill>
                  <a:prstClr val="black"/>
                </a:solidFill>
                <a:latin typeface="+mn-lt"/>
              </a:rPr>
              <a:t> {</a:t>
            </a:r>
          </a:p>
          <a:p>
            <a:r>
              <a:rPr lang="en-AU" sz="4000" dirty="0">
                <a:solidFill>
                  <a:prstClr val="black"/>
                </a:solidFill>
                <a:latin typeface="+mn-lt"/>
              </a:rPr>
              <a:t>      </a:t>
            </a:r>
            <a:r>
              <a:rPr lang="en-AU" sz="4000" dirty="0">
                <a:solidFill>
                  <a:srgbClr val="006400"/>
                </a:solidFill>
                <a:latin typeface="+mn-lt"/>
              </a:rPr>
              <a:t>#RHEL</a:t>
            </a:r>
            <a:endParaRPr lang="en-AU" sz="4000" dirty="0">
              <a:solidFill>
                <a:prstClr val="black"/>
              </a:solidFill>
              <a:latin typeface="+mn-lt"/>
            </a:endParaRPr>
          </a:p>
          <a:p>
            <a:r>
              <a:rPr lang="en-AU" sz="4000" dirty="0">
                <a:solidFill>
                  <a:prstClr val="black"/>
                </a:solidFill>
                <a:latin typeface="+mn-lt"/>
              </a:rPr>
              <a:t>      </a:t>
            </a:r>
            <a:r>
              <a:rPr lang="en-AU" sz="4000" dirty="0">
                <a:solidFill>
                  <a:srgbClr val="FF4500"/>
                </a:solidFill>
                <a:latin typeface="+mn-lt"/>
              </a:rPr>
              <a:t>$</a:t>
            </a:r>
            <a:r>
              <a:rPr lang="en-AU" sz="4000" dirty="0" err="1">
                <a:solidFill>
                  <a:srgbClr val="FF4500"/>
                </a:solidFill>
                <a:latin typeface="+mn-lt"/>
              </a:rPr>
              <a:t>ApachePackages</a:t>
            </a:r>
            <a:r>
              <a:rPr lang="en-AU" sz="4000" dirty="0">
                <a:solidFill>
                  <a:prstClr val="black"/>
                </a:solidFill>
                <a:latin typeface="+mn-lt"/>
              </a:rPr>
              <a:t> </a:t>
            </a:r>
            <a:r>
              <a:rPr lang="en-AU" sz="4000" dirty="0">
                <a:solidFill>
                  <a:srgbClr val="A9A9A9"/>
                </a:solidFill>
                <a:latin typeface="+mn-lt"/>
              </a:rPr>
              <a:t>=</a:t>
            </a:r>
            <a:r>
              <a:rPr lang="en-AU" sz="4000" dirty="0">
                <a:solidFill>
                  <a:prstClr val="black"/>
                </a:solidFill>
                <a:latin typeface="+mn-lt"/>
              </a:rPr>
              <a:t> @(</a:t>
            </a:r>
            <a:r>
              <a:rPr lang="en-AU" sz="4000" dirty="0">
                <a:solidFill>
                  <a:srgbClr val="8B0000"/>
                </a:solidFill>
                <a:latin typeface="+mn-lt"/>
              </a:rPr>
              <a:t>'</a:t>
            </a:r>
            <a:r>
              <a:rPr lang="en-AU" sz="4000" dirty="0" err="1">
                <a:solidFill>
                  <a:srgbClr val="8B0000"/>
                </a:solidFill>
                <a:latin typeface="+mn-lt"/>
              </a:rPr>
              <a:t>httpd</a:t>
            </a:r>
            <a:r>
              <a:rPr lang="en-AU" sz="4000" dirty="0">
                <a:solidFill>
                  <a:srgbClr val="8B0000"/>
                </a:solidFill>
                <a:latin typeface="+mn-lt"/>
              </a:rPr>
              <a:t>'</a:t>
            </a:r>
            <a:r>
              <a:rPr lang="en-AU" sz="4000" dirty="0">
                <a:solidFill>
                  <a:srgbClr val="A9A9A9"/>
                </a:solidFill>
                <a:latin typeface="+mn-lt"/>
              </a:rPr>
              <a:t>,</a:t>
            </a:r>
            <a:r>
              <a:rPr lang="en-AU" sz="4000" dirty="0">
                <a:solidFill>
                  <a:srgbClr val="8B0000"/>
                </a:solidFill>
                <a:latin typeface="+mn-lt"/>
              </a:rPr>
              <a:t>'mod_</a:t>
            </a:r>
            <a:r>
              <a:rPr lang="en-AU" sz="4000" dirty="0" err="1">
                <a:solidFill>
                  <a:srgbClr val="8B0000"/>
                </a:solidFill>
                <a:latin typeface="+mn-lt"/>
              </a:rPr>
              <a:t>ssl</a:t>
            </a:r>
            <a:r>
              <a:rPr lang="en-AU" sz="4000" dirty="0">
                <a:solidFill>
                  <a:srgbClr val="8B0000"/>
                </a:solidFill>
                <a:latin typeface="+mn-lt"/>
              </a:rPr>
              <a:t>'</a:t>
            </a:r>
            <a:r>
              <a:rPr lang="en-AU" sz="4000" dirty="0">
                <a:solidFill>
                  <a:srgbClr val="A9A9A9"/>
                </a:solidFill>
                <a:latin typeface="+mn-lt"/>
              </a:rPr>
              <a:t>,</a:t>
            </a:r>
            <a:r>
              <a:rPr lang="en-AU" sz="4000" dirty="0">
                <a:solidFill>
                  <a:srgbClr val="8B0000"/>
                </a:solidFill>
                <a:latin typeface="+mn-lt"/>
              </a:rPr>
              <a:t>'php'</a:t>
            </a:r>
            <a:r>
              <a:rPr lang="en-AU" sz="4000" dirty="0">
                <a:solidFill>
                  <a:srgbClr val="A9A9A9"/>
                </a:solidFill>
                <a:latin typeface="+mn-lt"/>
              </a:rPr>
              <a:t>,</a:t>
            </a:r>
            <a:r>
              <a:rPr lang="en-AU" sz="4000" dirty="0">
                <a:solidFill>
                  <a:srgbClr val="8B0000"/>
                </a:solidFill>
                <a:latin typeface="+mn-lt"/>
              </a:rPr>
              <a:t>'</a:t>
            </a:r>
            <a:r>
              <a:rPr lang="en-AU" sz="4000" dirty="0" err="1">
                <a:solidFill>
                  <a:srgbClr val="8B0000"/>
                </a:solidFill>
                <a:latin typeface="+mn-lt"/>
              </a:rPr>
              <a:t>php-m</a:t>
            </a:r>
            <a:r>
              <a:rPr lang="en-AU" sz="4000" dirty="0">
                <a:solidFill>
                  <a:srgbClr val="8B0000"/>
                </a:solidFill>
                <a:latin typeface="+mn-lt"/>
              </a:rPr>
              <a:t>ysql'</a:t>
            </a:r>
            <a:r>
              <a:rPr lang="en-AU" sz="4000" dirty="0">
                <a:solidFill>
                  <a:prstClr val="black"/>
                </a:solidFill>
                <a:latin typeface="+mn-lt"/>
              </a:rPr>
              <a:t>)</a:t>
            </a:r>
          </a:p>
          <a:p>
            <a:r>
              <a:rPr lang="en-AU" sz="4000" dirty="0">
                <a:solidFill>
                  <a:prstClr val="black"/>
                </a:solidFill>
                <a:latin typeface="+mn-lt"/>
              </a:rPr>
              <a:t>      </a:t>
            </a:r>
            <a:r>
              <a:rPr lang="en-AU" sz="4000" dirty="0">
                <a:solidFill>
                  <a:srgbClr val="FF4500"/>
                </a:solidFill>
                <a:latin typeface="+mn-lt"/>
              </a:rPr>
              <a:t>$</a:t>
            </a:r>
            <a:r>
              <a:rPr lang="en-AU" sz="4000" dirty="0" err="1">
                <a:solidFill>
                  <a:srgbClr val="FF4500"/>
                </a:solidFill>
                <a:latin typeface="+mn-lt"/>
              </a:rPr>
              <a:t>ServiceName</a:t>
            </a:r>
            <a:r>
              <a:rPr lang="en-AU" sz="4000" dirty="0">
                <a:solidFill>
                  <a:prstClr val="black"/>
                </a:solidFill>
                <a:latin typeface="+mn-lt"/>
              </a:rPr>
              <a:t> </a:t>
            </a:r>
            <a:r>
              <a:rPr lang="en-AU" sz="4000" dirty="0">
                <a:solidFill>
                  <a:srgbClr val="A9A9A9"/>
                </a:solidFill>
                <a:latin typeface="+mn-lt"/>
              </a:rPr>
              <a:t>=</a:t>
            </a:r>
            <a:r>
              <a:rPr lang="en-AU" sz="4000" dirty="0">
                <a:solidFill>
                  <a:prstClr val="black"/>
                </a:solidFill>
                <a:latin typeface="+mn-lt"/>
              </a:rPr>
              <a:t> </a:t>
            </a:r>
            <a:r>
              <a:rPr lang="en-AU" sz="4000" dirty="0">
                <a:solidFill>
                  <a:srgbClr val="8B0000"/>
                </a:solidFill>
                <a:latin typeface="+mn-lt"/>
              </a:rPr>
              <a:t>'</a:t>
            </a:r>
            <a:r>
              <a:rPr lang="en-AU" sz="4000" dirty="0" err="1">
                <a:solidFill>
                  <a:srgbClr val="8B0000"/>
                </a:solidFill>
                <a:latin typeface="+mn-lt"/>
              </a:rPr>
              <a:t>httpd</a:t>
            </a:r>
            <a:r>
              <a:rPr lang="en-AU" sz="4000" dirty="0">
                <a:solidFill>
                  <a:srgbClr val="8B0000"/>
                </a:solidFill>
                <a:latin typeface="+mn-lt"/>
              </a:rPr>
              <a:t>'</a:t>
            </a:r>
            <a:endParaRPr lang="en-AU" sz="4000" dirty="0">
              <a:solidFill>
                <a:prstClr val="black"/>
              </a:solidFill>
              <a:latin typeface="+mn-lt"/>
            </a:endParaRPr>
          </a:p>
          <a:p>
            <a:r>
              <a:rPr lang="en-AU" sz="4000" dirty="0">
                <a:solidFill>
                  <a:prstClr val="black"/>
                </a:solidFill>
                <a:latin typeface="+mn-lt"/>
              </a:rPr>
              <a:t>      </a:t>
            </a:r>
            <a:r>
              <a:rPr lang="en-AU" sz="4000" dirty="0">
                <a:solidFill>
                  <a:srgbClr val="FF4500"/>
                </a:solidFill>
                <a:latin typeface="+mn-lt"/>
              </a:rPr>
              <a:t>$</a:t>
            </a:r>
            <a:r>
              <a:rPr lang="en-AU" sz="4000" dirty="0" err="1">
                <a:solidFill>
                  <a:srgbClr val="FF4500"/>
                </a:solidFill>
                <a:latin typeface="+mn-lt"/>
              </a:rPr>
              <a:t>VHostDir</a:t>
            </a:r>
            <a:r>
              <a:rPr lang="en-AU" sz="4000" dirty="0">
                <a:solidFill>
                  <a:prstClr val="black"/>
                </a:solidFill>
                <a:latin typeface="+mn-lt"/>
              </a:rPr>
              <a:t> </a:t>
            </a:r>
            <a:r>
              <a:rPr lang="en-AU" sz="4000" dirty="0">
                <a:solidFill>
                  <a:srgbClr val="A9A9A9"/>
                </a:solidFill>
                <a:latin typeface="+mn-lt"/>
              </a:rPr>
              <a:t>=</a:t>
            </a:r>
            <a:r>
              <a:rPr lang="en-AU" sz="4000" dirty="0">
                <a:solidFill>
                  <a:prstClr val="black"/>
                </a:solidFill>
                <a:latin typeface="+mn-lt"/>
              </a:rPr>
              <a:t> </a:t>
            </a:r>
            <a:r>
              <a:rPr lang="en-AU" sz="4000" dirty="0">
                <a:solidFill>
                  <a:srgbClr val="8B0000"/>
                </a:solidFill>
                <a:latin typeface="+mn-lt"/>
              </a:rPr>
              <a:t>'/etc/</a:t>
            </a:r>
            <a:r>
              <a:rPr lang="en-AU" sz="4000" dirty="0" err="1">
                <a:solidFill>
                  <a:srgbClr val="8B0000"/>
                </a:solidFill>
                <a:latin typeface="+mn-lt"/>
              </a:rPr>
              <a:t>httpd</a:t>
            </a:r>
            <a:r>
              <a:rPr lang="en-AU" sz="4000" dirty="0">
                <a:solidFill>
                  <a:srgbClr val="8B0000"/>
                </a:solidFill>
                <a:latin typeface="+mn-lt"/>
              </a:rPr>
              <a:t>/</a:t>
            </a:r>
            <a:r>
              <a:rPr lang="en-AU" sz="4000" dirty="0" err="1">
                <a:solidFill>
                  <a:srgbClr val="8B0000"/>
                </a:solidFill>
                <a:latin typeface="+mn-lt"/>
              </a:rPr>
              <a:t>conf.d</a:t>
            </a:r>
            <a:r>
              <a:rPr lang="en-AU" sz="4000" dirty="0">
                <a:solidFill>
                  <a:srgbClr val="8B0000"/>
                </a:solidFill>
                <a:latin typeface="+mn-lt"/>
              </a:rPr>
              <a:t>'</a:t>
            </a:r>
            <a:endParaRPr lang="en-AU" sz="4000" dirty="0">
              <a:solidFill>
                <a:prstClr val="black"/>
              </a:solidFill>
              <a:latin typeface="+mn-lt"/>
            </a:endParaRPr>
          </a:p>
          <a:p>
            <a:r>
              <a:rPr lang="en-AU" sz="4000" dirty="0">
                <a:solidFill>
                  <a:prstClr val="black"/>
                </a:solidFill>
                <a:latin typeface="+mn-lt"/>
              </a:rPr>
              <a:t>      </a:t>
            </a:r>
            <a:r>
              <a:rPr lang="en-AU" sz="4000" dirty="0">
                <a:solidFill>
                  <a:srgbClr val="FF4500"/>
                </a:solidFill>
                <a:latin typeface="+mn-lt"/>
              </a:rPr>
              <a:t>$</a:t>
            </a:r>
            <a:r>
              <a:rPr lang="en-AU" sz="4000" dirty="0" err="1">
                <a:solidFill>
                  <a:srgbClr val="FF4500"/>
                </a:solidFill>
                <a:latin typeface="+mn-lt"/>
              </a:rPr>
              <a:t>PackageManager</a:t>
            </a:r>
            <a:r>
              <a:rPr lang="en-AU" sz="4000" dirty="0">
                <a:solidFill>
                  <a:prstClr val="black"/>
                </a:solidFill>
                <a:latin typeface="+mn-lt"/>
              </a:rPr>
              <a:t> </a:t>
            </a:r>
            <a:r>
              <a:rPr lang="en-AU" sz="4000" dirty="0">
                <a:solidFill>
                  <a:srgbClr val="A9A9A9"/>
                </a:solidFill>
                <a:latin typeface="+mn-lt"/>
              </a:rPr>
              <a:t>=</a:t>
            </a:r>
            <a:r>
              <a:rPr lang="en-AU" sz="4000" dirty="0">
                <a:solidFill>
                  <a:prstClr val="black"/>
                </a:solidFill>
                <a:latin typeface="+mn-lt"/>
              </a:rPr>
              <a:t> </a:t>
            </a:r>
            <a:r>
              <a:rPr lang="en-AU" sz="4000" dirty="0">
                <a:solidFill>
                  <a:srgbClr val="8B0000"/>
                </a:solidFill>
                <a:latin typeface="+mn-lt"/>
              </a:rPr>
              <a:t>'yum'</a:t>
            </a:r>
            <a:endParaRPr lang="en-AU" sz="4000" dirty="0">
              <a:solidFill>
                <a:prstClr val="black"/>
              </a:solidFill>
              <a:latin typeface="+mn-lt"/>
            </a:endParaRPr>
          </a:p>
          <a:p>
            <a:r>
              <a:rPr lang="en-AU" sz="4000" dirty="0">
                <a:solidFill>
                  <a:prstClr val="black"/>
                </a:solidFill>
                <a:latin typeface="+mn-lt"/>
              </a:rPr>
              <a:t>      </a:t>
            </a:r>
            <a:r>
              <a:rPr lang="en-AU" sz="4000" dirty="0">
                <a:solidFill>
                  <a:srgbClr val="FF4500"/>
                </a:solidFill>
                <a:latin typeface="+mn-lt"/>
              </a:rPr>
              <a:t>$</a:t>
            </a:r>
            <a:r>
              <a:rPr lang="en-AU" sz="4000" dirty="0" err="1">
                <a:solidFill>
                  <a:srgbClr val="FF4500"/>
                </a:solidFill>
                <a:latin typeface="+mn-lt"/>
              </a:rPr>
              <a:t>ServiceCtl</a:t>
            </a:r>
            <a:r>
              <a:rPr lang="en-AU" sz="4000" dirty="0">
                <a:solidFill>
                  <a:prstClr val="black"/>
                </a:solidFill>
                <a:latin typeface="+mn-lt"/>
              </a:rPr>
              <a:t> </a:t>
            </a:r>
            <a:r>
              <a:rPr lang="en-AU" sz="4000" dirty="0">
                <a:solidFill>
                  <a:srgbClr val="A9A9A9"/>
                </a:solidFill>
                <a:latin typeface="+mn-lt"/>
              </a:rPr>
              <a:t>=</a:t>
            </a:r>
            <a:r>
              <a:rPr lang="en-AU" sz="4000" dirty="0">
                <a:solidFill>
                  <a:prstClr val="black"/>
                </a:solidFill>
                <a:latin typeface="+mn-lt"/>
              </a:rPr>
              <a:t> </a:t>
            </a:r>
            <a:r>
              <a:rPr lang="en-AU" sz="4000" dirty="0">
                <a:solidFill>
                  <a:srgbClr val="8B0000"/>
                </a:solidFill>
                <a:latin typeface="+mn-lt"/>
              </a:rPr>
              <a:t>"</a:t>
            </a:r>
            <a:r>
              <a:rPr lang="en-AU" sz="4000" dirty="0" err="1">
                <a:solidFill>
                  <a:srgbClr val="8B0000"/>
                </a:solidFill>
                <a:latin typeface="+mn-lt"/>
              </a:rPr>
              <a:t>SystemD</a:t>
            </a:r>
            <a:r>
              <a:rPr lang="en-AU" sz="4000" dirty="0">
                <a:solidFill>
                  <a:srgbClr val="8B0000"/>
                </a:solidFill>
                <a:latin typeface="+mn-lt"/>
              </a:rPr>
              <a:t>"</a:t>
            </a:r>
            <a:endParaRPr lang="en-AU" sz="4000" dirty="0">
              <a:solidFill>
                <a:prstClr val="black"/>
              </a:solidFill>
              <a:latin typeface="+mn-lt"/>
            </a:endParaRPr>
          </a:p>
          <a:p>
            <a:r>
              <a:rPr lang="en-AU" sz="4000" dirty="0">
                <a:solidFill>
                  <a:prstClr val="black"/>
                </a:solidFill>
                <a:latin typeface="+mn-lt"/>
              </a:rPr>
              <a:t>    }</a:t>
            </a:r>
          </a:p>
          <a:p>
            <a:r>
              <a:rPr lang="en-AU" sz="4000" dirty="0">
                <a:solidFill>
                  <a:prstClr val="black"/>
                </a:solidFill>
                <a:latin typeface="+mn-lt"/>
              </a:rPr>
              <a:t>    </a:t>
            </a:r>
            <a:r>
              <a:rPr lang="en-AU" sz="4000" dirty="0">
                <a:solidFill>
                  <a:srgbClr val="FF4500"/>
                </a:solidFill>
                <a:latin typeface="+mn-lt"/>
              </a:rPr>
              <a:t>$</a:t>
            </a:r>
            <a:r>
              <a:rPr lang="en-AU" sz="4000" dirty="0" err="1">
                <a:solidFill>
                  <a:srgbClr val="FF4500"/>
                </a:solidFill>
                <a:latin typeface="+mn-lt"/>
              </a:rPr>
              <a:t>rwxrr</a:t>
            </a:r>
            <a:r>
              <a:rPr lang="en-AU" sz="4000" dirty="0">
                <a:solidFill>
                  <a:prstClr val="black"/>
                </a:solidFill>
                <a:latin typeface="+mn-lt"/>
              </a:rPr>
              <a:t> </a:t>
            </a:r>
            <a:r>
              <a:rPr lang="en-AU" sz="4000" dirty="0">
                <a:solidFill>
                  <a:srgbClr val="A9A9A9"/>
                </a:solidFill>
                <a:latin typeface="+mn-lt"/>
              </a:rPr>
              <a:t>=</a:t>
            </a:r>
            <a:r>
              <a:rPr lang="en-AU" sz="4000" dirty="0">
                <a:solidFill>
                  <a:prstClr val="black"/>
                </a:solidFill>
                <a:latin typeface="+mn-lt"/>
              </a:rPr>
              <a:t> </a:t>
            </a:r>
            <a:r>
              <a:rPr lang="en-AU" sz="4000" dirty="0">
                <a:solidFill>
                  <a:srgbClr val="800080"/>
                </a:solidFill>
                <a:latin typeface="+mn-lt"/>
              </a:rPr>
              <a:t>744</a:t>
            </a:r>
          </a:p>
          <a:p>
            <a:endParaRPr lang="en-AU" sz="4000" dirty="0">
              <a:solidFill>
                <a:prstClr val="black"/>
              </a:solidFill>
              <a:latin typeface="+mn-lt"/>
            </a:endParaRPr>
          </a:p>
          <a:p>
            <a:pPr lvl="0" algn="l" rtl="0"/>
            <a:r>
              <a:rPr lang="en-AU" sz="4000" dirty="0">
                <a:solidFill>
                  <a:srgbClr val="00008B"/>
                </a:solidFill>
                <a:latin typeface="Segoe UI"/>
                <a:ea typeface="+mn-ea"/>
              </a:rPr>
              <a:t>Node</a:t>
            </a:r>
            <a:r>
              <a:rPr lang="en-AU" sz="4000" dirty="0">
                <a:solidFill>
                  <a:prstClr val="black"/>
                </a:solidFill>
                <a:latin typeface="Segoe UI"/>
                <a:ea typeface="+mn-ea"/>
              </a:rPr>
              <a:t> </a:t>
            </a:r>
            <a:r>
              <a:rPr lang="en-AU" sz="4000" dirty="0">
                <a:solidFill>
                  <a:srgbClr val="8A2BE2"/>
                </a:solidFill>
                <a:latin typeface="Segoe UI"/>
                <a:ea typeface="+mn-ea"/>
              </a:rPr>
              <a:t>localhost</a:t>
            </a:r>
            <a:r>
              <a:rPr lang="en-AU" sz="4000" dirty="0">
                <a:solidFill>
                  <a:prstClr val="black"/>
                </a:solidFill>
                <a:latin typeface="Segoe UI"/>
                <a:ea typeface="+mn-ea"/>
              </a:rPr>
              <a:t> </a:t>
            </a:r>
          </a:p>
          <a:p>
            <a:pPr lvl="0" algn="l" rtl="0"/>
            <a:r>
              <a:rPr lang="en-AU" sz="4000" dirty="0">
                <a:solidFill>
                  <a:prstClr val="black"/>
                </a:solidFill>
                <a:latin typeface="Segoe UI"/>
                <a:ea typeface="+mn-ea"/>
              </a:rPr>
              <a:t>    {</a:t>
            </a:r>
          </a:p>
          <a:p>
            <a:pPr lvl="0" algn="l" rtl="0"/>
            <a:r>
              <a:rPr lang="en-AU" sz="4000" dirty="0">
                <a:solidFill>
                  <a:prstClr val="black"/>
                </a:solidFill>
                <a:latin typeface="Segoe UI"/>
                <a:ea typeface="+mn-ea"/>
              </a:rPr>
              <a:t>        </a:t>
            </a:r>
            <a:r>
              <a:rPr lang="en-AU" sz="4000" dirty="0" err="1">
                <a:solidFill>
                  <a:srgbClr val="00008B"/>
                </a:solidFill>
                <a:latin typeface="Segoe UI"/>
                <a:ea typeface="+mn-ea"/>
              </a:rPr>
              <a:t>ForEach</a:t>
            </a:r>
            <a:r>
              <a:rPr lang="en-AU" sz="4000" dirty="0">
                <a:solidFill>
                  <a:prstClr val="black"/>
                </a:solidFill>
                <a:latin typeface="Segoe UI"/>
                <a:ea typeface="+mn-ea"/>
              </a:rPr>
              <a:t> (</a:t>
            </a:r>
            <a:r>
              <a:rPr lang="en-AU" sz="4000" dirty="0">
                <a:solidFill>
                  <a:srgbClr val="FF4500"/>
                </a:solidFill>
                <a:latin typeface="Segoe UI"/>
                <a:ea typeface="+mn-ea"/>
              </a:rPr>
              <a:t>$Package</a:t>
            </a:r>
            <a:r>
              <a:rPr lang="en-AU" sz="4000" dirty="0">
                <a:solidFill>
                  <a:prstClr val="black"/>
                </a:solidFill>
                <a:latin typeface="Segoe UI"/>
                <a:ea typeface="+mn-ea"/>
              </a:rPr>
              <a:t> </a:t>
            </a:r>
            <a:r>
              <a:rPr lang="en-AU" sz="4000" dirty="0">
                <a:solidFill>
                  <a:srgbClr val="00008B"/>
                </a:solidFill>
                <a:latin typeface="Segoe UI"/>
                <a:ea typeface="+mn-ea"/>
              </a:rPr>
              <a:t>in</a:t>
            </a:r>
            <a:r>
              <a:rPr lang="en-AU" sz="4000" dirty="0">
                <a:solidFill>
                  <a:prstClr val="black"/>
                </a:solidFill>
                <a:latin typeface="Segoe UI"/>
                <a:ea typeface="+mn-ea"/>
              </a:rPr>
              <a:t> </a:t>
            </a:r>
            <a:r>
              <a:rPr lang="en-AU" sz="4000" dirty="0">
                <a:solidFill>
                  <a:srgbClr val="FF4500"/>
                </a:solidFill>
                <a:latin typeface="Segoe UI"/>
                <a:ea typeface="+mn-ea"/>
              </a:rPr>
              <a:t>$</a:t>
            </a:r>
            <a:r>
              <a:rPr lang="en-AU" sz="4000" dirty="0" err="1">
                <a:solidFill>
                  <a:srgbClr val="FF4500"/>
                </a:solidFill>
                <a:latin typeface="Segoe UI"/>
                <a:ea typeface="+mn-ea"/>
              </a:rPr>
              <a:t>ApachePackages</a:t>
            </a:r>
            <a:r>
              <a:rPr lang="en-AU" sz="4000" dirty="0">
                <a:solidFill>
                  <a:prstClr val="black"/>
                </a:solidFill>
                <a:latin typeface="Segoe UI"/>
                <a:ea typeface="+mn-ea"/>
              </a:rPr>
              <a:t>)  {</a:t>
            </a:r>
          </a:p>
          <a:p>
            <a:pPr lvl="0" algn="l" rtl="0"/>
            <a:endParaRPr lang="en-AU" sz="4000" dirty="0">
              <a:solidFill>
                <a:prstClr val="black"/>
              </a:solidFill>
              <a:latin typeface="Segoe UI"/>
              <a:ea typeface="+mn-ea"/>
            </a:endParaRPr>
          </a:p>
          <a:p>
            <a:pPr lvl="0" algn="l" rtl="0"/>
            <a:r>
              <a:rPr lang="en-AU" sz="4000" dirty="0">
                <a:solidFill>
                  <a:prstClr val="black"/>
                </a:solidFill>
                <a:latin typeface="Segoe UI"/>
                <a:ea typeface="+mn-ea"/>
              </a:rPr>
              <a:t>            </a:t>
            </a:r>
            <a:r>
              <a:rPr lang="en-AU" sz="4000" dirty="0" err="1">
                <a:solidFill>
                  <a:srgbClr val="00008B"/>
                </a:solidFill>
                <a:latin typeface="Segoe UI"/>
                <a:ea typeface="+mn-ea"/>
              </a:rPr>
              <a:t>nxPackage</a:t>
            </a:r>
            <a:r>
              <a:rPr lang="en-AU" sz="4000" dirty="0">
                <a:solidFill>
                  <a:prstClr val="black"/>
                </a:solidFill>
                <a:latin typeface="Segoe UI"/>
                <a:ea typeface="+mn-ea"/>
              </a:rPr>
              <a:t> </a:t>
            </a:r>
            <a:r>
              <a:rPr lang="en-AU" sz="4000" dirty="0">
                <a:solidFill>
                  <a:srgbClr val="FF4500"/>
                </a:solidFill>
                <a:latin typeface="Segoe UI"/>
                <a:ea typeface="+mn-ea"/>
              </a:rPr>
              <a:t>$Package</a:t>
            </a:r>
            <a:r>
              <a:rPr lang="en-AU" sz="4000" dirty="0">
                <a:solidFill>
                  <a:prstClr val="black"/>
                </a:solidFill>
                <a:latin typeface="Segoe UI"/>
                <a:ea typeface="+mn-ea"/>
              </a:rPr>
              <a:t> </a:t>
            </a:r>
          </a:p>
          <a:p>
            <a:pPr lvl="0" algn="l" rtl="0"/>
            <a:r>
              <a:rPr lang="en-AU" sz="4000" dirty="0">
                <a:solidFill>
                  <a:prstClr val="black"/>
                </a:solidFill>
                <a:latin typeface="Segoe UI"/>
                <a:ea typeface="+mn-ea"/>
              </a:rPr>
              <a:t>            {</a:t>
            </a:r>
          </a:p>
          <a:p>
            <a:pPr lvl="0" algn="l" rtl="0"/>
            <a:r>
              <a:rPr lang="en-AU" sz="4000" dirty="0">
                <a:solidFill>
                  <a:prstClr val="black"/>
                </a:solidFill>
                <a:latin typeface="Segoe UI"/>
                <a:ea typeface="+mn-ea"/>
              </a:rPr>
              <a:t>                Ensure </a:t>
            </a:r>
            <a:r>
              <a:rPr lang="en-AU" sz="4000" dirty="0">
                <a:solidFill>
                  <a:srgbClr val="A9A9A9"/>
                </a:solidFill>
                <a:latin typeface="Segoe UI"/>
                <a:ea typeface="+mn-ea"/>
              </a:rPr>
              <a:t>=</a:t>
            </a:r>
            <a:r>
              <a:rPr lang="en-AU" sz="4000" dirty="0">
                <a:solidFill>
                  <a:prstClr val="black"/>
                </a:solidFill>
                <a:latin typeface="Segoe UI"/>
                <a:ea typeface="+mn-ea"/>
              </a:rPr>
              <a:t> </a:t>
            </a:r>
            <a:r>
              <a:rPr lang="en-AU" sz="4000" dirty="0">
                <a:solidFill>
                  <a:srgbClr val="8B0000"/>
                </a:solidFill>
                <a:latin typeface="Segoe UI"/>
                <a:ea typeface="+mn-ea"/>
              </a:rPr>
              <a:t>'Present'</a:t>
            </a:r>
            <a:endParaRPr lang="en-AU" sz="4000" dirty="0">
              <a:solidFill>
                <a:prstClr val="black"/>
              </a:solidFill>
              <a:latin typeface="Segoe UI"/>
              <a:ea typeface="+mn-ea"/>
            </a:endParaRPr>
          </a:p>
          <a:p>
            <a:pPr lvl="0" algn="l" rtl="0"/>
            <a:r>
              <a:rPr lang="en-AU" sz="4000" dirty="0">
                <a:solidFill>
                  <a:prstClr val="black"/>
                </a:solidFill>
                <a:latin typeface="Segoe UI"/>
                <a:ea typeface="+mn-ea"/>
              </a:rPr>
              <a:t>                Name   </a:t>
            </a:r>
            <a:r>
              <a:rPr lang="en-AU" sz="4000" dirty="0">
                <a:solidFill>
                  <a:srgbClr val="A9A9A9"/>
                </a:solidFill>
                <a:latin typeface="Segoe UI"/>
                <a:ea typeface="+mn-ea"/>
              </a:rPr>
              <a:t>=</a:t>
            </a:r>
            <a:r>
              <a:rPr lang="en-AU" sz="4000" dirty="0">
                <a:solidFill>
                  <a:prstClr val="black"/>
                </a:solidFill>
                <a:latin typeface="Segoe UI"/>
                <a:ea typeface="+mn-ea"/>
              </a:rPr>
              <a:t> </a:t>
            </a:r>
            <a:r>
              <a:rPr lang="en-AU" sz="4000" dirty="0">
                <a:solidFill>
                  <a:srgbClr val="FF4500"/>
                </a:solidFill>
                <a:latin typeface="Segoe UI"/>
                <a:ea typeface="+mn-ea"/>
              </a:rPr>
              <a:t>$Package</a:t>
            </a:r>
            <a:endParaRPr lang="en-AU" sz="4000" dirty="0">
              <a:solidFill>
                <a:prstClr val="black"/>
              </a:solidFill>
              <a:latin typeface="Segoe UI"/>
              <a:ea typeface="+mn-ea"/>
            </a:endParaRPr>
          </a:p>
          <a:p>
            <a:pPr lvl="0" algn="l" rtl="0"/>
            <a:r>
              <a:rPr lang="en-AU" sz="4000" dirty="0">
                <a:solidFill>
                  <a:prstClr val="black"/>
                </a:solidFill>
                <a:latin typeface="Segoe UI"/>
                <a:ea typeface="+mn-ea"/>
              </a:rPr>
              <a:t>                </a:t>
            </a:r>
            <a:r>
              <a:rPr lang="en-AU" sz="4000" dirty="0" err="1">
                <a:solidFill>
                  <a:prstClr val="black"/>
                </a:solidFill>
                <a:latin typeface="Segoe UI"/>
                <a:ea typeface="+mn-ea"/>
              </a:rPr>
              <a:t>PackageManager</a:t>
            </a:r>
            <a:r>
              <a:rPr lang="en-AU" sz="4000" dirty="0">
                <a:solidFill>
                  <a:prstClr val="black"/>
                </a:solidFill>
                <a:latin typeface="Segoe UI"/>
                <a:ea typeface="+mn-ea"/>
              </a:rPr>
              <a:t> </a:t>
            </a:r>
            <a:r>
              <a:rPr lang="en-AU" sz="4000" dirty="0">
                <a:solidFill>
                  <a:srgbClr val="A9A9A9"/>
                </a:solidFill>
                <a:latin typeface="Segoe UI"/>
                <a:ea typeface="+mn-ea"/>
              </a:rPr>
              <a:t>=</a:t>
            </a:r>
            <a:r>
              <a:rPr lang="en-AU" sz="4000" dirty="0">
                <a:solidFill>
                  <a:prstClr val="black"/>
                </a:solidFill>
                <a:latin typeface="Segoe UI"/>
                <a:ea typeface="+mn-ea"/>
              </a:rPr>
              <a:t> </a:t>
            </a:r>
            <a:r>
              <a:rPr lang="en-AU" sz="4000" dirty="0">
                <a:solidFill>
                  <a:srgbClr val="FF4500"/>
                </a:solidFill>
                <a:latin typeface="Segoe UI"/>
                <a:ea typeface="+mn-ea"/>
              </a:rPr>
              <a:t>$</a:t>
            </a:r>
            <a:r>
              <a:rPr lang="en-AU" sz="4000" dirty="0" err="1">
                <a:solidFill>
                  <a:srgbClr val="FF4500"/>
                </a:solidFill>
                <a:latin typeface="Segoe UI"/>
                <a:ea typeface="+mn-ea"/>
              </a:rPr>
              <a:t>PackageManager</a:t>
            </a:r>
            <a:endParaRPr lang="en-AU" sz="4000" dirty="0">
              <a:solidFill>
                <a:prstClr val="black"/>
              </a:solidFill>
              <a:latin typeface="Segoe UI"/>
              <a:ea typeface="+mn-ea"/>
            </a:endParaRPr>
          </a:p>
          <a:p>
            <a:pPr lvl="0" algn="l" rtl="0"/>
            <a:r>
              <a:rPr lang="en-AU" sz="4000" dirty="0">
                <a:solidFill>
                  <a:prstClr val="black"/>
                </a:solidFill>
                <a:latin typeface="Segoe UI"/>
                <a:ea typeface="+mn-ea"/>
              </a:rPr>
              <a:t>            }</a:t>
            </a:r>
          </a:p>
          <a:p>
            <a:pPr lvl="0" algn="l" rtl="0"/>
            <a:r>
              <a:rPr lang="en-AU" sz="4000" dirty="0">
                <a:solidFill>
                  <a:prstClr val="black"/>
                </a:solidFill>
                <a:latin typeface="Segoe UI"/>
                <a:ea typeface="+mn-ea"/>
              </a:rPr>
              <a:t>        }</a:t>
            </a:r>
          </a:p>
          <a:p>
            <a:endParaRPr lang="en-AU" sz="4400" dirty="0">
              <a:solidFill>
                <a:prstClr val="black"/>
              </a:solidFill>
              <a:latin typeface="+mn-lt"/>
            </a:endParaRPr>
          </a:p>
          <a:p>
            <a:r>
              <a:rPr lang="en-AU" sz="4400" dirty="0">
                <a:solidFill>
                  <a:prstClr val="black"/>
                </a:solidFill>
                <a:latin typeface="+mn-lt"/>
              </a:rPr>
              <a:t>    </a:t>
            </a:r>
            <a:endParaRPr lang="en-AU" dirty="0"/>
          </a:p>
        </p:txBody>
      </p:sp>
      <p:sp>
        <p:nvSpPr>
          <p:cNvPr id="4" name="Slide Number Placeholder 3">
            <a:extLst>
              <a:ext uri="{FF2B5EF4-FFF2-40B4-BE49-F238E27FC236}">
                <a16:creationId xmlns:a16="http://schemas.microsoft.com/office/drawing/2014/main" id="{1B60FF5C-DFE2-4115-BDBE-27E66E251FF5}"/>
              </a:ext>
            </a:extLst>
          </p:cNvPr>
          <p:cNvSpPr>
            <a:spLocks noGrp="1"/>
          </p:cNvSpPr>
          <p:nvPr>
            <p:ph type="sldNum" sz="quarter" idx="11"/>
          </p:nvPr>
        </p:nvSpPr>
        <p:spPr/>
        <p:txBody>
          <a:bodyPr/>
          <a:lstStyle/>
          <a:p>
            <a:fld id="{74A398B2-5A34-1A4A-811E-F4027282568C}" type="slidenum">
              <a:rPr lang="en-US" smtClean="0"/>
              <a:pPr/>
              <a:t>56</a:t>
            </a:fld>
            <a:endParaRPr lang="en-US"/>
          </a:p>
        </p:txBody>
      </p:sp>
      <p:sp>
        <p:nvSpPr>
          <p:cNvPr id="5" name="TextBox 4">
            <a:extLst>
              <a:ext uri="{FF2B5EF4-FFF2-40B4-BE49-F238E27FC236}">
                <a16:creationId xmlns:a16="http://schemas.microsoft.com/office/drawing/2014/main" id="{CCCB44C4-F8CC-4BC3-A202-CCA110CC7E45}"/>
              </a:ext>
            </a:extLst>
          </p:cNvPr>
          <p:cNvSpPr txBox="1"/>
          <p:nvPr/>
        </p:nvSpPr>
        <p:spPr>
          <a:xfrm>
            <a:off x="6251331" y="1143001"/>
            <a:ext cx="5442438" cy="5824671"/>
          </a:xfrm>
          <a:prstGeom prst="rect">
            <a:avLst/>
          </a:prstGeom>
          <a:noFill/>
        </p:spPr>
        <p:txBody>
          <a:bodyPr wrap="square" rtlCol="0">
            <a:spAutoFit/>
          </a:bodyPr>
          <a:lstStyle/>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err="1">
                <a:solidFill>
                  <a:srgbClr val="00008B"/>
                </a:solidFill>
                <a:latin typeface="Lucida Console" panose="020B0609040504020204" pitchFamily="49" charset="0"/>
                <a:cs typeface="Segoe UI Light" panose="020B0502040204020203" pitchFamily="34" charset="0"/>
              </a:rPr>
              <a:t>nxFile</a:t>
            </a: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err="1">
                <a:solidFill>
                  <a:srgbClr val="8A2BE2"/>
                </a:solidFill>
                <a:latin typeface="Lucida Console" panose="020B0609040504020204" pitchFamily="49" charset="0"/>
                <a:cs typeface="Segoe UI Light" panose="020B0502040204020203" pitchFamily="34" charset="0"/>
              </a:rPr>
              <a:t>vHostDirectory</a:t>
            </a:r>
            <a:r>
              <a:rPr lang="en-AU" sz="1000" kern="0" dirty="0">
                <a:solidFill>
                  <a:srgbClr val="8A2BE2"/>
                </a:solidFill>
                <a:latin typeface="Lucida Console" panose="020B0609040504020204" pitchFamily="49" charset="0"/>
                <a:cs typeface="Segoe UI Light" panose="020B0502040204020203" pitchFamily="34" charset="0"/>
              </a:rPr>
              <a:t> </a:t>
            </a:r>
            <a:r>
              <a:rPr lang="en-AU" sz="1000" kern="0" dirty="0">
                <a:solidFill>
                  <a:prstClr val="black"/>
                </a:solidFill>
                <a:latin typeface="Lucida Console" panose="020B0609040504020204" pitchFamily="49" charset="0"/>
                <a:cs typeface="Segoe UI Light" panose="020B0502040204020203" pitchFamily="34" charset="0"/>
              </a:rPr>
              <a:t> {</a:t>
            </a: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err="1">
                <a:solidFill>
                  <a:prstClr val="black"/>
                </a:solidFill>
                <a:latin typeface="Lucida Console" panose="020B0609040504020204" pitchFamily="49" charset="0"/>
                <a:cs typeface="Segoe UI Light" panose="020B0502040204020203" pitchFamily="34" charset="0"/>
              </a:rPr>
              <a:t>DestinationPath</a:t>
            </a: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a:solidFill>
                  <a:srgbClr val="A9A9A9"/>
                </a:solidFill>
                <a:latin typeface="Lucida Console" panose="020B0609040504020204" pitchFamily="49" charset="0"/>
                <a:cs typeface="Segoe UI Light" panose="020B0502040204020203" pitchFamily="34" charset="0"/>
              </a:rPr>
              <a:t>=</a:t>
            </a: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a:solidFill>
                  <a:srgbClr val="FF4500"/>
                </a:solidFill>
                <a:latin typeface="Lucida Console" panose="020B0609040504020204" pitchFamily="49" charset="0"/>
                <a:cs typeface="Segoe UI Light" panose="020B0502040204020203" pitchFamily="34" charset="0"/>
              </a:rPr>
              <a:t>$</a:t>
            </a:r>
            <a:r>
              <a:rPr lang="en-AU" sz="1000" kern="0" dirty="0" err="1">
                <a:solidFill>
                  <a:srgbClr val="FF4500"/>
                </a:solidFill>
                <a:latin typeface="Lucida Console" panose="020B0609040504020204" pitchFamily="49" charset="0"/>
                <a:cs typeface="Segoe UI Light" panose="020B0502040204020203" pitchFamily="34" charset="0"/>
              </a:rPr>
              <a:t>VhostDir</a:t>
            </a:r>
            <a:endParaRPr lang="en-AU" sz="1000" kern="0" dirty="0">
              <a:solidFill>
                <a:prstClr val="black"/>
              </a:solidFill>
              <a:latin typeface="Lucida Console" panose="020B0609040504020204" pitchFamily="49" charset="0"/>
              <a:cs typeface="Segoe UI Light" panose="020B0502040204020203" pitchFamily="34" charset="0"/>
            </a:endParaRP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Type   </a:t>
            </a:r>
            <a:r>
              <a:rPr lang="en-AU" sz="1000" kern="0" dirty="0">
                <a:solidFill>
                  <a:srgbClr val="A9A9A9"/>
                </a:solidFill>
                <a:latin typeface="Lucida Console" panose="020B0609040504020204" pitchFamily="49" charset="0"/>
                <a:cs typeface="Segoe UI Light" panose="020B0502040204020203" pitchFamily="34" charset="0"/>
              </a:rPr>
              <a:t>=</a:t>
            </a: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a:solidFill>
                  <a:srgbClr val="8B0000"/>
                </a:solidFill>
                <a:latin typeface="Lucida Console" panose="020B0609040504020204" pitchFamily="49" charset="0"/>
                <a:cs typeface="Segoe UI Light" panose="020B0502040204020203" pitchFamily="34" charset="0"/>
              </a:rPr>
              <a:t>'Directory'</a:t>
            </a:r>
            <a:endParaRPr lang="en-AU" sz="1000" kern="0" dirty="0">
              <a:solidFill>
                <a:prstClr val="black"/>
              </a:solidFill>
              <a:latin typeface="Lucida Console" panose="020B0609040504020204" pitchFamily="49" charset="0"/>
              <a:cs typeface="Segoe UI Light" panose="020B0502040204020203" pitchFamily="34" charset="0"/>
            </a:endParaRP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Ensure </a:t>
            </a:r>
            <a:r>
              <a:rPr lang="en-AU" sz="1000" kern="0" dirty="0">
                <a:solidFill>
                  <a:srgbClr val="A9A9A9"/>
                </a:solidFill>
                <a:latin typeface="Lucida Console" panose="020B0609040504020204" pitchFamily="49" charset="0"/>
                <a:cs typeface="Segoe UI Light" panose="020B0502040204020203" pitchFamily="34" charset="0"/>
              </a:rPr>
              <a:t>=</a:t>
            </a: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a:solidFill>
                  <a:srgbClr val="8B0000"/>
                </a:solidFill>
                <a:latin typeface="Lucida Console" panose="020B0609040504020204" pitchFamily="49" charset="0"/>
                <a:cs typeface="Segoe UI Light" panose="020B0502040204020203" pitchFamily="34" charset="0"/>
              </a:rPr>
              <a:t>'Present'</a:t>
            </a:r>
            <a:endParaRPr lang="en-AU" sz="1000" kern="0" dirty="0">
              <a:solidFill>
                <a:prstClr val="black"/>
              </a:solidFill>
              <a:latin typeface="Lucida Console" panose="020B0609040504020204" pitchFamily="49" charset="0"/>
              <a:cs typeface="Segoe UI Light" panose="020B0502040204020203" pitchFamily="34" charset="0"/>
            </a:endParaRP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Owner  </a:t>
            </a:r>
            <a:r>
              <a:rPr lang="en-AU" sz="1000" kern="0" dirty="0">
                <a:solidFill>
                  <a:srgbClr val="A9A9A9"/>
                </a:solidFill>
                <a:latin typeface="Lucida Console" panose="020B0609040504020204" pitchFamily="49" charset="0"/>
                <a:cs typeface="Segoe UI Light" panose="020B0502040204020203" pitchFamily="34" charset="0"/>
              </a:rPr>
              <a:t>=</a:t>
            </a: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a:solidFill>
                  <a:srgbClr val="8B0000"/>
                </a:solidFill>
                <a:latin typeface="Lucida Console" panose="020B0609040504020204" pitchFamily="49" charset="0"/>
                <a:cs typeface="Segoe UI Light" panose="020B0502040204020203" pitchFamily="34" charset="0"/>
              </a:rPr>
              <a:t>'root'</a:t>
            </a:r>
            <a:endParaRPr lang="en-AU" sz="1000" kern="0" dirty="0">
              <a:solidFill>
                <a:prstClr val="black"/>
              </a:solidFill>
              <a:latin typeface="Lucida Console" panose="020B0609040504020204" pitchFamily="49" charset="0"/>
              <a:cs typeface="Segoe UI Light" panose="020B0502040204020203" pitchFamily="34" charset="0"/>
            </a:endParaRP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Mode   </a:t>
            </a:r>
            <a:r>
              <a:rPr lang="en-AU" sz="1000" kern="0" dirty="0">
                <a:solidFill>
                  <a:srgbClr val="A9A9A9"/>
                </a:solidFill>
                <a:latin typeface="Lucida Console" panose="020B0609040504020204" pitchFamily="49" charset="0"/>
                <a:cs typeface="Segoe UI Light" panose="020B0502040204020203" pitchFamily="34" charset="0"/>
              </a:rPr>
              <a:t>=</a:t>
            </a: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a:solidFill>
                  <a:srgbClr val="FF4500"/>
                </a:solidFill>
                <a:latin typeface="Lucida Console" panose="020B0609040504020204" pitchFamily="49" charset="0"/>
                <a:cs typeface="Segoe UI Light" panose="020B0502040204020203" pitchFamily="34" charset="0"/>
              </a:rPr>
              <a:t>$</a:t>
            </a:r>
            <a:r>
              <a:rPr lang="en-AU" sz="1000" kern="0" dirty="0" err="1">
                <a:solidFill>
                  <a:srgbClr val="FF4500"/>
                </a:solidFill>
                <a:latin typeface="Lucida Console" panose="020B0609040504020204" pitchFamily="49" charset="0"/>
                <a:cs typeface="Segoe UI Light" panose="020B0502040204020203" pitchFamily="34" charset="0"/>
              </a:rPr>
              <a:t>rwxrr</a:t>
            </a:r>
            <a:endParaRPr lang="en-AU" sz="1000" kern="0" dirty="0">
              <a:solidFill>
                <a:prstClr val="black"/>
              </a:solidFill>
              <a:latin typeface="Lucida Console" panose="020B0609040504020204" pitchFamily="49" charset="0"/>
              <a:cs typeface="Segoe UI Light" panose="020B0502040204020203" pitchFamily="34" charset="0"/>
            </a:endParaRP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a:t>
            </a: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a:solidFill>
                  <a:srgbClr val="006400"/>
                </a:solidFill>
                <a:latin typeface="Lucida Console" panose="020B0609040504020204" pitchFamily="49" charset="0"/>
                <a:cs typeface="Segoe UI Light" panose="020B0502040204020203" pitchFamily="34" charset="0"/>
              </a:rPr>
              <a:t>#Ensure default content does not exist</a:t>
            </a:r>
            <a:endParaRPr lang="en-AU" sz="1000" kern="0" dirty="0">
              <a:solidFill>
                <a:prstClr val="black"/>
              </a:solidFill>
              <a:latin typeface="Lucida Console" panose="020B0609040504020204" pitchFamily="49" charset="0"/>
              <a:cs typeface="Segoe UI Light" panose="020B0502040204020203" pitchFamily="34" charset="0"/>
            </a:endParaRP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err="1">
                <a:solidFill>
                  <a:srgbClr val="00008B"/>
                </a:solidFill>
                <a:latin typeface="Lucida Console" panose="020B0609040504020204" pitchFamily="49" charset="0"/>
                <a:cs typeface="Segoe UI Light" panose="020B0502040204020203" pitchFamily="34" charset="0"/>
              </a:rPr>
              <a:t>nxFile</a:t>
            </a: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err="1">
                <a:solidFill>
                  <a:srgbClr val="8A2BE2"/>
                </a:solidFill>
                <a:latin typeface="Lucida Console" panose="020B0609040504020204" pitchFamily="49" charset="0"/>
                <a:cs typeface="Segoe UI Light" panose="020B0502040204020203" pitchFamily="34" charset="0"/>
              </a:rPr>
              <a:t>DefVHost</a:t>
            </a:r>
            <a:r>
              <a:rPr lang="en-AU" sz="1000" kern="0" dirty="0">
                <a:solidFill>
                  <a:prstClr val="black"/>
                </a:solidFill>
                <a:latin typeface="Lucida Console" panose="020B0609040504020204" pitchFamily="49" charset="0"/>
                <a:cs typeface="Segoe UI Light" panose="020B0502040204020203" pitchFamily="34" charset="0"/>
              </a:rPr>
              <a:t> {</a:t>
            </a: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err="1">
                <a:solidFill>
                  <a:prstClr val="black"/>
                </a:solidFill>
                <a:latin typeface="Lucida Console" panose="020B0609040504020204" pitchFamily="49" charset="0"/>
                <a:cs typeface="Segoe UI Light" panose="020B0502040204020203" pitchFamily="34" charset="0"/>
              </a:rPr>
              <a:t>DestinationPath</a:t>
            </a: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a:solidFill>
                  <a:srgbClr val="A9A9A9"/>
                </a:solidFill>
                <a:latin typeface="Lucida Console" panose="020B0609040504020204" pitchFamily="49" charset="0"/>
                <a:cs typeface="Segoe UI Light" panose="020B0502040204020203" pitchFamily="34" charset="0"/>
              </a:rPr>
              <a:t>=</a:t>
            </a: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a:solidFill>
                  <a:srgbClr val="8B0000"/>
                </a:solidFill>
                <a:latin typeface="Lucida Console" panose="020B0609040504020204" pitchFamily="49" charset="0"/>
                <a:cs typeface="Segoe UI Light" panose="020B0502040204020203" pitchFamily="34" charset="0"/>
              </a:rPr>
              <a:t>"</a:t>
            </a:r>
            <a:r>
              <a:rPr lang="en-AU" sz="1000" kern="0" dirty="0">
                <a:solidFill>
                  <a:srgbClr val="FF4500"/>
                </a:solidFill>
                <a:latin typeface="Lucida Console" panose="020B0609040504020204" pitchFamily="49" charset="0"/>
                <a:cs typeface="Segoe UI Light" panose="020B0502040204020203" pitchFamily="34" charset="0"/>
              </a:rPr>
              <a:t>${</a:t>
            </a:r>
            <a:r>
              <a:rPr lang="en-AU" sz="1000" kern="0" dirty="0" err="1">
                <a:solidFill>
                  <a:srgbClr val="FF4500"/>
                </a:solidFill>
                <a:latin typeface="Lucida Console" panose="020B0609040504020204" pitchFamily="49" charset="0"/>
                <a:cs typeface="Segoe UI Light" panose="020B0502040204020203" pitchFamily="34" charset="0"/>
              </a:rPr>
              <a:t>VhostDir</a:t>
            </a:r>
            <a:r>
              <a:rPr lang="en-AU" sz="1000" kern="0" dirty="0">
                <a:solidFill>
                  <a:srgbClr val="FF4500"/>
                </a:solidFill>
                <a:latin typeface="Lucida Console" panose="020B0609040504020204" pitchFamily="49" charset="0"/>
                <a:cs typeface="Segoe UI Light" panose="020B0502040204020203" pitchFamily="34" charset="0"/>
              </a:rPr>
              <a:t>}</a:t>
            </a:r>
            <a:r>
              <a:rPr lang="en-AU" sz="1000" kern="0" dirty="0">
                <a:solidFill>
                  <a:srgbClr val="8B0000"/>
                </a:solidFill>
                <a:latin typeface="Lucida Console" panose="020B0609040504020204" pitchFamily="49" charset="0"/>
                <a:cs typeface="Segoe UI Light" panose="020B0502040204020203" pitchFamily="34" charset="0"/>
              </a:rPr>
              <a:t>/000-default.conf"</a:t>
            </a:r>
            <a:endParaRPr lang="en-AU" sz="1000" kern="0" dirty="0">
              <a:solidFill>
                <a:prstClr val="black"/>
              </a:solidFill>
              <a:latin typeface="Lucida Console" panose="020B0609040504020204" pitchFamily="49" charset="0"/>
              <a:cs typeface="Segoe UI Light" panose="020B0502040204020203" pitchFamily="34" charset="0"/>
            </a:endParaRP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Ensure </a:t>
            </a:r>
            <a:r>
              <a:rPr lang="en-AU" sz="1000" kern="0" dirty="0">
                <a:solidFill>
                  <a:srgbClr val="A9A9A9"/>
                </a:solidFill>
                <a:latin typeface="Lucida Console" panose="020B0609040504020204" pitchFamily="49" charset="0"/>
                <a:cs typeface="Segoe UI Light" panose="020B0502040204020203" pitchFamily="34" charset="0"/>
              </a:rPr>
              <a:t>=</a:t>
            </a: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a:solidFill>
                  <a:srgbClr val="8B0000"/>
                </a:solidFill>
                <a:latin typeface="Lucida Console" panose="020B0609040504020204" pitchFamily="49" charset="0"/>
                <a:cs typeface="Segoe UI Light" panose="020B0502040204020203" pitchFamily="34" charset="0"/>
              </a:rPr>
              <a:t>'Absent'</a:t>
            </a:r>
            <a:endParaRPr lang="en-AU" sz="1000" kern="0" dirty="0">
              <a:solidFill>
                <a:prstClr val="black"/>
              </a:solidFill>
              <a:latin typeface="Lucida Console" panose="020B0609040504020204" pitchFamily="49" charset="0"/>
              <a:cs typeface="Segoe UI Light" panose="020B0502040204020203" pitchFamily="34" charset="0"/>
            </a:endParaRP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a:t>
            </a:r>
          </a:p>
          <a:p>
            <a:pPr lvl="0" defTabSz="914400">
              <a:spcBef>
                <a:spcPts val="300"/>
              </a:spcBef>
            </a:pPr>
            <a:r>
              <a:rPr lang="en-AU" sz="1000" kern="0" dirty="0">
                <a:solidFill>
                  <a:srgbClr val="006400"/>
                </a:solidFill>
                <a:latin typeface="Lucida Console" panose="020B0609040504020204" pitchFamily="49" charset="0"/>
                <a:cs typeface="Segoe UI Light" panose="020B0502040204020203" pitchFamily="34" charset="0"/>
              </a:rPr>
              <a:t>        #Ensure website is defined</a:t>
            </a:r>
            <a:endParaRPr lang="en-AU" sz="1000" kern="0" dirty="0">
              <a:solidFill>
                <a:prstClr val="black"/>
              </a:solidFill>
              <a:latin typeface="Lucida Console" panose="020B0609040504020204" pitchFamily="49" charset="0"/>
              <a:cs typeface="Segoe UI Light" panose="020B0502040204020203" pitchFamily="34" charset="0"/>
            </a:endParaRP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err="1">
                <a:solidFill>
                  <a:srgbClr val="00008B"/>
                </a:solidFill>
                <a:latin typeface="Lucida Console" panose="020B0609040504020204" pitchFamily="49" charset="0"/>
                <a:cs typeface="Segoe UI Light" panose="020B0502040204020203" pitchFamily="34" charset="0"/>
              </a:rPr>
              <a:t>nxFile</a:t>
            </a: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err="1">
                <a:solidFill>
                  <a:srgbClr val="8A2BE2"/>
                </a:solidFill>
                <a:latin typeface="Lucida Console" panose="020B0609040504020204" pitchFamily="49" charset="0"/>
                <a:cs typeface="Segoe UI Light" panose="020B0502040204020203" pitchFamily="34" charset="0"/>
              </a:rPr>
              <a:t>DefaultSiteDir</a:t>
            </a:r>
            <a:r>
              <a:rPr lang="en-AU" sz="1000" kern="0" dirty="0">
                <a:solidFill>
                  <a:prstClr val="black"/>
                </a:solidFill>
                <a:latin typeface="Lucida Console" panose="020B0609040504020204" pitchFamily="49" charset="0"/>
                <a:cs typeface="Segoe UI Light" panose="020B0502040204020203" pitchFamily="34" charset="0"/>
              </a:rPr>
              <a:t> {</a:t>
            </a:r>
          </a:p>
          <a:p>
            <a:pPr lvl="0" defTabSz="914400">
              <a:spcBef>
                <a:spcPts val="300"/>
              </a:spcBef>
            </a:pPr>
            <a:r>
              <a:rPr lang="fr-FR" sz="1000" kern="0" dirty="0">
                <a:solidFill>
                  <a:prstClr val="black"/>
                </a:solidFill>
                <a:latin typeface="Lucida Console" panose="020B0609040504020204" pitchFamily="49" charset="0"/>
                <a:cs typeface="Segoe UI Light" panose="020B0502040204020203" pitchFamily="34" charset="0"/>
              </a:rPr>
              <a:t>            </a:t>
            </a:r>
            <a:r>
              <a:rPr lang="fr-FR" sz="1000" kern="0" dirty="0" err="1">
                <a:solidFill>
                  <a:prstClr val="black"/>
                </a:solidFill>
                <a:latin typeface="Lucida Console" panose="020B0609040504020204" pitchFamily="49" charset="0"/>
                <a:cs typeface="Segoe UI Light" panose="020B0502040204020203" pitchFamily="34" charset="0"/>
              </a:rPr>
              <a:t>DestinationPath</a:t>
            </a:r>
            <a:r>
              <a:rPr lang="fr-FR" sz="1000" kern="0" dirty="0">
                <a:solidFill>
                  <a:prstClr val="black"/>
                </a:solidFill>
                <a:latin typeface="Lucida Console" panose="020B0609040504020204" pitchFamily="49" charset="0"/>
                <a:cs typeface="Segoe UI Light" panose="020B0502040204020203" pitchFamily="34" charset="0"/>
              </a:rPr>
              <a:t> </a:t>
            </a:r>
            <a:r>
              <a:rPr lang="fr-FR" sz="1000" kern="0" dirty="0">
                <a:solidFill>
                  <a:srgbClr val="A9A9A9"/>
                </a:solidFill>
                <a:latin typeface="Lucida Console" panose="020B0609040504020204" pitchFamily="49" charset="0"/>
                <a:cs typeface="Segoe UI Light" panose="020B0502040204020203" pitchFamily="34" charset="0"/>
              </a:rPr>
              <a:t>=</a:t>
            </a:r>
            <a:r>
              <a:rPr lang="fr-FR" sz="1000" kern="0" dirty="0">
                <a:solidFill>
                  <a:prstClr val="black"/>
                </a:solidFill>
                <a:latin typeface="Lucida Console" panose="020B0609040504020204" pitchFamily="49" charset="0"/>
                <a:cs typeface="Segoe UI Light" panose="020B0502040204020203" pitchFamily="34" charset="0"/>
              </a:rPr>
              <a:t> </a:t>
            </a:r>
            <a:r>
              <a:rPr lang="fr-FR" sz="1000" kern="0" dirty="0">
                <a:solidFill>
                  <a:srgbClr val="8B0000"/>
                </a:solidFill>
                <a:latin typeface="Lucida Console" panose="020B0609040504020204" pitchFamily="49" charset="0"/>
                <a:cs typeface="Segoe UI Light" panose="020B0502040204020203" pitchFamily="34" charset="0"/>
              </a:rPr>
              <a:t>'/var/www/html/</a:t>
            </a:r>
            <a:r>
              <a:rPr lang="fr-FR" sz="1000" kern="0" dirty="0" err="1">
                <a:solidFill>
                  <a:srgbClr val="8B0000"/>
                </a:solidFill>
                <a:latin typeface="Lucida Console" panose="020B0609040504020204" pitchFamily="49" charset="0"/>
                <a:cs typeface="Segoe UI Light" panose="020B0502040204020203" pitchFamily="34" charset="0"/>
              </a:rPr>
              <a:t>defaultsite</a:t>
            </a:r>
            <a:r>
              <a:rPr lang="fr-FR" sz="1000" kern="0" dirty="0">
                <a:solidFill>
                  <a:srgbClr val="8B0000"/>
                </a:solidFill>
                <a:latin typeface="Lucida Console" panose="020B0609040504020204" pitchFamily="49" charset="0"/>
                <a:cs typeface="Segoe UI Light" panose="020B0502040204020203" pitchFamily="34" charset="0"/>
              </a:rPr>
              <a:t>'</a:t>
            </a:r>
            <a:endParaRPr lang="fr-FR" sz="1000" kern="0" dirty="0">
              <a:solidFill>
                <a:prstClr val="black"/>
              </a:solidFill>
              <a:latin typeface="Lucida Console" panose="020B0609040504020204" pitchFamily="49" charset="0"/>
              <a:cs typeface="Segoe UI Light" panose="020B0502040204020203" pitchFamily="34" charset="0"/>
            </a:endParaRP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Type   </a:t>
            </a:r>
            <a:r>
              <a:rPr lang="en-AU" sz="1000" kern="0" dirty="0">
                <a:solidFill>
                  <a:srgbClr val="A9A9A9"/>
                </a:solidFill>
                <a:latin typeface="Lucida Console" panose="020B0609040504020204" pitchFamily="49" charset="0"/>
                <a:cs typeface="Segoe UI Light" panose="020B0502040204020203" pitchFamily="34" charset="0"/>
              </a:rPr>
              <a:t>=</a:t>
            </a: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a:solidFill>
                  <a:srgbClr val="8B0000"/>
                </a:solidFill>
                <a:latin typeface="Lucida Console" panose="020B0609040504020204" pitchFamily="49" charset="0"/>
                <a:cs typeface="Segoe UI Light" panose="020B0502040204020203" pitchFamily="34" charset="0"/>
              </a:rPr>
              <a:t>'Directory'</a:t>
            </a:r>
            <a:endParaRPr lang="en-AU" sz="1000" kern="0" dirty="0">
              <a:solidFill>
                <a:prstClr val="black"/>
              </a:solidFill>
              <a:latin typeface="Lucida Console" panose="020B0609040504020204" pitchFamily="49" charset="0"/>
              <a:cs typeface="Segoe UI Light" panose="020B0502040204020203" pitchFamily="34" charset="0"/>
            </a:endParaRP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Owner  </a:t>
            </a:r>
            <a:r>
              <a:rPr lang="en-AU" sz="1000" kern="0" dirty="0">
                <a:solidFill>
                  <a:srgbClr val="A9A9A9"/>
                </a:solidFill>
                <a:latin typeface="Lucida Console" panose="020B0609040504020204" pitchFamily="49" charset="0"/>
                <a:cs typeface="Segoe UI Light" panose="020B0502040204020203" pitchFamily="34" charset="0"/>
              </a:rPr>
              <a:t>=</a:t>
            </a: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a:solidFill>
                  <a:srgbClr val="8B0000"/>
                </a:solidFill>
                <a:latin typeface="Lucida Console" panose="020B0609040504020204" pitchFamily="49" charset="0"/>
                <a:cs typeface="Segoe UI Light" panose="020B0502040204020203" pitchFamily="34" charset="0"/>
              </a:rPr>
              <a:t>'root'</a:t>
            </a:r>
            <a:endParaRPr lang="en-AU" sz="1000" kern="0" dirty="0">
              <a:solidFill>
                <a:prstClr val="black"/>
              </a:solidFill>
              <a:latin typeface="Lucida Console" panose="020B0609040504020204" pitchFamily="49" charset="0"/>
              <a:cs typeface="Segoe UI Light" panose="020B0502040204020203" pitchFamily="34" charset="0"/>
            </a:endParaRP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Mode   </a:t>
            </a:r>
            <a:r>
              <a:rPr lang="en-AU" sz="1000" kern="0" dirty="0">
                <a:solidFill>
                  <a:srgbClr val="A9A9A9"/>
                </a:solidFill>
                <a:latin typeface="Lucida Console" panose="020B0609040504020204" pitchFamily="49" charset="0"/>
                <a:cs typeface="Segoe UI Light" panose="020B0502040204020203" pitchFamily="34" charset="0"/>
              </a:rPr>
              <a:t>=</a:t>
            </a: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a:solidFill>
                  <a:srgbClr val="FF4500"/>
                </a:solidFill>
                <a:latin typeface="Lucida Console" panose="020B0609040504020204" pitchFamily="49" charset="0"/>
                <a:cs typeface="Segoe UI Light" panose="020B0502040204020203" pitchFamily="34" charset="0"/>
              </a:rPr>
              <a:t>$</a:t>
            </a:r>
            <a:r>
              <a:rPr lang="en-AU" sz="1000" kern="0" dirty="0" err="1">
                <a:solidFill>
                  <a:srgbClr val="FF4500"/>
                </a:solidFill>
                <a:latin typeface="Lucida Console" panose="020B0609040504020204" pitchFamily="49" charset="0"/>
                <a:cs typeface="Segoe UI Light" panose="020B0502040204020203" pitchFamily="34" charset="0"/>
              </a:rPr>
              <a:t>rwxrr</a:t>
            </a:r>
            <a:endParaRPr lang="en-AU" sz="1000" kern="0" dirty="0">
              <a:solidFill>
                <a:prstClr val="black"/>
              </a:solidFill>
              <a:latin typeface="Lucida Console" panose="020B0609040504020204" pitchFamily="49" charset="0"/>
              <a:cs typeface="Segoe UI Light" panose="020B0502040204020203" pitchFamily="34" charset="0"/>
            </a:endParaRP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Ensure </a:t>
            </a:r>
            <a:r>
              <a:rPr lang="en-AU" sz="1000" kern="0" dirty="0">
                <a:solidFill>
                  <a:srgbClr val="A9A9A9"/>
                </a:solidFill>
                <a:latin typeface="Lucida Console" panose="020B0609040504020204" pitchFamily="49" charset="0"/>
                <a:cs typeface="Segoe UI Light" panose="020B0502040204020203" pitchFamily="34" charset="0"/>
              </a:rPr>
              <a:t>=</a:t>
            </a: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a:solidFill>
                  <a:srgbClr val="8B0000"/>
                </a:solidFill>
                <a:latin typeface="Lucida Console" panose="020B0609040504020204" pitchFamily="49" charset="0"/>
                <a:cs typeface="Segoe UI Light" panose="020B0502040204020203" pitchFamily="34" charset="0"/>
              </a:rPr>
              <a:t>'Present'</a:t>
            </a:r>
            <a:endParaRPr lang="en-AU" sz="1000" kern="0" dirty="0">
              <a:solidFill>
                <a:prstClr val="black"/>
              </a:solidFill>
              <a:latin typeface="Lucida Console" panose="020B0609040504020204" pitchFamily="49" charset="0"/>
              <a:cs typeface="Segoe UI Light" panose="020B0502040204020203" pitchFamily="34" charset="0"/>
            </a:endParaRP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a:t>
            </a: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a:solidFill>
                  <a:srgbClr val="006400"/>
                </a:solidFill>
                <a:latin typeface="Lucida Console" panose="020B0609040504020204" pitchFamily="49" charset="0"/>
                <a:cs typeface="Segoe UI Light" panose="020B0502040204020203" pitchFamily="34" charset="0"/>
              </a:rPr>
              <a:t>#Configure Apache Service</a:t>
            </a:r>
            <a:endParaRPr lang="en-AU" sz="1000" kern="0" dirty="0">
              <a:solidFill>
                <a:prstClr val="black"/>
              </a:solidFill>
              <a:latin typeface="Lucida Console" panose="020B0609040504020204" pitchFamily="49" charset="0"/>
              <a:cs typeface="Segoe UI Light" panose="020B0502040204020203" pitchFamily="34" charset="0"/>
            </a:endParaRP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err="1">
                <a:solidFill>
                  <a:srgbClr val="00008B"/>
                </a:solidFill>
                <a:latin typeface="Lucida Console" panose="020B0609040504020204" pitchFamily="49" charset="0"/>
                <a:cs typeface="Segoe UI Light" panose="020B0502040204020203" pitchFamily="34" charset="0"/>
              </a:rPr>
              <a:t>nxService</a:t>
            </a: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err="1">
                <a:solidFill>
                  <a:srgbClr val="8A2BE2"/>
                </a:solidFill>
                <a:latin typeface="Lucida Console" panose="020B0609040504020204" pitchFamily="49" charset="0"/>
                <a:cs typeface="Segoe UI Light" panose="020B0502040204020203" pitchFamily="34" charset="0"/>
              </a:rPr>
              <a:t>ApacheService</a:t>
            </a:r>
            <a:r>
              <a:rPr lang="en-AU" sz="1000" kern="0" dirty="0">
                <a:solidFill>
                  <a:prstClr val="black"/>
                </a:solidFill>
                <a:latin typeface="Lucida Console" panose="020B0609040504020204" pitchFamily="49" charset="0"/>
                <a:cs typeface="Segoe UI Light" panose="020B0502040204020203" pitchFamily="34" charset="0"/>
              </a:rPr>
              <a:t>   {</a:t>
            </a: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Name       </a:t>
            </a:r>
            <a:r>
              <a:rPr lang="en-AU" sz="1000" kern="0" dirty="0">
                <a:solidFill>
                  <a:srgbClr val="A9A9A9"/>
                </a:solidFill>
                <a:latin typeface="Lucida Console" panose="020B0609040504020204" pitchFamily="49" charset="0"/>
                <a:cs typeface="Segoe UI Light" panose="020B0502040204020203" pitchFamily="34" charset="0"/>
              </a:rPr>
              <a:t>=</a:t>
            </a: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a:solidFill>
                  <a:srgbClr val="FF4500"/>
                </a:solidFill>
                <a:latin typeface="Lucida Console" panose="020B0609040504020204" pitchFamily="49" charset="0"/>
                <a:cs typeface="Segoe UI Light" panose="020B0502040204020203" pitchFamily="34" charset="0"/>
              </a:rPr>
              <a:t>$</a:t>
            </a:r>
            <a:r>
              <a:rPr lang="en-AU" sz="1000" kern="0" dirty="0" err="1">
                <a:solidFill>
                  <a:srgbClr val="FF4500"/>
                </a:solidFill>
                <a:latin typeface="Lucida Console" panose="020B0609040504020204" pitchFamily="49" charset="0"/>
                <a:cs typeface="Segoe UI Light" panose="020B0502040204020203" pitchFamily="34" charset="0"/>
              </a:rPr>
              <a:t>ServiceName</a:t>
            </a:r>
            <a:endParaRPr lang="en-AU" sz="1000" kern="0" dirty="0">
              <a:solidFill>
                <a:prstClr val="black"/>
              </a:solidFill>
              <a:latin typeface="Lucida Console" panose="020B0609040504020204" pitchFamily="49" charset="0"/>
              <a:cs typeface="Segoe UI Light" panose="020B0502040204020203" pitchFamily="34" charset="0"/>
            </a:endParaRP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Enabled    </a:t>
            </a:r>
            <a:r>
              <a:rPr lang="en-AU" sz="1000" kern="0" dirty="0">
                <a:solidFill>
                  <a:srgbClr val="A9A9A9"/>
                </a:solidFill>
                <a:latin typeface="Lucida Console" panose="020B0609040504020204" pitchFamily="49" charset="0"/>
                <a:cs typeface="Segoe UI Light" panose="020B0502040204020203" pitchFamily="34" charset="0"/>
              </a:rPr>
              <a:t>=</a:t>
            </a: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a:solidFill>
                  <a:srgbClr val="FF4500"/>
                </a:solidFill>
                <a:latin typeface="Lucida Console" panose="020B0609040504020204" pitchFamily="49" charset="0"/>
                <a:cs typeface="Segoe UI Light" panose="020B0502040204020203" pitchFamily="34" charset="0"/>
              </a:rPr>
              <a:t>$true</a:t>
            </a:r>
            <a:endParaRPr lang="en-AU" sz="1000" kern="0" dirty="0">
              <a:solidFill>
                <a:prstClr val="black"/>
              </a:solidFill>
              <a:latin typeface="Lucida Console" panose="020B0609040504020204" pitchFamily="49" charset="0"/>
              <a:cs typeface="Segoe UI Light" panose="020B0502040204020203" pitchFamily="34" charset="0"/>
            </a:endParaRP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State      </a:t>
            </a:r>
            <a:r>
              <a:rPr lang="en-AU" sz="1000" kern="0" dirty="0">
                <a:solidFill>
                  <a:srgbClr val="A9A9A9"/>
                </a:solidFill>
                <a:latin typeface="Lucida Console" panose="020B0609040504020204" pitchFamily="49" charset="0"/>
                <a:cs typeface="Segoe UI Light" panose="020B0502040204020203" pitchFamily="34" charset="0"/>
              </a:rPr>
              <a:t>=</a:t>
            </a: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a:solidFill>
                  <a:srgbClr val="8B0000"/>
                </a:solidFill>
                <a:latin typeface="Lucida Console" panose="020B0609040504020204" pitchFamily="49" charset="0"/>
                <a:cs typeface="Segoe UI Light" panose="020B0502040204020203" pitchFamily="34" charset="0"/>
              </a:rPr>
              <a:t>'running'</a:t>
            </a:r>
            <a:endParaRPr lang="en-AU" sz="1000" kern="0" dirty="0">
              <a:solidFill>
                <a:prstClr val="black"/>
              </a:solidFill>
              <a:latin typeface="Lucida Console" panose="020B0609040504020204" pitchFamily="49" charset="0"/>
              <a:cs typeface="Segoe UI Light" panose="020B0502040204020203" pitchFamily="34" charset="0"/>
            </a:endParaRP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Controller </a:t>
            </a:r>
            <a:r>
              <a:rPr lang="en-AU" sz="1000" kern="0" dirty="0">
                <a:solidFill>
                  <a:srgbClr val="A9A9A9"/>
                </a:solidFill>
                <a:latin typeface="Lucida Console" panose="020B0609040504020204" pitchFamily="49" charset="0"/>
                <a:cs typeface="Segoe UI Light" panose="020B0502040204020203" pitchFamily="34" charset="0"/>
              </a:rPr>
              <a:t>=</a:t>
            </a: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a:solidFill>
                  <a:srgbClr val="FF4500"/>
                </a:solidFill>
                <a:latin typeface="Lucida Console" panose="020B0609040504020204" pitchFamily="49" charset="0"/>
                <a:cs typeface="Segoe UI Light" panose="020B0502040204020203" pitchFamily="34" charset="0"/>
              </a:rPr>
              <a:t>$</a:t>
            </a:r>
            <a:r>
              <a:rPr lang="en-AU" sz="1000" kern="0" dirty="0" err="1">
                <a:solidFill>
                  <a:srgbClr val="FF4500"/>
                </a:solidFill>
                <a:latin typeface="Lucida Console" panose="020B0609040504020204" pitchFamily="49" charset="0"/>
                <a:cs typeface="Segoe UI Light" panose="020B0502040204020203" pitchFamily="34" charset="0"/>
              </a:rPr>
              <a:t>ServiceCtl</a:t>
            </a:r>
            <a:endParaRPr lang="en-AU" sz="1000" kern="0" dirty="0">
              <a:solidFill>
                <a:prstClr val="black"/>
              </a:solidFill>
              <a:latin typeface="Lucida Console" panose="020B0609040504020204" pitchFamily="49" charset="0"/>
              <a:cs typeface="Segoe UI Light" panose="020B0502040204020203" pitchFamily="34" charset="0"/>
            </a:endParaRP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err="1">
                <a:solidFill>
                  <a:prstClr val="black"/>
                </a:solidFill>
                <a:latin typeface="Lucida Console" panose="020B0609040504020204" pitchFamily="49" charset="0"/>
                <a:cs typeface="Segoe UI Light" panose="020B0502040204020203" pitchFamily="34" charset="0"/>
              </a:rPr>
              <a:t>DependsOn</a:t>
            </a: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a:solidFill>
                  <a:srgbClr val="A9A9A9"/>
                </a:solidFill>
                <a:latin typeface="Lucida Console" panose="020B0609040504020204" pitchFamily="49" charset="0"/>
                <a:cs typeface="Segoe UI Light" panose="020B0502040204020203" pitchFamily="34" charset="0"/>
              </a:rPr>
              <a:t>=</a:t>
            </a:r>
            <a:r>
              <a:rPr lang="en-AU" sz="1000" kern="0" dirty="0">
                <a:solidFill>
                  <a:prstClr val="black"/>
                </a:solidFill>
                <a:latin typeface="Lucida Console" panose="020B0609040504020204" pitchFamily="49" charset="0"/>
                <a:cs typeface="Segoe UI Light" panose="020B0502040204020203" pitchFamily="34" charset="0"/>
              </a:rPr>
              <a:t> </a:t>
            </a:r>
            <a:r>
              <a:rPr lang="en-AU" sz="1000" kern="0" dirty="0">
                <a:solidFill>
                  <a:srgbClr val="8B0000"/>
                </a:solidFill>
                <a:latin typeface="Lucida Console" panose="020B0609040504020204" pitchFamily="49" charset="0"/>
                <a:cs typeface="Segoe UI Light" panose="020B0502040204020203" pitchFamily="34" charset="0"/>
              </a:rPr>
              <a:t>'[</a:t>
            </a:r>
            <a:r>
              <a:rPr lang="en-AU" sz="1000" kern="0" dirty="0" err="1">
                <a:solidFill>
                  <a:srgbClr val="8B0000"/>
                </a:solidFill>
                <a:latin typeface="Lucida Console" panose="020B0609040504020204" pitchFamily="49" charset="0"/>
                <a:cs typeface="Segoe UI Light" panose="020B0502040204020203" pitchFamily="34" charset="0"/>
              </a:rPr>
              <a:t>nxFile</a:t>
            </a:r>
            <a:r>
              <a:rPr lang="en-AU" sz="1000" kern="0" dirty="0">
                <a:solidFill>
                  <a:srgbClr val="8B0000"/>
                </a:solidFill>
                <a:latin typeface="Lucida Console" panose="020B0609040504020204" pitchFamily="49" charset="0"/>
                <a:cs typeface="Segoe UI Light" panose="020B0502040204020203" pitchFamily="34" charset="0"/>
              </a:rPr>
              <a:t>]</a:t>
            </a:r>
            <a:r>
              <a:rPr lang="en-AU" sz="1000" kern="0" dirty="0" err="1">
                <a:solidFill>
                  <a:srgbClr val="8B0000"/>
                </a:solidFill>
                <a:latin typeface="Lucida Console" panose="020B0609040504020204" pitchFamily="49" charset="0"/>
                <a:cs typeface="Segoe UI Light" panose="020B0502040204020203" pitchFamily="34" charset="0"/>
              </a:rPr>
              <a:t>DefaultSite.conf</a:t>
            </a:r>
            <a:r>
              <a:rPr lang="en-AU" sz="1000" kern="0" dirty="0">
                <a:solidFill>
                  <a:srgbClr val="8B0000"/>
                </a:solidFill>
                <a:latin typeface="Lucida Console" panose="020B0609040504020204" pitchFamily="49" charset="0"/>
                <a:cs typeface="Segoe UI Light" panose="020B0502040204020203" pitchFamily="34" charset="0"/>
              </a:rPr>
              <a:t>'</a:t>
            </a:r>
            <a:endParaRPr lang="en-AU" sz="1000" kern="0" dirty="0">
              <a:solidFill>
                <a:prstClr val="black"/>
              </a:solidFill>
              <a:latin typeface="Lucida Console" panose="020B0609040504020204" pitchFamily="49" charset="0"/>
              <a:cs typeface="Segoe UI Light" panose="020B0502040204020203" pitchFamily="34" charset="0"/>
            </a:endParaRP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a:t>
            </a: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a:t>
            </a:r>
          </a:p>
          <a:p>
            <a:pPr lvl="0" defTabSz="914400">
              <a:spcBef>
                <a:spcPts val="300"/>
              </a:spcBef>
            </a:pPr>
            <a:r>
              <a:rPr lang="en-AU" sz="1000" kern="0" dirty="0">
                <a:solidFill>
                  <a:prstClr val="black"/>
                </a:solidFill>
                <a:latin typeface="Lucida Console" panose="020B0609040504020204" pitchFamily="49" charset="0"/>
                <a:cs typeface="Segoe UI Light" panose="020B0502040204020203" pitchFamily="34" charset="0"/>
              </a:rPr>
              <a:t>  }</a:t>
            </a:r>
            <a:endParaRPr lang="en-AU" sz="1000" dirty="0"/>
          </a:p>
        </p:txBody>
      </p:sp>
    </p:spTree>
    <p:extLst>
      <p:ext uri="{BB962C8B-B14F-4D97-AF65-F5344CB8AC3E}">
        <p14:creationId xmlns:p14="http://schemas.microsoft.com/office/powerpoint/2010/main" val="15082807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4C36A-A7E1-400D-9540-E974DB119AEE}"/>
              </a:ext>
            </a:extLst>
          </p:cNvPr>
          <p:cNvSpPr>
            <a:spLocks noGrp="1"/>
          </p:cNvSpPr>
          <p:nvPr>
            <p:ph type="title"/>
          </p:nvPr>
        </p:nvSpPr>
        <p:spPr/>
        <p:txBody>
          <a:bodyPr/>
          <a:lstStyle/>
          <a:p>
            <a:r>
              <a:rPr lang="en-AU" dirty="0"/>
              <a:t>DSC and ARM</a:t>
            </a:r>
          </a:p>
        </p:txBody>
      </p:sp>
      <p:sp>
        <p:nvSpPr>
          <p:cNvPr id="3" name="Content Placeholder 2">
            <a:extLst>
              <a:ext uri="{FF2B5EF4-FFF2-40B4-BE49-F238E27FC236}">
                <a16:creationId xmlns:a16="http://schemas.microsoft.com/office/drawing/2014/main" id="{25CE953C-7A67-461A-AE3E-5EE2BC45D3FB}"/>
              </a:ext>
            </a:extLst>
          </p:cNvPr>
          <p:cNvSpPr>
            <a:spLocks noGrp="1"/>
          </p:cNvSpPr>
          <p:nvPr>
            <p:ph sz="quarter" idx="13"/>
          </p:nvPr>
        </p:nvSpPr>
        <p:spPr/>
        <p:txBody>
          <a:bodyPr/>
          <a:lstStyle/>
          <a:p>
            <a:r>
              <a:rPr lang="en-AU" dirty="0">
                <a:hlinkClick r:id="rId2"/>
              </a:rPr>
              <a:t>https://blogs.technet.microsoft.com/lukeb/2017/12/14/azure-dsc-automation-windows-vs-linux/</a:t>
            </a:r>
            <a:endParaRPr lang="en-AU" dirty="0"/>
          </a:p>
          <a:p>
            <a:endParaRPr lang="en-AU" dirty="0"/>
          </a:p>
          <a:p>
            <a:r>
              <a:rPr lang="en-AU" dirty="0">
                <a:hlinkClick r:id="rId3"/>
              </a:rPr>
              <a:t>https://blogs.technet.microsoft.com/markrenoden/2016/11/24/revisit-deploying-a-dc-to-azure-iaas-with-arm-and-dsc/</a:t>
            </a:r>
            <a:endParaRPr lang="en-AU" dirty="0"/>
          </a:p>
          <a:p>
            <a:endParaRPr lang="en-AU" dirty="0"/>
          </a:p>
          <a:p>
            <a:endParaRPr lang="en-AU" dirty="0"/>
          </a:p>
        </p:txBody>
      </p:sp>
      <p:sp>
        <p:nvSpPr>
          <p:cNvPr id="4" name="Slide Number Placeholder 3">
            <a:extLst>
              <a:ext uri="{FF2B5EF4-FFF2-40B4-BE49-F238E27FC236}">
                <a16:creationId xmlns:a16="http://schemas.microsoft.com/office/drawing/2014/main" id="{83B19994-8679-48DD-B066-6470FA8D8D5D}"/>
              </a:ext>
            </a:extLst>
          </p:cNvPr>
          <p:cNvSpPr>
            <a:spLocks noGrp="1"/>
          </p:cNvSpPr>
          <p:nvPr>
            <p:ph type="sldNum" sz="quarter" idx="11"/>
          </p:nvPr>
        </p:nvSpPr>
        <p:spPr/>
        <p:txBody>
          <a:bodyPr/>
          <a:lstStyle/>
          <a:p>
            <a:fld id="{74A398B2-5A34-1A4A-811E-F4027282568C}" type="slidenum">
              <a:rPr lang="en-US" smtClean="0"/>
              <a:pPr/>
              <a:t>57</a:t>
            </a:fld>
            <a:endParaRPr lang="en-US"/>
          </a:p>
        </p:txBody>
      </p:sp>
    </p:spTree>
    <p:extLst>
      <p:ext uri="{BB962C8B-B14F-4D97-AF65-F5344CB8AC3E}">
        <p14:creationId xmlns:p14="http://schemas.microsoft.com/office/powerpoint/2010/main" val="38432799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Module 8: Introduction to Desired State Configuration (DSC)</a:t>
            </a:r>
          </a:p>
        </p:txBody>
      </p:sp>
      <p:sp>
        <p:nvSpPr>
          <p:cNvPr id="8" name="Text Placeholder 7"/>
          <p:cNvSpPr>
            <a:spLocks noGrp="1"/>
          </p:cNvSpPr>
          <p:nvPr>
            <p:ph type="body" sz="quarter" idx="16"/>
          </p:nvPr>
        </p:nvSpPr>
        <p:spPr/>
        <p:txBody>
          <a:bodyPr/>
          <a:lstStyle/>
          <a:p>
            <a:r>
              <a:rPr lang="en-US" dirty="0"/>
              <a:t>Links</a:t>
            </a:r>
          </a:p>
        </p:txBody>
      </p:sp>
      <p:sp>
        <p:nvSpPr>
          <p:cNvPr id="2" name="Slide Number Placeholder 1"/>
          <p:cNvSpPr>
            <a:spLocks noGrp="1"/>
          </p:cNvSpPr>
          <p:nvPr>
            <p:ph type="sldNum" sz="quarter" idx="11"/>
          </p:nvPr>
        </p:nvSpPr>
        <p:spPr/>
        <p:txBody>
          <a:bodyPr/>
          <a:lstStyle/>
          <a:p>
            <a:fld id="{74A398B2-5A34-1A4A-811E-F4027282568C}" type="slidenum">
              <a:rPr lang="en-US" smtClean="0"/>
              <a:pPr/>
              <a:t>58</a:t>
            </a:fld>
            <a:endParaRPr lang="en-US"/>
          </a:p>
        </p:txBody>
      </p:sp>
      <p:sp>
        <p:nvSpPr>
          <p:cNvPr id="3" name="TextBox 2">
            <a:extLst>
              <a:ext uri="{FF2B5EF4-FFF2-40B4-BE49-F238E27FC236}">
                <a16:creationId xmlns:a16="http://schemas.microsoft.com/office/drawing/2014/main" id="{20C13EAA-A720-44F3-BE62-03107ACEEBF4}"/>
              </a:ext>
            </a:extLst>
          </p:cNvPr>
          <p:cNvSpPr txBox="1"/>
          <p:nvPr/>
        </p:nvSpPr>
        <p:spPr>
          <a:xfrm>
            <a:off x="1230923" y="4563180"/>
            <a:ext cx="7042638" cy="2031325"/>
          </a:xfrm>
          <a:prstGeom prst="rect">
            <a:avLst/>
          </a:prstGeom>
          <a:noFill/>
        </p:spPr>
        <p:txBody>
          <a:bodyPr wrap="square" rtlCol="0">
            <a:spAutoFit/>
          </a:bodyPr>
          <a:lstStyle/>
          <a:p>
            <a:r>
              <a:rPr lang="en-AU" dirty="0">
                <a:solidFill>
                  <a:schemeClr val="bg1"/>
                </a:solidFill>
                <a:hlinkClick r:id="rId3"/>
              </a:rPr>
              <a:t>https://docs.microsoft.com/en-us/powershell/dsc/overview</a:t>
            </a:r>
            <a:endParaRPr lang="en-AU" dirty="0">
              <a:solidFill>
                <a:schemeClr val="bg1"/>
              </a:solidFill>
            </a:endParaRPr>
          </a:p>
          <a:p>
            <a:r>
              <a:rPr lang="en-AU" dirty="0">
                <a:solidFill>
                  <a:schemeClr val="bg1"/>
                </a:solidFill>
                <a:hlinkClick r:id="rId4"/>
              </a:rPr>
              <a:t>https://github.com/PowerShell/DscResources</a:t>
            </a:r>
            <a:endParaRPr lang="en-AU" dirty="0">
              <a:solidFill>
                <a:schemeClr val="bg1"/>
              </a:solidFill>
            </a:endParaRPr>
          </a:p>
          <a:p>
            <a:r>
              <a:rPr lang="en-AU" dirty="0">
                <a:solidFill>
                  <a:schemeClr val="bg1"/>
                </a:solidFill>
                <a:hlinkClick r:id="rId5"/>
              </a:rPr>
              <a:t>https://microsoft.github.io/DSCEA/</a:t>
            </a:r>
            <a:r>
              <a:rPr lang="en-AU" dirty="0">
                <a:solidFill>
                  <a:schemeClr val="bg1"/>
                </a:solidFill>
              </a:rPr>
              <a:t> </a:t>
            </a:r>
          </a:p>
          <a:p>
            <a:endParaRPr lang="en-AU" dirty="0">
              <a:solidFill>
                <a:schemeClr val="bg1"/>
              </a:solidFill>
            </a:endParaRPr>
          </a:p>
          <a:p>
            <a:r>
              <a:rPr lang="en-AU" dirty="0">
                <a:solidFill>
                  <a:schemeClr val="bg1"/>
                </a:solidFill>
              </a:rPr>
              <a:t>PFE has a 3-day DSC workshop</a:t>
            </a:r>
          </a:p>
          <a:p>
            <a:r>
              <a:rPr lang="en-AU" dirty="0">
                <a:solidFill>
                  <a:schemeClr val="bg1"/>
                </a:solidFill>
              </a:rPr>
              <a:t>PFE has a 3-day Azure Automation workshop</a:t>
            </a:r>
          </a:p>
          <a:p>
            <a:endParaRPr lang="en-AU" dirty="0">
              <a:solidFill>
                <a:schemeClr val="bg1"/>
              </a:solidFill>
            </a:endParaRPr>
          </a:p>
        </p:txBody>
      </p:sp>
    </p:spTree>
    <p:extLst>
      <p:ext uri="{BB962C8B-B14F-4D97-AF65-F5344CB8AC3E}">
        <p14:creationId xmlns:p14="http://schemas.microsoft.com/office/powerpoint/2010/main" val="47111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Imperative vs. Declarative Language</a:t>
            </a:r>
          </a:p>
        </p:txBody>
      </p:sp>
      <p:sp>
        <p:nvSpPr>
          <p:cNvPr id="3" name="Text Placeholder 2"/>
          <p:cNvSpPr>
            <a:spLocks noGrp="1"/>
          </p:cNvSpPr>
          <p:nvPr>
            <p:ph sz="quarter" idx="13"/>
          </p:nvPr>
        </p:nvSpPr>
        <p:spPr>
          <a:xfrm>
            <a:off x="406400" y="1460090"/>
            <a:ext cx="11176000" cy="4635910"/>
          </a:xfrm>
        </p:spPr>
        <p:txBody>
          <a:bodyPr>
            <a:normAutofit/>
          </a:bodyPr>
          <a:lstStyle/>
          <a:p>
            <a:r>
              <a:rPr lang="en-US" b="1" dirty="0"/>
              <a:t>Imperative</a:t>
            </a:r>
          </a:p>
          <a:p>
            <a:endParaRPr lang="en-US" dirty="0"/>
          </a:p>
          <a:p>
            <a:endParaRPr lang="en-US" dirty="0"/>
          </a:p>
          <a:p>
            <a:endParaRPr lang="en-US" b="1" dirty="0"/>
          </a:p>
          <a:p>
            <a:r>
              <a:rPr lang="en-US" b="1" dirty="0"/>
              <a:t>Declarative</a:t>
            </a:r>
          </a:p>
          <a:p>
            <a:endParaRPr lang="en-US" dirty="0"/>
          </a:p>
          <a:p>
            <a:endParaRPr lang="en-US" dirty="0"/>
          </a:p>
        </p:txBody>
      </p:sp>
      <p:sp>
        <p:nvSpPr>
          <p:cNvPr id="5" name="Rectangle 4"/>
          <p:cNvSpPr/>
          <p:nvPr/>
        </p:nvSpPr>
        <p:spPr>
          <a:xfrm>
            <a:off x="744789" y="3892719"/>
            <a:ext cx="8251727" cy="2308324"/>
          </a:xfrm>
          <a:prstGeom prst="rect">
            <a:avLst/>
          </a:prstGeom>
        </p:spPr>
        <p:txBody>
          <a:bodyPr wrap="square">
            <a:spAutoFit/>
          </a:bodyPr>
          <a:lstStyle/>
          <a:p>
            <a:r>
              <a:rPr lang="en-US" sz="2400" dirty="0">
                <a:solidFill>
                  <a:srgbClr val="00008B"/>
                </a:solidFill>
                <a:latin typeface="Lucida Console" panose="020B0609040504020204" pitchFamily="49" charset="0"/>
              </a:rPr>
              <a:t>Configuration</a:t>
            </a:r>
            <a:r>
              <a:rPr lang="en-US" sz="2400" dirty="0">
                <a:solidFill>
                  <a:prstClr val="black"/>
                </a:solidFill>
                <a:latin typeface="Lucida Console" panose="020B0609040504020204" pitchFamily="49" charset="0"/>
              </a:rPr>
              <a:t> </a:t>
            </a:r>
            <a:r>
              <a:rPr lang="en-US" sz="2400" dirty="0" err="1">
                <a:solidFill>
                  <a:srgbClr val="8A2BE2"/>
                </a:solidFill>
                <a:latin typeface="Lucida Console" panose="020B0609040504020204" pitchFamily="49" charset="0"/>
              </a:rPr>
              <a:t>BaseBuild</a:t>
            </a:r>
            <a:r>
              <a:rPr lang="en-US" sz="2400" dirty="0">
                <a:solidFill>
                  <a:srgbClr val="8A2BE2"/>
                </a:solidFill>
                <a:latin typeface="Lucida Console" panose="020B0609040504020204" pitchFamily="49" charset="0"/>
              </a:rPr>
              <a:t> </a:t>
            </a:r>
            <a:r>
              <a:rPr lang="en-US" sz="2400" dirty="0">
                <a:solidFill>
                  <a:prstClr val="black"/>
                </a:solidFill>
                <a:latin typeface="Lucida Console" panose="020B0609040504020204" pitchFamily="49" charset="0"/>
              </a:rPr>
              <a:t>{</a:t>
            </a:r>
          </a:p>
          <a:p>
            <a:r>
              <a:rPr lang="en-US" sz="2400" dirty="0">
                <a:solidFill>
                  <a:prstClr val="black"/>
                </a:solidFill>
                <a:latin typeface="Lucida Console" panose="020B0609040504020204" pitchFamily="49" charset="0"/>
              </a:rPr>
              <a:t>	</a:t>
            </a:r>
            <a:r>
              <a:rPr lang="en-US" sz="2400" dirty="0" err="1">
                <a:solidFill>
                  <a:prstClr val="black"/>
                </a:solidFill>
                <a:latin typeface="Lucida Console" panose="020B0609040504020204" pitchFamily="49" charset="0"/>
              </a:rPr>
              <a:t>WindowsFeature</a:t>
            </a:r>
            <a:r>
              <a:rPr lang="en-US" sz="2400" dirty="0">
                <a:solidFill>
                  <a:prstClr val="black"/>
                </a:solidFill>
                <a:latin typeface="Lucida Console" panose="020B0609040504020204" pitchFamily="49" charset="0"/>
              </a:rPr>
              <a:t> </a:t>
            </a:r>
            <a:r>
              <a:rPr lang="en-US" sz="2400" dirty="0">
                <a:solidFill>
                  <a:srgbClr val="8A2BE2"/>
                </a:solidFill>
                <a:latin typeface="Lucida Console" panose="020B0609040504020204" pitchFamily="49" charset="0"/>
              </a:rPr>
              <a:t>Backup </a:t>
            </a:r>
            <a:r>
              <a:rPr lang="en-US" sz="2400" dirty="0">
                <a:solidFill>
                  <a:prstClr val="black"/>
                </a:solidFill>
                <a:latin typeface="Lucida Console" panose="020B0609040504020204" pitchFamily="49" charset="0"/>
              </a:rPr>
              <a:t>{</a:t>
            </a:r>
          </a:p>
          <a:p>
            <a:r>
              <a:rPr lang="en-US" sz="2400" dirty="0">
                <a:solidFill>
                  <a:prstClr val="black"/>
                </a:solidFill>
                <a:latin typeface="Lucida Console" panose="020B0609040504020204" pitchFamily="49" charset="0"/>
              </a:rPr>
              <a:t>		Ensure </a:t>
            </a:r>
            <a:r>
              <a:rPr lang="en-US" sz="2400" dirty="0">
                <a:solidFill>
                  <a:srgbClr val="A9A9A9"/>
                </a:solidFill>
                <a:latin typeface="Lucida Console" panose="020B0609040504020204" pitchFamily="49" charset="0"/>
              </a:rPr>
              <a:t>=</a:t>
            </a:r>
            <a:r>
              <a:rPr lang="en-US" sz="2400" dirty="0">
                <a:solidFill>
                  <a:prstClr val="black"/>
                </a:solidFill>
                <a:latin typeface="Lucida Console" panose="020B0609040504020204" pitchFamily="49" charset="0"/>
              </a:rPr>
              <a:t> </a:t>
            </a:r>
            <a:r>
              <a:rPr lang="en-US" sz="2400" dirty="0">
                <a:solidFill>
                  <a:srgbClr val="8B0000"/>
                </a:solidFill>
                <a:latin typeface="Lucida Console" panose="020B0609040504020204" pitchFamily="49" charset="0"/>
              </a:rPr>
              <a:t>"Present"</a:t>
            </a:r>
            <a:endParaRPr lang="en-US" sz="2400" dirty="0">
              <a:solidFill>
                <a:prstClr val="black"/>
              </a:solidFill>
              <a:latin typeface="Lucida Console" panose="020B0609040504020204" pitchFamily="49" charset="0"/>
            </a:endParaRPr>
          </a:p>
          <a:p>
            <a:r>
              <a:rPr lang="en-US" sz="2400" dirty="0">
                <a:solidFill>
                  <a:prstClr val="black"/>
                </a:solidFill>
                <a:latin typeface="Lucida Console" panose="020B0609040504020204" pitchFamily="49" charset="0"/>
              </a:rPr>
              <a:t>		Name </a:t>
            </a:r>
            <a:r>
              <a:rPr lang="en-US" sz="2400" dirty="0">
                <a:solidFill>
                  <a:srgbClr val="A9A9A9"/>
                </a:solidFill>
                <a:latin typeface="Lucida Console" panose="020B0609040504020204" pitchFamily="49" charset="0"/>
              </a:rPr>
              <a:t>=</a:t>
            </a:r>
            <a:r>
              <a:rPr lang="en-US" sz="2400" dirty="0">
                <a:solidFill>
                  <a:prstClr val="black"/>
                </a:solidFill>
                <a:latin typeface="Lucida Console" panose="020B0609040504020204" pitchFamily="49" charset="0"/>
              </a:rPr>
              <a:t> </a:t>
            </a:r>
            <a:r>
              <a:rPr lang="en-US" sz="2400" dirty="0">
                <a:solidFill>
                  <a:srgbClr val="8B0000"/>
                </a:solidFill>
                <a:latin typeface="Lucida Console" panose="020B0609040504020204" pitchFamily="49" charset="0"/>
              </a:rPr>
              <a:t>"Windows-Server-Backup"</a:t>
            </a:r>
            <a:endParaRPr lang="en-US" sz="2400" dirty="0">
              <a:solidFill>
                <a:prstClr val="black"/>
              </a:solidFill>
              <a:latin typeface="Lucida Console" panose="020B0609040504020204" pitchFamily="49" charset="0"/>
            </a:endParaRPr>
          </a:p>
          <a:p>
            <a:r>
              <a:rPr lang="en-US" sz="2400" dirty="0">
                <a:solidFill>
                  <a:prstClr val="black"/>
                </a:solidFill>
                <a:latin typeface="Lucida Console" panose="020B0609040504020204" pitchFamily="49" charset="0"/>
              </a:rPr>
              <a:t>	}</a:t>
            </a:r>
          </a:p>
          <a:p>
            <a:r>
              <a:rPr lang="en-US" sz="2400" dirty="0">
                <a:solidFill>
                  <a:prstClr val="black"/>
                </a:solidFill>
                <a:latin typeface="Lucida Console" panose="020B0609040504020204" pitchFamily="49" charset="0"/>
              </a:rPr>
              <a:t>} </a:t>
            </a:r>
          </a:p>
        </p:txBody>
      </p:sp>
      <p:sp>
        <p:nvSpPr>
          <p:cNvPr id="6" name="Rectangle 5"/>
          <p:cNvSpPr/>
          <p:nvPr/>
        </p:nvSpPr>
        <p:spPr>
          <a:xfrm>
            <a:off x="744789" y="2074741"/>
            <a:ext cx="9505340" cy="461665"/>
          </a:xfrm>
          <a:prstGeom prst="rect">
            <a:avLst/>
          </a:prstGeom>
        </p:spPr>
        <p:txBody>
          <a:bodyPr wrap="square">
            <a:spAutoFit/>
          </a:bodyPr>
          <a:lstStyle/>
          <a:p>
            <a:r>
              <a:rPr lang="en-US" sz="2400" dirty="0">
                <a:solidFill>
                  <a:srgbClr val="0000FF"/>
                </a:solidFill>
                <a:latin typeface="Lucida Console" panose="020B0609040504020204" pitchFamily="49" charset="0"/>
              </a:rPr>
              <a:t>Add-</a:t>
            </a:r>
            <a:r>
              <a:rPr lang="en-US" sz="2400" dirty="0" err="1">
                <a:solidFill>
                  <a:srgbClr val="0000FF"/>
                </a:solidFill>
                <a:latin typeface="Lucida Console" panose="020B0609040504020204" pitchFamily="49" charset="0"/>
              </a:rPr>
              <a:t>WindowsFeature</a:t>
            </a:r>
            <a:r>
              <a:rPr lang="en-US" sz="2400" dirty="0">
                <a:solidFill>
                  <a:prstClr val="black"/>
                </a:solidFill>
                <a:latin typeface="Lucida Console" panose="020B0609040504020204" pitchFamily="49" charset="0"/>
              </a:rPr>
              <a:t> </a:t>
            </a:r>
            <a:r>
              <a:rPr lang="en-US" sz="2400" dirty="0">
                <a:solidFill>
                  <a:srgbClr val="8A2BE2"/>
                </a:solidFill>
                <a:latin typeface="Lucida Console" panose="020B0609040504020204" pitchFamily="49" charset="0"/>
              </a:rPr>
              <a:t>Windows-Server-Backup</a:t>
            </a:r>
          </a:p>
        </p:txBody>
      </p:sp>
    </p:spTree>
    <p:extLst>
      <p:ext uri="{BB962C8B-B14F-4D97-AF65-F5344CB8AC3E}">
        <p14:creationId xmlns:p14="http://schemas.microsoft.com/office/powerpoint/2010/main" val="1705265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dirty="0"/>
              <a:t>When to use DSC?</a:t>
            </a:r>
          </a:p>
        </p:txBody>
      </p:sp>
      <p:sp>
        <p:nvSpPr>
          <p:cNvPr id="10" name="Content Placeholder 9"/>
          <p:cNvSpPr>
            <a:spLocks noGrp="1"/>
          </p:cNvSpPr>
          <p:nvPr>
            <p:ph sz="quarter" idx="13"/>
          </p:nvPr>
        </p:nvSpPr>
        <p:spPr>
          <a:xfrm>
            <a:off x="406399" y="1285500"/>
            <a:ext cx="11615271" cy="4953000"/>
          </a:xfrm>
        </p:spPr>
        <p:txBody>
          <a:bodyPr>
            <a:normAutofit/>
          </a:bodyPr>
          <a:lstStyle/>
          <a:p>
            <a:r>
              <a:rPr lang="en-AU" sz="2400" dirty="0"/>
              <a:t>Automate configuration of a set of computers (target nodes)</a:t>
            </a:r>
          </a:p>
          <a:p>
            <a:endParaRPr lang="en-AU" sz="2400" dirty="0"/>
          </a:p>
          <a:p>
            <a:endParaRPr lang="en-AU" sz="2400" dirty="0"/>
          </a:p>
          <a:p>
            <a:endParaRPr lang="en-AU" sz="2400" dirty="0"/>
          </a:p>
          <a:p>
            <a:endParaRPr lang="en-AU" sz="2400" dirty="0"/>
          </a:p>
          <a:p>
            <a:endParaRPr lang="en-AU" sz="2400" dirty="0"/>
          </a:p>
          <a:p>
            <a:endParaRPr lang="en-AU" sz="2400" dirty="0"/>
          </a:p>
          <a:p>
            <a:endParaRPr lang="en-AU" sz="2400" dirty="0"/>
          </a:p>
          <a:p>
            <a:pPr marL="342900" indent="-342900">
              <a:buFont typeface="Arial" panose="020B0604020202020204" pitchFamily="34" charset="0"/>
              <a:buChar char="•"/>
            </a:pPr>
            <a:endParaRPr lang="en-AU" sz="2400" dirty="0"/>
          </a:p>
          <a:p>
            <a:endParaRPr lang="en-AU" sz="2400" dirty="0"/>
          </a:p>
          <a:p>
            <a:r>
              <a:rPr lang="en-AU" sz="2000" dirty="0"/>
              <a:t>Option to create custom resources to configure the state of any application or system setting</a:t>
            </a:r>
          </a:p>
          <a:p>
            <a:pPr marL="342900" indent="-342900">
              <a:buFont typeface="Arial" panose="020B0604020202020204" pitchFamily="34" charset="0"/>
              <a:buChar char="•"/>
            </a:pPr>
            <a:endParaRPr lang="en-AU" sz="2400" dirty="0"/>
          </a:p>
        </p:txBody>
      </p:sp>
      <p:sp>
        <p:nvSpPr>
          <p:cNvPr id="8" name="Slide Number Placeholder 7"/>
          <p:cNvSpPr>
            <a:spLocks noGrp="1"/>
          </p:cNvSpPr>
          <p:nvPr>
            <p:ph type="sldNum" sz="quarter" idx="11"/>
          </p:nvPr>
        </p:nvSpPr>
        <p:spPr/>
        <p:txBody>
          <a:bodyPr/>
          <a:lstStyle/>
          <a:p>
            <a:fld id="{74A398B2-5A34-1A4A-811E-F4027282568C}" type="slidenum">
              <a:rPr lang="en-US" smtClean="0"/>
              <a:pPr/>
              <a:t>7</a:t>
            </a:fld>
            <a:endParaRPr lang="en-US"/>
          </a:p>
        </p:txBody>
      </p:sp>
      <p:graphicFrame>
        <p:nvGraphicFramePr>
          <p:cNvPr id="2" name="Diagram 1"/>
          <p:cNvGraphicFramePr/>
          <p:nvPr>
            <p:extLst>
              <p:ext uri="{D42A27DB-BD31-4B8C-83A1-F6EECF244321}">
                <p14:modId xmlns:p14="http://schemas.microsoft.com/office/powerpoint/2010/main" val="2909073620"/>
              </p:ext>
            </p:extLst>
          </p:nvPr>
        </p:nvGraphicFramePr>
        <p:xfrm>
          <a:off x="406401" y="1883121"/>
          <a:ext cx="11290676" cy="3069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200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dirty="0"/>
              <a:t>When to use DSC?</a:t>
            </a:r>
          </a:p>
        </p:txBody>
      </p:sp>
      <p:sp>
        <p:nvSpPr>
          <p:cNvPr id="10" name="Content Placeholder 9"/>
          <p:cNvSpPr>
            <a:spLocks noGrp="1"/>
          </p:cNvSpPr>
          <p:nvPr>
            <p:ph sz="quarter" idx="13"/>
          </p:nvPr>
        </p:nvSpPr>
        <p:spPr>
          <a:xfrm>
            <a:off x="406399" y="1285500"/>
            <a:ext cx="11615271" cy="4953000"/>
          </a:xfrm>
        </p:spPr>
        <p:txBody>
          <a:bodyPr>
            <a:normAutofit/>
          </a:bodyPr>
          <a:lstStyle/>
          <a:p>
            <a:r>
              <a:rPr lang="en-AU" sz="2400" dirty="0"/>
              <a:t>Automate configuration of a set of computers (target nodes)</a:t>
            </a:r>
          </a:p>
          <a:p>
            <a:endParaRPr lang="en-AU" sz="2400" dirty="0"/>
          </a:p>
          <a:p>
            <a:endParaRPr lang="en-AU" sz="2400" dirty="0"/>
          </a:p>
          <a:p>
            <a:endParaRPr lang="en-AU" sz="2400" dirty="0"/>
          </a:p>
          <a:p>
            <a:endParaRPr lang="en-AU" sz="2400" dirty="0"/>
          </a:p>
          <a:p>
            <a:endParaRPr lang="en-AU" sz="2400" dirty="0"/>
          </a:p>
          <a:p>
            <a:endParaRPr lang="en-AU" sz="2400" dirty="0"/>
          </a:p>
          <a:p>
            <a:endParaRPr lang="en-AU" sz="2400" dirty="0"/>
          </a:p>
          <a:p>
            <a:pPr marL="342900" indent="-342900">
              <a:buFont typeface="Arial" panose="020B0604020202020204" pitchFamily="34" charset="0"/>
              <a:buChar char="•"/>
            </a:pPr>
            <a:endParaRPr lang="en-AU" sz="2400" dirty="0"/>
          </a:p>
          <a:p>
            <a:endParaRPr lang="en-AU" sz="2400" dirty="0"/>
          </a:p>
          <a:p>
            <a:r>
              <a:rPr lang="en-AU" sz="2000" dirty="0"/>
              <a:t>Option to create custom resources to configure the state of any application or system setting</a:t>
            </a:r>
          </a:p>
          <a:p>
            <a:pPr marL="342900" indent="-342900">
              <a:buFont typeface="Arial" panose="020B0604020202020204" pitchFamily="34" charset="0"/>
              <a:buChar char="•"/>
            </a:pPr>
            <a:endParaRPr lang="en-AU" sz="2400" dirty="0"/>
          </a:p>
        </p:txBody>
      </p:sp>
      <p:sp>
        <p:nvSpPr>
          <p:cNvPr id="8" name="Slide Number Placeholder 7"/>
          <p:cNvSpPr>
            <a:spLocks noGrp="1"/>
          </p:cNvSpPr>
          <p:nvPr>
            <p:ph type="sldNum" sz="quarter" idx="11"/>
          </p:nvPr>
        </p:nvSpPr>
        <p:spPr/>
        <p:txBody>
          <a:bodyPr/>
          <a:lstStyle/>
          <a:p>
            <a:fld id="{74A398B2-5A34-1A4A-811E-F4027282568C}" type="slidenum">
              <a:rPr lang="en-US" smtClean="0"/>
              <a:pPr/>
              <a:t>8</a:t>
            </a:fld>
            <a:endParaRPr lang="en-US"/>
          </a:p>
        </p:txBody>
      </p:sp>
      <p:graphicFrame>
        <p:nvGraphicFramePr>
          <p:cNvPr id="2" name="Diagram 1"/>
          <p:cNvGraphicFramePr/>
          <p:nvPr>
            <p:extLst/>
          </p:nvPr>
        </p:nvGraphicFramePr>
        <p:xfrm>
          <a:off x="406401" y="1883121"/>
          <a:ext cx="11290676" cy="3069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416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about Group Policy?</a:t>
            </a:r>
          </a:p>
        </p:txBody>
      </p:sp>
      <p:graphicFrame>
        <p:nvGraphicFramePr>
          <p:cNvPr id="7" name="Diagram 6"/>
          <p:cNvGraphicFramePr/>
          <p:nvPr>
            <p:extLst>
              <p:ext uri="{D42A27DB-BD31-4B8C-83A1-F6EECF244321}">
                <p14:modId xmlns:p14="http://schemas.microsoft.com/office/powerpoint/2010/main" val="3050495847"/>
              </p:ext>
            </p:extLst>
          </p:nvPr>
        </p:nvGraphicFramePr>
        <p:xfrm>
          <a:off x="1165663" y="1415789"/>
          <a:ext cx="9860677" cy="49244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5-Point Star 1"/>
          <p:cNvSpPr/>
          <p:nvPr/>
        </p:nvSpPr>
        <p:spPr bwMode="auto">
          <a:xfrm>
            <a:off x="904206" y="2336479"/>
            <a:ext cx="224106" cy="224106"/>
          </a:xfrm>
          <a:prstGeom prst="star5">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5-Point Star 15"/>
          <p:cNvSpPr/>
          <p:nvPr/>
        </p:nvSpPr>
        <p:spPr bwMode="auto">
          <a:xfrm>
            <a:off x="902158" y="2768981"/>
            <a:ext cx="224106" cy="224106"/>
          </a:xfrm>
          <a:prstGeom prst="star5">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5-Point Star 16"/>
          <p:cNvSpPr/>
          <p:nvPr/>
        </p:nvSpPr>
        <p:spPr bwMode="auto">
          <a:xfrm>
            <a:off x="898144" y="3186736"/>
            <a:ext cx="224106" cy="224106"/>
          </a:xfrm>
          <a:prstGeom prst="star5">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5-Point Star 17"/>
          <p:cNvSpPr/>
          <p:nvPr/>
        </p:nvSpPr>
        <p:spPr bwMode="auto">
          <a:xfrm>
            <a:off x="898144" y="3620686"/>
            <a:ext cx="224106" cy="224106"/>
          </a:xfrm>
          <a:prstGeom prst="star5">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5-Point Star 18"/>
          <p:cNvSpPr/>
          <p:nvPr/>
        </p:nvSpPr>
        <p:spPr bwMode="auto">
          <a:xfrm>
            <a:off x="898144" y="4482329"/>
            <a:ext cx="224106" cy="224106"/>
          </a:xfrm>
          <a:prstGeom prst="star5">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5-Point Star 19"/>
          <p:cNvSpPr/>
          <p:nvPr/>
        </p:nvSpPr>
        <p:spPr bwMode="auto">
          <a:xfrm>
            <a:off x="6097161" y="3632548"/>
            <a:ext cx="224106" cy="224106"/>
          </a:xfrm>
          <a:prstGeom prst="star5">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5-Point Star 20"/>
          <p:cNvSpPr/>
          <p:nvPr/>
        </p:nvSpPr>
        <p:spPr bwMode="auto">
          <a:xfrm>
            <a:off x="6097161" y="4020806"/>
            <a:ext cx="224106" cy="224106"/>
          </a:xfrm>
          <a:prstGeom prst="star5">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5-Point Star 21"/>
          <p:cNvSpPr/>
          <p:nvPr/>
        </p:nvSpPr>
        <p:spPr bwMode="auto">
          <a:xfrm>
            <a:off x="6097161" y="4449946"/>
            <a:ext cx="224106" cy="224106"/>
          </a:xfrm>
          <a:prstGeom prst="star5">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7617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A5B501B4-BFF1-4CEA-B071-8E461A4DD01D}"/>
                                            </p:graphicEl>
                                          </p:spTgt>
                                        </p:tgtEl>
                                        <p:attrNameLst>
                                          <p:attrName>style.visibility</p:attrName>
                                        </p:attrNameLst>
                                      </p:cBhvr>
                                      <p:to>
                                        <p:strVal val="visible"/>
                                      </p:to>
                                    </p:set>
                                    <p:animEffect transition="in" filter="fade">
                                      <p:cBhvr>
                                        <p:cTn id="7" dur="500"/>
                                        <p:tgtEl>
                                          <p:spTgt spid="7">
                                            <p:graphicEl>
                                              <a:dgm id="{A5B501B4-BFF1-4CEA-B071-8E461A4DD01D}"/>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03271DE6-CAA2-42AF-AD87-03BFD1E28D04}"/>
                                            </p:graphicEl>
                                          </p:spTgt>
                                        </p:tgtEl>
                                        <p:attrNameLst>
                                          <p:attrName>style.visibility</p:attrName>
                                        </p:attrNameLst>
                                      </p:cBhvr>
                                      <p:to>
                                        <p:strVal val="visible"/>
                                      </p:to>
                                    </p:set>
                                    <p:animEffect transition="in" filter="fade">
                                      <p:cBhvr>
                                        <p:cTn id="10" dur="500"/>
                                        <p:tgtEl>
                                          <p:spTgt spid="7">
                                            <p:graphicEl>
                                              <a:dgm id="{03271DE6-CAA2-42AF-AD87-03BFD1E28D04}"/>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graphicEl>
                                              <a:dgm id="{6D5FEF39-A226-4417-8A04-281CF3A5F262}"/>
                                            </p:graphicEl>
                                          </p:spTgt>
                                        </p:tgtEl>
                                        <p:attrNameLst>
                                          <p:attrName>style.visibility</p:attrName>
                                        </p:attrNameLst>
                                      </p:cBhvr>
                                      <p:to>
                                        <p:strVal val="visible"/>
                                      </p:to>
                                    </p:set>
                                    <p:animEffect transition="in" filter="fade">
                                      <p:cBhvr>
                                        <p:cTn id="15" dur="500"/>
                                        <p:tgtEl>
                                          <p:spTgt spid="7">
                                            <p:graphicEl>
                                              <a:dgm id="{6D5FEF39-A226-4417-8A04-281CF3A5F262}"/>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graphicEl>
                                              <a:dgm id="{D43012F2-C20A-441A-8798-877A0B6176B6}"/>
                                            </p:graphicEl>
                                          </p:spTgt>
                                        </p:tgtEl>
                                        <p:attrNameLst>
                                          <p:attrName>style.visibility</p:attrName>
                                        </p:attrNameLst>
                                      </p:cBhvr>
                                      <p:to>
                                        <p:strVal val="visible"/>
                                      </p:to>
                                    </p:set>
                                    <p:animEffect transition="in" filter="fade">
                                      <p:cBhvr>
                                        <p:cTn id="18" dur="500"/>
                                        <p:tgtEl>
                                          <p:spTgt spid="7">
                                            <p:graphicEl>
                                              <a:dgm id="{D43012F2-C20A-441A-8798-877A0B6176B6}"/>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AtOnce"/>
        </p:bldSub>
      </p:bldGraphic>
      <p:bldP spid="2" grpId="0" animBg="1"/>
      <p:bldP spid="16" grpId="0" animBg="1"/>
      <p:bldP spid="17" grpId="0" animBg="1"/>
      <p:bldP spid="18" grpId="0" animBg="1"/>
      <p:bldP spid="19" grpId="0" animBg="1"/>
      <p:bldP spid="20" grpId="0" animBg="1"/>
      <p:bldP spid="21" grpId="0" animBg="1"/>
      <p:bldP spid="22" grpId="0" animBg="1"/>
    </p:bldLst>
  </p:timing>
</p:sld>
</file>

<file path=ppt/theme/theme1.xml><?xml version="1.0" encoding="utf-8"?>
<a:theme xmlns:a="http://schemas.openxmlformats.org/drawingml/2006/main" name="Services4x3">
  <a:themeElements>
    <a:clrScheme name="Custom 1">
      <a:dk1>
        <a:srgbClr val="000000"/>
      </a:dk1>
      <a:lt1>
        <a:sysClr val="window" lastClr="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D_Presentation_Template_Technology-Lesson_Title_v1.0.potx" id="{9074C402-B2F0-447C-BE82-85AB75729F29}" vid="{ED5C61D2-6D68-4DF8-B70E-825527447F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8C7728A649524597ACBB0C939A3E0D" ma:contentTypeVersion="0" ma:contentTypeDescription="Create a new document." ma:contentTypeScope="" ma:versionID="4ade50665a74e4162497fe0a042ffb9c">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637520-11FC-4EE8-8584-3E42376B25EE}">
  <ds:schemaRefs>
    <ds:schemaRef ds:uri="http://schemas.microsoft.com/sharepoint/v3/contenttype/forms"/>
  </ds:schemaRefs>
</ds:datastoreItem>
</file>

<file path=customXml/itemProps2.xml><?xml version="1.0" encoding="utf-8"?>
<ds:datastoreItem xmlns:ds="http://schemas.openxmlformats.org/officeDocument/2006/customXml" ds:itemID="{CC0EBD78-AE19-40C8-B6F8-A3350B7FCE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94373BF-DAC3-4434-AEFF-C65C31443F29}">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ASD_Presentation_Template_Technology-Lesson_Title_v1.0</Template>
  <TotalTime>0</TotalTime>
  <Words>6095</Words>
  <Application>Microsoft Office PowerPoint</Application>
  <PresentationFormat>Widescreen</PresentationFormat>
  <Paragraphs>1121</Paragraphs>
  <Slides>58</Slides>
  <Notes>49</Notes>
  <HiddenSlides>5</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Arial</vt:lpstr>
      <vt:lpstr>Calibri</vt:lpstr>
      <vt:lpstr>Calibri Light</vt:lpstr>
      <vt:lpstr>Lucida Console</vt:lpstr>
      <vt:lpstr>Segoe Pro Light</vt:lpstr>
      <vt:lpstr>Segoe Pro Semibold</vt:lpstr>
      <vt:lpstr>Segoe UI</vt:lpstr>
      <vt:lpstr>Segoe UI Light</vt:lpstr>
      <vt:lpstr>Segoe UI Semibold</vt:lpstr>
      <vt:lpstr>Wingdings</vt:lpstr>
      <vt:lpstr>Services4x3</vt:lpstr>
      <vt:lpstr>Module 8: Introduction to Desired State Configuration (DSC)</vt:lpstr>
      <vt:lpstr>Module 8: Intro to Desired State Configuration (DSC) </vt:lpstr>
      <vt:lpstr>Module 8: Introduction to Desired State Configuration (DSC)</vt:lpstr>
      <vt:lpstr>What is Desired State Configuration (DSC)?</vt:lpstr>
      <vt:lpstr>What is Desired State Configuration (DSC)?</vt:lpstr>
      <vt:lpstr>Imperative vs. Declarative Language</vt:lpstr>
      <vt:lpstr>When to use DSC?</vt:lpstr>
      <vt:lpstr>When to use DSC?</vt:lpstr>
      <vt:lpstr>What about Group Policy?</vt:lpstr>
      <vt:lpstr>DSC Components</vt:lpstr>
      <vt:lpstr>DSC Distribution Modes (Push vs. Pull)</vt:lpstr>
      <vt:lpstr>Module 8: Introduction to Desired State Configuration (DSC)</vt:lpstr>
      <vt:lpstr>Configuration Script </vt:lpstr>
      <vt:lpstr>The Configuration</vt:lpstr>
      <vt:lpstr>PowerPoint Presentation</vt:lpstr>
      <vt:lpstr>PowerPoint Presentation</vt:lpstr>
      <vt:lpstr>PowerPoint Presentation</vt:lpstr>
      <vt:lpstr>Module 8: Introduction to Desired State Configuration (DSC)</vt:lpstr>
      <vt:lpstr>DSC Resources</vt:lpstr>
      <vt:lpstr>Where to get resources</vt:lpstr>
      <vt:lpstr>Built-in DSC Resources</vt:lpstr>
      <vt:lpstr>Additional Resources</vt:lpstr>
      <vt:lpstr>Create Custom Resources</vt:lpstr>
      <vt:lpstr>*-TargetResource Functions</vt:lpstr>
      <vt:lpstr>File Structure Overview</vt:lpstr>
      <vt:lpstr>Module 8: Introduction to Desired State Configuration (DSC)</vt:lpstr>
      <vt:lpstr>PowerPoint Presentation</vt:lpstr>
      <vt:lpstr>Managed Object Format</vt:lpstr>
      <vt:lpstr>Module 8: Introduction to Desired State Configuration (DSC)</vt:lpstr>
      <vt:lpstr>Local Configuration Manager (LCM)</vt:lpstr>
      <vt:lpstr>LCM Options </vt:lpstr>
      <vt:lpstr>LCM lifecycle</vt:lpstr>
      <vt:lpstr>Module 8: Introduction to Desired State Configuration (DSC)</vt:lpstr>
      <vt:lpstr>Push a Configuration</vt:lpstr>
      <vt:lpstr>Single MOF</vt:lpstr>
      <vt:lpstr>Many MOFs</vt:lpstr>
      <vt:lpstr>Module 8: Introduction to Desired State Configuration (DSC)</vt:lpstr>
      <vt:lpstr>Pull Servers</vt:lpstr>
      <vt:lpstr>Overview - Setting up for Pull</vt:lpstr>
      <vt:lpstr>Resources and Clients</vt:lpstr>
      <vt:lpstr>Module 8: Introduction to Desired State Configuration (DSC)</vt:lpstr>
      <vt:lpstr>Example 1:  Push Mode – Web Site Installation and Configuration</vt:lpstr>
      <vt:lpstr>Preparation:  Define Goals (List Settings and Desired Values)</vt:lpstr>
      <vt:lpstr>Step 1: Create Custom Resources (if required)</vt:lpstr>
      <vt:lpstr>Step 2: Define Configuration</vt:lpstr>
      <vt:lpstr>Step 3: Create Consumable MOF File</vt:lpstr>
      <vt:lpstr>Step 4: Push Configuration</vt:lpstr>
      <vt:lpstr>DependsOn</vt:lpstr>
      <vt:lpstr>Credential Example: Configuration</vt:lpstr>
      <vt:lpstr>Detecting Configuration Drift</vt:lpstr>
      <vt:lpstr>Query the Desired State</vt:lpstr>
      <vt:lpstr>Common Pitfalls</vt:lpstr>
      <vt:lpstr>Test-DscConfiguration -ReferenceConfiguration</vt:lpstr>
      <vt:lpstr>Azure DSC Extension</vt:lpstr>
      <vt:lpstr>Linux and DSC </vt:lpstr>
      <vt:lpstr>Linux DSC resource ‘nx’</vt:lpstr>
      <vt:lpstr>DSC and ARM</vt:lpstr>
      <vt:lpstr>Module 8: Introduction to Desired State Configuration (DSC)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2014-09-23T17:42:16Z</dcterms:created>
  <dcterms:modified xsi:type="dcterms:W3CDTF">2018-06-20T08:45:42Z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0x010100ED8C7728A649524597ACBB0C939A3E0D</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lukeb@microsoft.com</vt:lpwstr>
  </property>
  <property fmtid="{D5CDD505-2E9C-101B-9397-08002B2CF9AE}" pid="6" name="MSIP_Label_f42aa342-8706-4288-bd11-ebb85995028c_SetDate">
    <vt:lpwstr>2018-06-20T07:10:13.2546656Z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