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70" r:id="rId8"/>
    <p:sldId id="263" r:id="rId9"/>
    <p:sldId id="264" r:id="rId10"/>
    <p:sldId id="265" r:id="rId11"/>
    <p:sldId id="266" r:id="rId12"/>
    <p:sldId id="272" r:id="rId13"/>
    <p:sldId id="275" r:id="rId14"/>
    <p:sldId id="27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0T08:35:52.2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0,'0'0,"5"0,5 0,15 0,13 0,23 0,10 0,17 0,12 0,25 0,-3 0,4 0,-6 0,-6 0,14 0,5 0,16 0,-15 0,-17 0,-17 0,-17 0,-10 0,-5 0,-7 0,0 0,6 0,7 0,8 0,11 0,0 0,8 0,-9 0,-5 0,-5 0,-5 0,-3 0,3 0,0 0,9 0,9 0,14 0,-2 0,9 0,4 0,-8 0,-9 0,-14 0,-9 0,-2 0,3 0,17 0,10 0,17 0,16 0,17 0,19 0,10 0,3 0,-2 0,-13 0,-10 0,-14 0,-7 0,-8 0,-1 0,-10 0,-7 0,-4 0,10 0,9 0,-6 0,8 0,12 0,9 0,3 0,4 0,-12 0,-13 0,-4 0,-7 0,2 0,-7 0,-1 0,-12 0,-10 0,0 0,7 0,-4 0,-6 0,2 0,5 0,5 0,-5 0,-11 0,-8 0,-5 0,-1 0,-1 0,61 0,11 0,23 0,-6 0,31 0,-4 0,-20 0,-16 0,19 0,-19 0,-14 0,-14 0,5 0,7 0,3 0,2 0,7 0,4 0,5 0,-10 0,6 0,-8 0,-2 0,-7 0,3 0,-9 0,4 0,11 0,22 0,16 0,9 0,0 0,-4 0,-16 0,4 0,-5 0,-7 0,-11 0,2 0,-3 0,6 0,7 0,17 0,7 0,10 0,-3 0,-1 0,-17 0,-2 0,-11 0,-13 0,-2 0,0 0,-8 0,9 0,-3 0,-4 0,-3 0,3 0,-10 0,0 0,-6 0,-9 0,2 0,-3 0,-6 0,19 0,-9 0,-5 0,2 0,-1 0,4 0,-10 0,0 0,3 0,-4 0,-4 0,-9 0,-5 0,-17 0,-12 0,-10 0,-11 0,-5 0,-6 0,-1 0,-3 0,-2 0,2 0,3 0,-1 0,-2 0,-7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0T08:35:52.2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0,'0'0,"5"0,5 0,15 0,13 0,23 0,10 0,17 0,12 0,25 0,-3 0,4 0,-6 0,-6 0,14 0,5 0,16 0,-15 0,-17 0,-17 0,-17 0,-10 0,-5 0,-7 0,0 0,6 0,7 0,8 0,11 0,0 0,8 0,-9 0,-5 0,-5 0,-5 0,-3 0,3 0,0 0,9 0,9 0,14 0,-2 0,9 0,4 0,-8 0,-9 0,-14 0,-9 0,-2 0,3 0,17 0,10 0,17 0,16 0,17 0,19 0,10 0,3 0,-2 0,-13 0,-10 0,-14 0,-7 0,-8 0,-1 0,-10 0,-7 0,-4 0,10 0,9 0,-6 0,8 0,12 0,9 0,3 0,4 0,-12 0,-13 0,-4 0,-7 0,2 0,-7 0,-1 0,-12 0,-10 0,0 0,7 0,-4 0,-6 0,2 0,5 0,5 0,-5 0,-11 0,-8 0,-5 0,-1 0,-1 0,61 0,11 0,23 0,-6 0,31 0,-4 0,-20 0,-16 0,19 0,-19 0,-14 0,-14 0,5 0,7 0,3 0,2 0,7 0,4 0,5 0,-10 0,6 0,-8 0,-2 0,-7 0,3 0,-9 0,4 0,11 0,22 0,16 0,9 0,0 0,-4 0,-16 0,4 0,-5 0,-7 0,-11 0,2 0,-3 0,6 0,7 0,17 0,7 0,10 0,-3 0,-1 0,-17 0,-2 0,-11 0,-13 0,-2 0,0 0,-8 0,9 0,-3 0,-4 0,-3 0,3 0,-10 0,0 0,-6 0,-9 0,2 0,-3 0,-6 0,19 0,-9 0,-5 0,2 0,-1 0,4 0,-10 0,0 0,3 0,-4 0,-4 0,-9 0,-5 0,-17 0,-12 0,-10 0,-11 0,-5 0,-6 0,-1 0,-3 0,-2 0,2 0,3 0,-1 0,-2 0,-7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0T09:30:44.2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0,'0'0,"5"0,5 0,15 0,13 0,23 0,10 0,17 0,12 0,25 0,-3 0,4 0,-6 0,-6 0,14 0,5 0,16 0,-15 0,-17 0,-17 0,-17 0,-10 0,-5 0,-7 0,0 0,6 0,7 0,8 0,11 0,0 0,8 0,-9 0,-5 0,-5 0,-5 0,-3 0,3 0,0 0,9 0,9 0,14 0,-2 0,9 0,4 0,-8 0,-9 0,-14 0,-9 0,-2 0,3 0,17 0,10 0,17 0,16 0,17 0,19 0,10 0,3 0,-2 0,-13 0,-10 0,-14 0,-7 0,-8 0,-1 0,-10 0,-7 0,-4 0,10 0,9 0,-6 0,8 0,12 0,9 0,3 0,4 0,-12 0,-13 0,-4 0,-7 0,2 0,-7 0,-1 0,-12 0,-10 0,0 0,7 0,-4 0,-6 0,2 0,5 0,5 0,-5 0,-11 0,-8 0,-5 0,-1 0,-1 0,61 0,11 0,23 0,-6 0,31 0,-4 0,-20 0,-16 0,19 0,-19 0,-14 0,-14 0,5 0,7 0,3 0,2 0,7 0,4 0,5 0,-10 0,6 0,-8 0,-2 0,-7 0,3 0,-9 0,4 0,11 0,22 0,16 0,9 0,0 0,-4 0,-16 0,4 0,-5 0,-7 0,-11 0,2 0,-3 0,6 0,7 0,17 0,7 0,10 0,-3 0,-1 0,-17 0,-2 0,-11 0,-13 0,-2 0,0 0,-8 0,9 0,-3 0,-4 0,-3 0,3 0,-10 0,0 0,-6 0,-9 0,2 0,-3 0,-6 0,19 0,-9 0,-5 0,2 0,-1 0,4 0,-10 0,0 0,3 0,-4 0,-4 0,-9 0,-5 0,-17 0,-12 0,-10 0,-11 0,-5 0,-6 0,-1 0,-3 0,-2 0,2 0,3 0,-1 0,-2 0,-7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0T09:30:44.2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0,'0'0,"5"0,5 0,15 0,13 0,23 0,10 0,17 0,12 0,25 0,-3 0,4 0,-6 0,-6 0,14 0,5 0,16 0,-15 0,-17 0,-17 0,-17 0,-10 0,-5 0,-7 0,0 0,6 0,7 0,8 0,11 0,0 0,8 0,-9 0,-5 0,-5 0,-5 0,-3 0,3 0,0 0,9 0,9 0,14 0,-2 0,9 0,4 0,-8 0,-9 0,-14 0,-9 0,-2 0,3 0,17 0,10 0,17 0,16 0,17 0,19 0,10 0,3 0,-2 0,-13 0,-10 0,-14 0,-7 0,-8 0,-1 0,-10 0,-7 0,-4 0,10 0,9 0,-6 0,8 0,12 0,9 0,3 0,4 0,-12 0,-13 0,-4 0,-7 0,2 0,-7 0,-1 0,-12 0,-10 0,0 0,7 0,-4 0,-6 0,2 0,5 0,5 0,-5 0,-11 0,-8 0,-5 0,-1 0,-1 0,61 0,11 0,23 0,-6 0,31 0,-4 0,-20 0,-16 0,19 0,-19 0,-14 0,-14 0,5 0,7 0,3 0,2 0,7 0,4 0,5 0,-10 0,6 0,-8 0,-2 0,-7 0,3 0,-9 0,4 0,11 0,22 0,16 0,9 0,0 0,-4 0,-16 0,4 0,-5 0,-7 0,-11 0,2 0,-3 0,6 0,7 0,17 0,7 0,10 0,-3 0,-1 0,-17 0,-2 0,-11 0,-13 0,-2 0,0 0,-8 0,9 0,-3 0,-4 0,-3 0,3 0,-10 0,0 0,-6 0,-9 0,2 0,-3 0,-6 0,19 0,-9 0,-5 0,2 0,-1 0,4 0,-10 0,0 0,3 0,-4 0,-4 0,-9 0,-5 0,-17 0,-12 0,-10 0,-11 0,-5 0,-6 0,-1 0,-3 0,-2 0,2 0,3 0,-1 0,-2 0,-7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0T09:30:44.2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0,'0'0,"5"0,5 0,15 0,13 0,23 0,10 0,17 0,12 0,25 0,-3 0,4 0,-6 0,-6 0,14 0,5 0,16 0,-15 0,-17 0,-17 0,-17 0,-10 0,-5 0,-7 0,0 0,6 0,7 0,8 0,11 0,0 0,8 0,-9 0,-5 0,-5 0,-5 0,-3 0,3 0,0 0,9 0,9 0,14 0,-2 0,9 0,4 0,-8 0,-9 0,-14 0,-9 0,-2 0,3 0,17 0,10 0,17 0,16 0,17 0,19 0,10 0,3 0,-2 0,-13 0,-10 0,-14 0,-7 0,-8 0,-1 0,-10 0,-7 0,-4 0,10 0,9 0,-6 0,8 0,12 0,9 0,3 0,4 0,-12 0,-13 0,-4 0,-7 0,2 0,-7 0,-1 0,-12 0,-10 0,0 0,7 0,-4 0,-6 0,2 0,5 0,5 0,-5 0,-11 0,-8 0,-5 0,-1 0,-1 0,61 0,11 0,23 0,-6 0,31 0,-4 0,-20 0,-16 0,19 0,-19 0,-14 0,-14 0,5 0,7 0,3 0,2 0,7 0,4 0,5 0,-10 0,6 0,-8 0,-2 0,-7 0,3 0,-9 0,4 0,11 0,22 0,16 0,9 0,0 0,-4 0,-16 0,4 0,-5 0,-7 0,-11 0,2 0,-3 0,6 0,7 0,17 0,7 0,10 0,-3 0,-1 0,-17 0,-2 0,-11 0,-13 0,-2 0,0 0,-8 0,9 0,-3 0,-4 0,-3 0,3 0,-10 0,0 0,-6 0,-9 0,2 0,-3 0,-6 0,19 0,-9 0,-5 0,2 0,-1 0,4 0,-10 0,0 0,3 0,-4 0,-4 0,-9 0,-5 0,-17 0,-12 0,-10 0,-11 0,-5 0,-6 0,-1 0,-3 0,-2 0,2 0,3 0,-1 0,-2 0,-7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0T09:30:44.2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0,'0'0,"5"0,5 0,15 0,13 0,23 0,10 0,17 0,12 0,25 0,-3 0,4 0,-6 0,-6 0,14 0,5 0,16 0,-15 0,-17 0,-17 0,-17 0,-10 0,-5 0,-7 0,0 0,6 0,7 0,8 0,11 0,0 0,8 0,-9 0,-5 0,-5 0,-5 0,-3 0,3 0,0 0,9 0,9 0,14 0,-2 0,9 0,4 0,-8 0,-9 0,-14 0,-9 0,-2 0,3 0,17 0,10 0,17 0,16 0,17 0,19 0,10 0,3 0,-2 0,-13 0,-10 0,-14 0,-7 0,-8 0,-1 0,-10 0,-7 0,-4 0,10 0,9 0,-6 0,8 0,12 0,9 0,3 0,4 0,-12 0,-13 0,-4 0,-7 0,2 0,-7 0,-1 0,-12 0,-10 0,0 0,7 0,-4 0,-6 0,2 0,5 0,5 0,-5 0,-11 0,-8 0,-5 0,-1 0,-1 0,61 0,11 0,23 0,-6 0,31 0,-4 0,-20 0,-16 0,19 0,-19 0,-14 0,-14 0,5 0,7 0,3 0,2 0,7 0,4 0,5 0,-10 0,6 0,-8 0,-2 0,-7 0,3 0,-9 0,4 0,11 0,22 0,16 0,9 0,0 0,-4 0,-16 0,4 0,-5 0,-7 0,-11 0,2 0,-3 0,6 0,7 0,17 0,7 0,10 0,-3 0,-1 0,-17 0,-2 0,-11 0,-13 0,-2 0,0 0,-8 0,9 0,-3 0,-4 0,-3 0,3 0,-10 0,0 0,-6 0,-9 0,2 0,-3 0,-6 0,19 0,-9 0,-5 0,2 0,-1 0,4 0,-10 0,0 0,3 0,-4 0,-4 0,-9 0,-5 0,-17 0,-12 0,-10 0,-11 0,-5 0,-6 0,-1 0,-3 0,-2 0,2 0,3 0,-1 0,-2 0,-7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0T09:30:44.2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0,'0'0,"6"0,6 0,18 0,14 0,28 0,12 0,21 0,13 0,31 0,-5 0,4 0,-5 0,-9 0,18 0,6 0,18 0,-18 0,-19 0,-21 0,-19 0,-12 0,-8 0,-6 0,0 0,5 0,10 0,9 0,13 0,1 0,8 0,-10 0,-6 0,-6 0,-6 0,-4 0,5 0,-1 0,11 0,10 0,18 0,-4 0,12 0,3 0,-8 0,-11 0,-16 0,-12 0,-1 0,2 0,22 0,10 0,22 0,17 0,21 0,23 0,11 0,4 0,-3 0,-15 0,-10 0,-19 0,-7 0,-11 0,0 0,-11 0,-10 0,-5 0,14 0,9 0,-6 0,8 0,16 0,9 0,4 0,5 0,-14 0,-16 0,-4 0,-8 0,0 0,-5 0,-3 0,-15 0,-10 0,-1 0,8 0,-4 0,-7 0,2 0,6 0,6 0,-6 0,-13 0,-10 0,-5 0,-2 0,0 0,71 0,13 0,28 0,-8 0,38 0,-6 0,-24 0,-18 0,23 0,-23 0,-17 0,-17 0,7 0,8 0,4 0,2 0,7 0,7 0,4 0,-11 0,7 0,-9 0,-3 0,-8 0,4 0,-12 0,6 0,13 0,25 0,20 0,9 0,2 0,-5 0,-20 0,5 0,-6 0,-7 0,-14 0,3 0,-5 0,8 0,9 0,19 0,9 0,11 0,-3 0,-1 0,-21 0,-1 0,-14 0,-15 0,-2 0,-1 0,-9 0,11 0,-5 0,-3 0,-4 0,3 0,-11 0,-1 0,-7 0,-9 0,0 0,-1 0,-9 0,23 0,-10 0,-7 0,2 0,0 0,4 0,-11 0,-1 0,4 0,-5 0,-4 0,-11 0,-5 0,-22 0,-13 0,-12 0,-14 0,-5 0,-6 0,-3 0,-3 0,-3 0,4 0,2 0,-1 0,-1 0,-10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0T08:35:52.2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0,'0'0,"5"0,5 0,15 0,13 0,23 0,10 0,17 0,12 0,25 0,-3 0,4 0,-6 0,-6 0,14 0,5 0,16 0,-15 0,-17 0,-17 0,-17 0,-10 0,-5 0,-7 0,0 0,6 0,7 0,8 0,11 0,0 0,8 0,-9 0,-5 0,-5 0,-5 0,-3 0,3 0,0 0,9 0,9 0,14 0,-2 0,9 0,4 0,-8 0,-9 0,-14 0,-9 0,-2 0,3 0,17 0,10 0,17 0,16 0,17 0,19 0,10 0,3 0,-2 0,-13 0,-10 0,-14 0,-7 0,-8 0,-1 0,-10 0,-7 0,-4 0,10 0,9 0,-6 0,8 0,12 0,9 0,3 0,4 0,-12 0,-13 0,-4 0,-7 0,2 0,-7 0,-1 0,-12 0,-10 0,0 0,7 0,-4 0,-6 0,2 0,5 0,5 0,-5 0,-11 0,-8 0,-5 0,-1 0,-1 0,61 0,11 0,23 0,-6 0,31 0,-4 0,-20 0,-16 0,19 0,-19 0,-14 0,-14 0,5 0,7 0,3 0,2 0,7 0,4 0,5 0,-10 0,6 0,-8 0,-2 0,-7 0,3 0,-9 0,4 0,11 0,22 0,16 0,9 0,0 0,-4 0,-16 0,4 0,-5 0,-7 0,-11 0,2 0,-3 0,6 0,7 0,17 0,7 0,10 0,-3 0,-1 0,-17 0,-2 0,-11 0,-13 0,-2 0,0 0,-8 0,9 0,-3 0,-4 0,-3 0,3 0,-10 0,0 0,-6 0,-9 0,2 0,-3 0,-6 0,19 0,-9 0,-5 0,2 0,-1 0,4 0,-10 0,0 0,3 0,-4 0,-4 0,-9 0,-5 0,-17 0,-12 0,-10 0,-11 0,-5 0,-6 0,-1 0,-3 0,-2 0,2 0,3 0,-1 0,-2 0,-7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0T09:29:59.0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0,'0'0,"5"0,5 0,15 0,13 0,23 0,10 0,17 0,12 0,25 0,-3 0,4 0,-6 0,-6 0,14 0,5 0,16 0,-15 0,-17 0,-17 0,-17 0,-10 0,-5 0,-7 0,0 0,6 0,7 0,8 0,11 0,0 0,8 0,-9 0,-5 0,-5 0,-5 0,-3 0,3 0,0 0,9 0,9 0,14 0,-2 0,9 0,4 0,-8 0,-9 0,-14 0,-9 0,-2 0,3 0,17 0,10 0,17 0,16 0,17 0,19 0,10 0,3 0,-2 0,-13 0,-10 0,-14 0,-7 0,-8 0,-1 0,-10 0,-7 0,-4 0,10 0,9 0,-6 0,8 0,12 0,9 0,3 0,4 0,-12 0,-13 0,-4 0,-7 0,2 0,-7 0,-1 0,-12 0,-10 0,0 0,7 0,-4 0,-6 0,2 0,5 0,5 0,-5 0,-11 0,-8 0,-5 0,-1 0,-1 0,61 0,11 0,23 0,-6 0,31 0,-4 0,-20 0,-16 0,19 0,-19 0,-14 0,-14 0,5 0,7 0,3 0,2 0,7 0,4 0,5 0,-10 0,6 0,-8 0,-2 0,-7 0,3 0,-9 0,4 0,11 0,22 0,16 0,9 0,0 0,-4 0,-16 0,4 0,-5 0,-7 0,-11 0,2 0,-3 0,6 0,7 0,17 0,7 0,10 0,-3 0,-1 0,-17 0,-2 0,-11 0,-13 0,-2 0,0 0,-8 0,9 0,-3 0,-4 0,-3 0,3 0,-10 0,0 0,-6 0,-9 0,2 0,-3 0,-6 0,19 0,-9 0,-5 0,2 0,-1 0,4 0,-10 0,0 0,3 0,-4 0,-4 0,-9 0,-5 0,-17 0,-12 0,-10 0,-11 0,-5 0,-6 0,-1 0,-3 0,-2 0,2 0,3 0,-1 0,-2 0,-7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0T09:30:44.2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0,'0'0,"5"0,5 0,15 0,13 0,23 0,10 0,17 0,12 0,25 0,-3 0,4 0,-6 0,-6 0,14 0,5 0,16 0,-15 0,-17 0,-17 0,-17 0,-10 0,-5 0,-7 0,0 0,6 0,7 0,8 0,11 0,0 0,8 0,-9 0,-5 0,-5 0,-5 0,-3 0,3 0,0 0,9 0,9 0,14 0,-2 0,9 0,4 0,-8 0,-9 0,-14 0,-9 0,-2 0,3 0,17 0,10 0,17 0,16 0,17 0,19 0,10 0,3 0,-2 0,-13 0,-10 0,-14 0,-7 0,-8 0,-1 0,-10 0,-7 0,-4 0,10 0,9 0,-6 0,8 0,12 0,9 0,3 0,4 0,-12 0,-13 0,-4 0,-7 0,2 0,-7 0,-1 0,-12 0,-10 0,0 0,7 0,-4 0,-6 0,2 0,5 0,5 0,-5 0,-11 0,-8 0,-5 0,-1 0,-1 0,61 0,11 0,23 0,-6 0,31 0,-4 0,-20 0,-16 0,19 0,-19 0,-14 0,-14 0,5 0,7 0,3 0,2 0,7 0,4 0,5 0,-10 0,6 0,-8 0,-2 0,-7 0,3 0,-9 0,4 0,11 0,22 0,16 0,9 0,0 0,-4 0,-16 0,4 0,-5 0,-7 0,-11 0,2 0,-3 0,6 0,7 0,17 0,7 0,10 0,-3 0,-1 0,-17 0,-2 0,-11 0,-13 0,-2 0,0 0,-8 0,9 0,-3 0,-4 0,-3 0,3 0,-10 0,0 0,-6 0,-9 0,2 0,-3 0,-6 0,19 0,-9 0,-5 0,2 0,-1 0,4 0,-10 0,0 0,3 0,-4 0,-4 0,-9 0,-5 0,-17 0,-12 0,-10 0,-11 0,-5 0,-6 0,-1 0,-3 0,-2 0,2 0,3 0,-1 0,-2 0,-7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0T09:30:52.9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0,'0'0,"5"0,5 0,15 0,13 0,23 0,10 0,17 0,12 0,25 0,-3 0,4 0,-6 0,-6 0,14 0,5 0,16 0,-15 0,-17 0,-17 0,-17 0,-10 0,-5 0,-7 0,0 0,6 0,7 0,8 0,11 0,0 0,8 0,-9 0,-5 0,-5 0,-5 0,-3 0,3 0,0 0,9 0,9 0,14 0,-2 0,9 0,4 0,-8 0,-9 0,-14 0,-9 0,-2 0,3 0,17 0,10 0,17 0,16 0,17 0,19 0,10 0,3 0,-2 0,-13 0,-10 0,-14 0,-7 0,-8 0,-1 0,-10 0,-7 0,-4 0,10 0,9 0,-6 0,8 0,12 0,9 0,3 0,4 0,-12 0,-13 0,-4 0,-7 0,2 0,-7 0,-1 0,-12 0,-10 0,0 0,7 0,-4 0,-6 0,2 0,5 0,5 0,-5 0,-11 0,-8 0,-5 0,-1 0,-1 0,61 0,11 0,23 0,-6 0,31 0,-4 0,-20 0,-16 0,19 0,-19 0,-14 0,-14 0,5 0,7 0,3 0,2 0,7 0,4 0,5 0,-10 0,6 0,-8 0,-2 0,-7 0,3 0,-9 0,4 0,11 0,22 0,16 0,9 0,0 0,-4 0,-16 0,4 0,-5 0,-7 0,-11 0,2 0,-3 0,6 0,7 0,17 0,7 0,10 0,-3 0,-1 0,-17 0,-2 0,-11 0,-13 0,-2 0,0 0,-8 0,9 0,-3 0,-4 0,-3 0,3 0,-10 0,0 0,-6 0,-9 0,2 0,-3 0,-6 0,19 0,-9 0,-5 0,2 0,-1 0,4 0,-10 0,0 0,3 0,-4 0,-4 0,-9 0,-5 0,-17 0,-12 0,-10 0,-11 0,-5 0,-6 0,-1 0,-3 0,-2 0,2 0,3 0,-1 0,-2 0,-7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0T09:30:44.2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0,'0'0,"5"0,5 0,15 0,13 0,23 0,10 0,17 0,12 0,25 0,-3 0,4 0,-6 0,-6 0,14 0,5 0,16 0,-15 0,-17 0,-17 0,-17 0,-10 0,-5 0,-7 0,0 0,6 0,7 0,8 0,11 0,0 0,8 0,-9 0,-5 0,-5 0,-5 0,-3 0,3 0,0 0,9 0,9 0,14 0,-2 0,9 0,4 0,-8 0,-9 0,-14 0,-9 0,-2 0,3 0,17 0,10 0,17 0,16 0,17 0,19 0,10 0,3 0,-2 0,-13 0,-10 0,-14 0,-7 0,-8 0,-1 0,-10 0,-7 0,-4 0,10 0,9 0,-6 0,8 0,12 0,9 0,3 0,4 0,-12 0,-13 0,-4 0,-7 0,2 0,-7 0,-1 0,-12 0,-10 0,0 0,7 0,-4 0,-6 0,2 0,5 0,5 0,-5 0,-11 0,-8 0,-5 0,-1 0,-1 0,61 0,11 0,23 0,-6 0,31 0,-4 0,-20 0,-16 0,19 0,-19 0,-14 0,-14 0,5 0,7 0,3 0,2 0,7 0,4 0,5 0,-10 0,6 0,-8 0,-2 0,-7 0,3 0,-9 0,4 0,11 0,22 0,16 0,9 0,0 0,-4 0,-16 0,4 0,-5 0,-7 0,-11 0,2 0,-3 0,6 0,7 0,17 0,7 0,10 0,-3 0,-1 0,-17 0,-2 0,-11 0,-13 0,-2 0,0 0,-8 0,9 0,-3 0,-4 0,-3 0,3 0,-10 0,0 0,-6 0,-9 0,2 0,-3 0,-6 0,19 0,-9 0,-5 0,2 0,-1 0,4 0,-10 0,0 0,3 0,-4 0,-4 0,-9 0,-5 0,-17 0,-12 0,-10 0,-11 0,-5 0,-6 0,-1 0,-3 0,-2 0,2 0,3 0,-1 0,-2 0,-7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0T09:30:10.49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0,'0'0,"5"0,5 0,15 0,13 0,23 0,10 0,17 0,12 0,25 0,-3 0,4 0,-6 0,-6 0,14 0,5 0,16 0,-15 0,-17 0,-17 0,-17 0,-10 0,-5 0,-7 0,0 0,6 0,7 0,8 0,11 0,0 0,8 0,-9 0,-5 0,-5 0,-5 0,-3 0,3 0,0 0,9 0,9 0,14 0,-2 0,9 0,4 0,-8 0,-9 0,-14 0,-9 0,-2 0,3 0,17 0,10 0,17 0,16 0,17 0,19 0,10 0,3 0,-2 0,-13 0,-10 0,-14 0,-7 0,-8 0,-1 0,-10 0,-7 0,-4 0,10 0,9 0,-6 0,8 0,12 0,9 0,3 0,4 0,-12 0,-13 0,-4 0,-7 0,2 0,-7 0,-1 0,-12 0,-10 0,0 0,7 0,-4 0,-6 0,2 0,5 0,5 0,-5 0,-11 0,-8 0,-5 0,-1 0,-1 0,61 0,11 0,23 0,-6 0,31 0,-4 0,-20 0,-16 0,19 0,-19 0,-14 0,-14 0,5 0,7 0,3 0,2 0,7 0,4 0,5 0,-10 0,6 0,-8 0,-2 0,-7 0,3 0,-9 0,4 0,11 0,22 0,16 0,9 0,0 0,-4 0,-16 0,4 0,-5 0,-7 0,-11 0,2 0,-3 0,6 0,7 0,17 0,7 0,10 0,-3 0,-1 0,-17 0,-2 0,-11 0,-13 0,-2 0,0 0,-8 0,9 0,-3 0,-4 0,-3 0,3 0,-10 0,0 0,-6 0,-9 0,2 0,-3 0,-6 0,19 0,-9 0,-5 0,2 0,-1 0,4 0,-10 0,0 0,3 0,-4 0,-4 0,-9 0,-5 0,-17 0,-12 0,-10 0,-11 0,-5 0,-6 0,-1 0,-3 0,-2 0,2 0,3 0,-1 0,-2 0,-7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0T09:30:10.49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0,'0'0,"5"0,5 0,15 0,13 0,23 0,10 0,17 0,12 0,25 0,-3 0,4 0,-6 0,-6 0,14 0,5 0,16 0,-15 0,-17 0,-17 0,-17 0,-10 0,-5 0,-7 0,0 0,6 0,7 0,8 0,11 0,0 0,8 0,-9 0,-5 0,-5 0,-5 0,-3 0,3 0,0 0,9 0,9 0,14 0,-2 0,9 0,4 0,-8 0,-9 0,-14 0,-9 0,-2 0,3 0,17 0,10 0,17 0,16 0,17 0,19 0,10 0,3 0,-2 0,-13 0,-10 0,-14 0,-7 0,-8 0,-1 0,-10 0,-7 0,-4 0,10 0,9 0,-6 0,8 0,12 0,9 0,3 0,4 0,-12 0,-13 0,-4 0,-7 0,2 0,-7 0,-1 0,-12 0,-10 0,0 0,7 0,-4 0,-6 0,2 0,5 0,5 0,-5 0,-11 0,-8 0,-5 0,-1 0,-1 0,61 0,11 0,23 0,-6 0,31 0,-4 0,-20 0,-16 0,19 0,-19 0,-14 0,-14 0,5 0,7 0,3 0,2 0,7 0,4 0,5 0,-10 0,6 0,-8 0,-2 0,-7 0,3 0,-9 0,4 0,11 0,22 0,16 0,9 0,0 0,-4 0,-16 0,4 0,-5 0,-7 0,-11 0,2 0,-3 0,6 0,7 0,17 0,7 0,10 0,-3 0,-1 0,-17 0,-2 0,-11 0,-13 0,-2 0,0 0,-8 0,9 0,-3 0,-4 0,-3 0,3 0,-10 0,0 0,-6 0,-9 0,2 0,-3 0,-6 0,19 0,-9 0,-5 0,2 0,-1 0,4 0,-10 0,0 0,3 0,-4 0,-4 0,-9 0,-5 0,-17 0,-12 0,-10 0,-11 0,-5 0,-6 0,-1 0,-3 0,-2 0,2 0,3 0,-1 0,-2 0,-7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0T09:30:44.2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0,'0'0,"5"0,5 0,15 0,13 0,23 0,10 0,17 0,12 0,25 0,-3 0,4 0,-6 0,-6 0,14 0,5 0,16 0,-15 0,-17 0,-17 0,-17 0,-10 0,-5 0,-7 0,0 0,6 0,7 0,8 0,11 0,0 0,8 0,-9 0,-5 0,-5 0,-5 0,-3 0,3 0,0 0,9 0,9 0,14 0,-2 0,9 0,4 0,-8 0,-9 0,-14 0,-9 0,-2 0,3 0,17 0,10 0,17 0,16 0,17 0,19 0,10 0,3 0,-2 0,-13 0,-10 0,-14 0,-7 0,-8 0,-1 0,-10 0,-7 0,-4 0,10 0,9 0,-6 0,8 0,12 0,9 0,3 0,4 0,-12 0,-13 0,-4 0,-7 0,2 0,-7 0,-1 0,-12 0,-10 0,0 0,7 0,-4 0,-6 0,2 0,5 0,5 0,-5 0,-11 0,-8 0,-5 0,-1 0,-1 0,61 0,11 0,23 0,-6 0,31 0,-4 0,-20 0,-16 0,19 0,-19 0,-14 0,-14 0,5 0,7 0,3 0,2 0,7 0,4 0,5 0,-10 0,6 0,-8 0,-2 0,-7 0,3 0,-9 0,4 0,11 0,22 0,16 0,9 0,0 0,-4 0,-16 0,4 0,-5 0,-7 0,-11 0,2 0,-3 0,6 0,7 0,17 0,7 0,10 0,-3 0,-1 0,-17 0,-2 0,-11 0,-13 0,-2 0,0 0,-8 0,9 0,-3 0,-4 0,-3 0,3 0,-10 0,0 0,-6 0,-9 0,2 0,-3 0,-6 0,19 0,-9 0,-5 0,2 0,-1 0,4 0,-10 0,0 0,3 0,-4 0,-4 0,-9 0,-5 0,-17 0,-12 0,-10 0,-11 0,-5 0,-6 0,-1 0,-3 0,-2 0,2 0,3 0,-1 0,-2 0,-7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0T09:30:44.2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0,'0'0,"5"0,5 0,15 0,13 0,23 0,10 0,17 0,12 0,25 0,-3 0,4 0,-6 0,-6 0,14 0,5 0,16 0,-15 0,-17 0,-17 0,-17 0,-10 0,-5 0,-7 0,0 0,6 0,7 0,8 0,11 0,0 0,8 0,-9 0,-5 0,-5 0,-5 0,-3 0,3 0,0 0,9 0,9 0,14 0,-2 0,9 0,4 0,-8 0,-9 0,-14 0,-9 0,-2 0,3 0,17 0,10 0,17 0,16 0,17 0,19 0,10 0,3 0,-2 0,-13 0,-10 0,-14 0,-7 0,-8 0,-1 0,-10 0,-7 0,-4 0,10 0,9 0,-6 0,8 0,12 0,9 0,3 0,4 0,-12 0,-13 0,-4 0,-7 0,2 0,-7 0,-1 0,-12 0,-10 0,0 0,7 0,-4 0,-6 0,2 0,5 0,5 0,-5 0,-11 0,-8 0,-5 0,-1 0,-1 0,61 0,11 0,23 0,-6 0,31 0,-4 0,-20 0,-16 0,19 0,-19 0,-14 0,-14 0,5 0,7 0,3 0,2 0,7 0,4 0,5 0,-10 0,6 0,-8 0,-2 0,-7 0,3 0,-9 0,4 0,11 0,22 0,16 0,9 0,0 0,-4 0,-16 0,4 0,-5 0,-7 0,-11 0,2 0,-3 0,6 0,7 0,17 0,7 0,10 0,-3 0,-1 0,-17 0,-2 0,-11 0,-13 0,-2 0,0 0,-8 0,9 0,-3 0,-4 0,-3 0,3 0,-10 0,0 0,-6 0,-9 0,2 0,-3 0,-6 0,19 0,-9 0,-5 0,2 0,-1 0,4 0,-10 0,0 0,3 0,-4 0,-4 0,-9 0,-5 0,-17 0,-12 0,-10 0,-11 0,-5 0,-6 0,-1 0,-3 0,-2 0,2 0,3 0,-1 0,-2 0,-7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B0B9-9878-3548-EFEE-D369C8E36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08220-A9F5-D5B9-6DD3-FB0CBD83E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2AD7-AD6F-609C-F03F-3988A747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925C-471A-4386-8BC6-AC47ED1EC89B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D0E6-1E34-360B-338E-0CC91C95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D07D-E925-0AD2-BE32-B18FA150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05D0-8281-48A6-A280-C57C80797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0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1297-C89A-5D00-544C-9AF70DB7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F6F67-6EB2-D62B-3480-419481D4E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265A0-F56D-3E25-2324-82419D1E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925C-471A-4386-8BC6-AC47ED1EC89B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A3516-0CB1-1E89-9FAA-D2DFC125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482F-81FF-E11D-104D-2729C9D3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05D0-8281-48A6-A280-C57C80797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8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DB3D0-778B-6026-E21A-015CD8E09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805F2-C0D6-2B43-6B1D-02FAF4AA8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F640-CE9E-4869-EA6E-39624F96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925C-471A-4386-8BC6-AC47ED1EC89B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7DB4-476A-C249-8094-E5CB3197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4BF2-B04A-CB84-02AE-B1E1C77F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05D0-8281-48A6-A280-C57C80797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88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D20B-DC94-390F-5411-FE9179D5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BCE3-AE28-7D9F-5D4D-B54A1A4C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92770-803D-B3EC-FCE6-DE85BA69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925C-471A-4386-8BC6-AC47ED1EC89B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CF30-E8CF-C82E-C64E-C0EEE48A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65F8-EDA4-F702-092B-0B9BAA48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05D0-8281-48A6-A280-C57C80797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27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F555-95F8-4BC4-68E9-C063E865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65217-1E43-9AF5-7968-027D8D987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7EF6-3C51-1B6E-8C87-24705D01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925C-471A-4386-8BC6-AC47ED1EC89B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6E9BD-1F8D-E984-A3B1-E4BEB36C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68B28-852F-3F7E-D148-35D4DF87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05D0-8281-48A6-A280-C57C80797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4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7BF9-3703-9A27-AA23-47DD192B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F85B-3A8E-52BB-D73B-05EBEBD55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8EA9D-2A97-6397-2ABE-124C2685A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CEC1C-CBD0-3D23-4ACF-DD3E26CD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925C-471A-4386-8BC6-AC47ED1EC89B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46C42-AC15-F687-344D-86430791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467A5-AC45-73AF-D4A1-12DEE31A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05D0-8281-48A6-A280-C57C80797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52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2881-0C2D-38C6-8014-B482EF6E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C81FD-9418-B1F2-96B6-1427B1828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117A8-E5CC-17C2-FA68-4E9E0365B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A4F13-F68D-420E-8E28-2D0775BFE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DCF37-4929-72B1-2C96-74FE8ACE2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38F7E-3019-C685-3E21-6337DD31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925C-471A-4386-8BC6-AC47ED1EC89B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622B8-0DCD-5C5E-4DD0-F3E9FBCA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0055F-7C2D-20ED-5DBA-E19E3F13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05D0-8281-48A6-A280-C57C80797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88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994B-764B-4F09-53D3-1C5E2C8E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B24D6-1056-6EA0-EC74-FFA92E3D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925C-471A-4386-8BC6-AC47ED1EC89B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CBE83-8599-E689-0955-CF82237C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2B291-D5F5-8B9A-FFDF-EC53624D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05D0-8281-48A6-A280-C57C80797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6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FA5BB-91E3-6092-5500-C5468C3D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925C-471A-4386-8BC6-AC47ED1EC89B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F1DB8-7615-AA54-00E2-16ECBC7A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3FE7A-D32B-1750-ABF8-80040C2C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05D0-8281-48A6-A280-C57C80797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42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E307-2AE4-AA54-128B-B2A6CA2C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90781-9C89-5D30-7689-B0CFA54CF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63F4-80F9-9A67-DF51-30B07D5CF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6ED54-ADDF-9674-B83A-CFFCC8A8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925C-471A-4386-8BC6-AC47ED1EC89B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B6351-3DB3-805F-53B5-4E4B6650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204CA-0785-9C81-7550-AC208357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05D0-8281-48A6-A280-C57C80797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97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F712-177C-7462-76FF-F3C24938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87573-AEFE-898F-E32E-AA30EB20F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22F1C-9FD0-E780-61A8-9791FB5CA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70E88-9394-6254-6DE0-89096F05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925C-471A-4386-8BC6-AC47ED1EC89B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C770C-6CA5-480C-FEFB-7D6764A0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2680F-54FB-C5BE-BCB4-7E30010B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05D0-8281-48A6-A280-C57C80797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4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ABD8C-1E6A-C9B4-E39C-305ADE87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0F7E5-D075-8F78-8605-BCBD45DC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DD583-4BA7-4C09-D79A-ABC860E5B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C925C-471A-4386-8BC6-AC47ED1EC89B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E35C3-8729-A81A-F1C0-A8EE93B9C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A7A46-4ECE-7C6C-AFCF-4C0EA40EC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C05D0-8281-48A6-A280-C57C80797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DCEA6B-747E-C6F3-9DFE-9C6868299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641" y="4189501"/>
            <a:ext cx="2476740" cy="26087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F87968-FE05-949D-6EE5-88A2C3174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9496"/>
            <a:ext cx="9144000" cy="96706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Business Problem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87B5A-0D39-8DA5-F8E9-F153DD867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849" y="3006168"/>
            <a:ext cx="8815294" cy="233723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Gain new customers.</a:t>
            </a:r>
            <a:endParaRPr lang="en-GB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Avoid losing customers (i.e., churn).</a:t>
            </a:r>
            <a:endParaRPr lang="en-GB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Increase the frequency of transactions per customer.</a:t>
            </a:r>
            <a:endParaRPr lang="en-GB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Increase the size of customer transactions (e.g., upselling).</a:t>
            </a:r>
            <a:endParaRPr lang="en-GB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984A7-7AD4-89D9-409F-04D27B6281AA}"/>
              </a:ext>
            </a:extLst>
          </p:cNvPr>
          <p:cNvSpPr txBox="1"/>
          <p:nvPr/>
        </p:nvSpPr>
        <p:spPr>
          <a:xfrm>
            <a:off x="2290006" y="1472157"/>
            <a:ext cx="7994468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Improving Overall Sales Performance at </a:t>
            </a:r>
            <a:r>
              <a:rPr lang="en-US" sz="24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Turtle Games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7408FA-54A3-4308-180B-E70EDBCF0B55}"/>
                  </a:ext>
                </a:extLst>
              </p14:cNvPr>
              <p14:cNvContentPartPr/>
              <p14:nvPr/>
            </p14:nvContentPartPr>
            <p14:xfrm>
              <a:off x="1967726" y="2076034"/>
              <a:ext cx="83487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7408FA-54A3-4308-180B-E70EDBCF0B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9726" y="2058034"/>
                <a:ext cx="83844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BBF4241-070A-79ED-C502-D10E27129B6F}"/>
              </a:ext>
            </a:extLst>
          </p:cNvPr>
          <p:cNvSpPr txBox="1"/>
          <p:nvPr/>
        </p:nvSpPr>
        <p:spPr>
          <a:xfrm>
            <a:off x="1858678" y="2351547"/>
            <a:ext cx="6096000" cy="45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07000"/>
              </a:lnSpc>
            </a:pP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ways to improve sales performance:</a:t>
            </a:r>
          </a:p>
        </p:txBody>
      </p:sp>
    </p:spTree>
    <p:extLst>
      <p:ext uri="{BB962C8B-B14F-4D97-AF65-F5344CB8AC3E}">
        <p14:creationId xmlns:p14="http://schemas.microsoft.com/office/powerpoint/2010/main" val="144082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7968-FE05-949D-6EE5-88A2C3174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9496"/>
            <a:ext cx="9144000" cy="96706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Summary &amp; Limitations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7408FA-54A3-4308-180B-E70EDBCF0B55}"/>
                  </a:ext>
                </a:extLst>
              </p14:cNvPr>
              <p14:cNvContentPartPr/>
              <p14:nvPr/>
            </p14:nvContentPartPr>
            <p14:xfrm>
              <a:off x="1967726" y="1526070"/>
              <a:ext cx="83487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7408FA-54A3-4308-180B-E70EDBCF0B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9726" y="1508070"/>
                <a:ext cx="83844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CB05B92-4263-7B56-076A-E6686312B9C8}"/>
              </a:ext>
            </a:extLst>
          </p:cNvPr>
          <p:cNvSpPr txBox="1"/>
          <p:nvPr/>
        </p:nvSpPr>
        <p:spPr>
          <a:xfrm>
            <a:off x="1967726" y="1766436"/>
            <a:ext cx="83487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Group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 unique groups identified for the marketing department. The marketing department can develop strategies for each one.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Predicting Loyalty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Spending score is a very important predictor, as similar to loyalty points, it will change depending on customer spending behaviour.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Remuneration and age are both important customer demographic metrics.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accuracy of the model is essential.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Implementation will help improve efficiency and targeting of resources by the marketing department and customer services.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products in the data were not correctly labelled, meaning that the popularity of products by customer sentiment could not be properly explored.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model predictions could be improved if the customer data was not so limited.</a:t>
            </a:r>
          </a:p>
        </p:txBody>
      </p:sp>
    </p:spTree>
    <p:extLst>
      <p:ext uri="{BB962C8B-B14F-4D97-AF65-F5344CB8AC3E}">
        <p14:creationId xmlns:p14="http://schemas.microsoft.com/office/powerpoint/2010/main" val="290919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D87DA4-177D-0F99-B1A2-951AEFE0ABCF}"/>
              </a:ext>
            </a:extLst>
          </p:cNvPr>
          <p:cNvSpPr/>
          <p:nvPr/>
        </p:nvSpPr>
        <p:spPr>
          <a:xfrm>
            <a:off x="7623071" y="2092125"/>
            <a:ext cx="3917483" cy="1475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C8FC71-3C28-3FEE-A3DF-9BCD912D2FDA}"/>
              </a:ext>
            </a:extLst>
          </p:cNvPr>
          <p:cNvSpPr/>
          <p:nvPr/>
        </p:nvSpPr>
        <p:spPr>
          <a:xfrm>
            <a:off x="1048954" y="1437339"/>
            <a:ext cx="6015232" cy="4633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7F0A9-C21C-6DEF-0409-474B3389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618" y="365126"/>
            <a:ext cx="8348761" cy="48951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Video Games Sales by Region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14:cNvPr>
              <p14:cNvContentPartPr/>
              <p14:nvPr/>
            </p14:nvContentPartPr>
            <p14:xfrm>
              <a:off x="1921620" y="898670"/>
              <a:ext cx="83487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3620" y="880670"/>
                <a:ext cx="83844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3684935-3A70-D6FB-A469-7A90F82B9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8872" y="1652904"/>
            <a:ext cx="5616195" cy="42121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A4712D-2284-198C-E861-0A421F888593}"/>
              </a:ext>
            </a:extLst>
          </p:cNvPr>
          <p:cNvSpPr txBox="1"/>
          <p:nvPr/>
        </p:nvSpPr>
        <p:spPr>
          <a:xfrm>
            <a:off x="5312771" y="1283450"/>
            <a:ext cx="15664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Sales by Region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45C48-8017-9991-4216-AA305E5F7751}"/>
              </a:ext>
            </a:extLst>
          </p:cNvPr>
          <p:cNvSpPr txBox="1"/>
          <p:nvPr/>
        </p:nvSpPr>
        <p:spPr>
          <a:xfrm>
            <a:off x="7682832" y="2240778"/>
            <a:ext cx="37382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47% of all sales are in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America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 total of £886m, which is 53% more than sales in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sales data is missing some regions (e.g.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 which would be useful.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35C6B9-3099-6139-0624-90107DAC6F6D}"/>
              </a:ext>
            </a:extLst>
          </p:cNvPr>
          <p:cNvCxnSpPr>
            <a:cxnSpLocks/>
          </p:cNvCxnSpPr>
          <p:nvPr/>
        </p:nvCxnSpPr>
        <p:spPr>
          <a:xfrm flipH="1">
            <a:off x="7064186" y="2717832"/>
            <a:ext cx="558885" cy="132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4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CEC33F8-C196-A8CF-D9DC-4D77F79388DC}"/>
              </a:ext>
            </a:extLst>
          </p:cNvPr>
          <p:cNvSpPr/>
          <p:nvPr/>
        </p:nvSpPr>
        <p:spPr>
          <a:xfrm>
            <a:off x="1652664" y="5056095"/>
            <a:ext cx="4138536" cy="1595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1ABB02-9CD0-AD15-DA19-A2F12E36381B}"/>
              </a:ext>
            </a:extLst>
          </p:cNvPr>
          <p:cNvSpPr/>
          <p:nvPr/>
        </p:nvSpPr>
        <p:spPr>
          <a:xfrm>
            <a:off x="1123584" y="1111629"/>
            <a:ext cx="10028517" cy="367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7F0A9-C21C-6DEF-0409-474B3389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618" y="365126"/>
            <a:ext cx="8348761" cy="48951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Video Games Sales by Product ID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(Top 10 out of 175)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14:cNvPr>
              <p14:cNvContentPartPr/>
              <p14:nvPr/>
            </p14:nvContentPartPr>
            <p14:xfrm>
              <a:off x="1921620" y="898670"/>
              <a:ext cx="83487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3620" y="880670"/>
                <a:ext cx="83844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CE61BD9-59ED-25FB-C4B8-411E3C844E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" t="-1048" r="-828" b="8832"/>
          <a:stretch/>
        </p:blipFill>
        <p:spPr>
          <a:xfrm>
            <a:off x="6012139" y="1241546"/>
            <a:ext cx="5081618" cy="3514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410540-7665-0093-1B67-3094AC788D2A}"/>
              </a:ext>
            </a:extLst>
          </p:cNvPr>
          <p:cNvSpPr txBox="1"/>
          <p:nvPr/>
        </p:nvSpPr>
        <p:spPr>
          <a:xfrm>
            <a:off x="9371570" y="957740"/>
            <a:ext cx="16369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Sales by Product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D6C80-CB30-9823-90A7-C4CBEB8F412D}"/>
              </a:ext>
            </a:extLst>
          </p:cNvPr>
          <p:cNvSpPr txBox="1"/>
          <p:nvPr/>
        </p:nvSpPr>
        <p:spPr>
          <a:xfrm>
            <a:off x="1232101" y="976914"/>
            <a:ext cx="13356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Average = £10.73m</a:t>
            </a:r>
            <a:endParaRPr lang="en-GB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004AF-89B7-5B93-ECB4-98A40FF931DD}"/>
              </a:ext>
            </a:extLst>
          </p:cNvPr>
          <p:cNvSpPr txBox="1"/>
          <p:nvPr/>
        </p:nvSpPr>
        <p:spPr>
          <a:xfrm>
            <a:off x="1733351" y="5161463"/>
            <a:ext cx="3977162" cy="138499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top selling video game sold a total of £68m worth. This is 3.62% of all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Some video games (ID 123, 254) sold many more in </a:t>
            </a:r>
            <a:r>
              <a:rPr lang="en-GB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America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in comparison to 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. This indicates regional differences in video game preferences.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575473-0821-0810-1B61-FE67308BD83A}"/>
              </a:ext>
            </a:extLst>
          </p:cNvPr>
          <p:cNvCxnSpPr>
            <a:cxnSpLocks/>
          </p:cNvCxnSpPr>
          <p:nvPr/>
        </p:nvCxnSpPr>
        <p:spPr>
          <a:xfrm>
            <a:off x="5791200" y="5792148"/>
            <a:ext cx="702625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C75C38-5D26-1758-C09E-127FDF9D1644}"/>
              </a:ext>
            </a:extLst>
          </p:cNvPr>
          <p:cNvCxnSpPr>
            <a:cxnSpLocks/>
          </p:cNvCxnSpPr>
          <p:nvPr/>
        </p:nvCxnSpPr>
        <p:spPr>
          <a:xfrm flipV="1">
            <a:off x="6491226" y="4787207"/>
            <a:ext cx="2599" cy="100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9091232-88B5-765B-6253-DD415EC161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4" t="91929" r="29133" b="1292"/>
          <a:stretch/>
        </p:blipFill>
        <p:spPr>
          <a:xfrm>
            <a:off x="9402672" y="1299403"/>
            <a:ext cx="1691085" cy="2400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C646BC-F965-06B2-BF36-7391F34960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" b="760"/>
          <a:stretch/>
        </p:blipFill>
        <p:spPr>
          <a:xfrm>
            <a:off x="1220435" y="1274108"/>
            <a:ext cx="4628041" cy="34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4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CEC33F8-C196-A8CF-D9DC-4D77F79388DC}"/>
              </a:ext>
            </a:extLst>
          </p:cNvPr>
          <p:cNvSpPr/>
          <p:nvPr/>
        </p:nvSpPr>
        <p:spPr>
          <a:xfrm>
            <a:off x="1944953" y="5056095"/>
            <a:ext cx="6613351" cy="1454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1ABB02-9CD0-AD15-DA19-A2F12E36381B}"/>
              </a:ext>
            </a:extLst>
          </p:cNvPr>
          <p:cNvSpPr/>
          <p:nvPr/>
        </p:nvSpPr>
        <p:spPr>
          <a:xfrm>
            <a:off x="1123584" y="1111629"/>
            <a:ext cx="10028517" cy="367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7F0A9-C21C-6DEF-0409-474B3389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618" y="365126"/>
            <a:ext cx="8348761" cy="48951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Video Games Sales by Genre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(Top 10)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14:cNvPr>
              <p14:cNvContentPartPr/>
              <p14:nvPr/>
            </p14:nvContentPartPr>
            <p14:xfrm>
              <a:off x="1921620" y="898670"/>
              <a:ext cx="83487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3620" y="880670"/>
                <a:ext cx="83844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CE61BD9-59ED-25FB-C4B8-411E3C844E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9" b="8413"/>
          <a:stretch/>
        </p:blipFill>
        <p:spPr>
          <a:xfrm>
            <a:off x="6012139" y="1241546"/>
            <a:ext cx="5081618" cy="3514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410540-7665-0093-1B67-3094AC788D2A}"/>
              </a:ext>
            </a:extLst>
          </p:cNvPr>
          <p:cNvSpPr txBox="1"/>
          <p:nvPr/>
        </p:nvSpPr>
        <p:spPr>
          <a:xfrm>
            <a:off x="9515000" y="957740"/>
            <a:ext cx="147829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Sales by Genre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004AF-89B7-5B93-ECB4-98A40FF931DD}"/>
              </a:ext>
            </a:extLst>
          </p:cNvPr>
          <p:cNvSpPr txBox="1"/>
          <p:nvPr/>
        </p:nvSpPr>
        <p:spPr>
          <a:xfrm>
            <a:off x="2061885" y="5233175"/>
            <a:ext cx="6416123" cy="116955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Shooter video games sold £321m worth, accounting for 17% of total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Other popular genres include; Platform, Action, Role-Playing and Sports.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Noticeable regional differences in sales by genre.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Many sales for the Role-Playing genre are outside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America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C75C38-5D26-1758-C09E-127FDF9D1644}"/>
              </a:ext>
            </a:extLst>
          </p:cNvPr>
          <p:cNvCxnSpPr>
            <a:cxnSpLocks/>
          </p:cNvCxnSpPr>
          <p:nvPr/>
        </p:nvCxnSpPr>
        <p:spPr>
          <a:xfrm flipV="1">
            <a:off x="6195003" y="4787207"/>
            <a:ext cx="0" cy="268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9091232-88B5-765B-6253-DD415EC161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4" t="91929" r="29133" b="1292"/>
          <a:stretch/>
        </p:blipFill>
        <p:spPr>
          <a:xfrm>
            <a:off x="9402672" y="1299403"/>
            <a:ext cx="1691085" cy="2400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C646BC-F965-06B2-BF36-7391F3496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" b="760"/>
          <a:stretch/>
        </p:blipFill>
        <p:spPr>
          <a:xfrm>
            <a:off x="1220435" y="1274108"/>
            <a:ext cx="4628041" cy="34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6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CEC33F8-C196-A8CF-D9DC-4D77F79388DC}"/>
              </a:ext>
            </a:extLst>
          </p:cNvPr>
          <p:cNvSpPr/>
          <p:nvPr/>
        </p:nvSpPr>
        <p:spPr>
          <a:xfrm>
            <a:off x="1317424" y="5050119"/>
            <a:ext cx="4366201" cy="1595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1ABB02-9CD0-AD15-DA19-A2F12E36381B}"/>
              </a:ext>
            </a:extLst>
          </p:cNvPr>
          <p:cNvSpPr/>
          <p:nvPr/>
        </p:nvSpPr>
        <p:spPr>
          <a:xfrm>
            <a:off x="1123584" y="1111629"/>
            <a:ext cx="10028517" cy="367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7F0A9-C21C-6DEF-0409-474B3389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618" y="365126"/>
            <a:ext cx="8348761" cy="48951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Video Games Sales by Publisher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(Top 7 out of 24)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14:cNvPr>
              <p14:cNvContentPartPr/>
              <p14:nvPr/>
            </p14:nvContentPartPr>
            <p14:xfrm>
              <a:off x="1921620" y="898670"/>
              <a:ext cx="83487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3620" y="880670"/>
                <a:ext cx="83844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CE61BD9-59ED-25FB-C4B8-411E3C844E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" b="7871"/>
          <a:stretch/>
        </p:blipFill>
        <p:spPr>
          <a:xfrm>
            <a:off x="6012139" y="1253498"/>
            <a:ext cx="5081618" cy="3514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410540-7665-0093-1B67-3094AC788D2A}"/>
              </a:ext>
            </a:extLst>
          </p:cNvPr>
          <p:cNvSpPr txBox="1"/>
          <p:nvPr/>
        </p:nvSpPr>
        <p:spPr>
          <a:xfrm>
            <a:off x="9222151" y="957740"/>
            <a:ext cx="17764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Sales by Publisher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004AF-89B7-5B93-ECB4-98A40FF931DD}"/>
              </a:ext>
            </a:extLst>
          </p:cNvPr>
          <p:cNvSpPr txBox="1"/>
          <p:nvPr/>
        </p:nvSpPr>
        <p:spPr>
          <a:xfrm>
            <a:off x="1470213" y="5155487"/>
            <a:ext cx="4132725" cy="138499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There are 24 video game publishers.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Nintendo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the largest publisher, because they produce all the games for their consoles.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Many other publishers will be creating games unique to their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speciality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e.g.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Sports genre.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575473-0821-0810-1B61-FE67308BD83A}"/>
              </a:ext>
            </a:extLst>
          </p:cNvPr>
          <p:cNvCxnSpPr>
            <a:cxnSpLocks/>
          </p:cNvCxnSpPr>
          <p:nvPr/>
        </p:nvCxnSpPr>
        <p:spPr>
          <a:xfrm>
            <a:off x="5683628" y="5792148"/>
            <a:ext cx="702625" cy="0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C75C38-5D26-1758-C09E-127FDF9D1644}"/>
              </a:ext>
            </a:extLst>
          </p:cNvPr>
          <p:cNvCxnSpPr>
            <a:cxnSpLocks/>
          </p:cNvCxnSpPr>
          <p:nvPr/>
        </p:nvCxnSpPr>
        <p:spPr>
          <a:xfrm flipV="1">
            <a:off x="6383650" y="4787207"/>
            <a:ext cx="2599" cy="10049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9091232-88B5-765B-6253-DD415EC161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4" t="91929" r="29133" b="1292"/>
          <a:stretch/>
        </p:blipFill>
        <p:spPr>
          <a:xfrm>
            <a:off x="9402672" y="1299403"/>
            <a:ext cx="1691085" cy="2400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C646BC-F965-06B2-BF36-7391F3496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" b="760"/>
          <a:stretch/>
        </p:blipFill>
        <p:spPr>
          <a:xfrm>
            <a:off x="1220435" y="1274108"/>
            <a:ext cx="4628041" cy="34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7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0A9-C21C-6DEF-0409-474B3389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514" y="365126"/>
            <a:ext cx="9883733" cy="48951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Predicting Global Sales: The Model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14:cNvPr>
              <p14:cNvContentPartPr/>
              <p14:nvPr/>
            </p14:nvContentPartPr>
            <p14:xfrm>
              <a:off x="1109515" y="898670"/>
              <a:ext cx="9883733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514" y="880670"/>
                <a:ext cx="9919374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CD4E519-CB23-2241-A5C4-4FD736CE02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1551" b="35175"/>
          <a:stretch/>
        </p:blipFill>
        <p:spPr>
          <a:xfrm>
            <a:off x="1109515" y="1434353"/>
            <a:ext cx="6064290" cy="4236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3C7C08-D7D4-9B4A-9847-D2851059829B}"/>
              </a:ext>
            </a:extLst>
          </p:cNvPr>
          <p:cNvSpPr txBox="1"/>
          <p:nvPr/>
        </p:nvSpPr>
        <p:spPr>
          <a:xfrm>
            <a:off x="7401933" y="1356665"/>
            <a:ext cx="38278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model predicted Global sales based on the sales in North America and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Europe.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dataset was too small to generate meaningful results.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Ideally, any scenario involving predicting or forecasting sales would require time-based analysis. In this case, the data was limited to a snapshot in time, if the data was monthly then a time-series model could be built to show trends and/or seasonality, and forecast future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9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7968-FE05-949D-6EE5-88A2C3174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724" y="429496"/>
            <a:ext cx="8348761" cy="96706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7408FA-54A3-4308-180B-E70EDBCF0B55}"/>
                  </a:ext>
                </a:extLst>
              </p14:cNvPr>
              <p14:cNvContentPartPr/>
              <p14:nvPr/>
            </p14:nvContentPartPr>
            <p14:xfrm>
              <a:off x="1967726" y="1526070"/>
              <a:ext cx="83487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7408FA-54A3-4308-180B-E70EDBCF0B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9726" y="1508070"/>
                <a:ext cx="83844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C4E2A5-5A8B-08CE-F44B-13F468B48345}"/>
              </a:ext>
            </a:extLst>
          </p:cNvPr>
          <p:cNvSpPr txBox="1"/>
          <p:nvPr/>
        </p:nvSpPr>
        <p:spPr>
          <a:xfrm>
            <a:off x="1967726" y="1766436"/>
            <a:ext cx="8348760" cy="4798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How can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Turtle Games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improve overall sales performance?</a:t>
            </a:r>
          </a:p>
          <a:p>
            <a:pPr algn="l">
              <a:lnSpc>
                <a:spcPct val="107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Marketing Department must act on the target groups identified, for example: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Send an Net-Promoter Score survey to customers in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1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(high spending score + high remuneration). These customers should be kept satisfied through special marketing promotions.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a survey to understand more about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2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(low spending score + high remuneration).</a:t>
            </a:r>
          </a:p>
          <a:p>
            <a:pPr>
              <a:lnSpc>
                <a:spcPct val="107000"/>
              </a:lnSpc>
            </a:pP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the loyalty program to collect more customer data which can improve the predictive model.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primary goal is to find k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ey metrics that explain the accumulation of loyalty points e.g. hous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ownership, number of children, postcode.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</a:pP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sentiment analysis on any customer contact such as product reviews, chat and emails. Focus on (</a:t>
            </a:r>
            <a:r>
              <a:rPr lang="en-GB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GB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keeping customers satisfied (e.g., fast-track complaints), (ii) products trending negative or positive, (iii) and identifying and rewarding happy customers who actively promote the brand.</a:t>
            </a:r>
            <a:endParaRPr lang="en-GB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>
              <a:lnSpc>
                <a:spcPct val="107000"/>
              </a:lnSpc>
            </a:pPr>
            <a:endParaRPr lang="en-GB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9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0A9-C21C-6DEF-0409-474B3389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92847"/>
            <a:ext cx="10515600" cy="56178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Loyalty Program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11A550A-C5F2-CF74-7724-1A419A007B3F}"/>
                  </a:ext>
                </a:extLst>
              </p14:cNvPr>
              <p14:cNvContentPartPr/>
              <p14:nvPr/>
            </p14:nvContentPartPr>
            <p14:xfrm>
              <a:off x="1921620" y="818658"/>
              <a:ext cx="83487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11A550A-C5F2-CF74-7724-1A419A007B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3620" y="800658"/>
                <a:ext cx="83844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69C4277-F7E0-8E10-A685-3FBB23ACC7CC}"/>
              </a:ext>
            </a:extLst>
          </p:cNvPr>
          <p:cNvSpPr txBox="1"/>
          <p:nvPr/>
        </p:nvSpPr>
        <p:spPr>
          <a:xfrm>
            <a:off x="1921620" y="1031011"/>
            <a:ext cx="8399745" cy="295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Purpose</a:t>
            </a:r>
            <a:endParaRPr lang="en-US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typical purpose of the loyalty program is to reward repeat customers (discounts, multi-buy, bundles, pre-ordering) in return for valuable personal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relationships can we find between this data and spending habits?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customers do </a:t>
            </a:r>
            <a:r>
              <a:rPr lang="en-US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Turtle Games 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to keep satisfied? Which customers offer the most potential for growth in sales</a:t>
            </a:r>
            <a:r>
              <a:rPr lang="en-US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FECC29-CDAB-6F15-9C10-8EB18EAEBF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9041"/>
            <a:ext cx="3909359" cy="2548959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E3D358-BB06-F0D2-9DBF-66059FD568A6}"/>
              </a:ext>
            </a:extLst>
          </p:cNvPr>
          <p:cNvSpPr txBox="1">
            <a:spLocks/>
          </p:cNvSpPr>
          <p:nvPr/>
        </p:nvSpPr>
        <p:spPr>
          <a:xfrm>
            <a:off x="4137212" y="5195610"/>
            <a:ext cx="6399305" cy="322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 Loyalty Points = Spending More In Store</a:t>
            </a:r>
            <a:endParaRPr lang="en-GB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0A9-C21C-6DEF-0409-474B3389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20" y="365126"/>
            <a:ext cx="8372559" cy="48951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Group Classification Model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14:cNvPr>
              <p14:cNvContentPartPr/>
              <p14:nvPr/>
            </p14:nvContentPartPr>
            <p14:xfrm>
              <a:off x="1921620" y="898670"/>
              <a:ext cx="83487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3620" y="880670"/>
                <a:ext cx="83844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7E51D2A-64E7-FB60-B3E1-2F4E32A431D2}"/>
              </a:ext>
            </a:extLst>
          </p:cNvPr>
          <p:cNvSpPr txBox="1"/>
          <p:nvPr/>
        </p:nvSpPr>
        <p:spPr>
          <a:xfrm>
            <a:off x="6433670" y="1800685"/>
            <a:ext cx="77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18.14%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B1C43-A01A-AE59-8503-E98F08030012}"/>
              </a:ext>
            </a:extLst>
          </p:cNvPr>
          <p:cNvSpPr txBox="1"/>
          <p:nvPr/>
        </p:nvSpPr>
        <p:spPr>
          <a:xfrm>
            <a:off x="5169643" y="2559699"/>
            <a:ext cx="61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9.46%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1ED97-81C2-289B-A141-ECFD972CD7D9}"/>
              </a:ext>
            </a:extLst>
          </p:cNvPr>
          <p:cNvSpPr txBox="1"/>
          <p:nvPr/>
        </p:nvSpPr>
        <p:spPr>
          <a:xfrm>
            <a:off x="5050118" y="3316988"/>
            <a:ext cx="77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8.68%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F46B614-DDDC-6D2D-7E88-FC5429DCA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653013"/>
              </p:ext>
            </p:extLst>
          </p:nvPr>
        </p:nvGraphicFramePr>
        <p:xfrm>
          <a:off x="1795670" y="1607670"/>
          <a:ext cx="8627165" cy="442480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2987307">
                  <a:extLst>
                    <a:ext uri="{9D8B030D-6E8A-4147-A177-3AD203B41FA5}">
                      <a16:colId xmlns:a16="http://schemas.microsoft.com/office/drawing/2014/main" val="2983516501"/>
                    </a:ext>
                  </a:extLst>
                </a:gridCol>
                <a:gridCol w="1076372">
                  <a:extLst>
                    <a:ext uri="{9D8B030D-6E8A-4147-A177-3AD203B41FA5}">
                      <a16:colId xmlns:a16="http://schemas.microsoft.com/office/drawing/2014/main" val="1937554374"/>
                    </a:ext>
                  </a:extLst>
                </a:gridCol>
                <a:gridCol w="4563486">
                  <a:extLst>
                    <a:ext uri="{9D8B030D-6E8A-4147-A177-3AD203B41FA5}">
                      <a16:colId xmlns:a16="http://schemas.microsoft.com/office/drawing/2014/main" val="884727625"/>
                    </a:ext>
                  </a:extLst>
                </a:gridCol>
              </a:tblGrid>
              <a:tr h="3602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Classification (Rank)</a:t>
                      </a:r>
                      <a:endParaRPr lang="en-GB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Avg. Age</a:t>
                      </a:r>
                      <a:endParaRPr lang="en-GB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Characteristics</a:t>
                      </a:r>
                      <a:endParaRPr lang="en-GB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1894940"/>
                  </a:ext>
                </a:extLst>
              </a:tr>
              <a:tr h="1144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spending_score, high remuneration (Group 1)</a:t>
                      </a:r>
                      <a:endParaRPr lang="en-GB" sz="14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36</a:t>
                      </a:r>
                      <a:endParaRPr lang="en-GB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Frequent and large buyers of the more expensive products. Possible promoters, bringing new customers with positive reviews/comments. 2</a:t>
                      </a:r>
                      <a:r>
                        <a:rPr lang="en-US" sz="1400" kern="1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largest group. Average accumulated loyalty points are 3,988.</a:t>
                      </a:r>
                      <a:endParaRPr lang="en-GB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7331017"/>
                  </a:ext>
                </a:extLst>
              </a:tr>
              <a:tr h="682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spending_score, high remuneration (Group 2)</a:t>
                      </a:r>
                      <a:endParaRPr lang="en-GB" sz="14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GB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Perhaps new customers, uninterested in the products, or casual buyers. Requires investigation. This group has potential to improve sales significantly.</a:t>
                      </a:r>
                      <a:endParaRPr lang="en-GB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4205390"/>
                  </a:ext>
                </a:extLst>
              </a:tr>
              <a:tr h="662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spending_score, medium remuneration (Group 3)</a:t>
                      </a:r>
                      <a:endParaRPr lang="en-GB" sz="14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42</a:t>
                      </a:r>
                      <a:endParaRPr lang="en-GB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largest group, ‘bread-and-butter’ customers. 2</a:t>
                      </a:r>
                      <a:r>
                        <a:rPr lang="en-US" sz="1400" kern="1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highest average age.</a:t>
                      </a:r>
                      <a:endParaRPr lang="en-GB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7617887"/>
                  </a:ext>
                </a:extLst>
              </a:tr>
              <a:tr h="9131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spending_score, low remuneration (Group 4)</a:t>
                      </a:r>
                      <a:endParaRPr lang="en-GB" sz="14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32</a:t>
                      </a:r>
                      <a:endParaRPr lang="en-GB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Lowest average age, spending high relative to income, impulsive. Opportunities to engage with promotions, multi-buy offers, flash sale of popular products.</a:t>
                      </a:r>
                      <a:endParaRPr lang="en-GB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0787923"/>
                  </a:ext>
                </a:extLst>
              </a:tr>
              <a:tr h="662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spending_score, low remuneration (Group 5)</a:t>
                      </a:r>
                      <a:endParaRPr lang="en-GB" sz="14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endParaRPr lang="en-GB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risk, spend relative to income. Highest average age. Unlikely to buy impulsively.</a:t>
                      </a:r>
                      <a:endParaRPr lang="en-GB" sz="14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8867436"/>
                  </a:ext>
                </a:extLst>
              </a:tr>
            </a:tbl>
          </a:graphicData>
        </a:graphic>
      </p:graphicFrame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DF5FA18-3735-8E4E-C321-DA7F57AC3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6560" y="1127380"/>
            <a:ext cx="7335078" cy="32692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 Unique Groups Identified: Ranked by Importance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0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0A9-C21C-6DEF-0409-474B3389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620" y="365126"/>
            <a:ext cx="8348760" cy="48951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Group Classification Model: Understand the Groups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3E8EB-05F6-F6D0-DB11-55333715E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1339" y="1188361"/>
            <a:ext cx="3339548" cy="326928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Group Importance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CF7E49C-3044-344E-1BD4-D159600DEFE1}"/>
                  </a:ext>
                </a:extLst>
              </p14:cNvPr>
              <p14:cNvContentPartPr/>
              <p14:nvPr/>
            </p14:nvContentPartPr>
            <p14:xfrm>
              <a:off x="1921620" y="869720"/>
              <a:ext cx="83487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CF7E49C-3044-344E-1BD4-D159600DEF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620" y="851720"/>
                <a:ext cx="83844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711A2D7-4698-56C5-066B-F7E79EA14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85" y="1192801"/>
            <a:ext cx="5904884" cy="25772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5A7F42-0B36-6B71-6A1F-84515760CD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85" y="4032228"/>
            <a:ext cx="5904884" cy="25202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CFB275-43AA-5CE1-AD42-05104950A587}"/>
              </a:ext>
            </a:extLst>
          </p:cNvPr>
          <p:cNvSpPr txBox="1"/>
          <p:nvPr/>
        </p:nvSpPr>
        <p:spPr>
          <a:xfrm>
            <a:off x="5953548" y="2245298"/>
            <a:ext cx="83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38.60%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3CC306-F36F-EFD1-09B0-8457833BA767}"/>
              </a:ext>
            </a:extLst>
          </p:cNvPr>
          <p:cNvSpPr txBox="1"/>
          <p:nvPr/>
        </p:nvSpPr>
        <p:spPr>
          <a:xfrm>
            <a:off x="7401339" y="1601660"/>
            <a:ext cx="4035287" cy="3034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marketing department should target the largest groups and the groups that accumulate the most loyalty points, since this is linked to customer spending.</a:t>
            </a:r>
          </a:p>
          <a:p>
            <a:pPr lvl="0">
              <a:lnSpc>
                <a:spcPct val="107000"/>
              </a:lnSpc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other relationships can be found in the customer data?</a:t>
            </a:r>
            <a:endParaRPr lang="en-US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DA9CD8-C480-AD73-C692-CF904EF9AFDB}"/>
              </a:ext>
            </a:extLst>
          </p:cNvPr>
          <p:cNvSpPr txBox="1"/>
          <p:nvPr/>
        </p:nvSpPr>
        <p:spPr>
          <a:xfrm>
            <a:off x="4012104" y="1874237"/>
            <a:ext cx="83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16.50%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B2471F-797E-1493-0BFD-E50951423A08}"/>
              </a:ext>
            </a:extLst>
          </p:cNvPr>
          <p:cNvSpPr txBox="1"/>
          <p:nvPr/>
        </p:nvSpPr>
        <p:spPr>
          <a:xfrm>
            <a:off x="4124747" y="1523949"/>
            <a:ext cx="83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18.50%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65619A-B2F7-5522-7C32-BDB6102FFA24}"/>
              </a:ext>
            </a:extLst>
          </p:cNvPr>
          <p:cNvSpPr txBox="1"/>
          <p:nvPr/>
        </p:nvSpPr>
        <p:spPr>
          <a:xfrm>
            <a:off x="6132448" y="4332516"/>
            <a:ext cx="533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3988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81A161-5F9F-5EE2-C605-C82516EB106C}"/>
              </a:ext>
            </a:extLst>
          </p:cNvPr>
          <p:cNvSpPr txBox="1"/>
          <p:nvPr/>
        </p:nvSpPr>
        <p:spPr>
          <a:xfrm>
            <a:off x="3945827" y="5062733"/>
            <a:ext cx="533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1400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ECFF82-FBFA-CE79-A610-F59B56675C19}"/>
              </a:ext>
            </a:extLst>
          </p:cNvPr>
          <p:cNvSpPr txBox="1"/>
          <p:nvPr/>
        </p:nvSpPr>
        <p:spPr>
          <a:xfrm>
            <a:off x="3564849" y="4710203"/>
            <a:ext cx="533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916</a:t>
            </a:r>
            <a:endParaRPr lang="en-GB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6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0A9-C21C-6DEF-0409-474B3389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8951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Group Classification Model: Loyalty Points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A7913-EAF2-A722-2DE8-4996C75DE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9843" y="4717775"/>
            <a:ext cx="4999417" cy="1867036"/>
          </a:xfrm>
        </p:spPr>
        <p:txBody>
          <a:bodyPr numCol="1" anchor="t" anchorCtr="0"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Remuneration vs. Loyalty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Strong positive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Increase in remuneration = increase in loyalty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Group 2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(low spending_score, high remuneration) group clearly contradicts the narrative.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14:cNvPr>
              <p14:cNvContentPartPr/>
              <p14:nvPr/>
            </p14:nvContentPartPr>
            <p14:xfrm>
              <a:off x="1921620" y="898670"/>
              <a:ext cx="83487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3620" y="880670"/>
                <a:ext cx="83844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411D86E-1DF3-CFB4-7CC9-EB1ACADF4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708" y="1251495"/>
            <a:ext cx="4928113" cy="32702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F44C5F-6410-6980-A4CA-872A78DAC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705" y="1251495"/>
            <a:ext cx="4941953" cy="32702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5BE26DC-627E-08FF-3D1E-922CEEA0504C}"/>
              </a:ext>
            </a:extLst>
          </p:cNvPr>
          <p:cNvSpPr txBox="1">
            <a:spLocks/>
          </p:cNvSpPr>
          <p:nvPr/>
        </p:nvSpPr>
        <p:spPr>
          <a:xfrm>
            <a:off x="6142383" y="4717774"/>
            <a:ext cx="5141843" cy="2087216"/>
          </a:xfrm>
          <a:prstGeom prst="rect">
            <a:avLst/>
          </a:prstGeom>
        </p:spPr>
        <p:txBody>
          <a:bodyPr vert="horz" lIns="91440" tIns="45720" rIns="91440" bIns="45720" numCol="1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Spending Score vs. Loyalty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Strong positive relationship.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Increase in spending score = increase in loyalty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Group 4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(high spending_score, low remuneration) clearly contradicts the narrative.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Wide variance of loyalty points in the red group.</a:t>
            </a:r>
          </a:p>
        </p:txBody>
      </p:sp>
    </p:spTree>
    <p:extLst>
      <p:ext uri="{BB962C8B-B14F-4D97-AF65-F5344CB8AC3E}">
        <p14:creationId xmlns:p14="http://schemas.microsoft.com/office/powerpoint/2010/main" val="194866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0A9-C21C-6DEF-0409-474B3389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26" y="365126"/>
            <a:ext cx="8348760" cy="48951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Predicting Loyalty Points: Explaining The Model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3B140BC-913D-4497-B261-04AF3ED040CD}"/>
              </a:ext>
            </a:extLst>
          </p:cNvPr>
          <p:cNvSpPr txBox="1">
            <a:spLocks/>
          </p:cNvSpPr>
          <p:nvPr/>
        </p:nvSpPr>
        <p:spPr>
          <a:xfrm>
            <a:off x="1864833" y="1152537"/>
            <a:ext cx="5534038" cy="3221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Customer Demographics &amp; Behaviour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00EA4E0-C6F8-E81A-F0FF-E6BAF0C77889}"/>
                  </a:ext>
                </a:extLst>
              </p14:cNvPr>
              <p14:cNvContentPartPr/>
              <p14:nvPr/>
            </p14:nvContentPartPr>
            <p14:xfrm>
              <a:off x="1918626" y="854636"/>
              <a:ext cx="83487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00EA4E0-C6F8-E81A-F0FF-E6BAF0C778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0626" y="836636"/>
                <a:ext cx="83844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2991AA4-684C-9637-72C7-74CF2BFD615B}"/>
              </a:ext>
            </a:extLst>
          </p:cNvPr>
          <p:cNvSpPr txBox="1"/>
          <p:nvPr/>
        </p:nvSpPr>
        <p:spPr>
          <a:xfrm>
            <a:off x="1882591" y="1564911"/>
            <a:ext cx="7422775" cy="468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model predicted the value of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loyalty points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customer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remuneration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spending score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07000"/>
              </a:lnSpc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every increase of 1 in the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there will be an increase of 11 in loyalty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points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every increase of £1000 in the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remuneration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there will be an increase of 35 in loyalty points.</a:t>
            </a:r>
            <a:endParaRPr lang="en-GB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every increase of 1 in the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spending score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there will be an increase of 35 in loyalty points.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plain terms, as the customers get older and earn a higher yearly income, spending power increases.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What does the model look like visually?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GB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6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0A9-C21C-6DEF-0409-474B3389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26" y="365126"/>
            <a:ext cx="8348760" cy="48951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Predicting Loyalty Points: Model Performance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00EA4E0-C6F8-E81A-F0FF-E6BAF0C77889}"/>
                  </a:ext>
                </a:extLst>
              </p14:cNvPr>
              <p14:cNvContentPartPr/>
              <p14:nvPr/>
            </p14:nvContentPartPr>
            <p14:xfrm>
              <a:off x="1918626" y="854636"/>
              <a:ext cx="83487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00EA4E0-C6F8-E81A-F0FF-E6BAF0C778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0626" y="836636"/>
                <a:ext cx="83844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FFDF7C9-6400-EFE8-A281-7D43744EE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17" y="989412"/>
            <a:ext cx="7620398" cy="4152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DB1CE1-3D9D-81B6-3815-2002F727C1DF}"/>
              </a:ext>
            </a:extLst>
          </p:cNvPr>
          <p:cNvSpPr txBox="1"/>
          <p:nvPr/>
        </p:nvSpPr>
        <p:spPr>
          <a:xfrm>
            <a:off x="2133621" y="5287849"/>
            <a:ext cx="79187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model was most accurate where the predicted value of loyalty points is between 1000 and 4500.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accuracy of the model could be improved by testing different customer data which can be obtained via the loyalty program. For example, number of children, post code, house valuation. 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4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0A9-C21C-6DEF-0409-474B3389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618" y="365126"/>
            <a:ext cx="8348761" cy="48951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Sentiment Analysis of Reviews: Star Rating Model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14:cNvPr>
              <p14:cNvContentPartPr/>
              <p14:nvPr/>
            </p14:nvContentPartPr>
            <p14:xfrm>
              <a:off x="1921620" y="898670"/>
              <a:ext cx="83487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3620" y="880670"/>
                <a:ext cx="83844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8B75746-4497-013F-DE58-57A9745F2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0" y="1220202"/>
            <a:ext cx="7016557" cy="4897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FE5DA-14AA-511D-D097-A3F6470ACDEE}"/>
              </a:ext>
            </a:extLst>
          </p:cNvPr>
          <p:cNvSpPr txBox="1"/>
          <p:nvPr/>
        </p:nvSpPr>
        <p:spPr>
          <a:xfrm>
            <a:off x="6775266" y="1944369"/>
            <a:ext cx="74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54%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87E7D-0227-0348-94E6-0DFBA8695BA6}"/>
              </a:ext>
            </a:extLst>
          </p:cNvPr>
          <p:cNvSpPr txBox="1"/>
          <p:nvPr/>
        </p:nvSpPr>
        <p:spPr>
          <a:xfrm>
            <a:off x="5536109" y="3678748"/>
            <a:ext cx="74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29%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0B1F3-DC68-75B9-8ABA-0FEE636B7123}"/>
              </a:ext>
            </a:extLst>
          </p:cNvPr>
          <p:cNvSpPr txBox="1"/>
          <p:nvPr/>
        </p:nvSpPr>
        <p:spPr>
          <a:xfrm>
            <a:off x="8146311" y="1160567"/>
            <a:ext cx="331019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Model Explanation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Star Rating (1 to 5):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Sentiment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 =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Sentiment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Pros: Accurate, no pre-processing text, easy to interpret, actionable.</a:t>
            </a:r>
            <a:endParaRPr lang="en-GB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Cons: Limited to processing 512 words maximum.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Analysis Results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83% of reviews were rated with positive sentiment.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How can sentiment analysis improve sales performance?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1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0A9-C21C-6DEF-0409-474B3389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618" y="365126"/>
            <a:ext cx="8348761" cy="48951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Sentiment Analysis: Identifying Target Customers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14:cNvPr>
              <p14:cNvContentPartPr/>
              <p14:nvPr/>
            </p14:nvContentPartPr>
            <p14:xfrm>
              <a:off x="1921620" y="898670"/>
              <a:ext cx="83487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0F2D4E-11C7-BB40-B31C-06D91F50A1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3620" y="880670"/>
                <a:ext cx="83844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83A3525-A8A5-7974-820E-88F583B8E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39" y="1524193"/>
            <a:ext cx="6674894" cy="4435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6F3250-58CA-52C2-6473-22000FD718B4}"/>
              </a:ext>
            </a:extLst>
          </p:cNvPr>
          <p:cNvSpPr txBox="1"/>
          <p:nvPr/>
        </p:nvSpPr>
        <p:spPr>
          <a:xfrm>
            <a:off x="617624" y="1271542"/>
            <a:ext cx="40220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How to Implement the Model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Reward customers for writing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and 2 star reviews can be flagged to customer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Products consistently reviewed poorly can be monitored and removed from sale if necessary.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Top-rated products by review can be promoted to new customers.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These actions can be related to the target groups identified by the group classification model. For example, a negative product review by a customer in one of the target groups should be responded to immediately.</a:t>
            </a:r>
          </a:p>
        </p:txBody>
      </p:sp>
    </p:spTree>
    <p:extLst>
      <p:ext uri="{BB962C8B-B14F-4D97-AF65-F5344CB8AC3E}">
        <p14:creationId xmlns:p14="http://schemas.microsoft.com/office/powerpoint/2010/main" val="285825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1446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The Business Problem</vt:lpstr>
      <vt:lpstr>The Loyalty Program</vt:lpstr>
      <vt:lpstr>Group Classification Model</vt:lpstr>
      <vt:lpstr>Group Classification Model: Understand the Groups</vt:lpstr>
      <vt:lpstr>Group Classification Model: Loyalty Points</vt:lpstr>
      <vt:lpstr>Predicting Loyalty Points: Explaining The Model</vt:lpstr>
      <vt:lpstr>Predicting Loyalty Points: Model Performance</vt:lpstr>
      <vt:lpstr>Sentiment Analysis of Reviews: Star Rating Model</vt:lpstr>
      <vt:lpstr>Sentiment Analysis: Identifying Target Customers</vt:lpstr>
      <vt:lpstr>Summary &amp; Limitations</vt:lpstr>
      <vt:lpstr>Video Games Sales by Region</vt:lpstr>
      <vt:lpstr>Video Games Sales by Product ID (Top 10 out of 175)</vt:lpstr>
      <vt:lpstr>Video Games Sales by Genre (Top 10)</vt:lpstr>
      <vt:lpstr>Video Games Sales by Publisher (Top 7 out of 24)</vt:lpstr>
      <vt:lpstr>Predicting Global Sales: The Model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Business Problem</dc:title>
  <dc:creator>Luke Bartholomew</dc:creator>
  <cp:lastModifiedBy>Luke Bartholomew</cp:lastModifiedBy>
  <cp:revision>61</cp:revision>
  <dcterms:created xsi:type="dcterms:W3CDTF">2023-05-20T08:36:25Z</dcterms:created>
  <dcterms:modified xsi:type="dcterms:W3CDTF">2023-07-24T10:48:04Z</dcterms:modified>
</cp:coreProperties>
</file>