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45" r:id="rId2"/>
  </p:sldMasterIdLst>
  <p:notesMasterIdLst>
    <p:notesMasterId r:id="rId92"/>
  </p:notesMasterIdLst>
  <p:handoutMasterIdLst>
    <p:handoutMasterId r:id="rId93"/>
  </p:handoutMasterIdLst>
  <p:sldIdLst>
    <p:sldId id="256" r:id="rId3"/>
    <p:sldId id="522" r:id="rId4"/>
    <p:sldId id="493" r:id="rId5"/>
    <p:sldId id="601" r:id="rId6"/>
    <p:sldId id="510" r:id="rId7"/>
    <p:sldId id="511" r:id="rId8"/>
    <p:sldId id="591" r:id="rId9"/>
    <p:sldId id="512" r:id="rId10"/>
    <p:sldId id="513" r:id="rId11"/>
    <p:sldId id="602" r:id="rId12"/>
    <p:sldId id="514" r:id="rId13"/>
    <p:sldId id="515" r:id="rId14"/>
    <p:sldId id="517" r:id="rId15"/>
    <p:sldId id="494" r:id="rId16"/>
    <p:sldId id="495" r:id="rId17"/>
    <p:sldId id="491" r:id="rId18"/>
    <p:sldId id="526" r:id="rId19"/>
    <p:sldId id="527" r:id="rId20"/>
    <p:sldId id="600" r:id="rId21"/>
    <p:sldId id="482" r:id="rId22"/>
    <p:sldId id="589" r:id="rId23"/>
    <p:sldId id="583" r:id="rId24"/>
    <p:sldId id="584" r:id="rId25"/>
    <p:sldId id="585" r:id="rId26"/>
    <p:sldId id="587" r:id="rId27"/>
    <p:sldId id="609" r:id="rId28"/>
    <p:sldId id="603" r:id="rId29"/>
    <p:sldId id="605" r:id="rId30"/>
    <p:sldId id="607" r:id="rId31"/>
    <p:sldId id="608" r:id="rId32"/>
    <p:sldId id="592" r:id="rId33"/>
    <p:sldId id="530" r:id="rId34"/>
    <p:sldId id="497" r:id="rId35"/>
    <p:sldId id="590" r:id="rId36"/>
    <p:sldId id="498" r:id="rId37"/>
    <p:sldId id="528" r:id="rId38"/>
    <p:sldId id="532" r:id="rId39"/>
    <p:sldId id="573" r:id="rId40"/>
    <p:sldId id="533" r:id="rId41"/>
    <p:sldId id="594" r:id="rId42"/>
    <p:sldId id="534" r:id="rId43"/>
    <p:sldId id="535" r:id="rId44"/>
    <p:sldId id="568" r:id="rId45"/>
    <p:sldId id="536" r:id="rId46"/>
    <p:sldId id="537" r:id="rId47"/>
    <p:sldId id="538" r:id="rId48"/>
    <p:sldId id="539" r:id="rId49"/>
    <p:sldId id="540" r:id="rId50"/>
    <p:sldId id="610" r:id="rId51"/>
    <p:sldId id="1029" r:id="rId52"/>
    <p:sldId id="541" r:id="rId53"/>
    <p:sldId id="1019" r:id="rId54"/>
    <p:sldId id="1030" r:id="rId55"/>
    <p:sldId id="543" r:id="rId56"/>
    <p:sldId id="542" r:id="rId57"/>
    <p:sldId id="545" r:id="rId58"/>
    <p:sldId id="546" r:id="rId59"/>
    <p:sldId id="547" r:id="rId60"/>
    <p:sldId id="548" r:id="rId61"/>
    <p:sldId id="549" r:id="rId62"/>
    <p:sldId id="551" r:id="rId63"/>
    <p:sldId id="550" r:id="rId64"/>
    <p:sldId id="552" r:id="rId65"/>
    <p:sldId id="570" r:id="rId66"/>
    <p:sldId id="553" r:id="rId67"/>
    <p:sldId id="554" r:id="rId68"/>
    <p:sldId id="555" r:id="rId69"/>
    <p:sldId id="557" r:id="rId70"/>
    <p:sldId id="558" r:id="rId71"/>
    <p:sldId id="559" r:id="rId72"/>
    <p:sldId id="560" r:id="rId73"/>
    <p:sldId id="561" r:id="rId74"/>
    <p:sldId id="562" r:id="rId75"/>
    <p:sldId id="563" r:id="rId76"/>
    <p:sldId id="564" r:id="rId77"/>
    <p:sldId id="565" r:id="rId78"/>
    <p:sldId id="1037" r:id="rId79"/>
    <p:sldId id="1035" r:id="rId80"/>
    <p:sldId id="1034" r:id="rId81"/>
    <p:sldId id="1038" r:id="rId82"/>
    <p:sldId id="1039" r:id="rId83"/>
    <p:sldId id="1043" r:id="rId84"/>
    <p:sldId id="1042" r:id="rId85"/>
    <p:sldId id="1044" r:id="rId86"/>
    <p:sldId id="1045" r:id="rId87"/>
    <p:sldId id="1046" r:id="rId88"/>
    <p:sldId id="566" r:id="rId89"/>
    <p:sldId id="576" r:id="rId90"/>
    <p:sldId id="567" r:id="rId9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1600"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1600"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1600"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1600"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1600"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1600"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1600"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ei Ripeanu" initials="MR" lastIdx="1" clrIdx="0">
    <p:extLst>
      <p:ext uri="{19B8F6BF-5375-455C-9EA6-DF929625EA0E}">
        <p15:presenceInfo xmlns:p15="http://schemas.microsoft.com/office/powerpoint/2012/main" userId="ff910a4d9feaba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19" autoAdjust="0"/>
    <p:restoredTop sz="93447" autoAdjust="0"/>
  </p:normalViewPr>
  <p:slideViewPr>
    <p:cSldViewPr snapToGrid="0">
      <p:cViewPr varScale="1">
        <p:scale>
          <a:sx n="60" d="100"/>
          <a:sy n="60" d="100"/>
        </p:scale>
        <p:origin x="436" y="44"/>
      </p:cViewPr>
      <p:guideLst>
        <p:guide orient="horz" pos="2160"/>
        <p:guide pos="2880"/>
      </p:guideLst>
    </p:cSldViewPr>
  </p:slideViewPr>
  <p:outlineViewPr>
    <p:cViewPr>
      <p:scale>
        <a:sx n="33" d="100"/>
        <a:sy n="33" d="100"/>
      </p:scale>
      <p:origin x="0" y="-9003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0" d="100"/>
          <a:sy n="50" d="100"/>
        </p:scale>
        <p:origin x="1784"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ltLang="en-US"/>
          </a:p>
        </p:txBody>
      </p:sp>
      <p:sp>
        <p:nvSpPr>
          <p:cNvPr id="133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Arial" charset="0"/>
              </a:defRPr>
            </a:lvl1pPr>
          </a:lstStyle>
          <a:p>
            <a:pPr>
              <a:defRPr/>
            </a:pPr>
            <a:endParaRPr lang="en-US" altLang="en-US"/>
          </a:p>
        </p:txBody>
      </p:sp>
      <p:sp>
        <p:nvSpPr>
          <p:cNvPr id="133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ltLang="en-US"/>
          </a:p>
        </p:txBody>
      </p:sp>
      <p:sp>
        <p:nvSpPr>
          <p:cNvPr id="133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FB30D44D-56ED-47A1-8832-BFA07264787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ltLang="en-US"/>
          </a:p>
        </p:txBody>
      </p:sp>
      <p:sp>
        <p:nvSpPr>
          <p:cNvPr id="153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Arial"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53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ltLang="en-US"/>
          </a:p>
        </p:txBody>
      </p:sp>
      <p:sp>
        <p:nvSpPr>
          <p:cNvPr id="153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E56ECE93-CC25-42A6-988F-312E603423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6" Type="http://schemas.openxmlformats.org/officeDocument/2006/relationships/hyperlink" Target="https://en.wikipedia.org/wiki/Wikipedia:Citation_needed" TargetMode="External"/><Relationship Id="rId21" Type="http://schemas.openxmlformats.org/officeDocument/2006/relationships/hyperlink" Target="https://en.wikipedia.org/w/index.php?title=Leap_second&amp;action=edit&amp;section=9" TargetMode="External"/><Relationship Id="rId42" Type="http://schemas.openxmlformats.org/officeDocument/2006/relationships/hyperlink" Target="https://en.wikipedia.org/wiki/Leap_second#cite_note-66" TargetMode="External"/><Relationship Id="rId47" Type="http://schemas.openxmlformats.org/officeDocument/2006/relationships/hyperlink" Target="https://en.wikipedia.org/wiki/BeiDou_Navigation_Satellite_System" TargetMode="External"/><Relationship Id="rId63" Type="http://schemas.openxmlformats.org/officeDocument/2006/relationships/hyperlink" Target="https://en.wikipedia.org/wiki/Cisco_Systems" TargetMode="External"/><Relationship Id="rId68" Type="http://schemas.openxmlformats.org/officeDocument/2006/relationships/hyperlink" Target="https://en.wikipedia.org/wiki/Netflix" TargetMode="External"/><Relationship Id="rId84" Type="http://schemas.openxmlformats.org/officeDocument/2006/relationships/hyperlink" Target="https://en.wikipedia.org/wiki/Leap_second#cite_note-86" TargetMode="External"/><Relationship Id="rId16" Type="http://schemas.openxmlformats.org/officeDocument/2006/relationships/hyperlink" Target="https://en.wikipedia.org/wiki/Timestamp" TargetMode="External"/><Relationship Id="rId11" Type="http://schemas.openxmlformats.org/officeDocument/2006/relationships/hyperlink" Target="https://en.wikipedia.org/wiki/Civil_time" TargetMode="External"/><Relationship Id="rId32" Type="http://schemas.openxmlformats.org/officeDocument/2006/relationships/hyperlink" Target="https://en.wikipedia.org/wiki/Leap_second#cite_note-60" TargetMode="External"/><Relationship Id="rId37" Type="http://schemas.openxmlformats.org/officeDocument/2006/relationships/hyperlink" Target="https://en.wikipedia.org/w/index.php?title=Leap_second&amp;action=edit&amp;section=12" TargetMode="External"/><Relationship Id="rId53" Type="http://schemas.openxmlformats.org/officeDocument/2006/relationships/hyperlink" Target="https://en.wikipedia.org/wiki/Leap_second#cite_note-75" TargetMode="External"/><Relationship Id="rId58" Type="http://schemas.openxmlformats.org/officeDocument/2006/relationships/hyperlink" Target="https://en.wikipedia.org/wiki/Leap_second#cite_note-76" TargetMode="External"/><Relationship Id="rId74" Type="http://schemas.openxmlformats.org/officeDocument/2006/relationships/hyperlink" Target="https://en.wikipedia.org/wiki/Leap_second#cite_note-82" TargetMode="External"/><Relationship Id="rId79" Type="http://schemas.openxmlformats.org/officeDocument/2006/relationships/hyperlink" Target="https://en.wikipedia.org/wiki/Leap_second#cite_note-83" TargetMode="External"/><Relationship Id="rId5" Type="http://schemas.openxmlformats.org/officeDocument/2006/relationships/hyperlink" Target="https://en.wikipedia.org/wiki/International_Atomic_Time" TargetMode="External"/><Relationship Id="rId19" Type="http://schemas.openxmlformats.org/officeDocument/2006/relationships/hyperlink" Target="https://en.wikipedia.org/w/index.php?title=Leap_second&amp;action=edit&amp;section=7" TargetMode="External"/><Relationship Id="rId14" Type="http://schemas.openxmlformats.org/officeDocument/2006/relationships/hyperlink" Target="https://en.wikipedia.org/wiki/Leap_second#cite_note-Bulletin_C_49-2" TargetMode="External"/><Relationship Id="rId22" Type="http://schemas.openxmlformats.org/officeDocument/2006/relationships/hyperlink" Target="https://en.wikipedia.org/wiki/International_Bureau_of_Weights_and_Measures" TargetMode="External"/><Relationship Id="rId27" Type="http://schemas.openxmlformats.org/officeDocument/2006/relationships/hyperlink" Target="https://en.wikipedia.org/wiki/Leap_second#cite_note-59" TargetMode="External"/><Relationship Id="rId30" Type="http://schemas.openxmlformats.org/officeDocument/2006/relationships/hyperlink" Target="https://en.wikipedia.org/wiki/Unix_time" TargetMode="External"/><Relationship Id="rId35" Type="http://schemas.openxmlformats.org/officeDocument/2006/relationships/hyperlink" Target="https://en.wikipedia.org/wiki/Leap_second#cite_note-63" TargetMode="External"/><Relationship Id="rId43" Type="http://schemas.openxmlformats.org/officeDocument/2006/relationships/hyperlink" Target="https://en.wikipedia.org/wiki/List_of_GPS_satellites" TargetMode="External"/><Relationship Id="rId48" Type="http://schemas.openxmlformats.org/officeDocument/2006/relationships/hyperlink" Target="https://en.wikipedia.org/wiki/Leap_second#cite_note-70" TargetMode="External"/><Relationship Id="rId56" Type="http://schemas.openxmlformats.org/officeDocument/2006/relationships/hyperlink" Target="https://en.wikipedia.org/wiki/Mozilla" TargetMode="External"/><Relationship Id="rId64" Type="http://schemas.openxmlformats.org/officeDocument/2006/relationships/hyperlink" Target="https://en.wikipedia.org/wiki/Leap_second#cite_note-80" TargetMode="External"/><Relationship Id="rId69" Type="http://schemas.openxmlformats.org/officeDocument/2006/relationships/hyperlink" Target="https://en.wikipedia.org/wiki/Amazon_(company)" TargetMode="External"/><Relationship Id="rId77" Type="http://schemas.openxmlformats.org/officeDocument/2006/relationships/hyperlink" Target="https://en.wikipedia.org/wiki/Go_(programming_language)" TargetMode="External"/><Relationship Id="rId8" Type="http://schemas.openxmlformats.org/officeDocument/2006/relationships/hyperlink" Target="https://en.wikipedia.org/wiki/UT1" TargetMode="External"/><Relationship Id="rId51" Type="http://schemas.openxmlformats.org/officeDocument/2006/relationships/hyperlink" Target="https://en.wikipedia.org/wiki/Leap_second#cite_note-sync_Leap2016-73" TargetMode="External"/><Relationship Id="rId72" Type="http://schemas.openxmlformats.org/officeDocument/2006/relationships/hyperlink" Target="https://en.wikipedia.org/wiki/Leap_second#cite_note-81" TargetMode="External"/><Relationship Id="rId80" Type="http://schemas.openxmlformats.org/officeDocument/2006/relationships/hyperlink" Target="https://en.wikipedia.org/wiki/Leap_second#cite_note-84" TargetMode="External"/><Relationship Id="rId85" Type="http://schemas.openxmlformats.org/officeDocument/2006/relationships/hyperlink" Target="https://en.wikipedia.org/wiki/GPS_time" TargetMode="External"/><Relationship Id="rId3" Type="http://schemas.openxmlformats.org/officeDocument/2006/relationships/hyperlink" Target="https://en.wikipedia.org/wiki/Second" TargetMode="External"/><Relationship Id="rId12" Type="http://schemas.openxmlformats.org/officeDocument/2006/relationships/hyperlink" Target="https://en.wikipedia.org/wiki/Leap_second#cite_note-1" TargetMode="External"/><Relationship Id="rId17" Type="http://schemas.openxmlformats.org/officeDocument/2006/relationships/hyperlink" Target="https://en.wikipedia.org/wiki/Process_control" TargetMode="External"/><Relationship Id="rId25" Type="http://schemas.openxmlformats.org/officeDocument/2006/relationships/hyperlink" Target="https://en.wikipedia.org/wiki/Precision_Time_Protocol" TargetMode="External"/><Relationship Id="rId33" Type="http://schemas.openxmlformats.org/officeDocument/2006/relationships/hyperlink" Target="https://en.wikipedia.org/wiki/Leap_second#cite_note-61" TargetMode="External"/><Relationship Id="rId38" Type="http://schemas.openxmlformats.org/officeDocument/2006/relationships/hyperlink" Target="https://en.wikipedia.org/wiki/Epoch_(reference_date)" TargetMode="External"/><Relationship Id="rId46" Type="http://schemas.openxmlformats.org/officeDocument/2006/relationships/hyperlink" Target="https://en.wikipedia.org/wiki/Leap_second#cite_note-69" TargetMode="External"/><Relationship Id="rId59" Type="http://schemas.openxmlformats.org/officeDocument/2006/relationships/hyperlink" Target="https://en.wikipedia.org/wiki/Qantas" TargetMode="External"/><Relationship Id="rId67" Type="http://schemas.openxmlformats.org/officeDocument/2006/relationships/hyperlink" Target="https://en.wikipedia.org/wiki/Pinterest" TargetMode="External"/><Relationship Id="rId20" Type="http://schemas.openxmlformats.org/officeDocument/2006/relationships/hyperlink" Target="https://en.wikipedia.org/w/index.php?title=Leap_second&amp;action=edit&amp;section=8" TargetMode="External"/><Relationship Id="rId41" Type="http://schemas.openxmlformats.org/officeDocument/2006/relationships/hyperlink" Target="https://en.wikipedia.org/wiki/Leap_second#cite_note-65" TargetMode="External"/><Relationship Id="rId54" Type="http://schemas.openxmlformats.org/officeDocument/2006/relationships/hyperlink" Target="https://en.wikipedia.org/wiki/Reddit" TargetMode="External"/><Relationship Id="rId62" Type="http://schemas.openxmlformats.org/officeDocument/2006/relationships/hyperlink" Target="https://en.wikipedia.org/wiki/Leap_second#cite_note-79" TargetMode="External"/><Relationship Id="rId70" Type="http://schemas.openxmlformats.org/officeDocument/2006/relationships/hyperlink" Target="https://en.wikipedia.org/wiki/Apple_Inc" TargetMode="External"/><Relationship Id="rId75" Type="http://schemas.openxmlformats.org/officeDocument/2006/relationships/hyperlink" Target="https://en.wikipedia.org/wiki/Cloudflare" TargetMode="External"/><Relationship Id="rId83" Type="http://schemas.openxmlformats.org/officeDocument/2006/relationships/hyperlink" Target="https://en.wikipedia.org/wiki/Leap_second#cite_note-85" TargetMode="External"/><Relationship Id="rId88" Type="http://schemas.openxmlformats.org/officeDocument/2006/relationships/hyperlink" Target="https://en.wikipedia.org/wiki/Leap_second#cite_note-89" TargetMode="External"/><Relationship Id="rId1" Type="http://schemas.openxmlformats.org/officeDocument/2006/relationships/notesMaster" Target="../notesMasters/notesMaster1.xml"/><Relationship Id="rId6" Type="http://schemas.openxmlformats.org/officeDocument/2006/relationships/hyperlink" Target="https://en.wikipedia.org/wiki/Atomic_clock" TargetMode="External"/><Relationship Id="rId15" Type="http://schemas.openxmlformats.org/officeDocument/2006/relationships/hyperlink" Target="https://en.wikipedia.org/wiki/Leap_second#cite_note-3" TargetMode="External"/><Relationship Id="rId23" Type="http://schemas.openxmlformats.org/officeDocument/2006/relationships/hyperlink" Target="https://en.wikipedia.org/wiki/SNTP" TargetMode="External"/><Relationship Id="rId28" Type="http://schemas.openxmlformats.org/officeDocument/2006/relationships/hyperlink" Target="https://en.wikipedia.org/wiki/Wikipedia:Please_clarify" TargetMode="External"/><Relationship Id="rId36" Type="http://schemas.openxmlformats.org/officeDocument/2006/relationships/hyperlink" Target="https://en.wikipedia.org/w/index.php?title=Leap_second&amp;action=edit&amp;section=11" TargetMode="External"/><Relationship Id="rId49" Type="http://schemas.openxmlformats.org/officeDocument/2006/relationships/hyperlink" Target="https://en.wikipedia.org/wiki/Leap_second#cite_note-71" TargetMode="External"/><Relationship Id="rId57" Type="http://schemas.openxmlformats.org/officeDocument/2006/relationships/hyperlink" Target="https://en.wikipedia.org/wiki/Hadoop" TargetMode="External"/><Relationship Id="rId10" Type="http://schemas.openxmlformats.org/officeDocument/2006/relationships/hyperlink" Target="https://en.wikipedia.org/wiki/%CE%94T_(timekeeping)" TargetMode="External"/><Relationship Id="rId31" Type="http://schemas.openxmlformats.org/officeDocument/2006/relationships/hyperlink" Target="https://en.wikipedia.org/wiki/Network_Time_Protocol" TargetMode="External"/><Relationship Id="rId44" Type="http://schemas.openxmlformats.org/officeDocument/2006/relationships/hyperlink" Target="https://en.wikipedia.org/wiki/Leap_second#cite_note-67" TargetMode="External"/><Relationship Id="rId52" Type="http://schemas.openxmlformats.org/officeDocument/2006/relationships/hyperlink" Target="https://en.wikipedia.org/wiki/Leap_second#cite_note-sync_Leap2015-74" TargetMode="External"/><Relationship Id="rId60" Type="http://schemas.openxmlformats.org/officeDocument/2006/relationships/hyperlink" Target="https://en.wikipedia.org/wiki/Leap_second#cite_note-77" TargetMode="External"/><Relationship Id="rId65" Type="http://schemas.openxmlformats.org/officeDocument/2006/relationships/hyperlink" Target="https://en.wikipedia.org/wiki/Twitter" TargetMode="External"/><Relationship Id="rId73" Type="http://schemas.openxmlformats.org/officeDocument/2006/relationships/hyperlink" Target="https://en.wikipedia.org/wiki/Virgin_Australia" TargetMode="External"/><Relationship Id="rId78" Type="http://schemas.openxmlformats.org/officeDocument/2006/relationships/hyperlink" Target="https://en.wikipedia.org/wiki/Real-time_clock" TargetMode="External"/><Relationship Id="rId81" Type="http://schemas.openxmlformats.org/officeDocument/2006/relationships/hyperlink" Target="https://en.wikipedia.org/wiki/Intercontinental_Exchange" TargetMode="External"/><Relationship Id="rId86" Type="http://schemas.openxmlformats.org/officeDocument/2006/relationships/hyperlink" Target="https://en.wikipedia.org/wiki/Leap_second#cite_note-87" TargetMode="External"/><Relationship Id="rId4" Type="http://schemas.openxmlformats.org/officeDocument/2006/relationships/hyperlink" Target="https://en.wikipedia.org/wiki/Coordinated_Universal_Time" TargetMode="External"/><Relationship Id="rId9" Type="http://schemas.openxmlformats.org/officeDocument/2006/relationships/hyperlink" Target="https://en.wikipedia.org/wiki/Earth_rotation#Changes" TargetMode="External"/><Relationship Id="rId13" Type="http://schemas.openxmlformats.org/officeDocument/2006/relationships/hyperlink" Target="https://en.wikipedia.org/wiki/International_Earth_Rotation_and_Reference_Systems_Service" TargetMode="External"/><Relationship Id="rId18" Type="http://schemas.openxmlformats.org/officeDocument/2006/relationships/hyperlink" Target="https://en.wikipedia.org/wiki/Wikipedia:Manual_of_Style/Words_to_watch#Unsupported_attributions" TargetMode="External"/><Relationship Id="rId39" Type="http://schemas.openxmlformats.org/officeDocument/2006/relationships/hyperlink" Target="https://en.wikipedia.org/wiki/Leap_second#cite_note-64" TargetMode="External"/><Relationship Id="rId34" Type="http://schemas.openxmlformats.org/officeDocument/2006/relationships/hyperlink" Target="https://en.wikipedia.org/wiki/Leap_second#cite_note-google-smear-62" TargetMode="External"/><Relationship Id="rId50" Type="http://schemas.openxmlformats.org/officeDocument/2006/relationships/hyperlink" Target="https://en.wikipedia.org/wiki/Leap_second#cite_note-72" TargetMode="External"/><Relationship Id="rId55" Type="http://schemas.openxmlformats.org/officeDocument/2006/relationships/hyperlink" Target="https://en.wikipedia.org/wiki/Apache_Cassandra" TargetMode="External"/><Relationship Id="rId76" Type="http://schemas.openxmlformats.org/officeDocument/2006/relationships/hyperlink" Target="https://en.wikipedia.org/wiki/DNS" TargetMode="External"/><Relationship Id="rId7" Type="http://schemas.openxmlformats.org/officeDocument/2006/relationships/hyperlink" Target="https://en.wikipedia.org/wiki/Solar_time#Mean_solar_time" TargetMode="External"/><Relationship Id="rId71" Type="http://schemas.openxmlformats.org/officeDocument/2006/relationships/hyperlink" Target="https://en.wikipedia.org/wiki/Beats_1" TargetMode="External"/><Relationship Id="rId2" Type="http://schemas.openxmlformats.org/officeDocument/2006/relationships/slide" Target="../slides/slide7.xml"/><Relationship Id="rId29" Type="http://schemas.openxmlformats.org/officeDocument/2006/relationships/hyperlink" Target="https://en.wikipedia.org/w/index.php?title=Leap_second&amp;action=edit&amp;section=10" TargetMode="External"/><Relationship Id="rId24" Type="http://schemas.openxmlformats.org/officeDocument/2006/relationships/hyperlink" Target="https://en.wikipedia.org/wiki/IRIG-B" TargetMode="External"/><Relationship Id="rId40" Type="http://schemas.openxmlformats.org/officeDocument/2006/relationships/hyperlink" Target="https://en.wikipedia.org/w/index.php?title=Leap_second&amp;action=edit&amp;section=13" TargetMode="External"/><Relationship Id="rId45" Type="http://schemas.openxmlformats.org/officeDocument/2006/relationships/hyperlink" Target="https://en.wikipedia.org/wiki/Leap_second#cite_note-68" TargetMode="External"/><Relationship Id="rId66" Type="http://schemas.openxmlformats.org/officeDocument/2006/relationships/hyperlink" Target="https://en.wikipedia.org/wiki/Instagram" TargetMode="External"/><Relationship Id="rId87" Type="http://schemas.openxmlformats.org/officeDocument/2006/relationships/hyperlink" Target="https://en.wikipedia.org/wiki/Leap_second#cite_note-88" TargetMode="External"/><Relationship Id="rId61" Type="http://schemas.openxmlformats.org/officeDocument/2006/relationships/hyperlink" Target="https://en.wikipedia.org/wiki/Leap_second#cite_note-78" TargetMode="External"/><Relationship Id="rId82" Type="http://schemas.openxmlformats.org/officeDocument/2006/relationships/hyperlink" Target="https://en.wikipedia.org/wiki/New_York_Stock_Exchange"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A468489-E577-45E1-A8DE-4D7BFE2ECE3E}" type="slidenum">
              <a:rPr lang="en-US" altLang="en-US" smtClean="0"/>
              <a:pPr>
                <a:spcBef>
                  <a:spcPct val="0"/>
                </a:spcBef>
              </a:pPr>
              <a:t>1</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80000"/>
              </a:lnSpc>
              <a:spcBef>
                <a:spcPct val="15000"/>
              </a:spcBef>
              <a:buFont typeface="Wingdings" panose="05000000000000000000" pitchFamily="2" charset="2"/>
              <a:buNone/>
              <a:defRPr/>
            </a:pPr>
            <a:r>
              <a:rPr lang="en-US" altLang="en-US" sz="2000" b="1" dirty="0">
                <a:solidFill>
                  <a:schemeClr val="folHlink"/>
                </a:solidFill>
              </a:rPr>
              <a:t>Option</a:t>
            </a:r>
            <a:r>
              <a:rPr lang="en-US" altLang="en-US" sz="2000" b="1" dirty="0"/>
              <a:t>: </a:t>
            </a:r>
            <a:r>
              <a:rPr lang="en-US" altLang="en-US" sz="2000" dirty="0"/>
              <a:t>(isolated system) Let the time server scan all machines periodically, calculate an average, and inform each machine how it should adjust its time relative to its present time.</a:t>
            </a:r>
          </a:p>
          <a:p>
            <a:pPr lvl="1" eaLnBrk="1" hangingPunct="1">
              <a:lnSpc>
                <a:spcPct val="80000"/>
              </a:lnSpc>
              <a:spcBef>
                <a:spcPct val="15000"/>
              </a:spcBef>
              <a:defRPr/>
            </a:pPr>
            <a:r>
              <a:rPr lang="en-US" altLang="en-US" sz="1800" b="1" dirty="0"/>
              <a:t>Note: </a:t>
            </a:r>
            <a:r>
              <a:rPr lang="en-US" altLang="en-US" sz="1800" dirty="0"/>
              <a:t>you don’t even need to propagate UTC time.</a:t>
            </a:r>
          </a:p>
          <a:p>
            <a:endParaRPr lang="en-CA" dirty="0"/>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12</a:t>
            </a:fld>
            <a:endParaRPr lang="en-US" altLang="en-US"/>
          </a:p>
        </p:txBody>
      </p:sp>
    </p:spTree>
    <p:extLst>
      <p:ext uri="{BB962C8B-B14F-4D97-AF65-F5344CB8AC3E}">
        <p14:creationId xmlns:p14="http://schemas.microsoft.com/office/powerpoint/2010/main" val="2887986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105B372-CD71-4407-B403-6BEC318D5D29}" type="slidenum">
              <a:rPr lang="en-US" altLang="en-US" smtClean="0"/>
              <a:pPr>
                <a:spcBef>
                  <a:spcPct val="0"/>
                </a:spcBef>
              </a:pPr>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C999AD-1D0C-42E6-A8B3-EE64D77E80FE}" type="slidenum">
              <a:rPr lang="en-US" altLang="en-US" smtClean="0"/>
              <a:pPr>
                <a:spcBef>
                  <a:spcPct val="0"/>
                </a:spcBef>
              </a:pPr>
              <a:t>16</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C984611-4122-4D2B-9F69-E637DF67A02E}" type="slidenum">
              <a:rPr lang="en-US" altLang="en-US" smtClean="0"/>
              <a:pPr>
                <a:spcBef>
                  <a:spcPct val="0"/>
                </a:spcBef>
              </a:pPr>
              <a:t>17</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41B5BC8-105F-4D5D-97EA-7CD2490E6546}" type="slidenum">
              <a:rPr lang="en-US" altLang="en-US" smtClean="0"/>
              <a:pPr>
                <a:spcBef>
                  <a:spcPct val="0"/>
                </a:spcBef>
              </a:pPr>
              <a:t>18</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07F6642-A489-481D-B8A4-008A84B3F3F8}" type="slidenum">
              <a:rPr lang="en-US" altLang="en-US" smtClean="0"/>
              <a:pPr>
                <a:spcBef>
                  <a:spcPct val="0"/>
                </a:spcBef>
              </a:pPr>
              <a:t>20</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en-US" dirty="0"/>
              <a:t>Spanner provides externally consistent [16] reads and writes, and globally-consistent reads across the database at a timestamp  …. </a:t>
            </a:r>
          </a:p>
          <a:p>
            <a:r>
              <a:rPr lang="en-US" dirty="0"/>
              <a:t>… [enabled by] Spanner assigns globally-meaningful commit timestamps to transactions, even though transactions may be distributed. In addition, the serialization order satisfies external consistency (or equivalently, linearizability [20]): if a transaction T1 commits before another transaction T2 starts, then T1’s commit timestamp is smaller than T2’s. Spanner is the first system to provide such guarantees at global scale.</a:t>
            </a:r>
          </a:p>
          <a:p>
            <a:endParaRPr lang="en-US" altLang="en-US" dirty="0">
              <a:cs typeface="Arial" panose="020B0604020202020204" pitchFamily="34" charset="0"/>
            </a:endParaRPr>
          </a:p>
          <a:p>
            <a:endParaRPr lang="en-US" altLang="en-US" dirty="0">
              <a:cs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063C3024-9EC9-4797-B57C-C3122E8138D4}" type="slidenum">
              <a:rPr lang="en-US" altLang="en-US" sz="1200" smtClean="0">
                <a:latin typeface="Times New Roman" panose="02020603050405020304" pitchFamily="18" charset="0"/>
              </a:rPr>
              <a:pPr/>
              <a:t>22</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r>
              <a:rPr lang="en-CA" sz="900" dirty="0"/>
              <a:t>Section 3:</a:t>
            </a:r>
            <a:r>
              <a:rPr lang="en-CA" sz="900" baseline="0" dirty="0"/>
              <a:t> </a:t>
            </a:r>
          </a:p>
          <a:p>
            <a:endParaRPr lang="en-CA" sz="900" baseline="0" dirty="0"/>
          </a:p>
          <a:p>
            <a:r>
              <a:rPr lang="en-US" sz="1100" dirty="0"/>
              <a:t>“</a:t>
            </a:r>
            <a:r>
              <a:rPr lang="en-US" sz="1100" dirty="0" err="1"/>
              <a:t>TrueTime</a:t>
            </a:r>
            <a:r>
              <a:rPr lang="en-US" sz="1100" dirty="0"/>
              <a:t> uses two forms of time reference because they have different failure modes. GPS reference-source vulnerabilities include antenna and receiver failures, local radio interference, correlated failures (e.g., design faults such as incorrect </a:t>
            </a:r>
            <a:r>
              <a:rPr lang="en-US" sz="1100" dirty="0" err="1"/>
              <a:t>leapsecond</a:t>
            </a:r>
            <a:r>
              <a:rPr lang="en-US" sz="1100" dirty="0"/>
              <a:t> handling and spoofing), and GPS system outages. Atomic clocks can fail in ways uncorrelated to GPS and each other, and over long periods of time can drift significantly due to frequency error.</a:t>
            </a:r>
            <a:endParaRPr lang="en-CA" sz="900" baseline="0" dirty="0"/>
          </a:p>
          <a:p>
            <a:endParaRPr lang="en-CA" sz="900" dirty="0"/>
          </a:p>
          <a:p>
            <a:r>
              <a:rPr lang="en-CA" sz="900" dirty="0"/>
              <a:t>“</a:t>
            </a:r>
            <a:r>
              <a:rPr lang="en-CA" sz="900" dirty="0" err="1"/>
              <a:t>TrueTime</a:t>
            </a:r>
            <a:r>
              <a:rPr lang="en-CA" sz="900" dirty="0"/>
              <a:t> is implemented by a set of time master machines per datacenter and a </a:t>
            </a:r>
            <a:r>
              <a:rPr lang="en-CA" sz="900" dirty="0" err="1"/>
              <a:t>timeslave</a:t>
            </a:r>
            <a:r>
              <a:rPr lang="en-CA" sz="900" dirty="0"/>
              <a:t> daemon per machine. The majority of masters have GPS receivers with dedicated antennas; these masters are separated physically to reduce the effects of antenna failures, radio interference, and spoofing. The remaining masters (which we refer to as Armageddon masters) are equipped with atomic clocks. An atomic clock is not that expensive: the cost of an Armageddon master is of the same order as that of a GPS master. All masters’ time references are regularly compared against each other. Each master also cross-checks the rate at which its reference advances time against its own local clock, and evicts itself if there is substantial divergence. Between synchronizations, Armageddon masters advertise a slowly increasing time uncertainty that is derived from conservatively applied worst-case clock drift. GPS masters advertise uncertainty that is typically close to zero</a:t>
            </a:r>
          </a:p>
          <a:p>
            <a:r>
              <a:rPr lang="en-US" altLang="en-US" sz="900" dirty="0">
                <a:cs typeface="Arial" panose="020B0604020202020204" pitchFamily="34" charset="0"/>
              </a:rPr>
              <a:t>	</a:t>
            </a:r>
            <a:r>
              <a:rPr lang="en-CA" sz="900" dirty="0"/>
              <a:t>Every daemon polls a variety of masters [29] to reduce vulnerability to errors from any one master. Some are GPS masters chosen from nearby datacenters; the rest are GPS masters from farther datacenters, as well as some Armageddon masters. Daemons apply a variant of </a:t>
            </a:r>
            <a:r>
              <a:rPr lang="en-CA" sz="900" dirty="0" err="1"/>
              <a:t>Marzullo’s</a:t>
            </a:r>
            <a:r>
              <a:rPr lang="en-CA" sz="900" dirty="0"/>
              <a:t> algorithm [27] to detect and reject liars, and synchronize the local machine clocks to the </a:t>
            </a:r>
            <a:r>
              <a:rPr lang="en-CA" sz="900" dirty="0" err="1"/>
              <a:t>nonliars</a:t>
            </a:r>
            <a:r>
              <a:rPr lang="en-CA" sz="900" dirty="0"/>
              <a:t>. To protect against broken local clocks, machines that exhibit frequency excursions larger than the </a:t>
            </a:r>
            <a:r>
              <a:rPr lang="en-CA" sz="900" dirty="0" err="1"/>
              <a:t>worstcase</a:t>
            </a:r>
            <a:r>
              <a:rPr lang="en-CA" sz="900" dirty="0"/>
              <a:t> bound derived from component specifications and operating environment are evicted.</a:t>
            </a:r>
          </a:p>
          <a:p>
            <a:r>
              <a:rPr lang="en-CA" altLang="en-US" sz="900" dirty="0">
                <a:cs typeface="Arial" panose="020B0604020202020204" pitchFamily="34" charset="0"/>
              </a:rPr>
              <a:t>	</a:t>
            </a:r>
            <a:r>
              <a:rPr lang="en-CA" sz="900" dirty="0"/>
              <a:t>Between synchronizations, a daemon advertises a slowly increasing time uncertainty.  is derived from conservatively applied worst-case local clock drift.  also depends on time-master uncertainty and communication delay to the time masters. In our production environment,  is typically a </a:t>
            </a:r>
            <a:r>
              <a:rPr lang="en-CA" sz="900" dirty="0" err="1"/>
              <a:t>sawtooth</a:t>
            </a:r>
            <a:r>
              <a:rPr lang="en-CA" sz="900" dirty="0"/>
              <a:t> function of time, varying from about 1 to 7 </a:t>
            </a:r>
            <a:r>
              <a:rPr lang="en-CA" sz="900" dirty="0" err="1"/>
              <a:t>ms</a:t>
            </a:r>
            <a:r>
              <a:rPr lang="en-CA" sz="900" dirty="0"/>
              <a:t> over each poll interval.  is therefore 4 </a:t>
            </a:r>
            <a:r>
              <a:rPr lang="en-CA" sz="900" dirty="0" err="1"/>
              <a:t>ms</a:t>
            </a:r>
            <a:r>
              <a:rPr lang="en-CA" sz="900" dirty="0"/>
              <a:t> most of the time. The daemon’s poll interval is currently 30 seconds, and the current applied drift rate is set at 200 microseconds/second, which together account for the </a:t>
            </a:r>
            <a:r>
              <a:rPr lang="en-CA" sz="900" dirty="0" err="1"/>
              <a:t>sawtooth</a:t>
            </a:r>
            <a:r>
              <a:rPr lang="en-CA" sz="900" dirty="0"/>
              <a:t> bounds from 0 to 6 </a:t>
            </a:r>
            <a:r>
              <a:rPr lang="en-CA" sz="900" dirty="0" err="1"/>
              <a:t>ms.</a:t>
            </a:r>
            <a:r>
              <a:rPr lang="en-CA" sz="900" dirty="0"/>
              <a:t> The remaining 1 </a:t>
            </a:r>
            <a:r>
              <a:rPr lang="en-CA" sz="900" dirty="0" err="1"/>
              <a:t>ms</a:t>
            </a:r>
            <a:r>
              <a:rPr lang="en-CA" sz="900" dirty="0"/>
              <a:t> comes from the communication delay to the time masters. Excursions from this </a:t>
            </a:r>
            <a:r>
              <a:rPr lang="en-CA" sz="900" dirty="0" err="1"/>
              <a:t>sawtooth</a:t>
            </a:r>
            <a:r>
              <a:rPr lang="en-CA" sz="900" dirty="0"/>
              <a:t> are possible in the presence of failures. For example, occasional time-master unavailability can cause datacenter-wide increases in . Similarly, overloaded machines and network links can result in occasional localized  spikes. </a:t>
            </a:r>
            <a:endParaRPr lang="en-US" altLang="en-US" sz="900" dirty="0">
              <a:cs typeface="Arial" panose="020B0604020202020204" pitchFamily="34" charset="0"/>
            </a:endParaRPr>
          </a:p>
        </p:txBody>
      </p:sp>
      <p:sp>
        <p:nvSpPr>
          <p:cNvPr id="40964" name="Slide Number Placeholder 3"/>
          <p:cNvSpPr>
            <a:spLocks noGrp="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AE8C14FA-DFC3-4138-9119-518CF38B13CA}" type="slidenum">
              <a:rPr lang="en-US" altLang="en-US" sz="1200" smtClean="0">
                <a:latin typeface="Times New Roman" panose="02020603050405020304" pitchFamily="18" charset="0"/>
              </a:rPr>
              <a:pPr/>
              <a:t>23</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dirty="0"/>
              <a:t>Figure 6 presents </a:t>
            </a:r>
            <a:r>
              <a:rPr lang="en-US" dirty="0" err="1"/>
              <a:t>TrueTime</a:t>
            </a:r>
            <a:r>
              <a:rPr lang="en-US" dirty="0"/>
              <a:t> data taken at several thousand </a:t>
            </a:r>
            <a:r>
              <a:rPr lang="en-US" dirty="0" err="1"/>
              <a:t>spanserver</a:t>
            </a:r>
            <a:r>
              <a:rPr lang="en-US" dirty="0"/>
              <a:t> machines across datacenters up to 2200. km apart. It plots the 90th, 99th, and 99.9th percentiles of , sampled at </a:t>
            </a:r>
            <a:r>
              <a:rPr lang="en-US" dirty="0" err="1"/>
              <a:t>timeslave</a:t>
            </a:r>
            <a:r>
              <a:rPr lang="en-US" dirty="0"/>
              <a:t> daemons immediately after polling the time masters. This sampling elides the sawtooth in  due to local-clock uncertainty, and therefore measures time-master uncertainty (which is generally 0) plus communication delay to the time masters.</a:t>
            </a:r>
          </a:p>
          <a:p>
            <a:r>
              <a:rPr lang="en-US" altLang="en-US" dirty="0">
                <a:cs typeface="Arial" panose="020B0604020202020204" pitchFamily="34" charset="0"/>
              </a:rPr>
              <a:t>       </a:t>
            </a:r>
            <a:r>
              <a:rPr lang="en-US" dirty="0"/>
              <a:t>The data shows that these two factors in determining the base value of  are generally not a problem. However, there can be significant tail-latency issues that cause higher values of . The reduction in tail latencies beginning on March 30 were due to networking improvements that reduced transient network-link congestion. The increase in  on April 13, approximately one hour in duration, resulted from the shutdown of 2 time masters at a datacenter for routine maintenance. We continue to investigate and remove causes of </a:t>
            </a:r>
            <a:r>
              <a:rPr lang="en-US" dirty="0" err="1"/>
              <a:t>TrueTime</a:t>
            </a:r>
            <a:r>
              <a:rPr lang="en-US" dirty="0"/>
              <a:t> spikes. </a:t>
            </a:r>
            <a:endParaRPr lang="en-US" altLang="en-US" dirty="0">
              <a:cs typeface="Arial" panose="020B0604020202020204" pitchFamily="34" charset="0"/>
            </a:endParaRPr>
          </a:p>
        </p:txBody>
      </p:sp>
      <p:sp>
        <p:nvSpPr>
          <p:cNvPr id="43012" name="Slide Number Placeholder 3"/>
          <p:cNvSpPr>
            <a:spLocks noGrp="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7443AF63-C9C2-428E-B248-FC995536AA5E}" type="slidenum">
              <a:rPr lang="en-US" altLang="en-US" sz="1200" smtClean="0">
                <a:latin typeface="Times New Roman" panose="02020603050405020304" pitchFamily="18" charset="0"/>
              </a:rPr>
              <a:pPr/>
              <a:t>24</a:t>
            </a:fld>
            <a:endParaRPr lang="en-US" altLang="en-US"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endParaRPr lang="en-US" altLang="en-US">
              <a:cs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063C3024-9EC9-4797-B57C-C3122E8138D4}" type="slidenum">
              <a:rPr lang="en-US" altLang="en-US" sz="1200" smtClean="0">
                <a:latin typeface="Times New Roman" panose="02020603050405020304" pitchFamily="18" charset="0"/>
              </a:rPr>
              <a:pPr/>
              <a:t>25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18676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BF7C27B-22BB-49A4-805C-644947477109}" type="slidenum">
              <a:rPr lang="en-US" altLang="en-US" smtClean="0"/>
              <a:pPr>
                <a:spcBef>
                  <a:spcPct val="0"/>
                </a:spcBef>
              </a:pPr>
              <a:t>2</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NB: This is a over-simplified view of spanner</a:t>
            </a:r>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26</a:t>
            </a:fld>
            <a:endParaRPr lang="en-US" altLang="en-US"/>
          </a:p>
        </p:txBody>
      </p:sp>
    </p:spTree>
    <p:extLst>
      <p:ext uri="{BB962C8B-B14F-4D97-AF65-F5344CB8AC3E}">
        <p14:creationId xmlns:p14="http://schemas.microsoft.com/office/powerpoint/2010/main" val="116127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https://cloud.google.com/spanner/docs/true-time-external-consistency</a:t>
            </a:r>
          </a:p>
          <a:p>
            <a:r>
              <a:rPr lang="en-CA" dirty="0"/>
              <a:t>https://sookocheff.com/post/time/truetime/</a:t>
            </a:r>
          </a:p>
          <a:p>
            <a:endParaRPr lang="en-CA" dirty="0"/>
          </a:p>
          <a:p>
            <a:endParaRPr lang="en-CA" dirty="0"/>
          </a:p>
          <a:p>
            <a:r>
              <a:rPr lang="en-CA" dirty="0"/>
              <a:t>So how does a transaction look like: </a:t>
            </a:r>
          </a:p>
          <a:p>
            <a:pPr marL="171450" indent="-171450">
              <a:buFontTx/>
              <a:buChar char="-"/>
            </a:pPr>
            <a:r>
              <a:rPr lang="en-CA" dirty="0"/>
              <a:t>Take some locks </a:t>
            </a:r>
          </a:p>
          <a:p>
            <a:pPr marL="171450" indent="-171450">
              <a:buFontTx/>
              <a:buChar char="-"/>
            </a:pPr>
            <a:r>
              <a:rPr lang="en-CA" dirty="0"/>
              <a:t>Copy workspace </a:t>
            </a:r>
          </a:p>
          <a:p>
            <a:pPr marL="171450" indent="-171450">
              <a:buFontTx/>
              <a:buChar char="-"/>
            </a:pPr>
            <a:r>
              <a:rPr lang="en-CA" dirty="0"/>
              <a:t>Execute all work </a:t>
            </a:r>
          </a:p>
          <a:p>
            <a:pPr marL="171450" lvl="0" indent="-171450">
              <a:buFontTx/>
              <a:buChar char="-"/>
            </a:pPr>
            <a:r>
              <a:rPr lang="en-CA" dirty="0"/>
              <a:t>If execution fails</a:t>
            </a:r>
          </a:p>
          <a:p>
            <a:pPr marL="628650" lvl="1" indent="-171450">
              <a:buFontTx/>
              <a:buChar char="-"/>
            </a:pPr>
            <a:r>
              <a:rPr lang="en-CA" dirty="0"/>
              <a:t>Use backup to restore all data</a:t>
            </a:r>
          </a:p>
          <a:p>
            <a:pPr marL="171450" lvl="0" indent="-171450">
              <a:buFontTx/>
              <a:buChar char="-"/>
            </a:pPr>
            <a:r>
              <a:rPr lang="en-CA" dirty="0"/>
              <a:t>Release locks</a:t>
            </a:r>
          </a:p>
          <a:p>
            <a:pPr marL="171450" lvl="0" indent="-171450">
              <a:buFontTx/>
              <a:buChar char="-"/>
            </a:pPr>
            <a:endParaRPr lang="en-CA" dirty="0"/>
          </a:p>
          <a:p>
            <a:pPr marL="171450" lvl="0" indent="-171450">
              <a:buFontTx/>
              <a:buChar char="-"/>
            </a:pPr>
            <a:endParaRPr lang="en-CA" dirty="0"/>
          </a:p>
          <a:p>
            <a:pPr marL="0" lvl="0" indent="0">
              <a:buFontTx/>
              <a:buNone/>
            </a:pPr>
            <a:r>
              <a:rPr lang="en-CA" dirty="0"/>
              <a:t>Imagine two transactions initiated on two nodes:  </a:t>
            </a:r>
          </a:p>
          <a:p>
            <a:pPr marL="0" lvl="0" indent="0">
              <a:buFontTx/>
              <a:buNone/>
            </a:pPr>
            <a:r>
              <a:rPr lang="en-CA" dirty="0"/>
              <a:t>-- if they operate on the same data, I want them executed in the same order when re-executing the trace</a:t>
            </a:r>
          </a:p>
          <a:p>
            <a:pPr marL="0" lvl="0" indent="0">
              <a:buFontTx/>
              <a:buNone/>
            </a:pPr>
            <a:r>
              <a:rPr lang="en-CA" dirty="0"/>
              <a:t>-- if they do not – I do not care</a:t>
            </a:r>
          </a:p>
          <a:p>
            <a:pPr marL="0" lvl="0" indent="0">
              <a:buFontTx/>
              <a:buNone/>
            </a:pPr>
            <a:endParaRPr lang="en-CA" dirty="0"/>
          </a:p>
          <a:p>
            <a:pPr marL="0" lvl="0" indent="0">
              <a:buFontTx/>
              <a:buNone/>
            </a:pPr>
            <a:r>
              <a:rPr lang="en-CA" dirty="0"/>
              <a:t>Time of a transaction: </a:t>
            </a:r>
            <a:r>
              <a:rPr lang="en-CA"/>
              <a:t>commit-time().  </a:t>
            </a:r>
            <a:endParaRPr lang="en-CA" dirty="0"/>
          </a:p>
          <a:p>
            <a:pPr marL="0" lvl="0" indent="0">
              <a:buFontTx/>
              <a:buNone/>
            </a:pPr>
            <a:endParaRPr lang="en-CA" dirty="0"/>
          </a:p>
          <a:p>
            <a:pPr marL="0" lvl="0" indent="0">
              <a:buFontTx/>
              <a:buNone/>
            </a:pPr>
            <a:r>
              <a:rPr lang="en-CA" dirty="0"/>
              <a:t>If I want to be sure of ordering:  commit-times() spaced by at least 2*E </a:t>
            </a:r>
          </a:p>
          <a:p>
            <a:pPr marL="0" lvl="0" indent="0">
              <a:buFontTx/>
              <a:buNone/>
            </a:pPr>
            <a:endParaRPr lang="en-CA" dirty="0"/>
          </a:p>
          <a:p>
            <a:pPr marL="0" lvl="0" indent="0">
              <a:buFontTx/>
              <a:buNone/>
            </a:pPr>
            <a:endParaRPr lang="en-CA" dirty="0"/>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27</a:t>
            </a:fld>
            <a:endParaRPr lang="en-US" altLang="en-US"/>
          </a:p>
        </p:txBody>
      </p:sp>
    </p:spTree>
    <p:extLst>
      <p:ext uri="{BB962C8B-B14F-4D97-AF65-F5344CB8AC3E}">
        <p14:creationId xmlns:p14="http://schemas.microsoft.com/office/powerpoint/2010/main" val="320072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https://cloud.google.com/spanner/docs/true-time-external-consistency</a:t>
            </a:r>
          </a:p>
          <a:p>
            <a:r>
              <a:rPr lang="en-CA" dirty="0"/>
              <a:t>https://sookocheff.com/post/time/truetime/</a:t>
            </a:r>
          </a:p>
          <a:p>
            <a:endParaRPr lang="en-CA" dirty="0"/>
          </a:p>
          <a:p>
            <a:endParaRPr lang="en-CA" dirty="0"/>
          </a:p>
          <a:p>
            <a:r>
              <a:rPr lang="en-CA" dirty="0"/>
              <a:t>So how does a transaction look like: </a:t>
            </a:r>
          </a:p>
          <a:p>
            <a:pPr marL="171450" indent="-171450">
              <a:buFontTx/>
              <a:buChar char="-"/>
            </a:pPr>
            <a:r>
              <a:rPr lang="en-CA" dirty="0"/>
              <a:t>Take some locks </a:t>
            </a:r>
          </a:p>
          <a:p>
            <a:pPr marL="171450" indent="-171450">
              <a:buFontTx/>
              <a:buChar char="-"/>
            </a:pPr>
            <a:r>
              <a:rPr lang="en-CA" dirty="0"/>
              <a:t>Copy workspace </a:t>
            </a:r>
          </a:p>
          <a:p>
            <a:pPr marL="171450" indent="-171450">
              <a:buFontTx/>
              <a:buChar char="-"/>
            </a:pPr>
            <a:r>
              <a:rPr lang="en-CA" dirty="0"/>
              <a:t>Execute all work </a:t>
            </a:r>
          </a:p>
          <a:p>
            <a:pPr marL="171450" lvl="0" indent="-171450">
              <a:buFontTx/>
              <a:buChar char="-"/>
            </a:pPr>
            <a:r>
              <a:rPr lang="en-CA" dirty="0"/>
              <a:t>If execution fails</a:t>
            </a:r>
          </a:p>
          <a:p>
            <a:pPr marL="628650" lvl="1" indent="-171450">
              <a:buFontTx/>
              <a:buChar char="-"/>
            </a:pPr>
            <a:r>
              <a:rPr lang="en-CA" dirty="0"/>
              <a:t>Use backup to restore all data</a:t>
            </a:r>
          </a:p>
          <a:p>
            <a:pPr marL="171450" lvl="0" indent="-171450">
              <a:buFontTx/>
              <a:buChar char="-"/>
            </a:pPr>
            <a:r>
              <a:rPr lang="en-CA" dirty="0"/>
              <a:t>Release locks</a:t>
            </a:r>
          </a:p>
          <a:p>
            <a:pPr marL="171450" lvl="0" indent="-171450">
              <a:buFontTx/>
              <a:buChar char="-"/>
            </a:pPr>
            <a:endParaRPr lang="en-CA" dirty="0"/>
          </a:p>
          <a:p>
            <a:pPr marL="171450" lvl="0" indent="-171450">
              <a:buFontTx/>
              <a:buChar char="-"/>
            </a:pPr>
            <a:endParaRPr lang="en-CA" dirty="0"/>
          </a:p>
          <a:p>
            <a:pPr marL="0" lvl="0" indent="0">
              <a:buFontTx/>
              <a:buNone/>
            </a:pPr>
            <a:r>
              <a:rPr lang="en-CA" dirty="0"/>
              <a:t>Imagine two transactions initiated on two nodes:  </a:t>
            </a:r>
          </a:p>
          <a:p>
            <a:pPr marL="0" lvl="0" indent="0">
              <a:buFontTx/>
              <a:buNone/>
            </a:pPr>
            <a:r>
              <a:rPr lang="en-CA" dirty="0"/>
              <a:t>-- if they operate on the same data, I want them executed in the same order when re-executing the trace</a:t>
            </a:r>
          </a:p>
          <a:p>
            <a:pPr marL="0" lvl="0" indent="0">
              <a:buFontTx/>
              <a:buNone/>
            </a:pPr>
            <a:r>
              <a:rPr lang="en-CA" dirty="0"/>
              <a:t>-- if they do not – I do not care</a:t>
            </a:r>
          </a:p>
          <a:p>
            <a:pPr marL="0" lvl="0" indent="0">
              <a:buFontTx/>
              <a:buNone/>
            </a:pPr>
            <a:endParaRPr lang="en-CA" dirty="0"/>
          </a:p>
          <a:p>
            <a:pPr marL="0" lvl="0" indent="0">
              <a:buFontTx/>
              <a:buNone/>
            </a:pPr>
            <a:r>
              <a:rPr lang="en-CA" dirty="0"/>
              <a:t>Time of a transaction: </a:t>
            </a:r>
            <a:r>
              <a:rPr lang="en-CA"/>
              <a:t>commit-time().  </a:t>
            </a:r>
            <a:endParaRPr lang="en-CA" dirty="0"/>
          </a:p>
          <a:p>
            <a:pPr marL="0" lvl="0" indent="0">
              <a:buFontTx/>
              <a:buNone/>
            </a:pPr>
            <a:endParaRPr lang="en-CA" dirty="0"/>
          </a:p>
          <a:p>
            <a:pPr marL="0" lvl="0" indent="0">
              <a:buFontTx/>
              <a:buNone/>
            </a:pPr>
            <a:r>
              <a:rPr lang="en-CA" dirty="0"/>
              <a:t>If I want to be sure of ordering:  commit-times() spaced by at least 2*E </a:t>
            </a:r>
          </a:p>
          <a:p>
            <a:pPr marL="0" lvl="0" indent="0">
              <a:buFontTx/>
              <a:buNone/>
            </a:pPr>
            <a:endParaRPr lang="en-CA" dirty="0"/>
          </a:p>
          <a:p>
            <a:pPr marL="0" lvl="0" indent="0">
              <a:buFontTx/>
              <a:buNone/>
            </a:pPr>
            <a:endParaRPr lang="en-CA" dirty="0"/>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28</a:t>
            </a:fld>
            <a:endParaRPr lang="en-US" altLang="en-US"/>
          </a:p>
        </p:txBody>
      </p:sp>
    </p:spTree>
    <p:extLst>
      <p:ext uri="{BB962C8B-B14F-4D97-AF65-F5344CB8AC3E}">
        <p14:creationId xmlns:p14="http://schemas.microsoft.com/office/powerpoint/2010/main" val="815132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https://cloud.google.com/spanner/docs/true-time-external-consistency</a:t>
            </a:r>
          </a:p>
          <a:p>
            <a:r>
              <a:rPr lang="en-CA" dirty="0"/>
              <a:t>https://sookocheff.com/post/time/truetime/</a:t>
            </a:r>
          </a:p>
          <a:p>
            <a:endParaRPr lang="en-CA" dirty="0"/>
          </a:p>
          <a:p>
            <a:endParaRPr lang="en-CA" dirty="0"/>
          </a:p>
          <a:p>
            <a:r>
              <a:rPr lang="en-CA" dirty="0"/>
              <a:t>So how does a transaction look like: </a:t>
            </a:r>
          </a:p>
          <a:p>
            <a:pPr marL="171450" indent="-171450">
              <a:buFontTx/>
              <a:buChar char="-"/>
            </a:pPr>
            <a:r>
              <a:rPr lang="en-CA" dirty="0"/>
              <a:t>Take some locks </a:t>
            </a:r>
          </a:p>
          <a:p>
            <a:pPr marL="171450" indent="-171450">
              <a:buFontTx/>
              <a:buChar char="-"/>
            </a:pPr>
            <a:r>
              <a:rPr lang="en-CA" dirty="0"/>
              <a:t>Copy workspace </a:t>
            </a:r>
          </a:p>
          <a:p>
            <a:pPr marL="171450" indent="-171450">
              <a:buFontTx/>
              <a:buChar char="-"/>
            </a:pPr>
            <a:r>
              <a:rPr lang="en-CA" dirty="0"/>
              <a:t>Execute all work </a:t>
            </a:r>
          </a:p>
          <a:p>
            <a:pPr marL="171450" lvl="0" indent="-171450">
              <a:buFontTx/>
              <a:buChar char="-"/>
            </a:pPr>
            <a:r>
              <a:rPr lang="en-CA" dirty="0"/>
              <a:t>If execution fails</a:t>
            </a:r>
          </a:p>
          <a:p>
            <a:pPr marL="628650" lvl="1" indent="-171450">
              <a:buFontTx/>
              <a:buChar char="-"/>
            </a:pPr>
            <a:r>
              <a:rPr lang="en-CA" dirty="0"/>
              <a:t>Use backup to restore all data</a:t>
            </a:r>
          </a:p>
          <a:p>
            <a:pPr marL="171450" lvl="0" indent="-171450">
              <a:buFontTx/>
              <a:buChar char="-"/>
            </a:pPr>
            <a:r>
              <a:rPr lang="en-CA" dirty="0"/>
              <a:t>Release locks</a:t>
            </a:r>
          </a:p>
          <a:p>
            <a:pPr marL="171450" lvl="0" indent="-171450">
              <a:buFontTx/>
              <a:buChar char="-"/>
            </a:pPr>
            <a:endParaRPr lang="en-CA" dirty="0"/>
          </a:p>
          <a:p>
            <a:pPr marL="171450" lvl="0" indent="-171450">
              <a:buFontTx/>
              <a:buChar char="-"/>
            </a:pPr>
            <a:endParaRPr lang="en-CA" dirty="0"/>
          </a:p>
          <a:p>
            <a:pPr marL="0" lvl="0" indent="0">
              <a:buFontTx/>
              <a:buNone/>
            </a:pPr>
            <a:r>
              <a:rPr lang="en-CA" dirty="0"/>
              <a:t>Imagine two transactions initiated on two nodes:  </a:t>
            </a:r>
          </a:p>
          <a:p>
            <a:pPr marL="0" lvl="0" indent="0">
              <a:buFontTx/>
              <a:buNone/>
            </a:pPr>
            <a:r>
              <a:rPr lang="en-CA" dirty="0"/>
              <a:t>-- if they operate on the same data, I want them executed in the same order when re-executing the trace</a:t>
            </a:r>
          </a:p>
          <a:p>
            <a:pPr marL="0" lvl="0" indent="0">
              <a:buFontTx/>
              <a:buNone/>
            </a:pPr>
            <a:r>
              <a:rPr lang="en-CA" dirty="0"/>
              <a:t>-- if they do not – I do not care</a:t>
            </a:r>
          </a:p>
          <a:p>
            <a:pPr marL="0" lvl="0" indent="0">
              <a:buFontTx/>
              <a:buNone/>
            </a:pPr>
            <a:endParaRPr lang="en-CA" dirty="0"/>
          </a:p>
          <a:p>
            <a:pPr marL="0" lvl="0" indent="0">
              <a:buFontTx/>
              <a:buNone/>
            </a:pPr>
            <a:r>
              <a:rPr lang="en-CA" dirty="0"/>
              <a:t>Time of a transaction: </a:t>
            </a:r>
            <a:r>
              <a:rPr lang="en-CA"/>
              <a:t>commit-time().  </a:t>
            </a:r>
            <a:endParaRPr lang="en-CA" dirty="0"/>
          </a:p>
          <a:p>
            <a:pPr marL="0" lvl="0" indent="0">
              <a:buFontTx/>
              <a:buNone/>
            </a:pPr>
            <a:endParaRPr lang="en-CA" dirty="0"/>
          </a:p>
          <a:p>
            <a:pPr marL="0" lvl="0" indent="0">
              <a:buFontTx/>
              <a:buNone/>
            </a:pPr>
            <a:r>
              <a:rPr lang="en-CA" dirty="0"/>
              <a:t>If I want to be sure of ordering:  commit-times() spaced by at least 2*E </a:t>
            </a:r>
          </a:p>
          <a:p>
            <a:pPr marL="0" lvl="0" indent="0">
              <a:buFontTx/>
              <a:buNone/>
            </a:pPr>
            <a:endParaRPr lang="en-CA" dirty="0"/>
          </a:p>
          <a:p>
            <a:pPr marL="0" lvl="0" indent="0">
              <a:buFontTx/>
              <a:buNone/>
            </a:pPr>
            <a:endParaRPr lang="en-CA" dirty="0"/>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29</a:t>
            </a:fld>
            <a:endParaRPr lang="en-US" altLang="en-US"/>
          </a:p>
        </p:txBody>
      </p:sp>
    </p:spTree>
    <p:extLst>
      <p:ext uri="{BB962C8B-B14F-4D97-AF65-F5344CB8AC3E}">
        <p14:creationId xmlns:p14="http://schemas.microsoft.com/office/powerpoint/2010/main" val="3890779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https://cloud.google.com/spanner/docs/true-time-external-consistency</a:t>
            </a:r>
          </a:p>
          <a:p>
            <a:r>
              <a:rPr lang="en-CA" dirty="0"/>
              <a:t>https://sookocheff.com/post/time/truetime/</a:t>
            </a:r>
          </a:p>
          <a:p>
            <a:endParaRPr lang="en-CA" dirty="0"/>
          </a:p>
          <a:p>
            <a:endParaRPr lang="en-CA" dirty="0"/>
          </a:p>
          <a:p>
            <a:r>
              <a:rPr lang="en-CA" dirty="0"/>
              <a:t>So how does a transaction look like: </a:t>
            </a:r>
          </a:p>
          <a:p>
            <a:pPr marL="171450" indent="-171450">
              <a:buFontTx/>
              <a:buChar char="-"/>
            </a:pPr>
            <a:r>
              <a:rPr lang="en-CA" dirty="0"/>
              <a:t>Take some locks </a:t>
            </a:r>
          </a:p>
          <a:p>
            <a:pPr marL="171450" indent="-171450">
              <a:buFontTx/>
              <a:buChar char="-"/>
            </a:pPr>
            <a:r>
              <a:rPr lang="en-CA" dirty="0"/>
              <a:t>Copy workspace </a:t>
            </a:r>
          </a:p>
          <a:p>
            <a:pPr marL="171450" indent="-171450">
              <a:buFontTx/>
              <a:buChar char="-"/>
            </a:pPr>
            <a:r>
              <a:rPr lang="en-CA" dirty="0"/>
              <a:t>Execute all work </a:t>
            </a:r>
          </a:p>
          <a:p>
            <a:pPr marL="171450" lvl="0" indent="-171450">
              <a:buFontTx/>
              <a:buChar char="-"/>
            </a:pPr>
            <a:r>
              <a:rPr lang="en-CA" dirty="0"/>
              <a:t>If execution fails</a:t>
            </a:r>
          </a:p>
          <a:p>
            <a:pPr marL="628650" lvl="1" indent="-171450">
              <a:buFontTx/>
              <a:buChar char="-"/>
            </a:pPr>
            <a:r>
              <a:rPr lang="en-CA" dirty="0"/>
              <a:t>Use backup to restore all data</a:t>
            </a:r>
          </a:p>
          <a:p>
            <a:pPr marL="171450" lvl="0" indent="-171450">
              <a:buFontTx/>
              <a:buChar char="-"/>
            </a:pPr>
            <a:r>
              <a:rPr lang="en-CA" dirty="0"/>
              <a:t>Release locks</a:t>
            </a:r>
          </a:p>
          <a:p>
            <a:pPr marL="171450" lvl="0" indent="-171450">
              <a:buFontTx/>
              <a:buChar char="-"/>
            </a:pPr>
            <a:endParaRPr lang="en-CA" dirty="0"/>
          </a:p>
          <a:p>
            <a:pPr marL="171450" lvl="0" indent="-171450">
              <a:buFontTx/>
              <a:buChar char="-"/>
            </a:pPr>
            <a:endParaRPr lang="en-CA" dirty="0"/>
          </a:p>
          <a:p>
            <a:pPr marL="0" lvl="0" indent="0">
              <a:buFontTx/>
              <a:buNone/>
            </a:pPr>
            <a:r>
              <a:rPr lang="en-CA" dirty="0"/>
              <a:t>Imagine two transactions initiated on two nodes:  </a:t>
            </a:r>
          </a:p>
          <a:p>
            <a:pPr marL="0" lvl="0" indent="0">
              <a:buFontTx/>
              <a:buNone/>
            </a:pPr>
            <a:r>
              <a:rPr lang="en-CA" dirty="0"/>
              <a:t>-- if they operate on the same data, I want them executed in the same order when re-executing the trace</a:t>
            </a:r>
          </a:p>
          <a:p>
            <a:pPr marL="0" lvl="0" indent="0">
              <a:buFontTx/>
              <a:buNone/>
            </a:pPr>
            <a:r>
              <a:rPr lang="en-CA" dirty="0"/>
              <a:t>-- if they do not – I do not care</a:t>
            </a:r>
          </a:p>
          <a:p>
            <a:pPr marL="0" lvl="0" indent="0">
              <a:buFontTx/>
              <a:buNone/>
            </a:pPr>
            <a:endParaRPr lang="en-CA" dirty="0"/>
          </a:p>
          <a:p>
            <a:pPr marL="0" lvl="0" indent="0">
              <a:buFontTx/>
              <a:buNone/>
            </a:pPr>
            <a:r>
              <a:rPr lang="en-CA" dirty="0"/>
              <a:t>Time of a transaction: </a:t>
            </a:r>
            <a:r>
              <a:rPr lang="en-CA"/>
              <a:t>commit-time().  </a:t>
            </a:r>
            <a:endParaRPr lang="en-CA" dirty="0"/>
          </a:p>
          <a:p>
            <a:pPr marL="0" lvl="0" indent="0">
              <a:buFontTx/>
              <a:buNone/>
            </a:pPr>
            <a:endParaRPr lang="en-CA" dirty="0"/>
          </a:p>
          <a:p>
            <a:pPr marL="0" lvl="0" indent="0">
              <a:buFontTx/>
              <a:buNone/>
            </a:pPr>
            <a:r>
              <a:rPr lang="en-CA" dirty="0"/>
              <a:t>If I want to be sure of ordering:  commit-times() spaced by at least 2*E </a:t>
            </a:r>
          </a:p>
          <a:p>
            <a:pPr marL="0" lvl="0" indent="0">
              <a:buFontTx/>
              <a:buNone/>
            </a:pPr>
            <a:endParaRPr lang="en-CA" dirty="0"/>
          </a:p>
          <a:p>
            <a:pPr marL="0" lvl="0" indent="0">
              <a:buFontTx/>
              <a:buNone/>
            </a:pPr>
            <a:endParaRPr lang="en-CA" dirty="0"/>
          </a:p>
        </p:txBody>
      </p:sp>
      <p:sp>
        <p:nvSpPr>
          <p:cNvPr id="4" name="Slide Number Placeholder 3"/>
          <p:cNvSpPr>
            <a:spLocks noGrp="1"/>
          </p:cNvSpPr>
          <p:nvPr>
            <p:ph type="sldNum" sz="quarter" idx="5"/>
          </p:nvPr>
        </p:nvSpPr>
        <p:spPr/>
        <p:txBody>
          <a:bodyPr/>
          <a:lstStyle/>
          <a:p>
            <a:pPr>
              <a:defRPr/>
            </a:pPr>
            <a:fld id="{E56ECE93-CC25-42A6-988F-312E6034238B}" type="slidenum">
              <a:rPr lang="en-US" altLang="en-US" smtClean="0"/>
              <a:pPr>
                <a:defRPr/>
              </a:pPr>
              <a:t>30</a:t>
            </a:fld>
            <a:endParaRPr lang="en-US" altLang="en-US"/>
          </a:p>
        </p:txBody>
      </p:sp>
    </p:spTree>
    <p:extLst>
      <p:ext uri="{BB962C8B-B14F-4D97-AF65-F5344CB8AC3E}">
        <p14:creationId xmlns:p14="http://schemas.microsoft.com/office/powerpoint/2010/main" val="2744903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1E2E0A6-B1A2-4172-835A-991D29DFDDAA}" type="slidenum">
              <a:rPr lang="en-US" altLang="en-US" smtClean="0"/>
              <a:pPr>
                <a:spcBef>
                  <a:spcPct val="0"/>
                </a:spcBef>
              </a:pPr>
              <a:t>32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C91B5A8-9EBF-428D-836F-B03DCDDF37B7}" type="slidenum">
              <a:rPr lang="en-US" altLang="en-US" smtClean="0"/>
              <a:pPr>
                <a:spcBef>
                  <a:spcPct val="0"/>
                </a:spcBef>
              </a:pPr>
              <a:t>33</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1E2E0A6-B1A2-4172-835A-991D29DFDDAA}" type="slidenum">
              <a:rPr lang="en-US" altLang="en-US" smtClean="0"/>
              <a:pPr>
                <a:spcBef>
                  <a:spcPct val="0"/>
                </a:spcBef>
              </a:pPr>
              <a:t>34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3772360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39AA205-509F-4274-BE41-94270ECBC083}" type="slidenum">
              <a:rPr lang="en-US" altLang="en-US" smtClean="0"/>
              <a:pPr>
                <a:spcBef>
                  <a:spcPct val="0"/>
                </a:spcBef>
              </a:pPr>
              <a:t>35</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2B7EEC5-116E-48A5-890F-B5F1791BF571}" type="slidenum">
              <a:rPr lang="en-US" altLang="en-US" smtClean="0"/>
              <a:pPr>
                <a:spcBef>
                  <a:spcPct val="0"/>
                </a:spcBef>
              </a:pPr>
              <a:t>36</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lvl="1" eaLnBrk="1" hangingPunct="1"/>
            <a:r>
              <a:rPr lang="en-US" altLang="en-US" dirty="0">
                <a:cs typeface="Arial" panose="020B0604020202020204" pitchFamily="34" charset="0"/>
              </a:rPr>
              <a:t>Quiz-like questions: </a:t>
            </a:r>
          </a:p>
          <a:p>
            <a:pPr marL="685800" lvl="1" indent="-228600" eaLnBrk="1" hangingPunct="1">
              <a:buAutoNum type="arabicParenBoth"/>
            </a:pPr>
            <a:r>
              <a:rPr lang="en-US" altLang="en-US" dirty="0">
                <a:cs typeface="Arial" panose="020B0604020202020204" pitchFamily="34" charset="0"/>
              </a:rPr>
              <a:t>the two bullets above ignore clock drift. How </a:t>
            </a:r>
            <a:r>
              <a:rPr lang="en-US" altLang="en-US" dirty="0" err="1">
                <a:cs typeface="Arial" panose="020B0604020202020204" pitchFamily="34" charset="0"/>
              </a:rPr>
              <a:t>fo</a:t>
            </a:r>
            <a:r>
              <a:rPr lang="en-US" altLang="en-US" dirty="0">
                <a:cs typeface="Arial" panose="020B0604020202020204" pitchFamily="34" charset="0"/>
              </a:rPr>
              <a:t> you</a:t>
            </a:r>
            <a:r>
              <a:rPr lang="en-US" altLang="en-US" baseline="0" dirty="0">
                <a:cs typeface="Arial" panose="020B0604020202020204" pitchFamily="34" charset="0"/>
              </a:rPr>
              <a:t> </a:t>
            </a:r>
            <a:r>
              <a:rPr lang="en-US" altLang="en-US" dirty="0">
                <a:cs typeface="Arial" panose="020B0604020202020204" pitchFamily="34" charset="0"/>
              </a:rPr>
              <a:t>Change the formulas to consider the clock drift</a:t>
            </a:r>
          </a:p>
          <a:p>
            <a:pPr marL="685800" lvl="1" indent="-228600" eaLnBrk="1" hangingPunct="1">
              <a:buAutoNum type="arabicParenBoth"/>
            </a:pPr>
            <a:r>
              <a:rPr lang="en-US" altLang="en-US" dirty="0">
                <a:cs typeface="Arial" panose="020B0604020202020204" pitchFamily="34" charset="0"/>
              </a:rPr>
              <a:t>Should consider </a:t>
            </a:r>
            <a:r>
              <a:rPr lang="en-US" altLang="en-US" dirty="0" err="1">
                <a:cs typeface="Arial" panose="020B0604020202020204" pitchFamily="34" charset="0"/>
              </a:rPr>
              <a:t>MaxLifeTime</a:t>
            </a:r>
            <a:r>
              <a:rPr lang="en-US" altLang="en-US" dirty="0">
                <a:cs typeface="Arial" panose="020B0604020202020204" pitchFamily="34" charset="0"/>
              </a:rPr>
              <a:t> in the message processing decision in the second blue bullet above?   What’s the impact if </a:t>
            </a:r>
            <a:r>
              <a:rPr lang="en-US" altLang="en-US" dirty="0" err="1">
                <a:cs typeface="Arial" panose="020B0604020202020204" pitchFamily="34" charset="0"/>
              </a:rPr>
              <a:t>flitered</a:t>
            </a:r>
            <a:r>
              <a:rPr lang="en-US" altLang="en-US" dirty="0">
                <a:cs typeface="Arial" panose="020B0604020202020204" pitchFamily="34" charset="0"/>
              </a:rPr>
              <a:t> out – correctness? Speed? Something else?  </a:t>
            </a:r>
          </a:p>
          <a:p>
            <a:pPr marL="685800" lvl="1" indent="-228600" eaLnBrk="1" hangingPunct="1">
              <a:buAutoNum type="arabicParenBoth"/>
            </a:pPr>
            <a:endParaRPr lang="en-US" altLang="en-US" dirty="0">
              <a:cs typeface="Arial" panose="020B0604020202020204" pitchFamily="34" charset="0"/>
            </a:endParaRPr>
          </a:p>
          <a:p>
            <a:pPr lvl="1" eaLnBrk="1" hangingPunct="1"/>
            <a:endParaRPr lang="en-US" altLang="en-US" dirty="0">
              <a:cs typeface="Arial" panose="020B0604020202020204" pitchFamily="34" charset="0"/>
            </a:endParaRPr>
          </a:p>
          <a:p>
            <a:pPr lvl="1" eaLnBrk="1" hangingPunct="1"/>
            <a:endParaRPr lang="en-US" altLang="en-US" dirty="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592BCED-995F-42E7-B8C9-32B76AB2BCEE}" type="slidenum">
              <a:rPr lang="en-US" altLang="en-US" smtClean="0"/>
              <a:pPr>
                <a:spcBef>
                  <a:spcPct val="0"/>
                </a:spcBef>
              </a:pPr>
              <a:t>3</a:t>
            </a:fld>
            <a:endParaRPr lang="en-US" altLang="en-US"/>
          </a:p>
        </p:txBody>
      </p:sp>
      <p:sp>
        <p:nvSpPr>
          <p:cNvPr id="11267"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spcBef>
                <a:spcPct val="30000"/>
              </a:spcBef>
              <a:defRPr sz="1200">
                <a:solidFill>
                  <a:schemeClr val="tx1"/>
                </a:solidFill>
                <a:latin typeface="Times New Roman" panose="02020603050405020304" pitchFamily="18" charset="0"/>
                <a:cs typeface="Arial" panose="020B0604020202020204" pitchFamily="34" charset="0"/>
              </a:defRPr>
            </a:lvl1pPr>
            <a:lvl2pPr marL="703263" indent="-271463" defTabSz="925513">
              <a:spcBef>
                <a:spcPct val="30000"/>
              </a:spcBef>
              <a:defRPr sz="1200">
                <a:solidFill>
                  <a:schemeClr val="tx1"/>
                </a:solidFill>
                <a:latin typeface="Times New Roman" panose="02020603050405020304" pitchFamily="18" charset="0"/>
                <a:cs typeface="Arial" panose="020B0604020202020204" pitchFamily="34" charset="0"/>
              </a:defRPr>
            </a:lvl2pPr>
            <a:lvl3pPr marL="1081088" indent="-215900" defTabSz="925513">
              <a:spcBef>
                <a:spcPct val="30000"/>
              </a:spcBef>
              <a:defRPr sz="1200">
                <a:solidFill>
                  <a:schemeClr val="tx1"/>
                </a:solidFill>
                <a:latin typeface="Times New Roman" panose="02020603050405020304" pitchFamily="18" charset="0"/>
                <a:cs typeface="Arial" panose="020B0604020202020204" pitchFamily="34" charset="0"/>
              </a:defRPr>
            </a:lvl3pPr>
            <a:lvl4pPr marL="1512888" indent="-215900" defTabSz="925513">
              <a:spcBef>
                <a:spcPct val="30000"/>
              </a:spcBef>
              <a:defRPr sz="1200">
                <a:solidFill>
                  <a:schemeClr val="tx1"/>
                </a:solidFill>
                <a:latin typeface="Times New Roman" panose="02020603050405020304" pitchFamily="18" charset="0"/>
                <a:cs typeface="Arial" panose="020B0604020202020204" pitchFamily="34" charset="0"/>
              </a:defRPr>
            </a:lvl4pPr>
            <a:lvl5pPr marL="1946275" indent="-215900" defTabSz="925513">
              <a:spcBef>
                <a:spcPct val="30000"/>
              </a:spcBef>
              <a:defRPr sz="1200">
                <a:solidFill>
                  <a:schemeClr val="tx1"/>
                </a:solidFill>
                <a:latin typeface="Times New Roman" panose="02020603050405020304" pitchFamily="18" charset="0"/>
                <a:cs typeface="Arial" panose="020B0604020202020204" pitchFamily="34" charset="0"/>
              </a:defRPr>
            </a:lvl5pPr>
            <a:lvl6pPr marL="2403475" indent="-2159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860675" indent="-2159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317875" indent="-2159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775075" indent="-215900" defTabSz="92551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fld id="{86531BB0-3601-4771-8F55-7B2DB1AC7C49}" type="slidenum">
              <a:rPr lang="en-US" altLang="en-US" sz="900" i="1"/>
              <a:pPr algn="r">
                <a:spcBef>
                  <a:spcPct val="0"/>
                </a:spcBef>
              </a:pPr>
              <a:t>3</a:t>
            </a:fld>
            <a:endParaRPr lang="en-US" altLang="en-US" sz="900" i="1"/>
          </a:p>
        </p:txBody>
      </p:sp>
      <p:sp>
        <p:nvSpPr>
          <p:cNvPr id="11268" name="Rectangle 2"/>
          <p:cNvSpPr>
            <a:spLocks noGrp="1" noRot="1" noChangeAspect="1" noChangeArrowheads="1" noTextEdit="1"/>
          </p:cNvSpPr>
          <p:nvPr>
            <p:ph type="sldImg"/>
          </p:nvPr>
        </p:nvSpPr>
        <p:spPr>
          <a:xfrm>
            <a:off x="138113" y="136525"/>
            <a:ext cx="3548062" cy="2660650"/>
          </a:xfrm>
          <a:ln/>
        </p:spPr>
      </p:sp>
      <p:sp>
        <p:nvSpPr>
          <p:cNvPr id="11269"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BFCB4A67-C71B-4EA0-8068-D38328A5A2DD}" type="slidenum">
              <a:rPr lang="en-US" altLang="en-US" sz="1200" smtClean="0">
                <a:latin typeface="Times New Roman" panose="02020603050405020304" pitchFamily="18" charset="0"/>
              </a:rPr>
              <a:pPr/>
              <a:t>39</a:t>
            </a:fld>
            <a:endParaRPr lang="en-US" altLang="en-US" sz="12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FB911145-D0D0-4977-83CF-3B215864A572}" type="slidenum">
              <a:rPr lang="en-US" altLang="en-US" sz="1200" smtClean="0">
                <a:latin typeface="Times New Roman" panose="02020603050405020304" pitchFamily="18" charset="0"/>
              </a:rPr>
              <a:pPr/>
              <a:t>42</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FBDF28A1-08A8-4007-92D1-A86AE4866A21}" type="slidenum">
              <a:rPr lang="en-US" altLang="en-US" sz="1200" smtClean="0">
                <a:latin typeface="Times New Roman" panose="02020603050405020304" pitchFamily="18" charset="0"/>
              </a:rPr>
              <a:pPr/>
              <a:t>44</a:t>
            </a:fld>
            <a:endParaRPr lang="en-US" alt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r>
              <a:rPr lang="en-US" altLang="en-US" dirty="0">
                <a:cs typeface="Arial" panose="020B0604020202020204" pitchFamily="34" charset="0"/>
              </a:rPr>
              <a:t>Quiz question:</a:t>
            </a:r>
            <a:r>
              <a:rPr lang="en-US" altLang="en-US" baseline="0" dirty="0">
                <a:cs typeface="Arial" panose="020B0604020202020204" pitchFamily="34" charset="0"/>
              </a:rPr>
              <a:t> </a:t>
            </a:r>
            <a:r>
              <a:rPr lang="en-US" altLang="en-US" dirty="0">
                <a:cs typeface="Arial" panose="020B0604020202020204" pitchFamily="34" charset="0"/>
              </a:rPr>
              <a:t>Would</a:t>
            </a:r>
            <a:r>
              <a:rPr lang="en-US" altLang="en-US" baseline="0" dirty="0">
                <a:cs typeface="Arial" panose="020B0604020202020204" pitchFamily="34" charset="0"/>
              </a:rPr>
              <a:t> using physical time to do the same thing work?   When? </a:t>
            </a:r>
            <a:endParaRPr lang="en-US" altLang="en-US" dirty="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FBA8FF6B-1345-427D-B0CD-ACA76C161FD1}" type="slidenum">
              <a:rPr lang="en-US" altLang="en-US" sz="1200" smtClean="0">
                <a:latin typeface="Times New Roman" panose="02020603050405020304" pitchFamily="18" charset="0"/>
              </a:rPr>
              <a:pPr/>
              <a:t>45</a:t>
            </a:fld>
            <a:endParaRPr lang="en-US" altLang="en-US" sz="12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60BD3EE3-94F3-4B91-A93C-2C97B9455EE1}" type="slidenum">
              <a:rPr lang="en-US" altLang="en-US" sz="1200" smtClean="0">
                <a:latin typeface="Times New Roman" panose="02020603050405020304" pitchFamily="18" charset="0"/>
              </a:rPr>
              <a:pPr/>
              <a:t>46</a:t>
            </a:fld>
            <a:endParaRPr lang="en-US" altLang="en-US" sz="1200">
              <a:latin typeface="Times New Roman" panose="02020603050405020304" pitchFamily="18" charset="0"/>
            </a:endParaRPr>
          </a:p>
        </p:txBody>
      </p:sp>
      <p:sp>
        <p:nvSpPr>
          <p:cNvPr id="69635"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E8C6362D-BA82-4BE4-A16F-7C23E154D955}" type="slidenum">
              <a:rPr lang="en-US" altLang="en-US" sz="900" i="1">
                <a:latin typeface="Times New Roman" panose="02020603050405020304" pitchFamily="18" charset="0"/>
              </a:rPr>
              <a:pPr algn="r"/>
              <a:t>46</a:t>
            </a:fld>
            <a:endParaRPr lang="en-US" altLang="en-US" sz="900" i="1">
              <a:latin typeface="Times New Roman" panose="02020603050405020304" pitchFamily="18" charset="0"/>
            </a:endParaRPr>
          </a:p>
        </p:txBody>
      </p:sp>
      <p:sp>
        <p:nvSpPr>
          <p:cNvPr id="69636" name="Rectangle 2"/>
          <p:cNvSpPr>
            <a:spLocks noGrp="1" noRot="1" noChangeAspect="1" noChangeArrowheads="1" noTextEdit="1"/>
          </p:cNvSpPr>
          <p:nvPr>
            <p:ph type="sldImg"/>
          </p:nvPr>
        </p:nvSpPr>
        <p:spPr>
          <a:xfrm>
            <a:off x="138113" y="136525"/>
            <a:ext cx="3548062" cy="2660650"/>
          </a:xfrm>
          <a:ln/>
        </p:spPr>
      </p:sp>
      <p:sp>
        <p:nvSpPr>
          <p:cNvPr id="69637"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3BBE66B5-34F6-4B1A-B02A-2B24BDF2F6FC}" type="slidenum">
              <a:rPr lang="en-US" altLang="en-US" sz="1200" smtClean="0">
                <a:latin typeface="Times New Roman" panose="02020603050405020304" pitchFamily="18" charset="0"/>
              </a:rPr>
              <a:pPr/>
              <a:t>47</a:t>
            </a:fld>
            <a:endParaRPr lang="en-US" altLang="en-US" sz="12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B26047A5-50E7-4742-9BC6-C6332FB28E65}" type="slidenum">
              <a:rPr lang="en-US" altLang="en-US" sz="1200" smtClean="0">
                <a:latin typeface="Times New Roman" panose="02020603050405020304" pitchFamily="18" charset="0"/>
              </a:rPr>
              <a:pPr/>
              <a:t>48</a:t>
            </a:fld>
            <a:endParaRPr lang="en-US" altLang="en-US" sz="1200">
              <a:latin typeface="Times New Roman" panose="02020603050405020304" pitchFamily="18" charset="0"/>
            </a:endParaRPr>
          </a:p>
        </p:txBody>
      </p:sp>
      <p:sp>
        <p:nvSpPr>
          <p:cNvPr id="73731"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EEF671D3-FF33-4D64-ACDC-C8879DB9DAFD}" type="slidenum">
              <a:rPr lang="en-US" altLang="en-US" sz="900" i="1">
                <a:latin typeface="Times New Roman" panose="02020603050405020304" pitchFamily="18" charset="0"/>
              </a:rPr>
              <a:pPr algn="r"/>
              <a:t>48</a:t>
            </a:fld>
            <a:endParaRPr lang="en-US" altLang="en-US" sz="900" i="1">
              <a:latin typeface="Times New Roman" panose="02020603050405020304" pitchFamily="18" charset="0"/>
            </a:endParaRPr>
          </a:p>
        </p:txBody>
      </p:sp>
      <p:sp>
        <p:nvSpPr>
          <p:cNvPr id="73732" name="Rectangle 2"/>
          <p:cNvSpPr>
            <a:spLocks noGrp="1" noRot="1" noChangeAspect="1" noChangeArrowheads="1" noTextEdit="1"/>
          </p:cNvSpPr>
          <p:nvPr>
            <p:ph type="sldImg"/>
          </p:nvPr>
        </p:nvSpPr>
        <p:spPr>
          <a:xfrm>
            <a:off x="138113" y="136525"/>
            <a:ext cx="3548062" cy="2660650"/>
          </a:xfrm>
          <a:ln/>
        </p:spPr>
      </p:sp>
      <p:sp>
        <p:nvSpPr>
          <p:cNvPr id="73733"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B26047A5-50E7-4742-9BC6-C6332FB28E65}" type="slidenum">
              <a:rPr lang="en-US" altLang="en-US" sz="1200" smtClean="0">
                <a:latin typeface="Times New Roman" panose="02020603050405020304" pitchFamily="18" charset="0"/>
              </a:rPr>
              <a:pPr/>
              <a:t>50</a:t>
            </a:fld>
            <a:endParaRPr lang="en-US" altLang="en-US" sz="1200">
              <a:latin typeface="Times New Roman" panose="02020603050405020304" pitchFamily="18" charset="0"/>
            </a:endParaRPr>
          </a:p>
        </p:txBody>
      </p:sp>
      <p:sp>
        <p:nvSpPr>
          <p:cNvPr id="73731"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EEF671D3-FF33-4D64-ACDC-C8879DB9DAFD}" type="slidenum">
              <a:rPr lang="en-US" altLang="en-US" sz="900" i="1">
                <a:latin typeface="Times New Roman" panose="02020603050405020304" pitchFamily="18" charset="0"/>
              </a:rPr>
              <a:pPr algn="r"/>
              <a:t>50</a:t>
            </a:fld>
            <a:endParaRPr lang="en-US" altLang="en-US" sz="900" i="1">
              <a:latin typeface="Times New Roman" panose="02020603050405020304" pitchFamily="18" charset="0"/>
            </a:endParaRPr>
          </a:p>
        </p:txBody>
      </p:sp>
      <p:sp>
        <p:nvSpPr>
          <p:cNvPr id="73732" name="Rectangle 2"/>
          <p:cNvSpPr>
            <a:spLocks noGrp="1" noRot="1" noChangeAspect="1" noChangeArrowheads="1" noTextEdit="1"/>
          </p:cNvSpPr>
          <p:nvPr>
            <p:ph type="sldImg"/>
          </p:nvPr>
        </p:nvSpPr>
        <p:spPr>
          <a:xfrm>
            <a:off x="138113" y="136525"/>
            <a:ext cx="3548062" cy="2660650"/>
          </a:xfrm>
          <a:ln/>
        </p:spPr>
      </p:sp>
      <p:sp>
        <p:nvSpPr>
          <p:cNvPr id="73733"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54533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66187D85-ECCC-44F4-B963-C55D2EC592C4}" type="slidenum">
              <a:rPr lang="en-US" altLang="en-US" sz="1200" smtClean="0">
                <a:latin typeface="Times New Roman" panose="02020603050405020304" pitchFamily="18" charset="0"/>
              </a:rPr>
              <a:pPr/>
              <a:t>54</a:t>
            </a:fld>
            <a:endParaRPr lang="en-US" altLang="en-US" sz="12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AE71D016-9736-41CC-8F18-BCF30D6C08F3}" type="slidenum">
              <a:rPr lang="en-US" altLang="en-US" sz="1200" smtClean="0">
                <a:latin typeface="Times New Roman" panose="02020603050405020304" pitchFamily="18" charset="0"/>
              </a:rPr>
              <a:pPr/>
              <a:t>56</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454E29-0162-40CF-AA94-455212E179D7}" type="slidenum">
              <a:rPr lang="en-US" altLang="en-US" smtClean="0"/>
              <a:pPr>
                <a:spcBef>
                  <a:spcPct val="0"/>
                </a:spcBef>
              </a:pPr>
              <a:t>5</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2A50988A-DFE1-498A-AAEA-EE7F04560393}" type="slidenum">
              <a:rPr lang="en-US" altLang="en-US" sz="1200" smtClean="0">
                <a:latin typeface="Times New Roman" panose="02020603050405020304" pitchFamily="18" charset="0"/>
              </a:rPr>
              <a:pPr/>
              <a:t>57</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altLang="en-US" sz="1400">
                <a:cs typeface="Arial" panose="020B0604020202020204" pitchFamily="34" charset="0"/>
              </a:rPr>
              <a:t>What happens if we drop channel reliability assumption?</a:t>
            </a:r>
          </a:p>
          <a:p>
            <a:pPr eaLnBrk="1" hangingPunct="1"/>
            <a:r>
              <a:rPr lang="en-US" altLang="en-US" sz="1400">
                <a:cs typeface="Arial" panose="020B0604020202020204" pitchFamily="34" charset="0"/>
              </a:rPr>
              <a:t>	- Fails (hangs): If a message is lost the protocol as described hangs. </a:t>
            </a:r>
          </a:p>
          <a:p>
            <a:pPr eaLnBrk="1" hangingPunct="1"/>
            <a:r>
              <a:rPr lang="en-US" altLang="en-US" sz="1400">
                <a:cs typeface="Arial" panose="020B0604020202020204" pitchFamily="34" charset="0"/>
              </a:rPr>
              <a:t>What happens if we drop channel FIFO assumption? </a:t>
            </a:r>
          </a:p>
          <a:p>
            <a:pPr eaLnBrk="1" hangingPunct="1"/>
            <a:r>
              <a:rPr lang="en-US" altLang="en-US" sz="1400">
                <a:cs typeface="Arial" panose="020B0604020202020204" pitchFamily="34" charset="0"/>
              </a:rPr>
              <a:t>	- Fails (incorrect results): The whole reasoning about correctness in the protocol is based on the fact that no messages with an earlier timstamp can arrive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0FCB44B4-0650-40C8-B68C-9C3D637D729F}" type="slidenum">
              <a:rPr lang="en-US" altLang="en-US" sz="1200" smtClean="0">
                <a:latin typeface="Times New Roman" panose="02020603050405020304" pitchFamily="18" charset="0"/>
              </a:rPr>
              <a:pPr/>
              <a:t>58</a:t>
            </a:fld>
            <a:endParaRPr lang="en-US" altLang="en-US" sz="120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altLang="en-US" dirty="0">
                <a:cs typeface="Arial" panose="020B0604020202020204" pitchFamily="34" charset="0"/>
              </a:rPr>
              <a:t>Q1: What’s the complexity of the protocol in terms of number of messages</a:t>
            </a:r>
          </a:p>
          <a:p>
            <a:pPr eaLnBrk="1" hangingPunct="1"/>
            <a:r>
              <a:rPr lang="en-US" altLang="en-US" dirty="0">
                <a:cs typeface="Arial" panose="020B0604020202020204" pitchFamily="34" charset="0"/>
              </a:rPr>
              <a:t>	- A: N^2</a:t>
            </a:r>
          </a:p>
          <a:p>
            <a:pPr eaLnBrk="1" hangingPunct="1"/>
            <a:r>
              <a:rPr lang="en-US" altLang="en-US" dirty="0">
                <a:cs typeface="Arial" panose="020B0604020202020204" pitchFamily="34" charset="0"/>
              </a:rPr>
              <a:t>Q2, Q3: see previous page</a:t>
            </a:r>
          </a:p>
          <a:p>
            <a:pPr eaLnBrk="1" hangingPunct="1"/>
            <a:r>
              <a:rPr lang="en-US" altLang="en-US" dirty="0">
                <a:cs typeface="Arial" panose="020B0604020202020204" pitchFamily="34" charset="0"/>
              </a:rPr>
              <a:t>Q4:</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F2CCC52D-ABF9-4261-9AC5-3BAF076AD4DD}" type="slidenum">
              <a:rPr lang="en-US" altLang="en-US" sz="1200" smtClean="0">
                <a:latin typeface="Times New Roman" panose="02020603050405020304" pitchFamily="18" charset="0"/>
              </a:rPr>
              <a:pPr/>
              <a:t>60</a:t>
            </a:fld>
            <a:endParaRPr lang="en-US" altLang="en-US" sz="1200">
              <a:latin typeface="Times New Roman" panose="02020603050405020304" pitchFamily="18" charset="0"/>
            </a:endParaRPr>
          </a:p>
        </p:txBody>
      </p:sp>
      <p:sp>
        <p:nvSpPr>
          <p:cNvPr id="90115"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246DDD0F-4CF2-48EF-B977-ADAD963DCC2F}" type="slidenum">
              <a:rPr lang="en-US" altLang="en-US" sz="900" i="1">
                <a:latin typeface="Times New Roman" panose="02020603050405020304" pitchFamily="18" charset="0"/>
              </a:rPr>
              <a:pPr algn="r"/>
              <a:t>60</a:t>
            </a:fld>
            <a:endParaRPr lang="en-US" altLang="en-US" sz="900" i="1">
              <a:latin typeface="Times New Roman" panose="02020603050405020304" pitchFamily="18" charset="0"/>
            </a:endParaRPr>
          </a:p>
        </p:txBody>
      </p:sp>
      <p:sp>
        <p:nvSpPr>
          <p:cNvPr id="90116" name="Rectangle 2"/>
          <p:cNvSpPr>
            <a:spLocks noGrp="1" noRot="1" noChangeAspect="1" noChangeArrowheads="1" noTextEdit="1"/>
          </p:cNvSpPr>
          <p:nvPr>
            <p:ph type="sldImg"/>
          </p:nvPr>
        </p:nvSpPr>
        <p:spPr>
          <a:xfrm>
            <a:off x="138113" y="136525"/>
            <a:ext cx="3548062" cy="2660650"/>
          </a:xfrm>
          <a:ln/>
        </p:spPr>
      </p:sp>
      <p:sp>
        <p:nvSpPr>
          <p:cNvPr id="90117"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9671A67C-26A9-44EF-93F1-CC9483F1C41A}" type="slidenum">
              <a:rPr lang="en-US" altLang="en-US" sz="1200" smtClean="0">
                <a:latin typeface="Times New Roman" panose="02020603050405020304" pitchFamily="18" charset="0"/>
              </a:rPr>
              <a:pPr/>
              <a:t>61</a:t>
            </a:fld>
            <a:endParaRPr lang="en-US" altLang="en-US" sz="120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BA7747BE-BC0E-491C-8453-1E89250E4034}" type="slidenum">
              <a:rPr lang="en-US" altLang="en-US" sz="1200" smtClean="0">
                <a:latin typeface="Times New Roman" panose="02020603050405020304" pitchFamily="18" charset="0"/>
              </a:rPr>
              <a:pPr/>
              <a:t>63</a:t>
            </a:fld>
            <a:endParaRPr lang="en-US" altLang="en-US" sz="1200">
              <a:latin typeface="Times New Roman" panose="02020603050405020304" pitchFamily="18" charset="0"/>
            </a:endParaRPr>
          </a:p>
        </p:txBody>
      </p:sp>
      <p:sp>
        <p:nvSpPr>
          <p:cNvPr id="95235"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F7414B77-5AB0-4374-AE1C-F346027AE225}" type="slidenum">
              <a:rPr lang="en-US" altLang="en-US" sz="900" i="1">
                <a:latin typeface="Times New Roman" panose="02020603050405020304" pitchFamily="18" charset="0"/>
              </a:rPr>
              <a:pPr algn="r"/>
              <a:t>63</a:t>
            </a:fld>
            <a:endParaRPr lang="en-US" altLang="en-US" sz="900" i="1">
              <a:latin typeface="Times New Roman" panose="02020603050405020304" pitchFamily="18" charset="0"/>
            </a:endParaRPr>
          </a:p>
        </p:txBody>
      </p:sp>
      <p:sp>
        <p:nvSpPr>
          <p:cNvPr id="95236" name="Rectangle 2"/>
          <p:cNvSpPr>
            <a:spLocks noGrp="1" noRot="1" noChangeAspect="1" noChangeArrowheads="1" noTextEdit="1"/>
          </p:cNvSpPr>
          <p:nvPr>
            <p:ph type="sldImg"/>
          </p:nvPr>
        </p:nvSpPr>
        <p:spPr>
          <a:xfrm>
            <a:off x="138113" y="136525"/>
            <a:ext cx="3548062" cy="2660650"/>
          </a:xfrm>
          <a:ln/>
        </p:spPr>
      </p:sp>
      <p:sp>
        <p:nvSpPr>
          <p:cNvPr id="95237"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6D5BBE03-D7F4-4A42-9414-E480897F3C76}" type="slidenum">
              <a:rPr lang="en-US" altLang="en-US" sz="1200" smtClean="0">
                <a:latin typeface="Times New Roman" panose="02020603050405020304" pitchFamily="18" charset="0"/>
              </a:rPr>
              <a:pPr/>
              <a:t>65</a:t>
            </a:fld>
            <a:endParaRPr lang="en-US" altLang="en-US" sz="120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en-US" altLang="en-US" b="1">
                <a:cs typeface="Arial" panose="020B0604020202020204" pitchFamily="34" charset="0"/>
              </a:rPr>
              <a:t>Question: </a:t>
            </a:r>
            <a:r>
              <a:rPr lang="en-US" altLang="en-US">
                <a:cs typeface="Arial" panose="020B0604020202020204" pitchFamily="34" charset="0"/>
              </a:rPr>
              <a:t>What does </a:t>
            </a:r>
            <a:r>
              <a:rPr lang="en-US" altLang="en-US" i="1">
                <a:cs typeface="Arial" panose="020B0604020202020204" pitchFamily="34" charset="0"/>
              </a:rPr>
              <a:t>VC</a:t>
            </a:r>
            <a:r>
              <a:rPr lang="en-US" altLang="en-US" i="1" baseline="-25000">
                <a:cs typeface="Arial" panose="020B0604020202020204" pitchFamily="34" charset="0"/>
              </a:rPr>
              <a:t>i</a:t>
            </a:r>
            <a:r>
              <a:rPr lang="en-US" altLang="en-US">
                <a:cs typeface="Arial" panose="020B0604020202020204" pitchFamily="34" charset="0"/>
              </a:rPr>
              <a:t>[j] = </a:t>
            </a:r>
            <a:r>
              <a:rPr lang="en-US" altLang="en-US" i="1">
                <a:cs typeface="Arial" panose="020B0604020202020204" pitchFamily="34" charset="0"/>
              </a:rPr>
              <a:t>k </a:t>
            </a:r>
            <a:r>
              <a:rPr lang="en-US" altLang="en-US">
                <a:cs typeface="Arial" panose="020B0604020202020204" pitchFamily="34" charset="0"/>
              </a:rPr>
              <a:t>mean in terms of messages sent and received?</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 Current state at process i is based on state at process j after this has processed k messages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ECDD8180-06CB-4134-A649-254E4DCE78B7}" type="slidenum">
              <a:rPr lang="en-US" altLang="en-US" sz="1200" smtClean="0">
                <a:latin typeface="Times New Roman" panose="02020603050405020304" pitchFamily="18" charset="0"/>
              </a:rPr>
              <a:pPr/>
              <a:t>66</a:t>
            </a:fld>
            <a:endParaRPr lang="en-US" altLang="en-US" sz="1200">
              <a:latin typeface="Times New Roman" panose="02020603050405020304" pitchFamily="18" charset="0"/>
            </a:endParaRPr>
          </a:p>
        </p:txBody>
      </p:sp>
      <p:sp>
        <p:nvSpPr>
          <p:cNvPr id="100355" name="Rectangle 5"/>
          <p:cNvSpPr txBox="1">
            <a:spLocks noGrp="1" noChangeArrowheads="1"/>
          </p:cNvSpPr>
          <p:nvPr/>
        </p:nvSpPr>
        <p:spPr bwMode="auto">
          <a:xfrm>
            <a:off x="3887788" y="8685213"/>
            <a:ext cx="29702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51" tIns="0" rIns="18851" bIns="0" anchor="b"/>
          <a:lstStyle>
            <a:lvl1pPr defTabSz="925513">
              <a:defRPr sz="1600">
                <a:solidFill>
                  <a:schemeClr val="tx1"/>
                </a:solidFill>
                <a:latin typeface="Tahoma" panose="020B0604030504040204" pitchFamily="34" charset="0"/>
                <a:cs typeface="Arial" panose="020B0604020202020204" pitchFamily="34" charset="0"/>
              </a:defRPr>
            </a:lvl1pPr>
            <a:lvl2pPr marL="703263" indent="-271463" defTabSz="925513">
              <a:defRPr sz="1600">
                <a:solidFill>
                  <a:schemeClr val="tx1"/>
                </a:solidFill>
                <a:latin typeface="Tahoma" panose="020B0604030504040204" pitchFamily="34" charset="0"/>
                <a:cs typeface="Arial" panose="020B0604020202020204" pitchFamily="34" charset="0"/>
              </a:defRPr>
            </a:lvl2pPr>
            <a:lvl3pPr marL="1081088" indent="-215900" defTabSz="925513">
              <a:defRPr sz="1600">
                <a:solidFill>
                  <a:schemeClr val="tx1"/>
                </a:solidFill>
                <a:latin typeface="Tahoma" panose="020B0604030504040204" pitchFamily="34" charset="0"/>
                <a:cs typeface="Arial" panose="020B0604020202020204" pitchFamily="34" charset="0"/>
              </a:defRPr>
            </a:lvl3pPr>
            <a:lvl4pPr marL="1512888" indent="-215900" defTabSz="925513">
              <a:defRPr sz="1600">
                <a:solidFill>
                  <a:schemeClr val="tx1"/>
                </a:solidFill>
                <a:latin typeface="Tahoma" panose="020B0604030504040204" pitchFamily="34" charset="0"/>
                <a:cs typeface="Arial" panose="020B0604020202020204" pitchFamily="34" charset="0"/>
              </a:defRPr>
            </a:lvl4pPr>
            <a:lvl5pPr marL="1946275" indent="-215900" defTabSz="925513">
              <a:defRPr sz="1600">
                <a:solidFill>
                  <a:schemeClr val="tx1"/>
                </a:solidFill>
                <a:latin typeface="Tahoma" panose="020B0604030504040204" pitchFamily="34" charset="0"/>
                <a:cs typeface="Arial" panose="020B0604020202020204" pitchFamily="34" charset="0"/>
              </a:defRPr>
            </a:lvl5pPr>
            <a:lvl6pPr marL="24034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8606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3178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775075" indent="-215900" defTabSz="925513"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r"/>
            <a:fld id="{771A2591-2489-40D5-A508-FEAE09E5712A}" type="slidenum">
              <a:rPr lang="en-US" altLang="en-US" sz="900" i="1">
                <a:latin typeface="Times New Roman" panose="02020603050405020304" pitchFamily="18" charset="0"/>
              </a:rPr>
              <a:pPr algn="r"/>
              <a:t>66</a:t>
            </a:fld>
            <a:endParaRPr lang="en-US" altLang="en-US" sz="900" i="1">
              <a:latin typeface="Times New Roman" panose="02020603050405020304" pitchFamily="18" charset="0"/>
            </a:endParaRPr>
          </a:p>
        </p:txBody>
      </p:sp>
      <p:sp>
        <p:nvSpPr>
          <p:cNvPr id="100356" name="Rectangle 2"/>
          <p:cNvSpPr>
            <a:spLocks noGrp="1" noRot="1" noChangeAspect="1" noChangeArrowheads="1" noTextEdit="1"/>
          </p:cNvSpPr>
          <p:nvPr>
            <p:ph type="sldImg"/>
          </p:nvPr>
        </p:nvSpPr>
        <p:spPr>
          <a:xfrm>
            <a:off x="138113" y="136525"/>
            <a:ext cx="3548062" cy="2660650"/>
          </a:xfrm>
          <a:ln/>
        </p:spPr>
      </p:sp>
      <p:sp>
        <p:nvSpPr>
          <p:cNvPr id="100357" name="Rectangle 3"/>
          <p:cNvSpPr>
            <a:spLocks noGrp="1" noChangeArrowheads="1"/>
          </p:cNvSpPr>
          <p:nvPr>
            <p:ph type="body" idx="1"/>
          </p:nvPr>
        </p:nvSpPr>
        <p:spPr>
          <a:noFill/>
        </p:spPr>
        <p:txBody>
          <a:bodyPr lIns="90653" tIns="45327" rIns="90653" bIns="45327"/>
          <a:lstStyle/>
          <a:p>
            <a:pPr eaLnBrk="1" hangingPunct="1"/>
            <a:endParaRPr lang="en-US" altLang="en-US">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p:spPr>
        <p:txBody>
          <a:bodyPr/>
          <a:lstStyle/>
          <a:p>
            <a:r>
              <a:rPr lang="en-CA" altLang="en-US" dirty="0">
                <a:cs typeface="Arial" panose="020B0604020202020204" pitchFamily="34" charset="0"/>
              </a:rPr>
              <a:t>Solution at: http://www.ece.ubc.ca/~matei/EECE411/proof-timestamps.pdf</a:t>
            </a:r>
          </a:p>
        </p:txBody>
      </p:sp>
      <p:sp>
        <p:nvSpPr>
          <p:cNvPr id="102404" name="Slide Number Placeholder 3"/>
          <p:cNvSpPr>
            <a:spLocks noGrp="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5AFA46AF-2BCD-4D94-A51E-E5DF3AD6ACA4}" type="slidenum">
              <a:rPr lang="en-US" altLang="en-US" sz="1200" smtClean="0">
                <a:latin typeface="Times New Roman" panose="02020603050405020304" pitchFamily="18" charset="0"/>
              </a:rPr>
              <a:pPr/>
              <a:t>67</a:t>
            </a:fld>
            <a:endParaRPr lang="en-US" altLang="en-US" sz="12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cs typeface="Arial" panose="020B0604020202020204" pitchFamily="34" charset="0"/>
              </a:defRPr>
            </a:lvl1pPr>
            <a:lvl2pPr marL="742950" indent="-285750">
              <a:defRPr sz="1600">
                <a:solidFill>
                  <a:schemeClr val="tx1"/>
                </a:solidFill>
                <a:latin typeface="Tahoma" panose="020B0604030504040204" pitchFamily="34" charset="0"/>
                <a:cs typeface="Arial" panose="020B0604020202020204" pitchFamily="34" charset="0"/>
              </a:defRPr>
            </a:lvl2pPr>
            <a:lvl3pPr marL="1143000" indent="-228600">
              <a:defRPr sz="1600">
                <a:solidFill>
                  <a:schemeClr val="tx1"/>
                </a:solidFill>
                <a:latin typeface="Tahoma" panose="020B0604030504040204" pitchFamily="34" charset="0"/>
                <a:cs typeface="Arial" panose="020B0604020202020204" pitchFamily="34" charset="0"/>
              </a:defRPr>
            </a:lvl3pPr>
            <a:lvl4pPr marL="1600200" indent="-228600">
              <a:defRPr sz="1600">
                <a:solidFill>
                  <a:schemeClr val="tx1"/>
                </a:solidFill>
                <a:latin typeface="Tahoma" panose="020B0604030504040204" pitchFamily="34" charset="0"/>
                <a:cs typeface="Arial" panose="020B0604020202020204" pitchFamily="34" charset="0"/>
              </a:defRPr>
            </a:lvl4pPr>
            <a:lvl5pPr marL="2057400" indent="-22860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fld id="{93F12491-8230-4473-8205-BFCD35446302}" type="slidenum">
              <a:rPr lang="en-US" altLang="en-US" sz="1200" smtClean="0">
                <a:latin typeface="Times New Roman" panose="02020603050405020304" pitchFamily="18" charset="0"/>
              </a:rPr>
              <a:pPr/>
              <a:t>76</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77</a:t>
            </a:fld>
            <a:endParaRPr lang="en-US"/>
          </a:p>
        </p:txBody>
      </p:sp>
    </p:spTree>
    <p:extLst>
      <p:ext uri="{BB962C8B-B14F-4D97-AF65-F5344CB8AC3E}">
        <p14:creationId xmlns:p14="http://schemas.microsoft.com/office/powerpoint/2010/main" val="234785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b="0" i="0" kern="1200" dirty="0">
                <a:solidFill>
                  <a:schemeClr val="tx1"/>
                </a:solidFill>
                <a:effectLst/>
                <a:latin typeface="Times New Roman" pitchFamily="18" charset="0"/>
                <a:ea typeface="+mn-ea"/>
                <a:cs typeface="Arial" charset="0"/>
              </a:rPr>
              <a:t>(1):  Point: once you mut multiple systems together (link by rail) you’ll start having coordination problems. </a:t>
            </a:r>
          </a:p>
          <a:p>
            <a:endParaRPr lang="en-CA" sz="1000" b="0" i="0" kern="1200" dirty="0">
              <a:solidFill>
                <a:schemeClr val="tx1"/>
              </a:solidFill>
              <a:effectLst/>
              <a:latin typeface="Times New Roman" pitchFamily="18" charset="0"/>
              <a:ea typeface="+mn-ea"/>
              <a:cs typeface="Arial" charset="0"/>
            </a:endParaRPr>
          </a:p>
          <a:p>
            <a:r>
              <a:rPr lang="en-CA" sz="1000" b="0" i="0" kern="1200" dirty="0">
                <a:solidFill>
                  <a:schemeClr val="tx1"/>
                </a:solidFill>
                <a:effectLst/>
                <a:latin typeface="Times New Roman" pitchFamily="18" charset="0"/>
                <a:ea typeface="+mn-ea"/>
                <a:cs typeface="Arial" charset="0"/>
              </a:rPr>
              <a:t>(2):  Point:  Reconciling clocks is messy – as always when “software” touches the limits of real world. </a:t>
            </a:r>
          </a:p>
          <a:p>
            <a:endParaRPr lang="en-CA" sz="1000" b="0" i="0" kern="1200" dirty="0">
              <a:solidFill>
                <a:schemeClr val="tx1"/>
              </a:solidFill>
              <a:effectLst/>
              <a:latin typeface="Times New Roman" pitchFamily="18" charset="0"/>
              <a:ea typeface="+mn-ea"/>
              <a:cs typeface="Arial" charset="0"/>
            </a:endParaRPr>
          </a:p>
          <a:p>
            <a:endParaRPr lang="en-CA" sz="1000" b="0" i="0" kern="1200" dirty="0">
              <a:solidFill>
                <a:schemeClr val="tx1"/>
              </a:solidFill>
              <a:effectLst/>
              <a:latin typeface="Times New Roman" pitchFamily="18" charset="0"/>
              <a:ea typeface="+mn-ea"/>
              <a:cs typeface="Arial" charset="0"/>
            </a:endParaRPr>
          </a:p>
          <a:p>
            <a:endParaRPr lang="en-CA" sz="1000" b="0" i="0" kern="1200" dirty="0">
              <a:solidFill>
                <a:schemeClr val="tx1"/>
              </a:solidFill>
              <a:effectLst/>
              <a:latin typeface="Times New Roman" pitchFamily="18" charset="0"/>
              <a:ea typeface="+mn-ea"/>
              <a:cs typeface="Arial" charset="0"/>
            </a:endParaRPr>
          </a:p>
          <a:p>
            <a:r>
              <a:rPr lang="en-CA" sz="1000" b="0" i="0" kern="1200" dirty="0">
                <a:solidFill>
                  <a:schemeClr val="tx1"/>
                </a:solidFill>
                <a:effectLst/>
                <a:latin typeface="Times New Roman" pitchFamily="18" charset="0"/>
                <a:ea typeface="+mn-ea"/>
                <a:cs typeface="Arial" charset="0"/>
              </a:rPr>
              <a:t>From</a:t>
            </a:r>
            <a:r>
              <a:rPr lang="en-CA" sz="1000" b="0" i="0" kern="1200" baseline="0" dirty="0">
                <a:solidFill>
                  <a:schemeClr val="tx1"/>
                </a:solidFill>
                <a:effectLst/>
                <a:latin typeface="Times New Roman" pitchFamily="18" charset="0"/>
                <a:ea typeface="+mn-ea"/>
                <a:cs typeface="Arial" charset="0"/>
              </a:rPr>
              <a:t>: https://en.wikipedia.org/wiki/Leap_second</a:t>
            </a:r>
          </a:p>
          <a:p>
            <a:endParaRPr lang="en-CA" sz="1000" b="0" i="0" kern="1200" dirty="0">
              <a:solidFill>
                <a:schemeClr val="tx1"/>
              </a:solidFill>
              <a:effectLst/>
              <a:latin typeface="Times New Roman" pitchFamily="18" charset="0"/>
              <a:ea typeface="+mn-ea"/>
              <a:cs typeface="Arial" charset="0"/>
            </a:endParaRPr>
          </a:p>
          <a:p>
            <a:r>
              <a:rPr lang="en-CA" sz="1000" b="0" i="0" kern="1200" dirty="0">
                <a:solidFill>
                  <a:schemeClr val="tx1"/>
                </a:solidFill>
                <a:effectLst/>
                <a:latin typeface="Times New Roman" pitchFamily="18" charset="0"/>
                <a:ea typeface="+mn-ea"/>
                <a:cs typeface="Arial" charset="0"/>
              </a:rPr>
              <a:t>A </a:t>
            </a:r>
            <a:r>
              <a:rPr lang="en-CA" sz="1000" b="1" i="0" kern="1200" dirty="0">
                <a:solidFill>
                  <a:schemeClr val="tx1"/>
                </a:solidFill>
                <a:effectLst/>
                <a:latin typeface="Times New Roman" pitchFamily="18" charset="0"/>
                <a:ea typeface="+mn-ea"/>
                <a:cs typeface="Arial" charset="0"/>
              </a:rPr>
              <a:t>leap second</a:t>
            </a:r>
            <a:r>
              <a:rPr lang="en-CA" sz="1000" b="0" i="0" kern="1200" dirty="0">
                <a:solidFill>
                  <a:schemeClr val="tx1"/>
                </a:solidFill>
                <a:effectLst/>
                <a:latin typeface="Times New Roman" pitchFamily="18" charset="0"/>
                <a:ea typeface="+mn-ea"/>
                <a:cs typeface="Arial" charset="0"/>
              </a:rPr>
              <a:t> is a one-</a:t>
            </a:r>
            <a:r>
              <a:rPr lang="en-CA" sz="1000" b="0" i="0" u="none" strike="noStrike" kern="1200" dirty="0">
                <a:solidFill>
                  <a:schemeClr val="tx1"/>
                </a:solidFill>
                <a:effectLst/>
                <a:latin typeface="Times New Roman" pitchFamily="18" charset="0"/>
                <a:ea typeface="+mn-ea"/>
                <a:cs typeface="Arial" charset="0"/>
                <a:hlinkClick r:id="rId3" tooltip="Second"/>
              </a:rPr>
              <a:t>second</a:t>
            </a:r>
            <a:r>
              <a:rPr lang="en-CA" sz="1000" b="0" i="0" kern="1200" dirty="0">
                <a:solidFill>
                  <a:schemeClr val="tx1"/>
                </a:solidFill>
                <a:effectLst/>
                <a:latin typeface="Times New Roman" pitchFamily="18" charset="0"/>
                <a:ea typeface="+mn-ea"/>
                <a:cs typeface="Arial" charset="0"/>
              </a:rPr>
              <a:t> adjustment that is occasionally applied to </a:t>
            </a:r>
            <a:r>
              <a:rPr lang="en-CA" sz="1000" b="0" i="0" u="none" strike="noStrike" kern="1200" dirty="0">
                <a:solidFill>
                  <a:schemeClr val="tx1"/>
                </a:solidFill>
                <a:effectLst/>
                <a:latin typeface="Times New Roman" pitchFamily="18" charset="0"/>
                <a:ea typeface="+mn-ea"/>
                <a:cs typeface="Arial" charset="0"/>
                <a:hlinkClick r:id="rId4" tooltip="Coordinated Universal Time"/>
              </a:rPr>
              <a:t>Coordinated Universal Time</a:t>
            </a:r>
            <a:r>
              <a:rPr lang="en-CA" sz="1000" b="0" i="0" kern="1200" dirty="0">
                <a:solidFill>
                  <a:schemeClr val="tx1"/>
                </a:solidFill>
                <a:effectLst/>
                <a:latin typeface="Times New Roman" pitchFamily="18" charset="0"/>
                <a:ea typeface="+mn-ea"/>
                <a:cs typeface="Arial" charset="0"/>
              </a:rPr>
              <a:t> (UTC), to accommodate the difference between precise time (</a:t>
            </a:r>
            <a:r>
              <a:rPr lang="en-CA" sz="1000" b="0" i="0" u="none" strike="noStrike" kern="1200" dirty="0">
                <a:solidFill>
                  <a:schemeClr val="tx1"/>
                </a:solidFill>
                <a:effectLst/>
                <a:latin typeface="Times New Roman" pitchFamily="18" charset="0"/>
                <a:ea typeface="+mn-ea"/>
                <a:cs typeface="Arial" charset="0"/>
                <a:hlinkClick r:id="rId5" tooltip="International Atomic Time"/>
              </a:rPr>
              <a:t>International Atomic Time</a:t>
            </a:r>
            <a:r>
              <a:rPr lang="en-CA" sz="1000" b="0" i="0" kern="1200" dirty="0">
                <a:solidFill>
                  <a:schemeClr val="tx1"/>
                </a:solidFill>
                <a:effectLst/>
                <a:latin typeface="Times New Roman" pitchFamily="18" charset="0"/>
                <a:ea typeface="+mn-ea"/>
                <a:cs typeface="Arial" charset="0"/>
              </a:rPr>
              <a:t> (TAI), as measured by </a:t>
            </a:r>
            <a:r>
              <a:rPr lang="en-CA" sz="1000" b="0" i="0" u="none" strike="noStrike" kern="1200" dirty="0">
                <a:solidFill>
                  <a:schemeClr val="tx1"/>
                </a:solidFill>
                <a:effectLst/>
                <a:latin typeface="Times New Roman" pitchFamily="18" charset="0"/>
                <a:ea typeface="+mn-ea"/>
                <a:cs typeface="Arial" charset="0"/>
                <a:hlinkClick r:id="rId6" tooltip="Atomic clock"/>
              </a:rPr>
              <a:t>atomic clocks</a:t>
            </a:r>
            <a:r>
              <a:rPr lang="en-CA" sz="1000" b="0" i="0" kern="1200" dirty="0">
                <a:solidFill>
                  <a:schemeClr val="tx1"/>
                </a:solidFill>
                <a:effectLst/>
                <a:latin typeface="Times New Roman" pitchFamily="18" charset="0"/>
                <a:ea typeface="+mn-ea"/>
                <a:cs typeface="Arial" charset="0"/>
              </a:rPr>
              <a:t>) and imprecise </a:t>
            </a:r>
            <a:r>
              <a:rPr lang="en-CA" sz="1000" b="0" i="0" u="none" strike="noStrike" kern="1200" dirty="0">
                <a:solidFill>
                  <a:schemeClr val="tx1"/>
                </a:solidFill>
                <a:effectLst/>
                <a:latin typeface="Times New Roman" pitchFamily="18" charset="0"/>
                <a:ea typeface="+mn-ea"/>
                <a:cs typeface="Arial" charset="0"/>
                <a:hlinkClick r:id="rId7" tooltip="Solar time"/>
              </a:rPr>
              <a:t>observed solar time</a:t>
            </a:r>
            <a:r>
              <a:rPr lang="en-CA" sz="1000" b="0" i="0" kern="1200" dirty="0">
                <a:solidFill>
                  <a:schemeClr val="tx1"/>
                </a:solidFill>
                <a:effectLst/>
                <a:latin typeface="Times New Roman" pitchFamily="18" charset="0"/>
                <a:ea typeface="+mn-ea"/>
                <a:cs typeface="Arial" charset="0"/>
              </a:rPr>
              <a:t> (</a:t>
            </a:r>
            <a:r>
              <a:rPr lang="en-CA" sz="1000" b="0" i="0" u="none" strike="noStrike" kern="1200" dirty="0">
                <a:solidFill>
                  <a:schemeClr val="tx1"/>
                </a:solidFill>
                <a:effectLst/>
                <a:latin typeface="Times New Roman" pitchFamily="18" charset="0"/>
                <a:ea typeface="+mn-ea"/>
                <a:cs typeface="Arial" charset="0"/>
                <a:hlinkClick r:id="rId8" tooltip="UT1"/>
              </a:rPr>
              <a:t>UT1</a:t>
            </a:r>
            <a:r>
              <a:rPr lang="en-CA" sz="1000" b="0" i="0" kern="1200" dirty="0">
                <a:solidFill>
                  <a:schemeClr val="tx1"/>
                </a:solidFill>
                <a:effectLst/>
                <a:latin typeface="Times New Roman" pitchFamily="18" charset="0"/>
                <a:ea typeface="+mn-ea"/>
                <a:cs typeface="Arial" charset="0"/>
              </a:rPr>
              <a:t>), which varies due to </a:t>
            </a:r>
            <a:r>
              <a:rPr lang="en-CA" sz="1000" b="0" i="0" u="none" strike="noStrike" kern="1200" dirty="0">
                <a:solidFill>
                  <a:schemeClr val="tx1"/>
                </a:solidFill>
                <a:effectLst/>
                <a:latin typeface="Times New Roman" pitchFamily="18" charset="0"/>
                <a:ea typeface="+mn-ea"/>
                <a:cs typeface="Arial" charset="0"/>
                <a:hlinkClick r:id="rId9" tooltip="Earth rotation"/>
              </a:rPr>
              <a:t>irregularities</a:t>
            </a:r>
            <a:r>
              <a:rPr lang="en-CA" sz="1000" b="0" i="0" kern="1200" dirty="0">
                <a:solidFill>
                  <a:schemeClr val="tx1"/>
                </a:solidFill>
                <a:effectLst/>
                <a:latin typeface="Times New Roman" pitchFamily="18" charset="0"/>
                <a:ea typeface="+mn-ea"/>
                <a:cs typeface="Arial" charset="0"/>
              </a:rPr>
              <a:t> and long-term </a:t>
            </a:r>
            <a:r>
              <a:rPr lang="en-CA" sz="1000" b="0" i="0" u="none" strike="noStrike" kern="1200" dirty="0">
                <a:solidFill>
                  <a:schemeClr val="tx1"/>
                </a:solidFill>
                <a:effectLst/>
                <a:latin typeface="Times New Roman" pitchFamily="18" charset="0"/>
                <a:ea typeface="+mn-ea"/>
                <a:cs typeface="Arial" charset="0"/>
                <a:hlinkClick r:id="rId10" tooltip="ΔT (timekeeping)"/>
              </a:rPr>
              <a:t>slowdown in the Earth's rotation</a:t>
            </a:r>
            <a:r>
              <a:rPr lang="en-CA" sz="1000" b="0" i="0" kern="1200" dirty="0">
                <a:solidFill>
                  <a:schemeClr val="tx1"/>
                </a:solidFill>
                <a:effectLst/>
                <a:latin typeface="Times New Roman" pitchFamily="18" charset="0"/>
                <a:ea typeface="+mn-ea"/>
                <a:cs typeface="Arial" charset="0"/>
              </a:rPr>
              <a:t>. The UTC time standard, widely used for international timekeeping and as the reference for </a:t>
            </a:r>
            <a:r>
              <a:rPr lang="en-CA" sz="1000" b="0" i="0" u="none" strike="noStrike" kern="1200" dirty="0">
                <a:solidFill>
                  <a:schemeClr val="tx1"/>
                </a:solidFill>
                <a:effectLst/>
                <a:latin typeface="Times New Roman" pitchFamily="18" charset="0"/>
                <a:ea typeface="+mn-ea"/>
                <a:cs typeface="Arial" charset="0"/>
                <a:hlinkClick r:id="rId11" tooltip="Civil time"/>
              </a:rPr>
              <a:t>civil time</a:t>
            </a:r>
            <a:r>
              <a:rPr lang="en-CA" sz="1000" b="0" i="0" kern="1200" dirty="0">
                <a:solidFill>
                  <a:schemeClr val="tx1"/>
                </a:solidFill>
                <a:effectLst/>
                <a:latin typeface="Times New Roman" pitchFamily="18" charset="0"/>
                <a:ea typeface="+mn-ea"/>
                <a:cs typeface="Arial" charset="0"/>
              </a:rPr>
              <a:t> in most countries, uses TAI and consequently would run ahead of observed solar time unless it is reset to UT1 as needed. The leap second facility exists to provide this adjustment.</a:t>
            </a:r>
          </a:p>
          <a:p>
            <a:r>
              <a:rPr lang="en-CA" sz="1000" b="0" i="0" kern="1200" dirty="0">
                <a:solidFill>
                  <a:schemeClr val="tx1"/>
                </a:solidFill>
                <a:effectLst/>
                <a:latin typeface="Times New Roman" pitchFamily="18" charset="0"/>
                <a:ea typeface="+mn-ea"/>
                <a:cs typeface="Arial" charset="0"/>
              </a:rPr>
              <a:t>    Because the Earth's rotation speed varies in response to climatic and geological events,</a:t>
            </a:r>
            <a:r>
              <a:rPr lang="en-CA" sz="1000" b="0" i="0" u="none" strike="noStrike" kern="1200" baseline="30000" dirty="0">
                <a:solidFill>
                  <a:schemeClr val="tx1"/>
                </a:solidFill>
                <a:effectLst/>
                <a:latin typeface="Times New Roman" pitchFamily="18" charset="0"/>
                <a:ea typeface="+mn-ea"/>
                <a:cs typeface="Arial" charset="0"/>
                <a:hlinkClick r:id="rId12"/>
              </a:rPr>
              <a:t>[1]</a:t>
            </a:r>
            <a:r>
              <a:rPr lang="en-CA" sz="1000" b="0" i="0" kern="1200" dirty="0">
                <a:solidFill>
                  <a:schemeClr val="tx1"/>
                </a:solidFill>
                <a:effectLst/>
                <a:latin typeface="Times New Roman" pitchFamily="18" charset="0"/>
                <a:ea typeface="+mn-ea"/>
                <a:cs typeface="Arial" charset="0"/>
              </a:rPr>
              <a:t> UTC leap seconds are irregularly spaced and unpredictable. Insertion of each UTC leap second is usually decided about six months in advance by the </a:t>
            </a:r>
            <a:r>
              <a:rPr lang="en-CA" sz="1000" b="0" i="0" u="none" strike="noStrike" kern="1200" dirty="0">
                <a:solidFill>
                  <a:schemeClr val="tx1"/>
                </a:solidFill>
                <a:effectLst/>
                <a:latin typeface="Times New Roman" pitchFamily="18" charset="0"/>
                <a:ea typeface="+mn-ea"/>
                <a:cs typeface="Arial" charset="0"/>
                <a:hlinkClick r:id="rId13" tooltip="International Earth Rotation and Reference Systems Service"/>
              </a:rPr>
              <a:t>International Earth Rotation and Reference Systems Service</a:t>
            </a:r>
            <a:r>
              <a:rPr lang="en-CA" sz="1000" b="0" i="0" kern="1200" dirty="0">
                <a:solidFill>
                  <a:schemeClr val="tx1"/>
                </a:solidFill>
                <a:effectLst/>
                <a:latin typeface="Times New Roman" pitchFamily="18" charset="0"/>
                <a:ea typeface="+mn-ea"/>
                <a:cs typeface="Arial" charset="0"/>
              </a:rPr>
              <a:t> (IERS), to ensure that the difference between the UTC and UT1 readings will never exceed 0.9 seconds.</a:t>
            </a:r>
            <a:r>
              <a:rPr lang="en-CA" sz="1000" b="0" i="0" u="none" strike="noStrike" kern="1200" baseline="30000" dirty="0">
                <a:solidFill>
                  <a:schemeClr val="tx1"/>
                </a:solidFill>
                <a:effectLst/>
                <a:latin typeface="Times New Roman" pitchFamily="18" charset="0"/>
                <a:ea typeface="+mn-ea"/>
                <a:cs typeface="Arial" charset="0"/>
                <a:hlinkClick r:id="rId14"/>
              </a:rPr>
              <a:t>[2]</a:t>
            </a:r>
            <a:r>
              <a:rPr lang="en-CA" sz="1000" b="0" i="0" u="none" strike="noStrike" kern="1200" baseline="30000" dirty="0">
                <a:solidFill>
                  <a:schemeClr val="tx1"/>
                </a:solidFill>
                <a:effectLst/>
                <a:latin typeface="Times New Roman" pitchFamily="18" charset="0"/>
                <a:ea typeface="+mn-ea"/>
                <a:cs typeface="Arial" charset="0"/>
                <a:hlinkClick r:id="rId15"/>
              </a:rPr>
              <a:t>[3]</a:t>
            </a:r>
            <a:endParaRPr lang="en-CA" sz="1000" b="0" i="0" u="none" strike="noStrike" kern="1200" baseline="30000" dirty="0">
              <a:solidFill>
                <a:schemeClr val="tx1"/>
              </a:solidFill>
              <a:effectLst/>
              <a:latin typeface="Times New Roman" pitchFamily="18" charset="0"/>
              <a:ea typeface="+mn-ea"/>
              <a:cs typeface="Arial" charset="0"/>
            </a:endParaRPr>
          </a:p>
          <a:p>
            <a:r>
              <a:rPr lang="en-CA" sz="1000" b="0" i="0" kern="1200" dirty="0">
                <a:solidFill>
                  <a:schemeClr val="tx1"/>
                </a:solidFill>
                <a:effectLst/>
                <a:latin typeface="Times New Roman" pitchFamily="18" charset="0"/>
                <a:ea typeface="+mn-ea"/>
                <a:cs typeface="Arial" charset="0"/>
              </a:rPr>
              <a:t>    This practice has proven disruptive, particularly in the twenty-first century and especially in services that depend on precise </a:t>
            </a:r>
            <a:r>
              <a:rPr lang="en-CA" sz="1000" b="0" i="0" u="none" strike="noStrike" kern="1200" dirty="0">
                <a:solidFill>
                  <a:schemeClr val="tx1"/>
                </a:solidFill>
                <a:effectLst/>
                <a:latin typeface="Times New Roman" pitchFamily="18" charset="0"/>
                <a:ea typeface="+mn-ea"/>
                <a:cs typeface="Arial" charset="0"/>
                <a:hlinkClick r:id="rId16" tooltip="Timestamp"/>
              </a:rPr>
              <a:t>timestamping</a:t>
            </a:r>
            <a:r>
              <a:rPr lang="en-CA" sz="1000" b="0" i="0" kern="1200" dirty="0">
                <a:solidFill>
                  <a:schemeClr val="tx1"/>
                </a:solidFill>
                <a:effectLst/>
                <a:latin typeface="Times New Roman" pitchFamily="18" charset="0"/>
                <a:ea typeface="+mn-ea"/>
                <a:cs typeface="Arial" charset="0"/>
              </a:rPr>
              <a:t> or time-critical </a:t>
            </a:r>
            <a:r>
              <a:rPr lang="en-CA" sz="1000" b="0" i="0" u="none" strike="noStrike" kern="1200" dirty="0">
                <a:solidFill>
                  <a:schemeClr val="tx1"/>
                </a:solidFill>
                <a:effectLst/>
                <a:latin typeface="Times New Roman" pitchFamily="18" charset="0"/>
                <a:ea typeface="+mn-ea"/>
                <a:cs typeface="Arial" charset="0"/>
                <a:hlinkClick r:id="rId17" tooltip="Process control"/>
              </a:rPr>
              <a:t>process control</a:t>
            </a:r>
            <a:r>
              <a:rPr lang="en-CA" sz="1000" b="0" i="0" kern="1200" dirty="0">
                <a:solidFill>
                  <a:schemeClr val="tx1"/>
                </a:solidFill>
                <a:effectLst/>
                <a:latin typeface="Times New Roman" pitchFamily="18" charset="0"/>
                <a:ea typeface="+mn-ea"/>
                <a:cs typeface="Arial" charset="0"/>
              </a:rPr>
              <a:t>. The relevant international standards body</a:t>
            </a:r>
            <a:r>
              <a:rPr lang="en-CA" sz="1000" b="0" i="0" kern="1200" baseline="30000" dirty="0">
                <a:solidFill>
                  <a:schemeClr val="tx1"/>
                </a:solidFill>
                <a:effectLst/>
                <a:latin typeface="Times New Roman" pitchFamily="18" charset="0"/>
                <a:ea typeface="+mn-ea"/>
                <a:cs typeface="Arial" charset="0"/>
              </a:rPr>
              <a:t>[</a:t>
            </a:r>
            <a:r>
              <a:rPr lang="en-CA" sz="1000" b="0" i="1" u="none" strike="noStrike" kern="1200" baseline="30000" dirty="0">
                <a:solidFill>
                  <a:schemeClr val="tx1"/>
                </a:solidFill>
                <a:effectLst/>
                <a:latin typeface="Times New Roman" pitchFamily="18" charset="0"/>
                <a:ea typeface="+mn-ea"/>
                <a:cs typeface="Arial" charset="0"/>
                <a:hlinkClick r:id="rId18" tooltip="Wikipedia:Manual of Style/Words to watch"/>
              </a:rPr>
              <a:t>who?</a:t>
            </a:r>
            <a:r>
              <a:rPr lang="en-CA" sz="1000" b="0" i="0" kern="1200" baseline="30000" dirty="0">
                <a:solidFill>
                  <a:schemeClr val="tx1"/>
                </a:solidFill>
                <a:effectLst/>
                <a:latin typeface="Times New Roman" pitchFamily="18" charset="0"/>
                <a:ea typeface="+mn-ea"/>
                <a:cs typeface="Arial" charset="0"/>
              </a:rPr>
              <a:t>]</a:t>
            </a:r>
            <a:r>
              <a:rPr lang="en-CA" sz="1000" b="0" i="0" kern="1200" dirty="0">
                <a:solidFill>
                  <a:schemeClr val="tx1"/>
                </a:solidFill>
                <a:effectLst/>
                <a:latin typeface="Times New Roman" pitchFamily="18" charset="0"/>
                <a:ea typeface="+mn-ea"/>
                <a:cs typeface="Arial" charset="0"/>
              </a:rPr>
              <a:t> has been debating whether or not to continue the practice.</a:t>
            </a:r>
          </a:p>
          <a:p>
            <a:r>
              <a:rPr lang="en-CA" sz="1000" dirty="0"/>
              <a:t>…</a:t>
            </a:r>
          </a:p>
          <a:p>
            <a:pPr algn="l"/>
            <a:r>
              <a:rPr lang="en-US" sz="1200" b="0" i="0" dirty="0">
                <a:solidFill>
                  <a:srgbClr val="000000"/>
                </a:solidFill>
                <a:effectLst/>
                <a:latin typeface="Linux Libertine"/>
              </a:rPr>
              <a:t>Issues created by insertion (or removal) of leap seconds</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19" tooltip="Edit section: Issues created by insertion (or removal) of leap seconds"/>
              </a:rPr>
              <a:t>edit</a:t>
            </a:r>
            <a:r>
              <a:rPr lang="en-US" sz="1200" b="0" i="0" dirty="0">
                <a:solidFill>
                  <a:srgbClr val="54595D"/>
                </a:solidFill>
                <a:effectLst/>
                <a:latin typeface="Arial" panose="020B0604020202020204" pitchFamily="34" charset="0"/>
              </a:rPr>
              <a:t>]</a:t>
            </a:r>
            <a:endParaRPr lang="en-US" sz="1200" b="0" i="0" dirty="0">
              <a:solidFill>
                <a:srgbClr val="000000"/>
              </a:solidFill>
              <a:effectLst/>
              <a:latin typeface="Linux Libertine"/>
            </a:endParaRPr>
          </a:p>
          <a:p>
            <a:pPr algn="l"/>
            <a:r>
              <a:rPr lang="en-US" sz="1200" b="1" i="0" dirty="0">
                <a:solidFill>
                  <a:srgbClr val="000000"/>
                </a:solidFill>
                <a:effectLst/>
                <a:latin typeface="Arial" panose="020B0604020202020204" pitchFamily="34" charset="0"/>
              </a:rPr>
              <a:t>Calculation of time differences and sequence of events</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20" tooltip="Edit section: Calculation of time differences and sequence of events"/>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To compute the elapsed time in seconds between two given UTC dates requires the consultation of a table of leap seconds, which needs to be updated whenever a new leap second is announced. Since leap seconds are known only 6 months in advance, time intervals for UTC dates further in the future cannot be computed.</a:t>
            </a:r>
          </a:p>
          <a:p>
            <a:pPr algn="l"/>
            <a:r>
              <a:rPr lang="en-US" sz="1200" b="1" i="0" dirty="0">
                <a:solidFill>
                  <a:srgbClr val="000000"/>
                </a:solidFill>
                <a:effectLst/>
                <a:latin typeface="Arial" panose="020B0604020202020204" pitchFamily="34" charset="0"/>
              </a:rPr>
              <a:t>Missing leap seconds announcement</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21" tooltip="Edit section: Missing leap seconds announcement"/>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Although </a:t>
            </a:r>
            <a:r>
              <a:rPr lang="en-US" sz="1200" b="0" i="0" u="none" strike="noStrike" dirty="0">
                <a:solidFill>
                  <a:srgbClr val="3366CC"/>
                </a:solidFill>
                <a:effectLst/>
                <a:latin typeface="Arial" panose="020B0604020202020204" pitchFamily="34" charset="0"/>
                <a:hlinkClick r:id="rId22" tooltip="International Bureau of Weights and Measures"/>
              </a:rPr>
              <a:t>BIPM</a:t>
            </a:r>
            <a:r>
              <a:rPr lang="en-US" sz="1200" b="0" i="0" dirty="0">
                <a:solidFill>
                  <a:srgbClr val="202122"/>
                </a:solidFill>
                <a:effectLst/>
                <a:latin typeface="Arial" panose="020B0604020202020204" pitchFamily="34" charset="0"/>
              </a:rPr>
              <a:t> announces a leap second 6 months in advance, most time distribution systems (</a:t>
            </a:r>
            <a:r>
              <a:rPr lang="en-US" sz="1200" b="0" i="0" u="none" strike="noStrike" dirty="0">
                <a:solidFill>
                  <a:srgbClr val="3366CC"/>
                </a:solidFill>
                <a:effectLst/>
                <a:latin typeface="Arial" panose="020B0604020202020204" pitchFamily="34" charset="0"/>
                <a:hlinkClick r:id="rId23" tooltip="SNTP"/>
              </a:rPr>
              <a:t>SNTP</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4" tooltip="IRIG-B"/>
              </a:rPr>
              <a:t>IRIG-B</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5" tooltip="Precision Time Protocol"/>
              </a:rPr>
              <a:t>PTP</a:t>
            </a:r>
            <a:r>
              <a:rPr lang="en-US" sz="1200" b="0" i="0" dirty="0">
                <a:solidFill>
                  <a:srgbClr val="202122"/>
                </a:solidFill>
                <a:effectLst/>
                <a:latin typeface="Arial" panose="020B0604020202020204" pitchFamily="34" charset="0"/>
              </a:rPr>
              <a:t>) announce leap seconds at most 12 hours in advance,</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6" tooltip="Wikipedia:Citation needed"/>
              </a:rPr>
              <a:t>citation needed</a:t>
            </a:r>
            <a:r>
              <a:rPr lang="en-US" sz="1200" b="0" i="0" baseline="3000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27"/>
              </a:rPr>
              <a:t>[55]</a:t>
            </a:r>
            <a:r>
              <a:rPr lang="en-US" sz="1200" b="0" i="0" dirty="0">
                <a:solidFill>
                  <a:srgbClr val="202122"/>
                </a:solidFill>
                <a:effectLst/>
                <a:latin typeface="Arial" panose="020B0604020202020204" pitchFamily="34" charset="0"/>
              </a:rPr>
              <a:t> sometimes only in the last minute and some even not at all (DNP 03).</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6" tooltip="Wikipedia:Citation needed"/>
              </a:rPr>
              <a:t>citation needed</a:t>
            </a:r>
            <a:r>
              <a:rPr lang="en-US" sz="1200" b="0" i="0" baseline="30000" dirty="0">
                <a:solidFill>
                  <a:srgbClr val="202122"/>
                </a:solidFill>
                <a:effectLst/>
                <a:latin typeface="Arial" panose="020B0604020202020204" pitchFamily="34" charset="0"/>
              </a:rPr>
              <a:t>]</a:t>
            </a:r>
            <a:r>
              <a:rPr lang="en-US" sz="1200" b="0" i="0" dirty="0">
                <a:solidFill>
                  <a:srgbClr val="202122"/>
                </a:solidFill>
                <a:effectLst/>
                <a:latin typeface="Arial" panose="020B0604020202020204" pitchFamily="34" charset="0"/>
              </a:rPr>
              <a:t> Clocks that are not regularly synchronized can miss a leap second, but still can claim to be perfectly synchronized.</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8" tooltip="Wikipedia:Please clarify"/>
              </a:rPr>
              <a:t>clarification needed</a:t>
            </a:r>
            <a:r>
              <a:rPr lang="en-US" sz="1200" b="0" i="0" baseline="30000" dirty="0">
                <a:solidFill>
                  <a:srgbClr val="202122"/>
                </a:solidFill>
                <a:effectLst/>
                <a:latin typeface="Arial" panose="020B0604020202020204" pitchFamily="34" charset="0"/>
              </a:rPr>
              <a:t>]</a:t>
            </a:r>
            <a:endParaRPr lang="en-US" sz="1200" b="0" i="0" dirty="0">
              <a:solidFill>
                <a:srgbClr val="202122"/>
              </a:solidFill>
              <a:effectLst/>
              <a:latin typeface="Arial" panose="020B0604020202020204" pitchFamily="34" charset="0"/>
            </a:endParaRPr>
          </a:p>
          <a:p>
            <a:pPr algn="l"/>
            <a:r>
              <a:rPr lang="en-US" sz="1200" b="1" i="0" dirty="0">
                <a:solidFill>
                  <a:srgbClr val="000000"/>
                </a:solidFill>
                <a:effectLst/>
                <a:latin typeface="Arial" panose="020B0604020202020204" pitchFamily="34" charset="0"/>
              </a:rPr>
              <a:t>Implementation differences</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29" tooltip="Edit section: Implementation differences"/>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Not all clocks implement leap seconds in the same manner. Leap seconds in </a:t>
            </a:r>
            <a:r>
              <a:rPr lang="en-US" sz="1200" b="0" i="0" u="none" strike="noStrike" dirty="0">
                <a:solidFill>
                  <a:srgbClr val="3366CC"/>
                </a:solidFill>
                <a:effectLst/>
                <a:latin typeface="Arial" panose="020B0604020202020204" pitchFamily="34" charset="0"/>
                <a:hlinkClick r:id="rId30" tooltip="Unix time"/>
              </a:rPr>
              <a:t>Unix time</a:t>
            </a:r>
            <a:r>
              <a:rPr lang="en-US" sz="1200" b="0" i="0" dirty="0">
                <a:solidFill>
                  <a:srgbClr val="202122"/>
                </a:solidFill>
                <a:effectLst/>
                <a:latin typeface="Arial" panose="020B0604020202020204" pitchFamily="34" charset="0"/>
              </a:rPr>
              <a:t> are commonly implemented by repeating 23:59:59 or adding the time-stamp 23:59:60. </a:t>
            </a:r>
            <a:r>
              <a:rPr lang="en-US" sz="1200" b="0" i="0" u="none" strike="noStrike" dirty="0">
                <a:solidFill>
                  <a:srgbClr val="3366CC"/>
                </a:solidFill>
                <a:effectLst/>
                <a:latin typeface="Arial" panose="020B0604020202020204" pitchFamily="34" charset="0"/>
                <a:hlinkClick r:id="rId31" tooltip="Network Time Protocol"/>
              </a:rPr>
              <a:t>Network Time Protocol</a:t>
            </a:r>
            <a:r>
              <a:rPr lang="en-US" sz="1200" b="0" i="0" dirty="0">
                <a:solidFill>
                  <a:srgbClr val="202122"/>
                </a:solidFill>
                <a:effectLst/>
                <a:latin typeface="Arial" panose="020B0604020202020204" pitchFamily="34" charset="0"/>
              </a:rPr>
              <a:t> (SNTP) freezes time during the leap second,</a:t>
            </a:r>
            <a:r>
              <a:rPr lang="en-US" sz="1200" b="0" i="0" u="none" strike="noStrike" baseline="30000" dirty="0">
                <a:solidFill>
                  <a:srgbClr val="3366CC"/>
                </a:solidFill>
                <a:effectLst/>
                <a:latin typeface="Arial" panose="020B0604020202020204" pitchFamily="34" charset="0"/>
                <a:hlinkClick r:id="rId32"/>
              </a:rPr>
              <a:t>[56]</a:t>
            </a:r>
            <a:r>
              <a:rPr lang="en-US" sz="1200" b="0" i="0" dirty="0">
                <a:solidFill>
                  <a:srgbClr val="202122"/>
                </a:solidFill>
                <a:effectLst/>
                <a:latin typeface="Arial" panose="020B0604020202020204" pitchFamily="34" charset="0"/>
              </a:rPr>
              <a:t> some time servers declare "alarm condition".</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6" tooltip="Wikipedia:Citation needed"/>
              </a:rPr>
              <a:t>citation needed</a:t>
            </a:r>
            <a:r>
              <a:rPr lang="en-US" sz="1200" b="0" i="0" baseline="30000" dirty="0">
                <a:solidFill>
                  <a:srgbClr val="202122"/>
                </a:solidFill>
                <a:effectLst/>
                <a:latin typeface="Arial" panose="020B0604020202020204" pitchFamily="34" charset="0"/>
              </a:rPr>
              <a:t>]</a:t>
            </a:r>
            <a:r>
              <a:rPr lang="en-US" sz="1200" b="0" i="0" dirty="0">
                <a:solidFill>
                  <a:srgbClr val="202122"/>
                </a:solidFill>
                <a:effectLst/>
                <a:latin typeface="Arial" panose="020B0604020202020204" pitchFamily="34" charset="0"/>
              </a:rPr>
              <a:t> Other schemes </a:t>
            </a:r>
            <a:r>
              <a:rPr lang="en-US" sz="1200" b="0" i="1" dirty="0">
                <a:solidFill>
                  <a:srgbClr val="202122"/>
                </a:solidFill>
                <a:effectLst/>
                <a:latin typeface="Arial" panose="020B0604020202020204" pitchFamily="34" charset="0"/>
              </a:rPr>
              <a:t>smear</a:t>
            </a:r>
            <a:r>
              <a:rPr lang="en-US" sz="1200" b="0" i="0" dirty="0">
                <a:solidFill>
                  <a:srgbClr val="202122"/>
                </a:solidFill>
                <a:effectLst/>
                <a:latin typeface="Arial" panose="020B0604020202020204" pitchFamily="34" charset="0"/>
              </a:rPr>
              <a:t> time in the vicinity of a leap second, spreading out the second of change over a longer period. This aims to avoid any negative effects of a substantial (by modern standards) step in time.</a:t>
            </a:r>
            <a:r>
              <a:rPr lang="en-US" sz="1200" b="0" i="0" u="none" strike="noStrike" baseline="30000" dirty="0">
                <a:solidFill>
                  <a:srgbClr val="3366CC"/>
                </a:solidFill>
                <a:effectLst/>
                <a:latin typeface="Arial" panose="020B0604020202020204" pitchFamily="34" charset="0"/>
                <a:hlinkClick r:id="rId33"/>
              </a:rPr>
              <a:t>[57]</a:t>
            </a:r>
            <a:r>
              <a:rPr lang="en-US" sz="1200" b="0" i="0" u="none" strike="noStrike" baseline="30000" dirty="0">
                <a:solidFill>
                  <a:srgbClr val="3366CC"/>
                </a:solidFill>
                <a:effectLst/>
                <a:latin typeface="Arial" panose="020B0604020202020204" pitchFamily="34" charset="0"/>
                <a:hlinkClick r:id="rId34"/>
              </a:rPr>
              <a:t>[58]</a:t>
            </a:r>
            <a:r>
              <a:rPr lang="en-US" sz="1200" b="0" i="0" dirty="0">
                <a:solidFill>
                  <a:srgbClr val="202122"/>
                </a:solidFill>
                <a:effectLst/>
                <a:latin typeface="Arial" panose="020B0604020202020204" pitchFamily="34" charset="0"/>
              </a:rPr>
              <a:t> This approach has led to differences between systems, as leap smear is not standardized and several different schemes are used in practice.</a:t>
            </a:r>
            <a:r>
              <a:rPr lang="en-US" sz="1200" b="0" i="0" u="none" strike="noStrike" baseline="30000" dirty="0">
                <a:solidFill>
                  <a:srgbClr val="3366CC"/>
                </a:solidFill>
                <a:effectLst/>
                <a:latin typeface="Arial" panose="020B0604020202020204" pitchFamily="34" charset="0"/>
                <a:hlinkClick r:id="rId35"/>
              </a:rPr>
              <a:t>[59]</a:t>
            </a:r>
            <a:endParaRPr lang="en-US" sz="1200" b="0" i="0" dirty="0">
              <a:solidFill>
                <a:srgbClr val="202122"/>
              </a:solidFill>
              <a:effectLst/>
              <a:latin typeface="Arial" panose="020B0604020202020204" pitchFamily="34" charset="0"/>
            </a:endParaRPr>
          </a:p>
          <a:p>
            <a:pPr algn="l"/>
            <a:r>
              <a:rPr lang="en-US" sz="1200" b="1" i="0" dirty="0">
                <a:solidFill>
                  <a:srgbClr val="000000"/>
                </a:solidFill>
                <a:effectLst/>
                <a:latin typeface="Arial" panose="020B0604020202020204" pitchFamily="34" charset="0"/>
              </a:rPr>
              <a:t>Textual representation of the leap second</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36" tooltip="Edit section: Textual representation of the leap second"/>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The textual representation of a leap second is defined by BIPM as "23:59:60". There are programs that are not familiar with this format and may report an error when dealing with such input.</a:t>
            </a:r>
          </a:p>
          <a:p>
            <a:pPr algn="l"/>
            <a:r>
              <a:rPr lang="en-US" sz="1200" b="1" i="0" dirty="0">
                <a:solidFill>
                  <a:srgbClr val="000000"/>
                </a:solidFill>
                <a:effectLst/>
                <a:latin typeface="Arial" panose="020B0604020202020204" pitchFamily="34" charset="0"/>
              </a:rPr>
              <a:t>Binary representation of the leap second</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37" tooltip="Edit section: Binary representation of the leap second"/>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Most computer operating systems and most time distribution systems represent time with a binary counter indicating the number of seconds elapsed since an arbitrary </a:t>
            </a:r>
            <a:r>
              <a:rPr lang="en-US" sz="1200" b="0" i="0" u="none" strike="noStrike" dirty="0">
                <a:solidFill>
                  <a:srgbClr val="3366CC"/>
                </a:solidFill>
                <a:effectLst/>
                <a:latin typeface="Arial" panose="020B0604020202020204" pitchFamily="34" charset="0"/>
                <a:hlinkClick r:id="rId38" tooltip="Epoch (reference date)"/>
              </a:rPr>
              <a:t>epoch</a:t>
            </a:r>
            <a:r>
              <a:rPr lang="en-US" sz="1200" b="0" i="0" dirty="0">
                <a:solidFill>
                  <a:srgbClr val="202122"/>
                </a:solidFill>
                <a:effectLst/>
                <a:latin typeface="Arial" panose="020B0604020202020204" pitchFamily="34" charset="0"/>
              </a:rPr>
              <a:t>; for instance, since 1970-01-01 00:00:00 in POSIX machines or since 1900-01-01 00:00:00 in NTP. This counter does not count positive leap seconds, and has no indicator that a leap second has been inserted, therefore two seconds in sequence will have the same counter value. Some computer operating systems, in particular Linux, assign to the leap second the counter value of the preceding, 23:59:59 second (59–59–0 sequence), while other computers (and the IRIG-B time distribution) assign to the leap second the counter value of the next, 00:00:00 second (59–0–0 sequence).</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6" tooltip="Wikipedia:Citation needed"/>
              </a:rPr>
              <a:t>citation needed</a:t>
            </a:r>
            <a:r>
              <a:rPr lang="en-US" sz="1200" b="0" i="0" baseline="30000" dirty="0">
                <a:solidFill>
                  <a:srgbClr val="202122"/>
                </a:solidFill>
                <a:effectLst/>
                <a:latin typeface="Arial" panose="020B0604020202020204" pitchFamily="34" charset="0"/>
              </a:rPr>
              <a:t>]</a:t>
            </a:r>
            <a:r>
              <a:rPr lang="en-US" sz="1200" b="0" i="0" dirty="0">
                <a:solidFill>
                  <a:srgbClr val="202122"/>
                </a:solidFill>
                <a:effectLst/>
                <a:latin typeface="Arial" panose="020B0604020202020204" pitchFamily="34" charset="0"/>
              </a:rPr>
              <a:t> Since there is no standard governing this sequence, the timestamp of values sampled at exactly the same time can vary by one second. This may explain flaws in time-critical systems that rely on timestamped values.</a:t>
            </a:r>
            <a:r>
              <a:rPr lang="en-US" sz="1200" b="0" i="0" u="none" strike="noStrike" baseline="30000" dirty="0">
                <a:solidFill>
                  <a:srgbClr val="3366CC"/>
                </a:solidFill>
                <a:effectLst/>
                <a:latin typeface="Arial" panose="020B0604020202020204" pitchFamily="34" charset="0"/>
                <a:hlinkClick r:id="rId39"/>
              </a:rPr>
              <a:t>[60]</a:t>
            </a:r>
            <a:endParaRPr lang="en-US" sz="1200" b="0" i="0" dirty="0">
              <a:solidFill>
                <a:srgbClr val="202122"/>
              </a:solidFill>
              <a:effectLst/>
              <a:latin typeface="Arial" panose="020B0604020202020204" pitchFamily="34" charset="0"/>
            </a:endParaRPr>
          </a:p>
          <a:p>
            <a:pPr algn="l"/>
            <a:r>
              <a:rPr lang="en-US" sz="1200" b="1" i="0" dirty="0">
                <a:solidFill>
                  <a:srgbClr val="000000"/>
                </a:solidFill>
                <a:effectLst/>
                <a:latin typeface="Arial" panose="020B0604020202020204" pitchFamily="34" charset="0"/>
              </a:rPr>
              <a:t>Other reported software problems associated with the leap second</a:t>
            </a:r>
            <a:r>
              <a:rPr lang="en-US" sz="1200" b="0" i="0" dirty="0">
                <a:solidFill>
                  <a:srgbClr val="54595D"/>
                </a:solidFill>
                <a:effectLst/>
                <a:latin typeface="Arial" panose="020B0604020202020204" pitchFamily="34" charset="0"/>
              </a:rPr>
              <a:t>[</a:t>
            </a:r>
            <a:r>
              <a:rPr lang="en-US" sz="1200" b="0" i="0" u="none" strike="noStrike" dirty="0">
                <a:solidFill>
                  <a:srgbClr val="3366CC"/>
                </a:solidFill>
                <a:effectLst/>
                <a:latin typeface="Arial" panose="020B0604020202020204" pitchFamily="34" charset="0"/>
                <a:hlinkClick r:id="rId40" tooltip="Edit section: Other reported software problems associated with the leap second"/>
              </a:rPr>
              <a:t>edit</a:t>
            </a:r>
            <a:r>
              <a:rPr lang="en-US" sz="1200" b="0" i="0" dirty="0">
                <a:solidFill>
                  <a:srgbClr val="54595D"/>
                </a:solidFill>
                <a:effectLst/>
                <a:latin typeface="Arial" panose="020B0604020202020204" pitchFamily="34" charset="0"/>
              </a:rPr>
              <a:t>]</a:t>
            </a:r>
            <a:endParaRPr lang="en-US" sz="1200" b="1" i="0" dirty="0">
              <a:solidFill>
                <a:srgbClr val="000000"/>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Several models of global navigation satellite receivers have software flaws associated with leap seconds:</a:t>
            </a:r>
          </a:p>
          <a:p>
            <a:pPr algn="l">
              <a:buFont typeface="Arial" panose="020B0604020202020204" pitchFamily="34" charset="0"/>
              <a:buChar char="•"/>
            </a:pPr>
            <a:r>
              <a:rPr lang="en-US" sz="1200" b="0" i="0" dirty="0">
                <a:solidFill>
                  <a:srgbClr val="202122"/>
                </a:solidFill>
                <a:effectLst/>
                <a:latin typeface="Arial" panose="020B0604020202020204" pitchFamily="34" charset="0"/>
              </a:rPr>
              <a:t>Some older versions of Motorola Oncore VP, UT, GT, and M12 GPS receivers had a software bug that would cause a single timestamp to be off by a day if no leap second was scheduled for 256 weeks. On November 28, 2003, this happened. At midnight, the receivers with this firmware reported November 29, 2003, for one second and then reverted to November 28, 2003.</a:t>
            </a:r>
            <a:r>
              <a:rPr lang="en-US" sz="1200" b="0" i="0" u="none" strike="noStrike" baseline="30000" dirty="0">
                <a:solidFill>
                  <a:srgbClr val="3366CC"/>
                </a:solidFill>
                <a:effectLst/>
                <a:latin typeface="Arial" panose="020B0604020202020204" pitchFamily="34" charset="0"/>
                <a:hlinkClick r:id="rId41"/>
              </a:rPr>
              <a:t>[61]</a:t>
            </a:r>
            <a:r>
              <a:rPr lang="en-US" sz="1200" b="0" i="0" u="none" strike="noStrike" baseline="30000" dirty="0">
                <a:solidFill>
                  <a:srgbClr val="3366CC"/>
                </a:solidFill>
                <a:effectLst/>
                <a:latin typeface="Arial" panose="020B0604020202020204" pitchFamily="34" charset="0"/>
                <a:hlinkClick r:id="rId42"/>
              </a:rPr>
              <a:t>[62]</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Older Trimble GPS receivers had a software flaw that would insert a leap second immediately after the </a:t>
            </a:r>
            <a:r>
              <a:rPr lang="en-US" sz="1200" b="0" i="0" u="none" strike="noStrike" dirty="0">
                <a:solidFill>
                  <a:srgbClr val="3366CC"/>
                </a:solidFill>
                <a:effectLst/>
                <a:latin typeface="Arial" panose="020B0604020202020204" pitchFamily="34" charset="0"/>
                <a:hlinkClick r:id="rId43" tooltip="List of GPS satellites"/>
              </a:rPr>
              <a:t>GPS constellation</a:t>
            </a:r>
            <a:r>
              <a:rPr lang="en-US" sz="1200" b="0" i="0" dirty="0">
                <a:solidFill>
                  <a:srgbClr val="202122"/>
                </a:solidFill>
                <a:effectLst/>
                <a:latin typeface="Arial" panose="020B0604020202020204" pitchFamily="34" charset="0"/>
              </a:rPr>
              <a:t> started broadcasting the next leap second insertion time (some months in advance of the actual leap second), rather than waiting for the next leap second to happen. This left the receiver's time off by a second in the interim.</a:t>
            </a:r>
            <a:r>
              <a:rPr lang="en-US" sz="1200" b="0" i="0" u="none" strike="noStrike" baseline="30000" dirty="0">
                <a:solidFill>
                  <a:srgbClr val="3366CC"/>
                </a:solidFill>
                <a:effectLst/>
                <a:latin typeface="Arial" panose="020B0604020202020204" pitchFamily="34" charset="0"/>
                <a:hlinkClick r:id="rId44"/>
              </a:rPr>
              <a:t>[63]</a:t>
            </a:r>
            <a:r>
              <a:rPr lang="en-US" sz="1200" b="0" i="0" u="none" strike="noStrike" baseline="30000" dirty="0">
                <a:solidFill>
                  <a:srgbClr val="3366CC"/>
                </a:solidFill>
                <a:effectLst/>
                <a:latin typeface="Arial" panose="020B0604020202020204" pitchFamily="34" charset="0"/>
                <a:hlinkClick r:id="rId45"/>
              </a:rPr>
              <a:t>[64]</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Older Datum </a:t>
            </a:r>
            <a:r>
              <a:rPr lang="en-US" sz="1200" b="0" i="0" dirty="0" err="1">
                <a:solidFill>
                  <a:srgbClr val="202122"/>
                </a:solidFill>
                <a:effectLst/>
                <a:latin typeface="Arial" panose="020B0604020202020204" pitchFamily="34" charset="0"/>
              </a:rPr>
              <a:t>Tymeserve</a:t>
            </a:r>
            <a:r>
              <a:rPr lang="en-US" sz="1200" b="0" i="0" dirty="0">
                <a:solidFill>
                  <a:srgbClr val="202122"/>
                </a:solidFill>
                <a:effectLst/>
                <a:latin typeface="Arial" panose="020B0604020202020204" pitchFamily="34" charset="0"/>
              </a:rPr>
              <a:t> 2100 GPS receivers and </a:t>
            </a:r>
            <a:r>
              <a:rPr lang="en-US" sz="1200" b="0" i="0" dirty="0" err="1">
                <a:solidFill>
                  <a:srgbClr val="202122"/>
                </a:solidFill>
                <a:effectLst/>
                <a:latin typeface="Arial" panose="020B0604020202020204" pitchFamily="34" charset="0"/>
              </a:rPr>
              <a:t>Symmetricom</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Tymeserve</a:t>
            </a:r>
            <a:r>
              <a:rPr lang="en-US" sz="1200" b="0" i="0" dirty="0">
                <a:solidFill>
                  <a:srgbClr val="202122"/>
                </a:solidFill>
                <a:effectLst/>
                <a:latin typeface="Arial" panose="020B0604020202020204" pitchFamily="34" charset="0"/>
              </a:rPr>
              <a:t> 2100 receivers apply a leap second as soon as the a leap second notification is received, instead of waiting for the correct date. The manufacturers no longer supports these models and no corrected software is available. A workaround has been described and tested, but if the GPS system rebroadcasts the announcement, or the unit is powered off, the problem will occur again.</a:t>
            </a:r>
            <a:r>
              <a:rPr lang="en-US" sz="1200" b="0" i="0" u="none" strike="noStrike" baseline="30000" dirty="0">
                <a:solidFill>
                  <a:srgbClr val="3366CC"/>
                </a:solidFill>
                <a:effectLst/>
                <a:latin typeface="Arial" panose="020B0604020202020204" pitchFamily="34" charset="0"/>
                <a:hlinkClick r:id="rId46"/>
              </a:rPr>
              <a:t>[65]</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Four different brands of navigational receivers that use data from </a:t>
            </a:r>
            <a:r>
              <a:rPr lang="en-US" sz="1200" b="0" i="0" u="none" strike="noStrike" dirty="0" err="1">
                <a:solidFill>
                  <a:srgbClr val="3366CC"/>
                </a:solidFill>
                <a:effectLst/>
                <a:latin typeface="Arial" panose="020B0604020202020204" pitchFamily="34" charset="0"/>
                <a:hlinkClick r:id="rId47" tooltip="BeiDou Navigation Satellite System"/>
              </a:rPr>
              <a:t>BeiDou</a:t>
            </a:r>
            <a:r>
              <a:rPr lang="en-US" sz="1200" b="0" i="0" dirty="0">
                <a:solidFill>
                  <a:srgbClr val="202122"/>
                </a:solidFill>
                <a:effectLst/>
                <a:latin typeface="Arial" panose="020B0604020202020204" pitchFamily="34" charset="0"/>
              </a:rPr>
              <a:t> satellites were found to implement leap seconds one day early.</a:t>
            </a:r>
            <a:r>
              <a:rPr lang="en-US" sz="1200" b="0" i="0" u="none" strike="noStrike" baseline="30000" dirty="0">
                <a:solidFill>
                  <a:srgbClr val="3366CC"/>
                </a:solidFill>
                <a:effectLst/>
                <a:latin typeface="Arial" panose="020B0604020202020204" pitchFamily="34" charset="0"/>
                <a:hlinkClick r:id="rId48"/>
              </a:rPr>
              <a:t>[66]</a:t>
            </a:r>
            <a:r>
              <a:rPr lang="en-US" sz="1200" b="0" i="0" dirty="0">
                <a:solidFill>
                  <a:srgbClr val="202122"/>
                </a:solidFill>
                <a:effectLst/>
                <a:latin typeface="Arial" panose="020B0604020202020204" pitchFamily="34" charset="0"/>
              </a:rPr>
              <a:t> This was traced to a bug related to how the </a:t>
            </a:r>
            <a:r>
              <a:rPr lang="en-US" sz="1200" b="0" i="0" dirty="0" err="1">
                <a:solidFill>
                  <a:srgbClr val="202122"/>
                </a:solidFill>
                <a:effectLst/>
                <a:latin typeface="Arial" panose="020B0604020202020204" pitchFamily="34" charset="0"/>
              </a:rPr>
              <a:t>BeiDou</a:t>
            </a:r>
            <a:r>
              <a:rPr lang="en-US" sz="1200" b="0" i="0" dirty="0">
                <a:solidFill>
                  <a:srgbClr val="202122"/>
                </a:solidFill>
                <a:effectLst/>
                <a:latin typeface="Arial" panose="020B0604020202020204" pitchFamily="34" charset="0"/>
              </a:rPr>
              <a:t> protocol numbers the days of the week.</a:t>
            </a:r>
          </a:p>
          <a:p>
            <a:pPr algn="l"/>
            <a:r>
              <a:rPr lang="en-US" sz="1200" b="0" i="0" dirty="0">
                <a:solidFill>
                  <a:srgbClr val="202122"/>
                </a:solidFill>
                <a:effectLst/>
                <a:latin typeface="Arial" panose="020B0604020202020204" pitchFamily="34" charset="0"/>
              </a:rPr>
              <a:t>Several software vendors have distributed software that has not properly functioned with the concept of leap seconds:</a:t>
            </a:r>
          </a:p>
          <a:p>
            <a:pPr algn="l">
              <a:buFont typeface="Arial" panose="020B0604020202020204" pitchFamily="34" charset="0"/>
              <a:buChar char="•"/>
            </a:pPr>
            <a:r>
              <a:rPr lang="en-US" sz="1200" b="0" i="0" dirty="0">
                <a:solidFill>
                  <a:srgbClr val="202122"/>
                </a:solidFill>
                <a:effectLst/>
                <a:latin typeface="Arial" panose="020B0604020202020204" pitchFamily="34" charset="0"/>
              </a:rPr>
              <a:t>NTP specifies a flag to inform the receiver that a leap second is imminent. However, some NTP server implementations have failed to set their leap second flag correctly.</a:t>
            </a:r>
            <a:r>
              <a:rPr lang="en-US" sz="1200" b="0" i="0" u="none" strike="noStrike" baseline="30000" dirty="0">
                <a:solidFill>
                  <a:srgbClr val="3366CC"/>
                </a:solidFill>
                <a:effectLst/>
                <a:latin typeface="Arial" panose="020B0604020202020204" pitchFamily="34" charset="0"/>
                <a:hlinkClick r:id="rId49"/>
              </a:rPr>
              <a:t>[67]</a:t>
            </a:r>
            <a:r>
              <a:rPr lang="en-US" sz="1200" b="0" i="0" u="none" strike="noStrike" baseline="30000" dirty="0">
                <a:solidFill>
                  <a:srgbClr val="3366CC"/>
                </a:solidFill>
                <a:effectLst/>
                <a:latin typeface="Arial" panose="020B0604020202020204" pitchFamily="34" charset="0"/>
                <a:hlinkClick r:id="rId50"/>
              </a:rPr>
              <a:t>[68]</a:t>
            </a:r>
            <a:r>
              <a:rPr lang="en-US" sz="1200" b="0" i="0" u="none" strike="noStrike" baseline="30000" dirty="0">
                <a:solidFill>
                  <a:srgbClr val="3366CC"/>
                </a:solidFill>
                <a:effectLst/>
                <a:latin typeface="Arial" panose="020B0604020202020204" pitchFamily="34" charset="0"/>
                <a:hlinkClick r:id="rId51"/>
              </a:rPr>
              <a:t>[69]</a:t>
            </a:r>
            <a:r>
              <a:rPr lang="en-US" sz="1200" b="0" i="0" u="none" strike="noStrike" baseline="30000" dirty="0">
                <a:solidFill>
                  <a:srgbClr val="3366CC"/>
                </a:solidFill>
                <a:effectLst/>
                <a:latin typeface="Arial" panose="020B0604020202020204" pitchFamily="34" charset="0"/>
                <a:hlinkClick r:id="rId52"/>
              </a:rPr>
              <a:t>[70]</a:t>
            </a:r>
            <a:r>
              <a:rPr lang="en-US" sz="1200" b="0" i="0" dirty="0">
                <a:solidFill>
                  <a:srgbClr val="202122"/>
                </a:solidFill>
                <a:effectLst/>
                <a:latin typeface="Arial" panose="020B0604020202020204" pitchFamily="34" charset="0"/>
              </a:rPr>
              <a:t> Some NTP servers have responded with the wrong time for up to a day after a leap second insertion.</a:t>
            </a:r>
            <a:r>
              <a:rPr lang="en-US" sz="1200" b="0" i="0" u="none" strike="noStrike" baseline="30000" dirty="0">
                <a:solidFill>
                  <a:srgbClr val="3366CC"/>
                </a:solidFill>
                <a:effectLst/>
                <a:latin typeface="Arial" panose="020B0604020202020204" pitchFamily="34" charset="0"/>
                <a:hlinkClick r:id="rId53"/>
              </a:rPr>
              <a:t>[71]</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A number of organizations reported problems caused by flawed software following the June 30, 2012, leap second. Among the sites which reported problems were </a:t>
            </a:r>
            <a:r>
              <a:rPr lang="en-US" sz="1200" b="0" i="0" u="none" strike="noStrike" dirty="0">
                <a:solidFill>
                  <a:srgbClr val="3366CC"/>
                </a:solidFill>
                <a:effectLst/>
                <a:latin typeface="Arial" panose="020B0604020202020204" pitchFamily="34" charset="0"/>
                <a:hlinkClick r:id="rId54" tooltip="Reddit"/>
              </a:rPr>
              <a:t>Reddit</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55" tooltip="Apache Cassandra"/>
              </a:rPr>
              <a:t>Apache Cassandra</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56" tooltip="Mozilla"/>
              </a:rPr>
              <a:t>Mozilla</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57" tooltip="Hadoop"/>
              </a:rPr>
              <a:t>Hadoop</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58"/>
              </a:rPr>
              <a:t>[72]</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59" tooltip="Qantas"/>
              </a:rPr>
              <a:t>Qantas</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60"/>
              </a:rPr>
              <a:t>[73]</a:t>
            </a:r>
            <a:r>
              <a:rPr lang="en-US" sz="1200" b="0" i="0" dirty="0">
                <a:solidFill>
                  <a:srgbClr val="202122"/>
                </a:solidFill>
                <a:effectLst/>
                <a:latin typeface="Arial" panose="020B0604020202020204" pitchFamily="34" charset="0"/>
              </a:rPr>
              <a:t> and various sites running Linux.</a:t>
            </a:r>
            <a:r>
              <a:rPr lang="en-US" sz="1200" b="0" i="0" u="none" strike="noStrike" baseline="30000" dirty="0">
                <a:solidFill>
                  <a:srgbClr val="3366CC"/>
                </a:solidFill>
                <a:effectLst/>
                <a:latin typeface="Arial" panose="020B0604020202020204" pitchFamily="34" charset="0"/>
                <a:hlinkClick r:id="rId61"/>
              </a:rPr>
              <a:t>[74]</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Despite the publicity given to the 2015 leap second, a small number of network failures occurred due to leap second-related software errors of some routers.</a:t>
            </a:r>
            <a:r>
              <a:rPr lang="en-US" sz="1200" b="0" i="0" u="none" strike="noStrike" baseline="30000" dirty="0">
                <a:solidFill>
                  <a:srgbClr val="3366CC"/>
                </a:solidFill>
                <a:effectLst/>
                <a:latin typeface="Arial" panose="020B0604020202020204" pitchFamily="34" charset="0"/>
                <a:hlinkClick r:id="rId62"/>
              </a:rPr>
              <a:t>[75]</a:t>
            </a:r>
            <a:r>
              <a:rPr lang="en-US" sz="1200" b="0" i="0" dirty="0">
                <a:solidFill>
                  <a:srgbClr val="202122"/>
                </a:solidFill>
                <a:effectLst/>
                <a:latin typeface="Arial" panose="020B0604020202020204" pitchFamily="34" charset="0"/>
              </a:rPr>
              <a:t> Several older versions of the </a:t>
            </a:r>
            <a:r>
              <a:rPr lang="en-US" sz="1200" b="0" i="0" u="none" strike="noStrike" dirty="0">
                <a:solidFill>
                  <a:srgbClr val="3366CC"/>
                </a:solidFill>
                <a:effectLst/>
                <a:latin typeface="Arial" panose="020B0604020202020204" pitchFamily="34" charset="0"/>
                <a:hlinkClick r:id="rId63" tooltip="Cisco Systems"/>
              </a:rPr>
              <a:t>Cisco Systems</a:t>
            </a:r>
            <a:r>
              <a:rPr lang="en-US" sz="1200" b="0" i="0" dirty="0">
                <a:solidFill>
                  <a:srgbClr val="202122"/>
                </a:solidFill>
                <a:effectLst/>
                <a:latin typeface="Arial" panose="020B0604020202020204" pitchFamily="34" charset="0"/>
              </a:rPr>
              <a:t> NEXUS 5000 Series Operating System NX-OS (versions 5.0, 5.1, 5.2) are affected by leap second bugs.</a:t>
            </a:r>
            <a:r>
              <a:rPr lang="en-US" sz="1200" b="0" i="0" u="none" strike="noStrike" baseline="30000" dirty="0">
                <a:solidFill>
                  <a:srgbClr val="3366CC"/>
                </a:solidFill>
                <a:effectLst/>
                <a:latin typeface="Arial" panose="020B0604020202020204" pitchFamily="34" charset="0"/>
                <a:hlinkClick r:id="rId64"/>
              </a:rPr>
              <a:t>[76]</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Some businesses and service providers have been impacted by leap-second related software bugs:</a:t>
            </a:r>
          </a:p>
          <a:p>
            <a:pPr algn="l">
              <a:buFont typeface="Arial" panose="020B0604020202020204" pitchFamily="34" charset="0"/>
              <a:buChar char="•"/>
            </a:pPr>
            <a:r>
              <a:rPr lang="en-US" sz="1200" b="0" i="0" dirty="0">
                <a:solidFill>
                  <a:srgbClr val="202122"/>
                </a:solidFill>
                <a:effectLst/>
                <a:latin typeface="Arial" panose="020B0604020202020204" pitchFamily="34" charset="0"/>
              </a:rPr>
              <a:t>In 2015, interruptions occurred with </a:t>
            </a:r>
            <a:r>
              <a:rPr lang="en-US" sz="1200" b="0" i="0" u="none" strike="noStrike" dirty="0">
                <a:solidFill>
                  <a:srgbClr val="3366CC"/>
                </a:solidFill>
                <a:effectLst/>
                <a:latin typeface="Arial" panose="020B0604020202020204" pitchFamily="34" charset="0"/>
                <a:hlinkClick r:id="rId65" tooltip="Twitter"/>
              </a:rPr>
              <a:t>Twitter</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66" tooltip="Instagram"/>
              </a:rPr>
              <a:t>Instagram</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67" tooltip="Pinterest"/>
              </a:rPr>
              <a:t>Pinterest</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68" tooltip="Netflix"/>
              </a:rPr>
              <a:t>Netflix</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69" tooltip="Amazon (company)"/>
              </a:rPr>
              <a:t>Amazon</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70" tooltip="Apple Inc"/>
              </a:rPr>
              <a:t>Apple's</a:t>
            </a:r>
            <a:r>
              <a:rPr lang="en-US" sz="1200" b="0" i="0" dirty="0">
                <a:solidFill>
                  <a:srgbClr val="202122"/>
                </a:solidFill>
                <a:effectLst/>
                <a:latin typeface="Arial" panose="020B0604020202020204" pitchFamily="34" charset="0"/>
              </a:rPr>
              <a:t> music streaming series </a:t>
            </a:r>
            <a:r>
              <a:rPr lang="en-US" sz="1200" b="0" i="0" u="none" strike="noStrike" dirty="0">
                <a:solidFill>
                  <a:srgbClr val="3366CC"/>
                </a:solidFill>
                <a:effectLst/>
                <a:latin typeface="Arial" panose="020B0604020202020204" pitchFamily="34" charset="0"/>
                <a:hlinkClick r:id="rId71" tooltip="Beats 1"/>
              </a:rPr>
              <a:t>Beats 1</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72"/>
              </a:rPr>
              <a:t>[77]</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Leap second software bugs in Linux reportedly affected the Altea airlines reservation system, used by Qantas and </a:t>
            </a:r>
            <a:r>
              <a:rPr lang="en-US" sz="1200" b="0" i="0" u="none" strike="noStrike" dirty="0">
                <a:solidFill>
                  <a:srgbClr val="3366CC"/>
                </a:solidFill>
                <a:effectLst/>
                <a:latin typeface="Arial" panose="020B0604020202020204" pitchFamily="34" charset="0"/>
                <a:hlinkClick r:id="rId73" tooltip="Virgin Australia"/>
              </a:rPr>
              <a:t>Virgin Australia</a:t>
            </a:r>
            <a:r>
              <a:rPr lang="en-US" sz="1200" b="0" i="0" dirty="0">
                <a:solidFill>
                  <a:srgbClr val="202122"/>
                </a:solidFill>
                <a:effectLst/>
                <a:latin typeface="Arial" panose="020B0604020202020204" pitchFamily="34" charset="0"/>
              </a:rPr>
              <a:t>, in 2015.</a:t>
            </a:r>
            <a:r>
              <a:rPr lang="en-US" sz="1200" b="0" i="0" u="none" strike="noStrike" baseline="30000" dirty="0">
                <a:solidFill>
                  <a:srgbClr val="3366CC"/>
                </a:solidFill>
                <a:effectLst/>
                <a:latin typeface="Arial" panose="020B0604020202020204" pitchFamily="34" charset="0"/>
                <a:hlinkClick r:id="rId74"/>
              </a:rPr>
              <a:t>[78]</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u="none" strike="noStrike" dirty="0">
                <a:solidFill>
                  <a:srgbClr val="3366CC"/>
                </a:solidFill>
                <a:effectLst/>
                <a:latin typeface="Arial" panose="020B0604020202020204" pitchFamily="34" charset="0"/>
                <a:hlinkClick r:id="rId75" tooltip="Cloudflare"/>
              </a:rPr>
              <a:t>Cloudflare</a:t>
            </a:r>
            <a:r>
              <a:rPr lang="en-US" sz="1200" b="0" i="0" dirty="0">
                <a:solidFill>
                  <a:srgbClr val="202122"/>
                </a:solidFill>
                <a:effectLst/>
                <a:latin typeface="Arial" panose="020B0604020202020204" pitchFamily="34" charset="0"/>
              </a:rPr>
              <a:t> was affected by a leap second software bug. Its </a:t>
            </a:r>
            <a:r>
              <a:rPr lang="en-US" sz="1200" b="0" i="0" u="none" strike="noStrike" dirty="0">
                <a:solidFill>
                  <a:srgbClr val="3366CC"/>
                </a:solidFill>
                <a:effectLst/>
                <a:latin typeface="Arial" panose="020B0604020202020204" pitchFamily="34" charset="0"/>
                <a:hlinkClick r:id="rId76" tooltip="DNS"/>
              </a:rPr>
              <a:t>DNS</a:t>
            </a:r>
            <a:r>
              <a:rPr lang="en-US" sz="1200" b="0" i="0" dirty="0">
                <a:solidFill>
                  <a:srgbClr val="202122"/>
                </a:solidFill>
                <a:effectLst/>
                <a:latin typeface="Arial" panose="020B0604020202020204" pitchFamily="34" charset="0"/>
              </a:rPr>
              <a:t> resolver implementation incorrectly calculated a negative number when subtracting two timestamps obtained from the </a:t>
            </a:r>
            <a:r>
              <a:rPr lang="en-US" sz="1200" b="0" i="0" u="none" strike="noStrike" dirty="0">
                <a:solidFill>
                  <a:srgbClr val="3366CC"/>
                </a:solidFill>
                <a:effectLst/>
                <a:latin typeface="Arial" panose="020B0604020202020204" pitchFamily="34" charset="0"/>
                <a:hlinkClick r:id="rId77" tooltip="Go (programming language)"/>
              </a:rPr>
              <a:t>Go programming language</a:t>
            </a:r>
            <a:r>
              <a:rPr lang="en-US" sz="1200" b="0" i="0" dirty="0">
                <a:solidFill>
                  <a:srgbClr val="202122"/>
                </a:solidFill>
                <a:effectLst/>
                <a:latin typeface="Arial" panose="020B0604020202020204" pitchFamily="34" charset="0"/>
              </a:rPr>
              <a:t>'s </a:t>
            </a:r>
            <a:r>
              <a:rPr lang="en-US" sz="1200" b="0" i="0" dirty="0" err="1">
                <a:solidFill>
                  <a:srgbClr val="202122"/>
                </a:solidFill>
                <a:effectLst/>
                <a:latin typeface="Arial" panose="020B0604020202020204" pitchFamily="34" charset="0"/>
              </a:rPr>
              <a:t>time.Now</a:t>
            </a:r>
            <a:r>
              <a:rPr lang="en-US" sz="1200" b="0" i="0" dirty="0">
                <a:solidFill>
                  <a:srgbClr val="202122"/>
                </a:solidFill>
                <a:effectLst/>
                <a:latin typeface="Arial" panose="020B0604020202020204" pitchFamily="34" charset="0"/>
              </a:rPr>
              <a:t>()function, which then used only a </a:t>
            </a:r>
            <a:r>
              <a:rPr lang="en-US" sz="1200" b="0" i="0" u="none" strike="noStrike" dirty="0">
                <a:solidFill>
                  <a:srgbClr val="3366CC"/>
                </a:solidFill>
                <a:effectLst/>
                <a:latin typeface="Arial" panose="020B0604020202020204" pitchFamily="34" charset="0"/>
                <a:hlinkClick r:id="rId78" tooltip="Real-time clock"/>
              </a:rPr>
              <a:t>real-time clock</a:t>
            </a:r>
            <a:r>
              <a:rPr lang="en-US" sz="1200" b="0" i="0" dirty="0">
                <a:solidFill>
                  <a:srgbClr val="202122"/>
                </a:solidFill>
                <a:effectLst/>
                <a:latin typeface="Arial" panose="020B0604020202020204" pitchFamily="34" charset="0"/>
              </a:rPr>
              <a:t> source.</a:t>
            </a:r>
            <a:r>
              <a:rPr lang="en-US" sz="1200" b="0" i="0" u="none" strike="noStrike" baseline="30000" dirty="0">
                <a:solidFill>
                  <a:srgbClr val="3366CC"/>
                </a:solidFill>
                <a:effectLst/>
                <a:latin typeface="Arial" panose="020B0604020202020204" pitchFamily="34" charset="0"/>
                <a:hlinkClick r:id="rId79"/>
              </a:rPr>
              <a:t>[79]</a:t>
            </a:r>
            <a:r>
              <a:rPr lang="en-US" sz="1200" b="0" i="0" dirty="0">
                <a:solidFill>
                  <a:srgbClr val="202122"/>
                </a:solidFill>
                <a:effectLst/>
                <a:latin typeface="Arial" panose="020B0604020202020204" pitchFamily="34" charset="0"/>
              </a:rPr>
              <a:t> This could have been avoided by using a monotonic clock source, which has since been added to Go 1.9.</a:t>
            </a:r>
            <a:r>
              <a:rPr lang="en-US" sz="1200" b="0" i="0" u="none" strike="noStrike" baseline="30000" dirty="0">
                <a:solidFill>
                  <a:srgbClr val="3366CC"/>
                </a:solidFill>
                <a:effectLst/>
                <a:latin typeface="Arial" panose="020B0604020202020204" pitchFamily="34" charset="0"/>
                <a:hlinkClick r:id="rId80"/>
              </a:rPr>
              <a:t>[80]</a:t>
            </a:r>
            <a:endParaRPr lang="en-US" sz="1200" b="0" i="0" dirty="0">
              <a:solidFill>
                <a:srgbClr val="202122"/>
              </a:solidFill>
              <a:effectLst/>
              <a:latin typeface="Arial" panose="020B0604020202020204" pitchFamily="34" charset="0"/>
            </a:endParaRPr>
          </a:p>
          <a:p>
            <a:pPr algn="l">
              <a:buFont typeface="Arial" panose="020B0604020202020204" pitchFamily="34" charset="0"/>
              <a:buChar char="•"/>
            </a:pPr>
            <a:r>
              <a:rPr lang="en-US" sz="1200" b="0" i="0" dirty="0">
                <a:solidFill>
                  <a:srgbClr val="202122"/>
                </a:solidFill>
                <a:effectLst/>
                <a:latin typeface="Arial" panose="020B0604020202020204" pitchFamily="34" charset="0"/>
              </a:rPr>
              <a:t>The </a:t>
            </a:r>
            <a:r>
              <a:rPr lang="en-US" sz="1200" b="0" i="0" u="none" strike="noStrike" dirty="0">
                <a:solidFill>
                  <a:srgbClr val="3366CC"/>
                </a:solidFill>
                <a:effectLst/>
                <a:latin typeface="Arial" panose="020B0604020202020204" pitchFamily="34" charset="0"/>
                <a:hlinkClick r:id="rId81" tooltip="Intercontinental Exchange"/>
              </a:rPr>
              <a:t>Intercontinental Exchange</a:t>
            </a:r>
            <a:r>
              <a:rPr lang="en-US" sz="1200" b="0" i="0" dirty="0">
                <a:solidFill>
                  <a:srgbClr val="202122"/>
                </a:solidFill>
                <a:effectLst/>
                <a:latin typeface="Arial" panose="020B0604020202020204" pitchFamily="34" charset="0"/>
              </a:rPr>
              <a:t>, parent body to 7 clearing houses and 11 stock exchanges including the </a:t>
            </a:r>
            <a:r>
              <a:rPr lang="en-US" sz="1200" b="0" i="0" u="none" strike="noStrike" dirty="0">
                <a:solidFill>
                  <a:srgbClr val="3366CC"/>
                </a:solidFill>
                <a:effectLst/>
                <a:latin typeface="Arial" panose="020B0604020202020204" pitchFamily="34" charset="0"/>
                <a:hlinkClick r:id="rId82" tooltip="New York Stock Exchange"/>
              </a:rPr>
              <a:t>New York Stock Exchange</a:t>
            </a:r>
            <a:r>
              <a:rPr lang="en-US" sz="1200" b="0" i="0" dirty="0">
                <a:solidFill>
                  <a:srgbClr val="202122"/>
                </a:solidFill>
                <a:effectLst/>
                <a:latin typeface="Arial" panose="020B0604020202020204" pitchFamily="34" charset="0"/>
              </a:rPr>
              <a:t>, chose to cease operations for 61 minutes at the time of the June 30, 2015, leap second.</a:t>
            </a:r>
            <a:r>
              <a:rPr lang="en-US" sz="1200" b="0" i="0" u="none" strike="noStrike" baseline="30000" dirty="0">
                <a:solidFill>
                  <a:srgbClr val="3366CC"/>
                </a:solidFill>
                <a:effectLst/>
                <a:latin typeface="Arial" panose="020B0604020202020204" pitchFamily="34" charset="0"/>
                <a:hlinkClick r:id="rId83"/>
              </a:rPr>
              <a:t>[81]</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There were misplaced concerns that farming equipment using GPS navigation during harvests occurring on December 31, 2016, would be affected by the 2016 leap second.</a:t>
            </a:r>
            <a:r>
              <a:rPr lang="en-US" sz="1200" b="0" i="0" u="none" strike="noStrike" baseline="30000" dirty="0">
                <a:solidFill>
                  <a:srgbClr val="3366CC"/>
                </a:solidFill>
                <a:effectLst/>
                <a:latin typeface="Arial" panose="020B0604020202020204" pitchFamily="34" charset="0"/>
                <a:hlinkClick r:id="rId84"/>
              </a:rPr>
              <a:t>[82]</a:t>
            </a:r>
            <a:r>
              <a:rPr lang="en-US" sz="1200" b="0" i="0" dirty="0">
                <a:solidFill>
                  <a:srgbClr val="202122"/>
                </a:solidFill>
                <a:effectLst/>
                <a:latin typeface="Arial" panose="020B0604020202020204" pitchFamily="34" charset="0"/>
              </a:rPr>
              <a:t> GPS navigation makes use of </a:t>
            </a:r>
            <a:r>
              <a:rPr lang="en-US" sz="1200" b="0" i="0" u="none" strike="noStrike" dirty="0">
                <a:solidFill>
                  <a:srgbClr val="3366CC"/>
                </a:solidFill>
                <a:effectLst/>
                <a:latin typeface="Arial" panose="020B0604020202020204" pitchFamily="34" charset="0"/>
                <a:hlinkClick r:id="rId85" tooltip="GPS time"/>
              </a:rPr>
              <a:t>GPS time</a:t>
            </a:r>
            <a:r>
              <a:rPr lang="en-US" sz="1200" b="0" i="0" dirty="0">
                <a:solidFill>
                  <a:srgbClr val="202122"/>
                </a:solidFill>
                <a:effectLst/>
                <a:latin typeface="Arial" panose="020B0604020202020204" pitchFamily="34" charset="0"/>
              </a:rPr>
              <a:t>, which is not impacted by the leap second.</a:t>
            </a:r>
            <a:r>
              <a:rPr lang="en-US" sz="1200" b="0" i="0" u="none" strike="noStrike" baseline="30000" dirty="0">
                <a:solidFill>
                  <a:srgbClr val="3366CC"/>
                </a:solidFill>
                <a:effectLst/>
                <a:latin typeface="Arial" panose="020B0604020202020204" pitchFamily="34" charset="0"/>
                <a:hlinkClick r:id="rId86"/>
              </a:rPr>
              <a:t>[83]</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Due to a software error, the UTC time broadcast by the </a:t>
            </a:r>
            <a:r>
              <a:rPr lang="en-US" sz="1200" b="0" i="0" dirty="0" err="1">
                <a:solidFill>
                  <a:srgbClr val="202122"/>
                </a:solidFill>
                <a:effectLst/>
                <a:latin typeface="Arial" panose="020B0604020202020204" pitchFamily="34" charset="0"/>
              </a:rPr>
              <a:t>NavStar</a:t>
            </a:r>
            <a:r>
              <a:rPr lang="en-US" sz="1200" b="0" i="0" dirty="0">
                <a:solidFill>
                  <a:srgbClr val="202122"/>
                </a:solidFill>
                <a:effectLst/>
                <a:latin typeface="Arial" panose="020B0604020202020204" pitchFamily="34" charset="0"/>
              </a:rPr>
              <a:t> GPS system was incorrect by about 13 microseconds on January 25–26, 2016.</a:t>
            </a:r>
            <a:r>
              <a:rPr lang="en-US" sz="1200" b="0" i="0" u="none" strike="noStrike" baseline="30000" dirty="0">
                <a:solidFill>
                  <a:srgbClr val="3366CC"/>
                </a:solidFill>
                <a:effectLst/>
                <a:latin typeface="Arial" panose="020B0604020202020204" pitchFamily="34" charset="0"/>
                <a:hlinkClick r:id="rId87"/>
              </a:rPr>
              <a:t>[84]</a:t>
            </a:r>
            <a:r>
              <a:rPr lang="en-US" sz="1200" b="0" i="0" u="none" strike="noStrike" baseline="30000" dirty="0">
                <a:solidFill>
                  <a:srgbClr val="3366CC"/>
                </a:solidFill>
                <a:effectLst/>
                <a:latin typeface="Arial" panose="020B0604020202020204" pitchFamily="34" charset="0"/>
                <a:hlinkClick r:id="rId88"/>
              </a:rPr>
              <a:t>[85]</a:t>
            </a:r>
            <a:endParaRPr lang="en-US" sz="1200" b="0" i="0" dirty="0">
              <a:solidFill>
                <a:srgbClr val="202122"/>
              </a:solidFill>
              <a:effectLst/>
              <a:latin typeface="Arial" panose="020B0604020202020204" pitchFamily="34" charset="0"/>
            </a:endParaRPr>
          </a:p>
          <a:p>
            <a:endParaRPr lang="en-CA" sz="1000" dirty="0"/>
          </a:p>
          <a:p>
            <a:endParaRPr lang="en-CA" sz="1000" dirty="0"/>
          </a:p>
        </p:txBody>
      </p:sp>
      <p:sp>
        <p:nvSpPr>
          <p:cNvPr id="4" name="Slide Number Placeholder 3"/>
          <p:cNvSpPr>
            <a:spLocks noGrp="1"/>
          </p:cNvSpPr>
          <p:nvPr>
            <p:ph type="sldNum" sz="quarter" idx="10"/>
          </p:nvPr>
        </p:nvSpPr>
        <p:spPr/>
        <p:txBody>
          <a:bodyPr/>
          <a:lstStyle/>
          <a:p>
            <a:pPr>
              <a:defRPr/>
            </a:pPr>
            <a:fld id="{E56ECE93-CC25-42A6-988F-312E6034238B}" type="slidenum">
              <a:rPr lang="en-US" altLang="en-US" smtClean="0"/>
              <a:pPr>
                <a:defRPr/>
              </a:pPr>
              <a:t>7</a:t>
            </a:fld>
            <a:endParaRPr lang="en-US" altLang="en-US"/>
          </a:p>
        </p:txBody>
      </p:sp>
    </p:spTree>
    <p:extLst>
      <p:ext uri="{BB962C8B-B14F-4D97-AF65-F5344CB8AC3E}">
        <p14:creationId xmlns:p14="http://schemas.microsoft.com/office/powerpoint/2010/main" val="321399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78</a:t>
            </a:fld>
            <a:endParaRPr lang="en-US"/>
          </a:p>
        </p:txBody>
      </p:sp>
    </p:spTree>
    <p:extLst>
      <p:ext uri="{BB962C8B-B14F-4D97-AF65-F5344CB8AC3E}">
        <p14:creationId xmlns:p14="http://schemas.microsoft.com/office/powerpoint/2010/main" val="1656650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79</a:t>
            </a:fld>
            <a:endParaRPr lang="en-US"/>
          </a:p>
        </p:txBody>
      </p:sp>
    </p:spTree>
    <p:extLst>
      <p:ext uri="{BB962C8B-B14F-4D97-AF65-F5344CB8AC3E}">
        <p14:creationId xmlns:p14="http://schemas.microsoft.com/office/powerpoint/2010/main" val="14799091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80</a:t>
            </a:fld>
            <a:endParaRPr lang="en-US"/>
          </a:p>
        </p:txBody>
      </p:sp>
    </p:spTree>
    <p:extLst>
      <p:ext uri="{BB962C8B-B14F-4D97-AF65-F5344CB8AC3E}">
        <p14:creationId xmlns:p14="http://schemas.microsoft.com/office/powerpoint/2010/main" val="2986890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81</a:t>
            </a:fld>
            <a:endParaRPr lang="en-US"/>
          </a:p>
        </p:txBody>
      </p:sp>
    </p:spTree>
    <p:extLst>
      <p:ext uri="{BB962C8B-B14F-4D97-AF65-F5344CB8AC3E}">
        <p14:creationId xmlns:p14="http://schemas.microsoft.com/office/powerpoint/2010/main" val="37644609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82</a:t>
            </a:fld>
            <a:endParaRPr lang="en-US"/>
          </a:p>
        </p:txBody>
      </p:sp>
    </p:spTree>
    <p:extLst>
      <p:ext uri="{BB962C8B-B14F-4D97-AF65-F5344CB8AC3E}">
        <p14:creationId xmlns:p14="http://schemas.microsoft.com/office/powerpoint/2010/main" val="3658112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83</a:t>
            </a:fld>
            <a:endParaRPr lang="en-US"/>
          </a:p>
        </p:txBody>
      </p:sp>
    </p:spTree>
    <p:extLst>
      <p:ext uri="{BB962C8B-B14F-4D97-AF65-F5344CB8AC3E}">
        <p14:creationId xmlns:p14="http://schemas.microsoft.com/office/powerpoint/2010/main" val="62939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84</a:t>
            </a:fld>
            <a:endParaRPr lang="en-US"/>
          </a:p>
        </p:txBody>
      </p:sp>
    </p:spTree>
    <p:extLst>
      <p:ext uri="{BB962C8B-B14F-4D97-AF65-F5344CB8AC3E}">
        <p14:creationId xmlns:p14="http://schemas.microsoft.com/office/powerpoint/2010/main" val="2757507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85</a:t>
            </a:fld>
            <a:endParaRPr lang="en-US"/>
          </a:p>
        </p:txBody>
      </p:sp>
    </p:spTree>
    <p:extLst>
      <p:ext uri="{BB962C8B-B14F-4D97-AF65-F5344CB8AC3E}">
        <p14:creationId xmlns:p14="http://schemas.microsoft.com/office/powerpoint/2010/main" val="3580825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3A91E6-DDAA-6040-942A-120DB4DDE314}" type="slidenum">
              <a:rPr lang="en-US" smtClean="0"/>
              <a:t>86</a:t>
            </a:fld>
            <a:endParaRPr lang="en-US"/>
          </a:p>
        </p:txBody>
      </p:sp>
    </p:spTree>
    <p:extLst>
      <p:ext uri="{BB962C8B-B14F-4D97-AF65-F5344CB8AC3E}">
        <p14:creationId xmlns:p14="http://schemas.microsoft.com/office/powerpoint/2010/main" val="21668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24BD2CC-452A-45A7-B397-6A993FC1F92F}" type="slidenum">
              <a:rPr lang="en-US" altLang="en-US" smtClean="0"/>
              <a:pPr>
                <a:spcBef>
                  <a:spcPct val="0"/>
                </a:spcBef>
              </a:pPr>
              <a:t>8</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F817625-DD58-4E16-9D24-3197BA191419}" type="slidenum">
              <a:rPr lang="en-US" altLang="en-US" smtClean="0"/>
              <a:pPr>
                <a:spcBef>
                  <a:spcPct val="0"/>
                </a:spcBef>
              </a:pPr>
              <a:t>9</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F817625-DD58-4E16-9D24-3197BA191419}" type="slidenum">
              <a:rPr lang="en-US" altLang="en-US" smtClean="0"/>
              <a:pPr>
                <a:spcBef>
                  <a:spcPct val="0"/>
                </a:spcBef>
              </a:pPr>
              <a:t>10</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9466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6809D12-FD89-46A7-A828-FE3FB47DFE1D}" type="slidenum">
              <a:rPr lang="en-US" altLang="en-US" smtClean="0"/>
              <a:pPr>
                <a:spcBef>
                  <a:spcPct val="0"/>
                </a:spcBef>
              </a:pPr>
              <a:t>11</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eaLnBrk="1" hangingPunct="1">
                <a:defRPr/>
              </a:pPr>
              <a:endParaRPr lang="en-CA"/>
            </a:p>
          </p:txBody>
        </p:sp>
      </p:grpSp>
      <p:sp>
        <p:nvSpPr>
          <p:cNvPr id="53260"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532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chemeClr val="bg2"/>
                </a:solidFill>
                <a:cs typeface="Arial" charset="0"/>
              </a:defRPr>
            </a:lvl1pPr>
          </a:lstStyle>
          <a:p>
            <a:pPr>
              <a:defRPr/>
            </a:pPr>
            <a:endParaRPr lang="en-US" alt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cs typeface="Arial" charset="0"/>
              </a:defRPr>
            </a:lvl1pPr>
          </a:lstStyle>
          <a:p>
            <a:pPr>
              <a:defRPr/>
            </a:pPr>
            <a:endParaRPr lang="en-US"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B9BAF9B-631C-4108-94A0-D1720FE9555A}" type="slidenum">
              <a:rPr lang="en-US" altLang="en-US"/>
              <a:pPr>
                <a:defRPr/>
              </a:pPr>
              <a:t>‹#›</a:t>
            </a:fld>
            <a:endParaRPr lang="en-US" altLang="en-US"/>
          </a:p>
        </p:txBody>
      </p:sp>
    </p:spTree>
    <p:extLst>
      <p:ext uri="{BB962C8B-B14F-4D97-AF65-F5344CB8AC3E}">
        <p14:creationId xmlns:p14="http://schemas.microsoft.com/office/powerpoint/2010/main" val="68042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3"/>
          <p:cNvSpPr>
            <a:spLocks noGrp="1" noChangeArrowheads="1"/>
          </p:cNvSpPr>
          <p:nvPr>
            <p:ph type="sldNum" sz="quarter" idx="10"/>
          </p:nvPr>
        </p:nvSpPr>
        <p:spPr>
          <a:xfrm>
            <a:off x="2623127" y="6243638"/>
            <a:ext cx="6324023" cy="457200"/>
          </a:xfrm>
          <a:solidFill>
            <a:schemeClr val="bg1"/>
          </a:solidFill>
          <a:ln/>
        </p:spPr>
        <p:txBody>
          <a:bodyPr/>
          <a:lstStyle>
            <a:lvl1pPr>
              <a:defRPr/>
            </a:lvl1pPr>
          </a:lstStyle>
          <a:p>
            <a:pPr>
              <a:defRPr/>
            </a:pPr>
            <a:fld id="{29697A35-B797-4016-91A2-238CCEE21276}" type="slidenum">
              <a:rPr lang="en-US" altLang="en-US"/>
              <a:pPr>
                <a:defRPr/>
              </a:pPr>
              <a:t>‹#›</a:t>
            </a:fld>
            <a:endParaRPr lang="en-US" altLang="en-US"/>
          </a:p>
        </p:txBody>
      </p:sp>
    </p:spTree>
    <p:extLst>
      <p:ext uri="{BB962C8B-B14F-4D97-AF65-F5344CB8AC3E}">
        <p14:creationId xmlns:p14="http://schemas.microsoft.com/office/powerpoint/2010/main" val="283198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1350" y="214313"/>
            <a:ext cx="1952625" cy="61785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128713" y="214313"/>
            <a:ext cx="5710237" cy="6178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pPr>
              <a:defRPr/>
            </a:pPr>
            <a:fld id="{AC0239E0-B105-4C0D-AEF0-7A1C544700C9}" type="slidenum">
              <a:rPr lang="en-US" altLang="en-US"/>
              <a:pPr>
                <a:defRPr/>
              </a:pPr>
              <a:t>‹#›</a:t>
            </a:fld>
            <a:endParaRPr lang="en-US" altLang="en-US"/>
          </a:p>
        </p:txBody>
      </p:sp>
    </p:spTree>
    <p:extLst>
      <p:ext uri="{BB962C8B-B14F-4D97-AF65-F5344CB8AC3E}">
        <p14:creationId xmlns:p14="http://schemas.microsoft.com/office/powerpoint/2010/main" val="241373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2844800" y="6243638"/>
            <a:ext cx="6102350" cy="457200"/>
          </a:xfrm>
        </p:spPr>
        <p:txBody>
          <a:bodyPr/>
          <a:lstStyle>
            <a:lvl1pPr>
              <a:defRPr/>
            </a:lvl1pPr>
          </a:lstStyle>
          <a:p>
            <a:pPr>
              <a:defRPr/>
            </a:pPr>
            <a:fld id="{0B1271F0-DB96-43D5-B45C-4EBF5F285D44}" type="slidenum">
              <a:rPr lang="en-US"/>
              <a:pPr>
                <a:defRPr/>
              </a:pPr>
              <a:t>‹#›</a:t>
            </a:fld>
            <a:endParaRPr lang="en-US" dirty="0"/>
          </a:p>
        </p:txBody>
      </p:sp>
    </p:spTree>
    <p:extLst>
      <p:ext uri="{BB962C8B-B14F-4D97-AF65-F5344CB8AC3E}">
        <p14:creationId xmlns:p14="http://schemas.microsoft.com/office/powerpoint/2010/main" val="399592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CD950BB-2140-4F4A-BE62-CCD43118CAA1}" type="datetimeFigureOut">
              <a:rPr lang="en-CA" smtClean="0"/>
              <a:t>2023-03-20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209462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CD950BB-2140-4F4A-BE62-CCD43118CAA1}" type="datetimeFigureOut">
              <a:rPr lang="en-CA" smtClean="0"/>
              <a:t>2023-03-20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2896844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D950BB-2140-4F4A-BE62-CCD43118CAA1}" type="datetimeFigureOut">
              <a:rPr lang="en-CA" smtClean="0"/>
              <a:t>2023-03-20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3072752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CD950BB-2140-4F4A-BE62-CCD43118CAA1}" type="datetimeFigureOut">
              <a:rPr lang="en-CA" smtClean="0"/>
              <a:t>2023-03-20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3564321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CD950BB-2140-4F4A-BE62-CCD43118CAA1}" type="datetimeFigureOut">
              <a:rPr lang="en-CA" smtClean="0"/>
              <a:t>2023-03-20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575982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CD950BB-2140-4F4A-BE62-CCD43118CAA1}" type="datetimeFigureOut">
              <a:rPr lang="en-CA" smtClean="0"/>
              <a:t>2023-03-20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3234859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950BB-2140-4F4A-BE62-CCD43118CAA1}" type="datetimeFigureOut">
              <a:rPr lang="en-CA" smtClean="0"/>
              <a:t>2023-03-20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5521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pPr>
              <a:defRPr/>
            </a:pPr>
            <a:fld id="{828F9C62-1E55-48BF-B281-6D29B3F27116}" type="slidenum">
              <a:rPr lang="en-US" altLang="en-US"/>
              <a:pPr>
                <a:defRPr/>
              </a:pPr>
              <a:t>‹#›</a:t>
            </a:fld>
            <a:endParaRPr lang="en-US" altLang="en-US"/>
          </a:p>
        </p:txBody>
      </p:sp>
      <p:sp>
        <p:nvSpPr>
          <p:cNvPr id="6" name="Title 5"/>
          <p:cNvSpPr>
            <a:spLocks noGrp="1"/>
          </p:cNvSpPr>
          <p:nvPr>
            <p:ph type="title"/>
          </p:nvPr>
        </p:nvSpPr>
        <p:spPr/>
        <p:txBody>
          <a:bodyPr/>
          <a:lstStyle/>
          <a:p>
            <a:r>
              <a:rPr lang="en-US"/>
              <a:t>Click to edit Master title style</a:t>
            </a:r>
            <a:endParaRPr lang="en-CA"/>
          </a:p>
        </p:txBody>
      </p:sp>
      <p:sp>
        <p:nvSpPr>
          <p:cNvPr id="2" name="Flowchart: Process 1"/>
          <p:cNvSpPr/>
          <p:nvPr userDrawn="1"/>
        </p:nvSpPr>
        <p:spPr>
          <a:xfrm>
            <a:off x="2794571" y="6392863"/>
            <a:ext cx="3904180" cy="30797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7127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CD950BB-2140-4F4A-BE62-CCD43118CAA1}" type="datetimeFigureOut">
              <a:rPr lang="en-CA" smtClean="0"/>
              <a:t>2023-03-20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12426608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CD950BB-2140-4F4A-BE62-CCD43118CAA1}" type="datetimeFigureOut">
              <a:rPr lang="en-CA" smtClean="0"/>
              <a:t>2023-03-20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3196569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CD950BB-2140-4F4A-BE62-CCD43118CAA1}" type="datetimeFigureOut">
              <a:rPr lang="en-CA" smtClean="0"/>
              <a:t>2023-03-20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2753870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CD950BB-2140-4F4A-BE62-CCD43118CAA1}" type="datetimeFigureOut">
              <a:rPr lang="en-CA" smtClean="0"/>
              <a:t>2023-03-20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D490533-7C7E-48F2-BB5B-27B7060D81E5}" type="slidenum">
              <a:rPr lang="en-CA" smtClean="0"/>
              <a:t>‹#›</a:t>
            </a:fld>
            <a:endParaRPr lang="en-CA"/>
          </a:p>
        </p:txBody>
      </p:sp>
    </p:spTree>
    <p:extLst>
      <p:ext uri="{BB962C8B-B14F-4D97-AF65-F5344CB8AC3E}">
        <p14:creationId xmlns:p14="http://schemas.microsoft.com/office/powerpoint/2010/main" val="245419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6905E2CF-FE95-41ED-A69C-665A6250E2EF}" type="slidenum">
              <a:rPr lang="en-US" altLang="en-US"/>
              <a:pPr>
                <a:defRPr/>
              </a:pPr>
              <a:t>‹#›</a:t>
            </a:fld>
            <a:endParaRPr lang="en-US" altLang="en-US"/>
          </a:p>
        </p:txBody>
      </p:sp>
    </p:spTree>
    <p:extLst>
      <p:ext uri="{BB962C8B-B14F-4D97-AF65-F5344CB8AC3E}">
        <p14:creationId xmlns:p14="http://schemas.microsoft.com/office/powerpoint/2010/main" val="50327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128713" y="1144588"/>
            <a:ext cx="38100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091113" y="1144588"/>
            <a:ext cx="38100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3"/>
          <p:cNvSpPr>
            <a:spLocks noGrp="1" noChangeArrowheads="1"/>
          </p:cNvSpPr>
          <p:nvPr>
            <p:ph type="sldNum" sz="quarter" idx="10"/>
          </p:nvPr>
        </p:nvSpPr>
        <p:spPr>
          <a:ln/>
        </p:spPr>
        <p:txBody>
          <a:bodyPr/>
          <a:lstStyle>
            <a:lvl1pPr>
              <a:defRPr/>
            </a:lvl1pPr>
          </a:lstStyle>
          <a:p>
            <a:pPr>
              <a:defRPr/>
            </a:pPr>
            <a:fld id="{35AC215A-A468-43CC-8946-04D5DABA7D9D}" type="slidenum">
              <a:rPr lang="en-US" altLang="en-US"/>
              <a:pPr>
                <a:defRPr/>
              </a:pPr>
              <a:t>‹#›</a:t>
            </a:fld>
            <a:endParaRPr lang="en-US" altLang="en-US"/>
          </a:p>
        </p:txBody>
      </p:sp>
    </p:spTree>
    <p:extLst>
      <p:ext uri="{BB962C8B-B14F-4D97-AF65-F5344CB8AC3E}">
        <p14:creationId xmlns:p14="http://schemas.microsoft.com/office/powerpoint/2010/main" val="332230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3"/>
          <p:cNvSpPr>
            <a:spLocks noGrp="1" noChangeArrowheads="1"/>
          </p:cNvSpPr>
          <p:nvPr>
            <p:ph type="sldNum" sz="quarter" idx="10"/>
          </p:nvPr>
        </p:nvSpPr>
        <p:spPr>
          <a:ln/>
        </p:spPr>
        <p:txBody>
          <a:bodyPr/>
          <a:lstStyle>
            <a:lvl1pPr>
              <a:defRPr/>
            </a:lvl1pPr>
          </a:lstStyle>
          <a:p>
            <a:pPr>
              <a:defRPr/>
            </a:pPr>
            <a:fld id="{4EDAF0F7-E9DC-4201-BFEE-12B5D3C0C079}" type="slidenum">
              <a:rPr lang="en-US" altLang="en-US"/>
              <a:pPr>
                <a:defRPr/>
              </a:pPr>
              <a:t>‹#›</a:t>
            </a:fld>
            <a:endParaRPr lang="en-US" altLang="en-US"/>
          </a:p>
        </p:txBody>
      </p:sp>
    </p:spTree>
    <p:extLst>
      <p:ext uri="{BB962C8B-B14F-4D97-AF65-F5344CB8AC3E}">
        <p14:creationId xmlns:p14="http://schemas.microsoft.com/office/powerpoint/2010/main" val="292267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3"/>
          <p:cNvSpPr>
            <a:spLocks noGrp="1" noChangeArrowheads="1"/>
          </p:cNvSpPr>
          <p:nvPr>
            <p:ph type="sldNum" sz="quarter" idx="10"/>
          </p:nvPr>
        </p:nvSpPr>
        <p:spPr>
          <a:ln/>
        </p:spPr>
        <p:txBody>
          <a:bodyPr/>
          <a:lstStyle>
            <a:lvl1pPr>
              <a:defRPr/>
            </a:lvl1pPr>
          </a:lstStyle>
          <a:p>
            <a:pPr>
              <a:defRPr/>
            </a:pPr>
            <a:fld id="{A0B8BF63-A37C-4FDB-BEF4-793614CCAF0E}" type="slidenum">
              <a:rPr lang="en-US" altLang="en-US"/>
              <a:pPr>
                <a:defRPr/>
              </a:pPr>
              <a:t>‹#›</a:t>
            </a:fld>
            <a:endParaRPr lang="en-US" altLang="en-US"/>
          </a:p>
        </p:txBody>
      </p:sp>
    </p:spTree>
    <p:extLst>
      <p:ext uri="{BB962C8B-B14F-4D97-AF65-F5344CB8AC3E}">
        <p14:creationId xmlns:p14="http://schemas.microsoft.com/office/powerpoint/2010/main" val="234443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xfrm>
            <a:off x="2752436" y="6243638"/>
            <a:ext cx="6194714" cy="457200"/>
          </a:xfrm>
          <a:solidFill>
            <a:schemeClr val="bg1"/>
          </a:solidFill>
          <a:ln/>
        </p:spPr>
        <p:txBody>
          <a:bodyPr/>
          <a:lstStyle>
            <a:lvl1pPr>
              <a:defRPr/>
            </a:lvl1pPr>
          </a:lstStyle>
          <a:p>
            <a:pPr>
              <a:defRPr/>
            </a:pPr>
            <a:fld id="{5BFE2EE1-989B-4173-AF49-BC1F9E75A87A}" type="slidenum">
              <a:rPr lang="en-US" altLang="en-US"/>
              <a:pPr>
                <a:defRPr/>
              </a:pPr>
              <a:t>‹#›</a:t>
            </a:fld>
            <a:endParaRPr lang="en-US" altLang="en-US"/>
          </a:p>
        </p:txBody>
      </p:sp>
    </p:spTree>
    <p:extLst>
      <p:ext uri="{BB962C8B-B14F-4D97-AF65-F5344CB8AC3E}">
        <p14:creationId xmlns:p14="http://schemas.microsoft.com/office/powerpoint/2010/main" val="251946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2854036" y="6243638"/>
            <a:ext cx="6093114" cy="457200"/>
          </a:xfrm>
          <a:solidFill>
            <a:schemeClr val="bg1"/>
          </a:solidFill>
          <a:ln/>
        </p:spPr>
        <p:txBody>
          <a:bodyPr/>
          <a:lstStyle>
            <a:lvl1pPr>
              <a:defRPr/>
            </a:lvl1pPr>
          </a:lstStyle>
          <a:p>
            <a:pPr>
              <a:defRPr/>
            </a:pPr>
            <a:fld id="{3C2BFD49-8974-4E74-A19E-5A73D00C6643}" type="slidenum">
              <a:rPr lang="en-US" altLang="en-US"/>
              <a:pPr>
                <a:defRPr/>
              </a:pPr>
              <a:t>‹#›</a:t>
            </a:fld>
            <a:endParaRPr lang="en-US" altLang="en-US"/>
          </a:p>
        </p:txBody>
      </p:sp>
    </p:spTree>
    <p:extLst>
      <p:ext uri="{BB962C8B-B14F-4D97-AF65-F5344CB8AC3E}">
        <p14:creationId xmlns:p14="http://schemas.microsoft.com/office/powerpoint/2010/main" val="407756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2401455" y="6243638"/>
            <a:ext cx="6545695" cy="457200"/>
          </a:xfrm>
          <a:solidFill>
            <a:schemeClr val="bg1"/>
          </a:solidFill>
          <a:ln/>
        </p:spPr>
        <p:txBody>
          <a:bodyPr/>
          <a:lstStyle>
            <a:lvl1pPr>
              <a:defRPr/>
            </a:lvl1pPr>
          </a:lstStyle>
          <a:p>
            <a:pPr>
              <a:defRPr/>
            </a:pPr>
            <a:fld id="{A28402EF-3313-43E9-8ED0-EEACF157AC86}" type="slidenum">
              <a:rPr lang="en-US" altLang="en-US"/>
              <a:pPr>
                <a:defRPr/>
              </a:pPr>
              <a:t>‹#›</a:t>
            </a:fld>
            <a:endParaRPr lang="en-US" altLang="en-US"/>
          </a:p>
        </p:txBody>
      </p:sp>
    </p:spTree>
    <p:extLst>
      <p:ext uri="{BB962C8B-B14F-4D97-AF65-F5344CB8AC3E}">
        <p14:creationId xmlns:p14="http://schemas.microsoft.com/office/powerpoint/2010/main" val="131035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39846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800100" y="39846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541338" y="82073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911225" y="82073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27000" y="74771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29051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442913" y="108108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Tahoma" panose="020B0604030504040204" pitchFamily="34" charset="0"/>
                <a:cs typeface="Arial" panose="020B0604020202020204" pitchFamily="34" charset="0"/>
              </a:defRPr>
            </a:lvl1pPr>
            <a:lvl2pPr marL="742950" indent="-285750" eaLnBrk="0" hangingPunct="0">
              <a:defRPr sz="1600">
                <a:solidFill>
                  <a:schemeClr val="tx1"/>
                </a:solidFill>
                <a:latin typeface="Tahoma" panose="020B0604030504040204" pitchFamily="34" charset="0"/>
                <a:cs typeface="Arial" panose="020B0604020202020204" pitchFamily="34" charset="0"/>
              </a:defRPr>
            </a:lvl2pPr>
            <a:lvl3pPr marL="1143000" indent="-228600" eaLnBrk="0" hangingPunct="0">
              <a:defRPr sz="1600">
                <a:solidFill>
                  <a:schemeClr val="tx1"/>
                </a:solidFill>
                <a:latin typeface="Tahoma" panose="020B0604030504040204" pitchFamily="34" charset="0"/>
                <a:cs typeface="Arial" panose="020B0604020202020204" pitchFamily="34" charset="0"/>
              </a:defRPr>
            </a:lvl3pPr>
            <a:lvl4pPr marL="1600200" indent="-228600" eaLnBrk="0" hangingPunct="0">
              <a:defRPr sz="1600">
                <a:solidFill>
                  <a:schemeClr val="tx1"/>
                </a:solidFill>
                <a:latin typeface="Tahoma" panose="020B0604030504040204" pitchFamily="34" charset="0"/>
                <a:cs typeface="Arial" panose="020B0604020202020204" pitchFamily="34" charset="0"/>
              </a:defRPr>
            </a:lvl4pPr>
            <a:lvl5pPr marL="2057400" indent="-228600" eaLnBrk="0" hangingPunct="0">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150938" y="214313"/>
            <a:ext cx="779303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28713" y="1144588"/>
            <a:ext cx="77724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617696C5-4B57-47F6-B6F9-6FD07095B7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43"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4"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Tahoma" pitchFamily="34" charset="0"/>
          <a:cs typeface="Arial" charset="0"/>
        </a:defRPr>
      </a:lvl2pPr>
      <a:lvl3pPr algn="l" rtl="0" eaLnBrk="0" fontAlgn="base" hangingPunct="0">
        <a:spcBef>
          <a:spcPct val="0"/>
        </a:spcBef>
        <a:spcAft>
          <a:spcPct val="0"/>
        </a:spcAft>
        <a:defRPr sz="2800">
          <a:solidFill>
            <a:schemeClr val="tx2"/>
          </a:solidFill>
          <a:latin typeface="Tahoma" pitchFamily="34" charset="0"/>
          <a:cs typeface="Arial" charset="0"/>
        </a:defRPr>
      </a:lvl3pPr>
      <a:lvl4pPr algn="l" rtl="0" eaLnBrk="0" fontAlgn="base" hangingPunct="0">
        <a:spcBef>
          <a:spcPct val="0"/>
        </a:spcBef>
        <a:spcAft>
          <a:spcPct val="0"/>
        </a:spcAft>
        <a:defRPr sz="2800">
          <a:solidFill>
            <a:schemeClr val="tx2"/>
          </a:solidFill>
          <a:latin typeface="Tahoma" pitchFamily="34" charset="0"/>
          <a:cs typeface="Arial" charset="0"/>
        </a:defRPr>
      </a:lvl4pPr>
      <a:lvl5pPr algn="l" rtl="0" eaLnBrk="0" fontAlgn="base" hangingPunct="0">
        <a:spcBef>
          <a:spcPct val="0"/>
        </a:spcBef>
        <a:spcAft>
          <a:spcPct val="0"/>
        </a:spcAft>
        <a:defRPr sz="2800">
          <a:solidFill>
            <a:schemeClr val="tx2"/>
          </a:solidFill>
          <a:latin typeface="Tahoma" pitchFamily="34" charset="0"/>
          <a:cs typeface="Arial" charset="0"/>
        </a:defRPr>
      </a:lvl5pPr>
      <a:lvl6pPr marL="457200" algn="l" rtl="0" fontAlgn="base">
        <a:spcBef>
          <a:spcPct val="0"/>
        </a:spcBef>
        <a:spcAft>
          <a:spcPct val="0"/>
        </a:spcAft>
        <a:defRPr sz="2800">
          <a:solidFill>
            <a:schemeClr val="tx2"/>
          </a:solidFill>
          <a:latin typeface="Tahoma" pitchFamily="34" charset="0"/>
          <a:cs typeface="Arial" charset="0"/>
        </a:defRPr>
      </a:lvl6pPr>
      <a:lvl7pPr marL="914400" algn="l" rtl="0" fontAlgn="base">
        <a:spcBef>
          <a:spcPct val="0"/>
        </a:spcBef>
        <a:spcAft>
          <a:spcPct val="0"/>
        </a:spcAft>
        <a:defRPr sz="2800">
          <a:solidFill>
            <a:schemeClr val="tx2"/>
          </a:solidFill>
          <a:latin typeface="Tahoma" pitchFamily="34" charset="0"/>
          <a:cs typeface="Arial" charset="0"/>
        </a:defRPr>
      </a:lvl7pPr>
      <a:lvl8pPr marL="1371600" algn="l" rtl="0" fontAlgn="base">
        <a:spcBef>
          <a:spcPct val="0"/>
        </a:spcBef>
        <a:spcAft>
          <a:spcPct val="0"/>
        </a:spcAft>
        <a:defRPr sz="2800">
          <a:solidFill>
            <a:schemeClr val="tx2"/>
          </a:solidFill>
          <a:latin typeface="Tahoma" pitchFamily="34" charset="0"/>
          <a:cs typeface="Arial" charset="0"/>
        </a:defRPr>
      </a:lvl8pPr>
      <a:lvl9pPr marL="1828800" algn="l" rtl="0" fontAlgn="base">
        <a:spcBef>
          <a:spcPct val="0"/>
        </a:spcBef>
        <a:spcAft>
          <a:spcPct val="0"/>
        </a:spcAft>
        <a:defRPr sz="28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D950BB-2140-4F4A-BE62-CCD43118CAA1}" type="datetimeFigureOut">
              <a:rPr lang="en-CA" smtClean="0"/>
              <a:t>2023-03-20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90533-7C7E-48F2-BB5B-27B7060D81E5}" type="slidenum">
              <a:rPr lang="en-CA" smtClean="0"/>
              <a:t>‹#›</a:t>
            </a:fld>
            <a:endParaRPr lang="en-CA"/>
          </a:p>
        </p:txBody>
      </p:sp>
    </p:spTree>
    <p:extLst>
      <p:ext uri="{BB962C8B-B14F-4D97-AF65-F5344CB8AC3E}">
        <p14:creationId xmlns:p14="http://schemas.microsoft.com/office/powerpoint/2010/main" val="130134252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oughtco.com/why-we-have-time-zones-177395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052513" y="2336800"/>
            <a:ext cx="7772400" cy="3305175"/>
          </a:xfrm>
        </p:spPr>
        <p:txBody>
          <a:bodyPr/>
          <a:lstStyle/>
          <a:p>
            <a:pPr eaLnBrk="1" hangingPunct="1"/>
            <a:br>
              <a:rPr lang="en-US" altLang="en-US"/>
            </a:br>
            <a:br>
              <a:rPr lang="en-US" altLang="en-US"/>
            </a:br>
            <a:br>
              <a:rPr lang="en-US" altLang="en-US"/>
            </a:br>
            <a:br>
              <a:rPr lang="en-US" altLang="en-US"/>
            </a:br>
            <a:br>
              <a:rPr lang="en-US" altLang="en-US"/>
            </a:br>
            <a:r>
              <a:rPr lang="en-US" altLang="en-US" sz="3600">
                <a:solidFill>
                  <a:schemeClr val="tx1"/>
                </a:solidFill>
              </a:rPr>
              <a:t>Synchronization </a:t>
            </a:r>
            <a:br>
              <a:rPr lang="en-US" altLang="en-US" sz="3600">
                <a:solidFill>
                  <a:schemeClr val="tx1"/>
                </a:solidFill>
              </a:rPr>
            </a:br>
            <a:r>
              <a:rPr lang="en-US" altLang="en-US" sz="3600" i="1">
                <a:solidFill>
                  <a:schemeClr val="tx1"/>
                </a:solidFill>
              </a:rPr>
              <a:t>Physical clocks </a:t>
            </a:r>
            <a:br>
              <a:rPr lang="en-US" altLang="en-US" sz="3600" i="1">
                <a:solidFill>
                  <a:schemeClr val="tx1"/>
                </a:solidFill>
              </a:rPr>
            </a:br>
            <a:r>
              <a:rPr lang="en-US" altLang="en-US" sz="3600" i="1">
                <a:solidFill>
                  <a:schemeClr val="tx1"/>
                </a:solidFill>
              </a:rPr>
              <a:t>Logical clocks</a:t>
            </a:r>
            <a:r>
              <a:rPr lang="en-US" altLang="en-US" sz="3600" i="1"/>
              <a:t> </a:t>
            </a:r>
            <a:br>
              <a:rPr lang="en-US" altLang="en-US" sz="3600" i="1">
                <a:solidFill>
                  <a:schemeClr val="tx1"/>
                </a:solidFill>
              </a:rPr>
            </a:br>
            <a:r>
              <a:rPr lang="en-US" altLang="en-US" sz="3600">
                <a:solidFill>
                  <a:schemeClr val="tx1"/>
                </a:solidFill>
              </a:rPr>
              <a:t>	</a:t>
            </a:r>
            <a:endParaRPr lang="en-US" altLang="en-US" sz="3600"/>
          </a:p>
        </p:txBody>
      </p:sp>
      <p:sp>
        <p:nvSpPr>
          <p:cNvPr id="6147" name="Rectangle 5"/>
          <p:cNvSpPr>
            <a:spLocks noChangeArrowheads="1"/>
          </p:cNvSpPr>
          <p:nvPr/>
        </p:nvSpPr>
        <p:spPr bwMode="auto">
          <a:xfrm>
            <a:off x="977900" y="4627563"/>
            <a:ext cx="7772400"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57175" y="1561909"/>
            <a:ext cx="8664575" cy="4298950"/>
          </a:xfrm>
          <a:solidFill>
            <a:schemeClr val="bg1"/>
          </a:solidFill>
        </p:spPr>
        <p:txBody>
          <a:bodyPr/>
          <a:lstStyle/>
          <a:p>
            <a:pPr eaLnBrk="1" hangingPunct="1">
              <a:buFont typeface="Wingdings" panose="05000000000000000000" pitchFamily="2" charset="2"/>
              <a:buNone/>
            </a:pPr>
            <a:r>
              <a:rPr lang="en-US" altLang="en-US" sz="2400" dirty="0"/>
              <a:t>Internal mechanism (the “clock”) at each node</a:t>
            </a:r>
          </a:p>
          <a:p>
            <a:pPr eaLnBrk="1" hangingPunct="1"/>
            <a:r>
              <a:rPr lang="en-US" altLang="en-US" sz="2400" dirty="0"/>
              <a:t>Each machine has a </a:t>
            </a:r>
            <a:r>
              <a:rPr lang="en-US" altLang="en-US" sz="2400" i="1" dirty="0">
                <a:solidFill>
                  <a:schemeClr val="tx2"/>
                </a:solidFill>
              </a:rPr>
              <a:t>timer</a:t>
            </a:r>
          </a:p>
          <a:p>
            <a:pPr eaLnBrk="1" hangingPunct="1"/>
            <a:r>
              <a:rPr lang="en-US" altLang="en-US" sz="2400" dirty="0"/>
              <a:t>Timer causes an </a:t>
            </a:r>
            <a:r>
              <a:rPr lang="en-US" altLang="en-US" sz="2400" i="1" dirty="0">
                <a:solidFill>
                  <a:schemeClr val="tx2"/>
                </a:solidFill>
              </a:rPr>
              <a:t>interrupt</a:t>
            </a:r>
            <a:r>
              <a:rPr lang="en-US" altLang="en-US" sz="2400" dirty="0"/>
              <a:t> </a:t>
            </a:r>
            <a:r>
              <a:rPr lang="en-US" altLang="en-US" sz="2400" i="1" dirty="0"/>
              <a:t>H </a:t>
            </a:r>
            <a:r>
              <a:rPr lang="en-US" altLang="en-US" sz="2400" dirty="0"/>
              <a:t>times a second</a:t>
            </a:r>
          </a:p>
          <a:p>
            <a:pPr lvl="1" eaLnBrk="1" hangingPunct="1"/>
            <a:r>
              <a:rPr lang="en-US" altLang="en-US" sz="2000" dirty="0"/>
              <a:t>Interrupt handler adds 1 (a ‘</a:t>
            </a:r>
            <a:r>
              <a:rPr lang="en-US" altLang="en-US" sz="2000" i="1" dirty="0"/>
              <a:t>tick’) </a:t>
            </a:r>
            <a:r>
              <a:rPr lang="en-US" altLang="en-US" sz="2000" dirty="0"/>
              <a:t>to a software clock</a:t>
            </a:r>
          </a:p>
          <a:p>
            <a:pPr eaLnBrk="1" hangingPunct="1"/>
            <a:r>
              <a:rPr lang="en-US" altLang="en-US" sz="2400" dirty="0"/>
              <a:t>Software clock keeps track of the number of </a:t>
            </a:r>
            <a:r>
              <a:rPr lang="en-US" altLang="en-US" sz="2400" i="1" dirty="0">
                <a:solidFill>
                  <a:schemeClr val="bg2"/>
                </a:solidFill>
              </a:rPr>
              <a:t>ticks</a:t>
            </a:r>
            <a:r>
              <a:rPr lang="en-US" altLang="en-US" sz="2400" dirty="0"/>
              <a:t> since some agreed-upon time in the past.</a:t>
            </a:r>
          </a:p>
          <a:p>
            <a:pPr eaLnBrk="1" hangingPunct="1"/>
            <a:endParaRPr lang="en-US" altLang="en-US" sz="18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B1576CA-2791-295B-DD34-DD3E49183EFE}"/>
              </a:ext>
            </a:extLst>
          </p:cNvPr>
          <p:cNvSpPr>
            <a:spLocks noGrp="1"/>
          </p:cNvSpPr>
          <p:nvPr>
            <p:ph type="title"/>
          </p:nvPr>
        </p:nvSpPr>
        <p:spPr/>
        <p:txBody>
          <a:bodyPr/>
          <a:lstStyle/>
          <a:p>
            <a:endParaRPr lang="en-CA" dirty="0"/>
          </a:p>
        </p:txBody>
      </p:sp>
    </p:spTree>
    <p:extLst>
      <p:ext uri="{BB962C8B-B14F-4D97-AF65-F5344CB8AC3E}">
        <p14:creationId xmlns:p14="http://schemas.microsoft.com/office/powerpoint/2010/main" val="280712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l="35703" t="43958" r="33565" b="38670"/>
          <a:stretch>
            <a:fillRect/>
          </a:stretch>
        </p:blipFill>
        <p:spPr bwMode="auto">
          <a:xfrm>
            <a:off x="4661262" y="3178493"/>
            <a:ext cx="4387488" cy="351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Grp="1" noChangeArrowheads="1"/>
          </p:cNvSpPr>
          <p:nvPr>
            <p:ph type="title"/>
          </p:nvPr>
        </p:nvSpPr>
        <p:spPr>
          <a:xfrm>
            <a:off x="1254125" y="214313"/>
            <a:ext cx="6991350" cy="847725"/>
          </a:xfrm>
        </p:spPr>
        <p:txBody>
          <a:bodyPr/>
          <a:lstStyle/>
          <a:p>
            <a:pPr eaLnBrk="1" hangingPunct="1"/>
            <a:r>
              <a:rPr lang="en-US" altLang="en-US" dirty="0"/>
              <a:t>Clock drift and drift rate</a:t>
            </a:r>
          </a:p>
        </p:txBody>
      </p:sp>
      <p:sp>
        <p:nvSpPr>
          <p:cNvPr id="20484" name="Rectangle 4"/>
          <p:cNvSpPr>
            <a:spLocks noGrp="1" noChangeArrowheads="1"/>
          </p:cNvSpPr>
          <p:nvPr>
            <p:ph type="body" idx="1"/>
          </p:nvPr>
        </p:nvSpPr>
        <p:spPr>
          <a:xfrm>
            <a:off x="366712" y="1435579"/>
            <a:ext cx="8393273" cy="4830762"/>
          </a:xfrm>
        </p:spPr>
        <p:txBody>
          <a:bodyPr/>
          <a:lstStyle/>
          <a:p>
            <a:pPr eaLnBrk="1" hangingPunct="1">
              <a:lnSpc>
                <a:spcPct val="80000"/>
              </a:lnSpc>
              <a:buFont typeface="Wingdings" panose="05000000000000000000" pitchFamily="2" charset="2"/>
              <a:buNone/>
            </a:pPr>
            <a:r>
              <a:rPr lang="en-US" altLang="en-US" sz="2200" b="1" dirty="0"/>
              <a:t>Notation</a:t>
            </a:r>
            <a:r>
              <a:rPr lang="en-US" altLang="en-US" sz="2200" dirty="0"/>
              <a:t>: Value of clock on machine </a:t>
            </a:r>
            <a:r>
              <a:rPr lang="en-US" altLang="en-US" sz="2200" i="1" dirty="0"/>
              <a:t>p</a:t>
            </a:r>
            <a:r>
              <a:rPr lang="en-US" altLang="en-US" sz="2200" dirty="0"/>
              <a:t> at real time </a:t>
            </a:r>
            <a:r>
              <a:rPr lang="en-US" altLang="en-US" sz="2200" b="1" i="1" dirty="0"/>
              <a:t>t</a:t>
            </a:r>
            <a:r>
              <a:rPr lang="en-US" altLang="en-US" sz="2200" dirty="0"/>
              <a:t>   is </a:t>
            </a:r>
            <a:r>
              <a:rPr lang="en-US" altLang="en-US" sz="2200" b="1" i="1" dirty="0" err="1"/>
              <a:t>C</a:t>
            </a:r>
            <a:r>
              <a:rPr lang="en-US" altLang="en-US" sz="2200" b="1" i="1" baseline="-25000" dirty="0" err="1"/>
              <a:t>p</a:t>
            </a:r>
            <a:r>
              <a:rPr lang="en-US" altLang="en-US" sz="2200" b="1" i="1" dirty="0"/>
              <a:t>(t)</a:t>
            </a:r>
          </a:p>
          <a:p>
            <a:pPr eaLnBrk="1" hangingPunct="1">
              <a:lnSpc>
                <a:spcPct val="80000"/>
              </a:lnSpc>
              <a:buFont typeface="Wingdings" panose="05000000000000000000" pitchFamily="2" charset="2"/>
              <a:buNone/>
            </a:pPr>
            <a:endParaRPr lang="en-US" altLang="en-US" sz="2200" b="1" dirty="0"/>
          </a:p>
          <a:p>
            <a:pPr eaLnBrk="1" hangingPunct="1">
              <a:lnSpc>
                <a:spcPct val="80000"/>
              </a:lnSpc>
              <a:buNone/>
            </a:pPr>
            <a:r>
              <a:rPr lang="en-US" altLang="en-US" sz="2400" b="1" i="1" dirty="0">
                <a:solidFill>
                  <a:schemeClr val="folHlink"/>
                </a:solidFill>
              </a:rPr>
              <a:t>Clock</a:t>
            </a:r>
            <a:r>
              <a:rPr lang="en-US" altLang="en-US" sz="2400" b="1" i="1" dirty="0"/>
              <a:t> </a:t>
            </a:r>
            <a:r>
              <a:rPr lang="en-US" altLang="en-US" sz="2400" b="1" i="1" dirty="0">
                <a:solidFill>
                  <a:schemeClr val="folHlink"/>
                </a:solidFill>
              </a:rPr>
              <a:t>drift</a:t>
            </a:r>
            <a:r>
              <a:rPr lang="en-US" altLang="en-US" sz="2400" b="1" dirty="0"/>
              <a:t> :  </a:t>
            </a:r>
            <a:r>
              <a:rPr lang="en-US" altLang="en-US" sz="2400" dirty="0"/>
              <a:t>|</a:t>
            </a:r>
            <a:r>
              <a:rPr lang="en-US" altLang="en-US" sz="2400" i="1" dirty="0"/>
              <a:t>C</a:t>
            </a:r>
            <a:r>
              <a:rPr lang="en-US" altLang="en-US" sz="2400" i="1" baseline="-25000" dirty="0"/>
              <a:t>p</a:t>
            </a:r>
            <a:r>
              <a:rPr lang="en-US" altLang="en-US" sz="2400" i="1" dirty="0"/>
              <a:t>(t) - t</a:t>
            </a:r>
            <a:r>
              <a:rPr lang="en-US" altLang="en-US" sz="2400" dirty="0"/>
              <a:t> |</a:t>
            </a:r>
            <a:endParaRPr lang="en-US" altLang="en-US" sz="2400" b="1" dirty="0"/>
          </a:p>
          <a:p>
            <a:pPr eaLnBrk="1" hangingPunct="1">
              <a:lnSpc>
                <a:spcPct val="80000"/>
              </a:lnSpc>
              <a:buFont typeface="Wingdings" panose="05000000000000000000" pitchFamily="2" charset="2"/>
              <a:buNone/>
            </a:pPr>
            <a:endParaRPr lang="en-US" altLang="en-US" sz="2200" b="1" dirty="0"/>
          </a:p>
          <a:p>
            <a:pPr eaLnBrk="1" hangingPunct="1">
              <a:lnSpc>
                <a:spcPct val="80000"/>
              </a:lnSpc>
              <a:buFont typeface="Wingdings" panose="05000000000000000000" pitchFamily="2" charset="2"/>
              <a:buNone/>
            </a:pPr>
            <a:r>
              <a:rPr lang="en-US" altLang="en-US" sz="2400" b="1" dirty="0"/>
              <a:t>Ideally:           </a:t>
            </a:r>
            <a:r>
              <a:rPr lang="en-US" altLang="en-US" sz="2400" i="1" dirty="0"/>
              <a:t>C</a:t>
            </a:r>
            <a:r>
              <a:rPr lang="en-US" altLang="en-US" sz="2400" i="1" baseline="-25000" dirty="0"/>
              <a:t>p</a:t>
            </a:r>
            <a:r>
              <a:rPr lang="en-US" altLang="en-US" sz="2400" i="1" dirty="0"/>
              <a:t>(t) == t</a:t>
            </a:r>
          </a:p>
          <a:p>
            <a:pPr eaLnBrk="1" hangingPunct="1">
              <a:lnSpc>
                <a:spcPct val="80000"/>
              </a:lnSpc>
              <a:buFont typeface="Wingdings" panose="05000000000000000000" pitchFamily="2" charset="2"/>
              <a:buNone/>
            </a:pPr>
            <a:endParaRPr lang="en-US" altLang="en-US" sz="2200" b="1" i="1" dirty="0"/>
          </a:p>
          <a:p>
            <a:pPr eaLnBrk="1" hangingPunct="1">
              <a:lnSpc>
                <a:spcPct val="80000"/>
              </a:lnSpc>
              <a:buFont typeface="Wingdings" panose="05000000000000000000" pitchFamily="2" charset="2"/>
              <a:buNone/>
            </a:pPr>
            <a:endParaRPr lang="en-US" altLang="en-US" sz="2200" dirty="0"/>
          </a:p>
          <a:p>
            <a:pPr eaLnBrk="1" hangingPunct="1">
              <a:lnSpc>
                <a:spcPct val="80000"/>
              </a:lnSpc>
              <a:buFont typeface="Wingdings" panose="05000000000000000000" pitchFamily="2" charset="2"/>
              <a:buNone/>
            </a:pPr>
            <a:r>
              <a:rPr lang="en-US" altLang="en-US" sz="2400" b="1" dirty="0">
                <a:solidFill>
                  <a:schemeClr val="tx2"/>
                </a:solidFill>
              </a:rPr>
              <a:t>Goal:</a:t>
            </a:r>
            <a:r>
              <a:rPr lang="en-US" altLang="en-US" sz="2400" b="1" dirty="0"/>
              <a:t> </a:t>
            </a:r>
            <a:r>
              <a:rPr lang="en-US" altLang="en-US" sz="2400" dirty="0"/>
              <a:t>Guarantee on maximum drift </a:t>
            </a:r>
          </a:p>
          <a:p>
            <a:pPr eaLnBrk="1" hangingPunct="1">
              <a:lnSpc>
                <a:spcPct val="80000"/>
              </a:lnSpc>
              <a:buFont typeface="Wingdings" panose="05000000000000000000" pitchFamily="2" charset="2"/>
              <a:buNone/>
            </a:pPr>
            <a:r>
              <a:rPr lang="en-US" altLang="en-US" sz="1800" dirty="0"/>
              <a:t>i.e.,</a:t>
            </a:r>
            <a:r>
              <a:rPr lang="en-US" altLang="en-US" sz="1800" b="1" dirty="0"/>
              <a:t> </a:t>
            </a:r>
            <a:r>
              <a:rPr lang="en-US" altLang="en-US" sz="1800" dirty="0"/>
              <a:t>never let clocks on two nodes differ by more  than </a:t>
            </a:r>
            <a:r>
              <a:rPr lang="en-US" altLang="en-US" sz="1800" i="1" dirty="0"/>
              <a:t>x  </a:t>
            </a:r>
            <a:r>
              <a:rPr lang="en-US" altLang="en-US" sz="1800" dirty="0"/>
              <a:t>time units </a:t>
            </a:r>
          </a:p>
          <a:p>
            <a:pPr eaLnBrk="1" hangingPunct="1">
              <a:lnSpc>
                <a:spcPct val="80000"/>
              </a:lnSpc>
              <a:buFont typeface="Wingdings" panose="05000000000000000000" pitchFamily="2" charset="2"/>
              <a:buNone/>
            </a:pPr>
            <a:endParaRPr lang="en-US" altLang="en-US" sz="2200" dirty="0"/>
          </a:p>
          <a:p>
            <a:pPr eaLnBrk="1" hangingPunct="1">
              <a:lnSpc>
                <a:spcPct val="80000"/>
              </a:lnSpc>
              <a:buFont typeface="Wingdings" panose="05000000000000000000" pitchFamily="2" charset="2"/>
              <a:buNone/>
            </a:pPr>
            <a:r>
              <a:rPr lang="en-US" altLang="en-US" sz="2400" b="1" dirty="0">
                <a:solidFill>
                  <a:schemeClr val="tx2"/>
                </a:solidFill>
              </a:rPr>
              <a:t>How?</a:t>
            </a:r>
            <a:r>
              <a:rPr lang="en-US" altLang="en-US" sz="2400" dirty="0"/>
              <a:t> </a:t>
            </a:r>
          </a:p>
          <a:p>
            <a:pPr eaLnBrk="1" hangingPunct="1">
              <a:lnSpc>
                <a:spcPct val="80000"/>
              </a:lnSpc>
            </a:pPr>
            <a:r>
              <a:rPr lang="en-US" altLang="en-US" sz="2400" dirty="0"/>
              <a:t>Manufacturer guarantees max </a:t>
            </a:r>
            <a:r>
              <a:rPr lang="en-US" altLang="en-US" sz="2400" i="1" dirty="0">
                <a:solidFill>
                  <a:schemeClr val="tx2"/>
                </a:solidFill>
              </a:rPr>
              <a:t>drift rate </a:t>
            </a:r>
            <a:r>
              <a:rPr lang="en-US" altLang="en-US" sz="2400" i="1" dirty="0"/>
              <a:t>ρ</a:t>
            </a:r>
            <a:endParaRPr lang="en-US" altLang="en-US" sz="2400" i="1" dirty="0">
              <a:solidFill>
                <a:schemeClr val="tx2"/>
              </a:solidFill>
            </a:endParaRPr>
          </a:p>
          <a:p>
            <a:pPr eaLnBrk="1" hangingPunct="1">
              <a:lnSpc>
                <a:spcPct val="80000"/>
              </a:lnSpc>
              <a:buFont typeface="Wingdings" panose="05000000000000000000" pitchFamily="2" charset="2"/>
              <a:buNone/>
            </a:pPr>
            <a:r>
              <a:rPr lang="en-US" altLang="en-US" sz="2400" i="1" dirty="0"/>
              <a:t>		1 - ρ ≤ (</a:t>
            </a:r>
            <a:r>
              <a:rPr lang="en-US" altLang="en-US" sz="2400" i="1" dirty="0" err="1"/>
              <a:t>dC</a:t>
            </a:r>
            <a:r>
              <a:rPr lang="en-US" altLang="en-US" sz="2400" i="1" dirty="0"/>
              <a:t>/</a:t>
            </a:r>
            <a:r>
              <a:rPr lang="en-US" altLang="en-US" sz="2400" i="1" dirty="0" err="1"/>
              <a:t>dt</a:t>
            </a:r>
            <a:r>
              <a:rPr lang="en-US" altLang="en-US" sz="2400" i="1" dirty="0"/>
              <a:t>) ≤ 1 + ρ</a:t>
            </a:r>
            <a:r>
              <a:rPr lang="en-US" altLang="en-US" sz="2400" dirty="0"/>
              <a:t> </a:t>
            </a:r>
          </a:p>
          <a:p>
            <a:pPr eaLnBrk="1" hangingPunct="1">
              <a:lnSpc>
                <a:spcPct val="80000"/>
              </a:lnSpc>
            </a:pPr>
            <a:r>
              <a:rPr lang="en-US" altLang="en-US" sz="2400" dirty="0"/>
              <a:t>Nodes synchronizes at least every </a:t>
            </a:r>
            <a:r>
              <a:rPr lang="en-US" altLang="en-US" sz="2400" i="1" dirty="0"/>
              <a:t>x</a:t>
            </a:r>
            <a:r>
              <a:rPr lang="en-US" altLang="en-US" sz="2400" dirty="0"/>
              <a:t>/(2</a:t>
            </a:r>
            <a:r>
              <a:rPr lang="en-US" altLang="en-US" sz="2400" i="1" dirty="0"/>
              <a:t>ρ</a:t>
            </a:r>
            <a:r>
              <a:rPr lang="en-US" altLang="en-US" sz="2400" dirty="0"/>
              <a:t>) seconds.</a:t>
            </a:r>
          </a:p>
          <a:p>
            <a:pPr eaLnBrk="1" hangingPunct="1">
              <a:lnSpc>
                <a:spcPct val="80000"/>
              </a:lnSpc>
              <a:buFont typeface="Wingdings" panose="05000000000000000000" pitchFamily="2" charset="2"/>
              <a:buNone/>
            </a:pPr>
            <a:endParaRPr lang="en-US" altLang="en-US" sz="2200" dirty="0"/>
          </a:p>
          <a:p>
            <a:pPr eaLnBrk="1" hangingPunct="1">
              <a:lnSpc>
                <a:spcPct val="80000"/>
              </a:lnSpc>
            </a:pPr>
            <a:endParaRPr lang="en-US" altLang="en-US" sz="2200" dirty="0"/>
          </a:p>
        </p:txBody>
      </p:sp>
      <p:sp>
        <p:nvSpPr>
          <p:cNvPr id="2" name="Line Callout 1 1"/>
          <p:cNvSpPr/>
          <p:nvPr/>
        </p:nvSpPr>
        <p:spPr>
          <a:xfrm>
            <a:off x="2268538" y="0"/>
            <a:ext cx="2546350" cy="604838"/>
          </a:xfrm>
          <a:prstGeom prst="borderCallout1">
            <a:avLst>
              <a:gd name="adj1" fmla="val 112701"/>
              <a:gd name="adj2" fmla="val 42536"/>
              <a:gd name="adj3" fmla="val 445134"/>
              <a:gd name="adj4" fmla="val 11459"/>
            </a:avLst>
          </a:prstGeom>
          <a:noFill/>
          <a:ln w="44450">
            <a:solidFill>
              <a:schemeClr val="tx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000" dirty="0">
                <a:solidFill>
                  <a:schemeClr val="tx1"/>
                </a:solidFill>
              </a:rPr>
              <a:t>Time is correct</a:t>
            </a:r>
          </a:p>
          <a:p>
            <a:pPr algn="ctr">
              <a:defRPr/>
            </a:pPr>
            <a:r>
              <a:rPr lang="en-CA" sz="2000" dirty="0">
                <a:solidFill>
                  <a:srgbClr val="FF0000"/>
                </a:solidFill>
              </a:rPr>
              <a:t>Drift = 0</a:t>
            </a:r>
            <a:r>
              <a:rPr lang="en-CA" sz="2000" dirty="0">
                <a:solidFill>
                  <a:schemeClr val="tx1"/>
                </a:solidFill>
              </a:rPr>
              <a:t> </a:t>
            </a:r>
          </a:p>
        </p:txBody>
      </p:sp>
      <p:sp>
        <p:nvSpPr>
          <p:cNvPr id="6" name="Line Callout 1 5"/>
          <p:cNvSpPr/>
          <p:nvPr/>
        </p:nvSpPr>
        <p:spPr>
          <a:xfrm>
            <a:off x="5160964" y="-11430"/>
            <a:ext cx="3014662" cy="604838"/>
          </a:xfrm>
          <a:prstGeom prst="borderCallout1">
            <a:avLst>
              <a:gd name="adj1" fmla="val 112701"/>
              <a:gd name="adj2" fmla="val 42536"/>
              <a:gd name="adj3" fmla="val 437848"/>
              <a:gd name="adj4" fmla="val 11891"/>
            </a:avLst>
          </a:prstGeom>
          <a:noFill/>
          <a:ln w="44450">
            <a:solidFill>
              <a:schemeClr val="tx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000" dirty="0">
                <a:solidFill>
                  <a:schemeClr val="tx1"/>
                </a:solidFill>
              </a:rPr>
              <a:t>Clock does not deviate </a:t>
            </a:r>
            <a:r>
              <a:rPr lang="en-CA" sz="2000" dirty="0">
                <a:solidFill>
                  <a:srgbClr val="FF0000"/>
                </a:solidFill>
              </a:rPr>
              <a:t>Drift rate = 0</a:t>
            </a:r>
            <a:r>
              <a:rPr lang="en-CA" sz="2000" dirty="0">
                <a:solidFill>
                  <a:schemeClr val="tx1"/>
                </a:solidFill>
              </a:rPr>
              <a:t> </a:t>
            </a:r>
          </a:p>
        </p:txBody>
      </p:sp>
      <p:sp>
        <p:nvSpPr>
          <p:cNvPr id="4" name="TextBox 3">
            <a:extLst>
              <a:ext uri="{FF2B5EF4-FFF2-40B4-BE49-F238E27FC236}">
                <a16:creationId xmlns:a16="http://schemas.microsoft.com/office/drawing/2014/main" id="{1166222A-AE90-7C9D-6D9F-B37CF5104339}"/>
              </a:ext>
            </a:extLst>
          </p:cNvPr>
          <p:cNvSpPr txBox="1"/>
          <p:nvPr/>
        </p:nvSpPr>
        <p:spPr>
          <a:xfrm>
            <a:off x="5022374" y="2696488"/>
            <a:ext cx="2772885" cy="461665"/>
          </a:xfrm>
          <a:prstGeom prst="rect">
            <a:avLst/>
          </a:prstGeom>
          <a:noFill/>
        </p:spPr>
        <p:txBody>
          <a:bodyPr wrap="square">
            <a:spAutoFit/>
          </a:bodyPr>
          <a:lstStyle/>
          <a:p>
            <a:r>
              <a:rPr lang="en-US" altLang="en-US" sz="2400" i="1" dirty="0" err="1"/>
              <a:t>dC</a:t>
            </a:r>
            <a:r>
              <a:rPr lang="en-US" altLang="en-US" sz="2400" i="1" baseline="-25000" dirty="0" err="1"/>
              <a:t>p</a:t>
            </a:r>
            <a:r>
              <a:rPr lang="en-US" altLang="en-US" sz="2400" i="1" dirty="0"/>
              <a:t>(t) = dt</a:t>
            </a:r>
            <a:endParaRPr lang="en-CA"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8F7404-4E10-B143-49FA-CF9C4EEB9775}"/>
                  </a:ext>
                </a:extLst>
              </p:cNvPr>
              <p:cNvSpPr txBox="1"/>
              <p:nvPr/>
            </p:nvSpPr>
            <p:spPr>
              <a:xfrm>
                <a:off x="4187985" y="1858913"/>
                <a:ext cx="4572000" cy="732252"/>
              </a:xfrm>
              <a:prstGeom prst="rect">
                <a:avLst/>
              </a:prstGeom>
              <a:noFill/>
            </p:spPr>
            <p:txBody>
              <a:bodyPr wrap="square">
                <a:spAutoFit/>
              </a:bodyPr>
              <a:lstStyle/>
              <a:p>
                <a:r>
                  <a:rPr lang="en-US" altLang="en-US" sz="2400" b="1" i="1" dirty="0">
                    <a:solidFill>
                      <a:schemeClr val="folHlink"/>
                    </a:solidFill>
                  </a:rPr>
                  <a:t>Drift rate:   </a:t>
                </a:r>
                <a14:m>
                  <m:oMath xmlns:m="http://schemas.openxmlformats.org/officeDocument/2006/math">
                    <m:f>
                      <m:fPr>
                        <m:ctrlPr>
                          <a:rPr lang="en-US" altLang="en-US" sz="2400" i="1" smtClean="0">
                            <a:solidFill>
                              <a:schemeClr val="folHlink"/>
                            </a:solidFill>
                            <a:latin typeface="Cambria Math" panose="02040503050406030204" pitchFamily="18" charset="0"/>
                          </a:rPr>
                        </m:ctrlPr>
                      </m:fPr>
                      <m:num>
                        <m:r>
                          <m:rPr>
                            <m:nor/>
                          </m:rPr>
                          <a:rPr lang="en-US" altLang="en-US" sz="2400" i="1" dirty="0"/>
                          <m:t>dC</m:t>
                        </m:r>
                        <m:r>
                          <m:rPr>
                            <m:nor/>
                          </m:rPr>
                          <a:rPr lang="en-US" altLang="en-US" sz="2400" i="1" baseline="-25000" dirty="0"/>
                          <m:t>p</m:t>
                        </m:r>
                        <m:r>
                          <m:rPr>
                            <m:nor/>
                          </m:rPr>
                          <a:rPr lang="en-US" altLang="en-US" sz="2400" i="1" dirty="0"/>
                          <m:t>(</m:t>
                        </m:r>
                        <m:r>
                          <m:rPr>
                            <m:nor/>
                          </m:rPr>
                          <a:rPr lang="en-US" altLang="en-US" sz="2400" i="1" dirty="0"/>
                          <m:t>t</m:t>
                        </m:r>
                        <m:r>
                          <m:rPr>
                            <m:nor/>
                          </m:rPr>
                          <a:rPr lang="en-US" altLang="en-US" sz="2400" i="1" dirty="0"/>
                          <m:t>)</m:t>
                        </m:r>
                      </m:num>
                      <m:den>
                        <m:r>
                          <m:rPr>
                            <m:nor/>
                          </m:rPr>
                          <a:rPr lang="en-US" altLang="en-US" sz="2400" i="1" dirty="0"/>
                          <m:t>dt</m:t>
                        </m:r>
                      </m:den>
                    </m:f>
                    <m:r>
                      <a:rPr lang="en-CA" altLang="en-US" sz="2400" b="0" i="1" smtClean="0">
                        <a:solidFill>
                          <a:schemeClr val="folHlink"/>
                        </a:solidFill>
                        <a:latin typeface="Cambria Math" panose="02040503050406030204" pitchFamily="18" charset="0"/>
                      </a:rPr>
                      <m:t> −1</m:t>
                    </m:r>
                  </m:oMath>
                </a14:m>
                <a:endParaRPr lang="en-CA" sz="2400" dirty="0"/>
              </a:p>
            </p:txBody>
          </p:sp>
        </mc:Choice>
        <mc:Fallback xmlns="">
          <p:sp>
            <p:nvSpPr>
              <p:cNvPr id="8" name="TextBox 7">
                <a:extLst>
                  <a:ext uri="{FF2B5EF4-FFF2-40B4-BE49-F238E27FC236}">
                    <a16:creationId xmlns:a16="http://schemas.microsoft.com/office/drawing/2014/main" id="{958F7404-4E10-B143-49FA-CF9C4EEB9775}"/>
                  </a:ext>
                </a:extLst>
              </p:cNvPr>
              <p:cNvSpPr txBox="1">
                <a:spLocks noRot="1" noChangeAspect="1" noMove="1" noResize="1" noEditPoints="1" noAdjustHandles="1" noChangeArrowheads="1" noChangeShapeType="1" noTextEdit="1"/>
              </p:cNvSpPr>
              <p:nvPr/>
            </p:nvSpPr>
            <p:spPr>
              <a:xfrm>
                <a:off x="4187985" y="1858913"/>
                <a:ext cx="4572000" cy="732252"/>
              </a:xfrm>
              <a:prstGeom prst="rect">
                <a:avLst/>
              </a:prstGeom>
              <a:blipFill>
                <a:blip r:embed="rId4"/>
                <a:stretch>
                  <a:fillRect l="-2000" b="-2500"/>
                </a:stretch>
              </a:blipFill>
            </p:spPr>
            <p:txBody>
              <a:bodyPr/>
              <a:lstStyle/>
              <a:p>
                <a:r>
                  <a:rPr lang="en-CA">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2"/>
                                        </p:tgtEl>
                                        <p:attrNameLst>
                                          <p:attrName>style.visibility</p:attrName>
                                        </p:attrNameLst>
                                      </p:cBhvr>
                                      <p:to>
                                        <p:strVal val="visible"/>
                                      </p:to>
                                    </p:set>
                                  </p:childTnLst>
                                  <p:subTnLst>
                                    <p:set>
                                      <p:cBhvr override="childStyle">
                                        <p:cTn dur="1" fill="hold" display="0" masterRel="nextClick" afterEffect="1"/>
                                        <p:tgtEl>
                                          <p:spTgt spid="2048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48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48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4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956" name="Picture 4"/>
          <p:cNvPicPr>
            <a:picLocks noChangeAspect="1" noChangeArrowheads="1"/>
          </p:cNvPicPr>
          <p:nvPr/>
        </p:nvPicPr>
        <p:blipFill>
          <a:blip r:embed="rId3">
            <a:extLst>
              <a:ext uri="{28A0092B-C50C-407E-A947-70E740481C1C}">
                <a14:useLocalDpi xmlns:a14="http://schemas.microsoft.com/office/drawing/2010/main" val="0"/>
              </a:ext>
            </a:extLst>
          </a:blip>
          <a:srcRect l="31854" t="45619" r="29076" b="40483"/>
          <a:stretch>
            <a:fillRect/>
          </a:stretch>
        </p:blipFill>
        <p:spPr bwMode="auto">
          <a:xfrm>
            <a:off x="4387850" y="2999080"/>
            <a:ext cx="4556125"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33031" y="6422835"/>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554" name="Rectangle 2"/>
          <p:cNvSpPr>
            <a:spLocks noGrp="1" noChangeArrowheads="1"/>
          </p:cNvSpPr>
          <p:nvPr>
            <p:ph type="title"/>
          </p:nvPr>
        </p:nvSpPr>
        <p:spPr>
          <a:xfrm>
            <a:off x="1150938" y="214313"/>
            <a:ext cx="7793037" cy="847725"/>
          </a:xfrm>
        </p:spPr>
        <p:txBody>
          <a:bodyPr/>
          <a:lstStyle/>
          <a:p>
            <a:pPr eaLnBrk="1" hangingPunct="1"/>
            <a:r>
              <a:rPr lang="en-US" altLang="en-US" dirty="0"/>
              <a:t>Building a complete system …</a:t>
            </a:r>
          </a:p>
        </p:txBody>
      </p:sp>
      <p:sp>
        <p:nvSpPr>
          <p:cNvPr id="509955" name="Rectangle 3"/>
          <p:cNvSpPr>
            <a:spLocks noGrp="1" noChangeArrowheads="1"/>
          </p:cNvSpPr>
          <p:nvPr>
            <p:ph type="body" idx="1"/>
          </p:nvPr>
        </p:nvSpPr>
        <p:spPr>
          <a:xfrm>
            <a:off x="308472" y="1435352"/>
            <a:ext cx="8835528" cy="5208336"/>
          </a:xfrm>
        </p:spPr>
        <p:txBody>
          <a:bodyPr/>
          <a:lstStyle/>
          <a:p>
            <a:pPr eaLnBrk="1" hangingPunct="1">
              <a:lnSpc>
                <a:spcPct val="80000"/>
              </a:lnSpc>
              <a:spcBef>
                <a:spcPct val="15000"/>
              </a:spcBef>
              <a:defRPr/>
            </a:pPr>
            <a:r>
              <a:rPr lang="en-US" altLang="en-US" sz="2400" dirty="0"/>
              <a:t>Every machine asks a </a:t>
            </a:r>
            <a:r>
              <a:rPr lang="en-US" altLang="en-US" sz="2400" b="1" dirty="0"/>
              <a:t>time server </a:t>
            </a:r>
            <a:r>
              <a:rPr lang="en-US" altLang="en-US" sz="2400" dirty="0"/>
              <a:t>for the accurate time at least once every </a:t>
            </a:r>
            <a:r>
              <a:rPr lang="en-US" altLang="en-US" sz="2400" i="1" dirty="0"/>
              <a:t>x</a:t>
            </a:r>
            <a:r>
              <a:rPr lang="en-US" altLang="en-US" sz="2400" dirty="0"/>
              <a:t>/(2</a:t>
            </a:r>
            <a:r>
              <a:rPr lang="en-US" altLang="en-US" sz="2400" i="1" dirty="0"/>
              <a:t>ρ</a:t>
            </a:r>
            <a:r>
              <a:rPr lang="en-US" altLang="en-US" sz="2400" dirty="0"/>
              <a:t>) seconds</a:t>
            </a:r>
          </a:p>
          <a:p>
            <a:pPr marL="457200" lvl="1" indent="0" eaLnBrk="1" hangingPunct="1">
              <a:lnSpc>
                <a:spcPct val="80000"/>
              </a:lnSpc>
              <a:spcBef>
                <a:spcPct val="15000"/>
              </a:spcBef>
              <a:buNone/>
              <a:defRPr/>
            </a:pPr>
            <a:endParaRPr lang="en-US" altLang="en-US" b="1" dirty="0">
              <a:solidFill>
                <a:schemeClr val="folHlink"/>
              </a:solidFill>
            </a:endParaRPr>
          </a:p>
          <a:p>
            <a:pPr marL="457200" lvl="1" indent="0" eaLnBrk="1" hangingPunct="1">
              <a:lnSpc>
                <a:spcPct val="80000"/>
              </a:lnSpc>
              <a:spcBef>
                <a:spcPct val="15000"/>
              </a:spcBef>
              <a:buNone/>
              <a:defRPr/>
            </a:pPr>
            <a:r>
              <a:rPr lang="en-US" altLang="en-US" sz="2800" dirty="0"/>
              <a:t>Client updates time to?</a:t>
            </a:r>
          </a:p>
          <a:p>
            <a:pPr lvl="1" eaLnBrk="1" hangingPunct="1">
              <a:lnSpc>
                <a:spcPct val="80000"/>
              </a:lnSpc>
              <a:spcBef>
                <a:spcPct val="15000"/>
              </a:spcBef>
              <a:buFont typeface="Wingdings" panose="05000000000000000000" pitchFamily="2" charset="2"/>
              <a:buNone/>
              <a:defRPr/>
            </a:pPr>
            <a:r>
              <a:rPr lang="en-US" altLang="en-US" sz="2800" b="1" dirty="0"/>
              <a:t>	</a:t>
            </a:r>
          </a:p>
          <a:p>
            <a:pPr lvl="1" eaLnBrk="1" hangingPunct="1">
              <a:lnSpc>
                <a:spcPct val="80000"/>
              </a:lnSpc>
              <a:spcBef>
                <a:spcPct val="15000"/>
              </a:spcBef>
              <a:buFont typeface="Wingdings" panose="05000000000000000000" pitchFamily="2" charset="2"/>
              <a:buNone/>
              <a:defRPr/>
            </a:pPr>
            <a:r>
              <a:rPr lang="en-US" altLang="en-US" sz="2800" b="1" dirty="0" err="1"/>
              <a:t>T</a:t>
            </a:r>
            <a:r>
              <a:rPr lang="en-US" altLang="en-US" sz="2800" b="1" baseline="-25000" dirty="0" err="1"/>
              <a:t>new</a:t>
            </a:r>
            <a:r>
              <a:rPr lang="en-US" altLang="en-US" sz="2800" b="1" dirty="0"/>
              <a:t>=C</a:t>
            </a:r>
            <a:r>
              <a:rPr lang="en-US" altLang="en-US" sz="2800" b="1" baseline="-25000" dirty="0"/>
              <a:t>UTC</a:t>
            </a:r>
            <a:r>
              <a:rPr lang="en-US" altLang="en-US" sz="2800" b="1" dirty="0"/>
              <a:t>+(T</a:t>
            </a:r>
            <a:r>
              <a:rPr lang="en-US" altLang="en-US" sz="2800" b="1" baseline="-25000" dirty="0"/>
              <a:t>1</a:t>
            </a:r>
            <a:r>
              <a:rPr lang="en-US" altLang="en-US" sz="2800" b="1" dirty="0"/>
              <a:t>-T</a:t>
            </a:r>
            <a:r>
              <a:rPr lang="en-US" altLang="en-US" sz="2800" b="1" baseline="-25000" dirty="0"/>
              <a:t>0</a:t>
            </a:r>
            <a:r>
              <a:rPr lang="en-US" altLang="en-US" sz="2800" b="1" dirty="0"/>
              <a:t>)/2</a:t>
            </a: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endParaRPr lang="en-US" altLang="en-US" sz="2000" b="1" dirty="0">
              <a:solidFill>
                <a:schemeClr val="folHlink"/>
              </a:solidFill>
            </a:endParaRPr>
          </a:p>
          <a:p>
            <a:pPr eaLnBrk="1" hangingPunct="1">
              <a:lnSpc>
                <a:spcPct val="80000"/>
              </a:lnSpc>
              <a:spcBef>
                <a:spcPct val="15000"/>
              </a:spcBef>
              <a:defRPr/>
            </a:pPr>
            <a:r>
              <a:rPr lang="en-US" altLang="en-US" sz="2000" b="1" dirty="0">
                <a:solidFill>
                  <a:schemeClr val="folHlink"/>
                </a:solidFill>
              </a:rPr>
              <a:t>Fundamental:</a:t>
            </a:r>
            <a:r>
              <a:rPr lang="en-US" altLang="en-US" sz="2000" b="1" dirty="0"/>
              <a:t> </a:t>
            </a:r>
            <a:r>
              <a:rPr lang="en-US" altLang="en-US" sz="2000" dirty="0"/>
              <a:t>setting the time back is </a:t>
            </a:r>
            <a:r>
              <a:rPr lang="en-US" altLang="en-US" sz="2000" b="1" dirty="0"/>
              <a:t>never </a:t>
            </a:r>
            <a:r>
              <a:rPr lang="en-US" altLang="en-US" sz="2000" dirty="0"/>
              <a:t>allowed </a:t>
            </a:r>
            <a:r>
              <a:rPr lang="en-US" altLang="en-US" sz="2000" dirty="0">
                <a:sym typeface="Wingdings" panose="05000000000000000000" pitchFamily="2" charset="2"/>
              </a:rPr>
              <a:t></a:t>
            </a:r>
            <a:r>
              <a:rPr lang="en-US" altLang="en-US" sz="2000" dirty="0"/>
              <a:t> smooth adjustments.</a:t>
            </a:r>
          </a:p>
          <a:p>
            <a:pPr marL="0" indent="0" eaLnBrk="1" hangingPunct="1">
              <a:lnSpc>
                <a:spcPct val="80000"/>
              </a:lnSpc>
              <a:spcBef>
                <a:spcPct val="15000"/>
              </a:spcBef>
              <a:buNone/>
              <a:defRPr/>
            </a:pPr>
            <a:endParaRPr lang="en-US" altLang="en-US" sz="2000" b="1" dirty="0">
              <a:solidFill>
                <a:schemeClr val="folHlink"/>
              </a:solidFill>
            </a:endParaRPr>
          </a:p>
        </p:txBody>
      </p:sp>
      <p:sp>
        <p:nvSpPr>
          <p:cNvPr id="7" name="TextBox 6">
            <a:extLst>
              <a:ext uri="{FF2B5EF4-FFF2-40B4-BE49-F238E27FC236}">
                <a16:creationId xmlns:a16="http://schemas.microsoft.com/office/drawing/2014/main" id="{ADA9789A-E1B9-46CB-9F83-6AD87B9DD09F}"/>
              </a:ext>
            </a:extLst>
          </p:cNvPr>
          <p:cNvSpPr txBox="1"/>
          <p:nvPr/>
        </p:nvSpPr>
        <p:spPr>
          <a:xfrm>
            <a:off x="308472" y="5057977"/>
            <a:ext cx="2626468" cy="523220"/>
          </a:xfrm>
          <a:prstGeom prst="rect">
            <a:avLst/>
          </a:prstGeom>
          <a:noFill/>
        </p:spPr>
        <p:txBody>
          <a:bodyPr wrap="square" rtlCol="0">
            <a:spAutoFit/>
          </a:bodyPr>
          <a:lstStyle/>
          <a:p>
            <a:r>
              <a:rPr lang="en-US" sz="2800" dirty="0">
                <a:solidFill>
                  <a:schemeClr val="tx2"/>
                </a:solidFill>
              </a:rPr>
              <a:t>Q: Problems?</a:t>
            </a:r>
            <a:endParaRPr lang="en-CA" sz="28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9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9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99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578" name="Rectangle 2"/>
          <p:cNvSpPr>
            <a:spLocks noGrp="1" noChangeArrowheads="1"/>
          </p:cNvSpPr>
          <p:nvPr>
            <p:ph type="title"/>
          </p:nvPr>
        </p:nvSpPr>
        <p:spPr>
          <a:xfrm>
            <a:off x="1150938" y="214313"/>
            <a:ext cx="7793037" cy="847725"/>
          </a:xfrm>
        </p:spPr>
        <p:txBody>
          <a:bodyPr/>
          <a:lstStyle/>
          <a:p>
            <a:pPr eaLnBrk="1" hangingPunct="1"/>
            <a:r>
              <a:rPr lang="en-US" altLang="en-US"/>
              <a:t>Real world: Network Time Protocol (NTP)</a:t>
            </a:r>
          </a:p>
        </p:txBody>
      </p:sp>
      <p:sp>
        <p:nvSpPr>
          <p:cNvPr id="24579" name="Rectangle 3"/>
          <p:cNvSpPr>
            <a:spLocks noGrp="1" noChangeArrowheads="1"/>
          </p:cNvSpPr>
          <p:nvPr>
            <p:ph type="body" idx="1"/>
          </p:nvPr>
        </p:nvSpPr>
        <p:spPr>
          <a:xfrm>
            <a:off x="154236" y="1344613"/>
            <a:ext cx="8751639" cy="5248275"/>
          </a:xfrm>
        </p:spPr>
        <p:txBody>
          <a:bodyPr/>
          <a:lstStyle/>
          <a:p>
            <a:pPr eaLnBrk="1" hangingPunct="1"/>
            <a:r>
              <a:rPr lang="en-US" altLang="en-US" sz="2400" dirty="0"/>
              <a:t>Stratum 1 NTP servers – receive time from external sources (cesium clocks, GPS, radio broadcasts)</a:t>
            </a:r>
          </a:p>
          <a:p>
            <a:pPr eaLnBrk="1" hangingPunct="1"/>
            <a:r>
              <a:rPr lang="en-US" altLang="en-US" sz="2400" dirty="0"/>
              <a:t>Stratum N+1 servers synchronize with stratum N servers and between themselves </a:t>
            </a:r>
          </a:p>
          <a:p>
            <a:pPr lvl="1" eaLnBrk="1" hangingPunct="1"/>
            <a:r>
              <a:rPr lang="en-US" altLang="en-US" sz="2000" dirty="0"/>
              <a:t>Self-configuring network</a:t>
            </a:r>
          </a:p>
          <a:p>
            <a:pPr eaLnBrk="1" hangingPunct="1"/>
            <a:endParaRPr lang="en-US" altLang="en-US" sz="2400" dirty="0"/>
          </a:p>
          <a:p>
            <a:pPr eaLnBrk="1" hangingPunct="1"/>
            <a:endParaRPr lang="en-US" altLang="en-US" sz="2400" dirty="0"/>
          </a:p>
          <a:p>
            <a:pPr eaLnBrk="1" hangingPunct="1"/>
            <a:r>
              <a:rPr lang="en-US" altLang="en-US" sz="2400" dirty="0">
                <a:solidFill>
                  <a:schemeClr val="hlink"/>
                </a:solidFill>
              </a:rPr>
              <a:t>Survey </a:t>
            </a:r>
            <a:r>
              <a:rPr lang="en-US" altLang="en-US" sz="1600" dirty="0">
                <a:solidFill>
                  <a:schemeClr val="hlink"/>
                </a:solidFill>
              </a:rPr>
              <a:t>(fairly old: 2006)</a:t>
            </a:r>
            <a:endParaRPr lang="en-US" altLang="en-US" sz="2400" dirty="0">
              <a:solidFill>
                <a:schemeClr val="hlink"/>
              </a:solidFill>
            </a:endParaRPr>
          </a:p>
          <a:p>
            <a:pPr lvl="1" eaLnBrk="1" hangingPunct="1"/>
            <a:r>
              <a:rPr lang="en-US" altLang="en-US" sz="2000" dirty="0"/>
              <a:t>&gt; 1M NTP servers </a:t>
            </a:r>
          </a:p>
          <a:p>
            <a:pPr lvl="1" eaLnBrk="1" hangingPunct="1"/>
            <a:r>
              <a:rPr lang="en-US" altLang="en-US" sz="2000" dirty="0"/>
              <a:t>0.2% of the NTP servers &gt;128ms </a:t>
            </a:r>
          </a:p>
          <a:p>
            <a:pPr marL="457200" lvl="1" indent="0" eaLnBrk="1" hangingPunct="1">
              <a:buNone/>
            </a:pPr>
            <a:r>
              <a:rPr lang="en-US" altLang="en-US" sz="2000" dirty="0"/>
              <a:t>    offset from synchronization peer </a:t>
            </a:r>
          </a:p>
          <a:p>
            <a:pPr lvl="1" eaLnBrk="1" hangingPunct="1"/>
            <a:r>
              <a:rPr lang="en-US" altLang="en-US" sz="2000" dirty="0"/>
              <a:t>Excluding these:  - median: 0.7ms</a:t>
            </a:r>
          </a:p>
          <a:p>
            <a:pPr marL="457200" lvl="1" indent="0" eaLnBrk="1" hangingPunct="1">
              <a:buNone/>
            </a:pPr>
            <a:r>
              <a:rPr lang="en-US" altLang="en-US" sz="2000" dirty="0"/>
              <a:t>                             - mean: 7ms</a:t>
            </a:r>
          </a:p>
          <a:p>
            <a:pPr lvl="1" eaLnBrk="1" hangingPunct="1"/>
            <a:endParaRPr lang="en-US" altLang="en-US" sz="2000" dirty="0"/>
          </a:p>
        </p:txBody>
      </p:sp>
      <p:pic>
        <p:nvPicPr>
          <p:cNvPr id="2" name="Picture 1"/>
          <p:cNvPicPr>
            <a:picLocks noChangeAspect="1"/>
          </p:cNvPicPr>
          <p:nvPr/>
        </p:nvPicPr>
        <p:blipFill>
          <a:blip r:embed="rId3"/>
          <a:stretch>
            <a:fillRect/>
          </a:stretch>
        </p:blipFill>
        <p:spPr>
          <a:xfrm>
            <a:off x="5266657" y="3073313"/>
            <a:ext cx="3877343" cy="3131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50938" y="214313"/>
            <a:ext cx="7793037" cy="847725"/>
          </a:xfrm>
        </p:spPr>
        <p:txBody>
          <a:bodyPr/>
          <a:lstStyle/>
          <a:p>
            <a:pPr eaLnBrk="1" hangingPunct="1"/>
            <a:r>
              <a:rPr lang="en-US" altLang="en-US"/>
              <a:t>[Summary so far] Physical clocks</a:t>
            </a:r>
          </a:p>
        </p:txBody>
      </p:sp>
      <p:sp>
        <p:nvSpPr>
          <p:cNvPr id="26627" name="Rectangle 3"/>
          <p:cNvSpPr>
            <a:spLocks noGrp="1" noChangeArrowheads="1"/>
          </p:cNvSpPr>
          <p:nvPr>
            <p:ph type="body" idx="1"/>
          </p:nvPr>
        </p:nvSpPr>
        <p:spPr>
          <a:xfrm>
            <a:off x="452438" y="1505066"/>
            <a:ext cx="8491537" cy="4532178"/>
          </a:xfrm>
        </p:spPr>
        <p:txBody>
          <a:bodyPr/>
          <a:lstStyle/>
          <a:p>
            <a:pPr eaLnBrk="1" hangingPunct="1">
              <a:lnSpc>
                <a:spcPct val="90000"/>
              </a:lnSpc>
            </a:pPr>
            <a:r>
              <a:rPr lang="en-US" altLang="en-US" sz="2400" dirty="0"/>
              <a:t>Clock </a:t>
            </a:r>
            <a:r>
              <a:rPr lang="en-US" altLang="en-US" sz="2400" dirty="0">
                <a:solidFill>
                  <a:schemeClr val="tx2"/>
                </a:solidFill>
              </a:rPr>
              <a:t>drift</a:t>
            </a:r>
            <a:r>
              <a:rPr lang="en-US" altLang="en-US" sz="2400" dirty="0"/>
              <a:t>: time difference between two clocks</a:t>
            </a:r>
            <a:endParaRPr lang="en-US" altLang="en-US" sz="2000" dirty="0">
              <a:solidFill>
                <a:schemeClr val="tx2"/>
              </a:solidFill>
            </a:endParaRPr>
          </a:p>
          <a:p>
            <a:pPr eaLnBrk="1" hangingPunct="1">
              <a:lnSpc>
                <a:spcPct val="90000"/>
              </a:lnSpc>
            </a:pPr>
            <a:endParaRPr lang="en-US" altLang="en-US" sz="1400" dirty="0"/>
          </a:p>
          <a:p>
            <a:pPr eaLnBrk="1" hangingPunct="1">
              <a:lnSpc>
                <a:spcPct val="90000"/>
              </a:lnSpc>
            </a:pPr>
            <a:r>
              <a:rPr lang="en-US" altLang="en-US" sz="2400" dirty="0"/>
              <a:t>Sources of errors (drift)</a:t>
            </a:r>
          </a:p>
          <a:p>
            <a:pPr lvl="1" eaLnBrk="1" hangingPunct="1">
              <a:lnSpc>
                <a:spcPct val="90000"/>
              </a:lnSpc>
            </a:pPr>
            <a:r>
              <a:rPr lang="en-US" altLang="en-US" sz="2000" dirty="0"/>
              <a:t>Variability in time to propagate radio signals. (</a:t>
            </a:r>
            <a:r>
              <a:rPr lang="en-US" altLang="en-US" sz="2000" dirty="0">
                <a:cs typeface="Tahoma" panose="020B0604030504040204" pitchFamily="34" charset="0"/>
              </a:rPr>
              <a:t>±10ms)</a:t>
            </a:r>
          </a:p>
          <a:p>
            <a:pPr lvl="1" eaLnBrk="1" hangingPunct="1">
              <a:lnSpc>
                <a:spcPct val="90000"/>
              </a:lnSpc>
            </a:pPr>
            <a:r>
              <a:rPr lang="en-US" altLang="en-US" sz="2000" dirty="0"/>
              <a:t>Clocks are not perfect: </a:t>
            </a:r>
            <a:r>
              <a:rPr lang="en-US" altLang="en-US" sz="2000" dirty="0">
                <a:solidFill>
                  <a:schemeClr val="tx2"/>
                </a:solidFill>
              </a:rPr>
              <a:t>Drift rates</a:t>
            </a:r>
            <a:endParaRPr lang="en-US" altLang="en-US" sz="2000" dirty="0"/>
          </a:p>
          <a:p>
            <a:pPr lvl="1" eaLnBrk="1" hangingPunct="1">
              <a:lnSpc>
                <a:spcPct val="90000"/>
              </a:lnSpc>
            </a:pPr>
            <a:r>
              <a:rPr lang="en-US" altLang="en-US" sz="2000" dirty="0"/>
              <a:t>Network latencies are not symmetric </a:t>
            </a:r>
          </a:p>
          <a:p>
            <a:pPr lvl="1" eaLnBrk="1" hangingPunct="1">
              <a:lnSpc>
                <a:spcPct val="90000"/>
              </a:lnSpc>
            </a:pPr>
            <a:r>
              <a:rPr lang="en-US" altLang="en-US" sz="2000" dirty="0"/>
              <a:t>Differences in speed to process messages</a:t>
            </a:r>
          </a:p>
          <a:p>
            <a:pPr lvl="1" eaLnBrk="1" hangingPunct="1">
              <a:lnSpc>
                <a:spcPct val="90000"/>
              </a:lnSpc>
            </a:pPr>
            <a:endParaRPr lang="en-US" altLang="en-US" sz="1400" dirty="0"/>
          </a:p>
          <a:p>
            <a:pPr eaLnBrk="1" hangingPunct="1">
              <a:lnSpc>
                <a:spcPct val="90000"/>
              </a:lnSpc>
            </a:pPr>
            <a:r>
              <a:rPr lang="en-US" altLang="en-US" sz="2400" dirty="0"/>
              <a:t>System design to limit drift</a:t>
            </a:r>
          </a:p>
          <a:p>
            <a:pPr lvl="1" eaLnBrk="1" hangingPunct="1">
              <a:lnSpc>
                <a:spcPct val="90000"/>
              </a:lnSpc>
            </a:pPr>
            <a:r>
              <a:rPr lang="en-US" altLang="en-US" sz="2000" dirty="0"/>
              <a:t>One node holds the ‘true’ time</a:t>
            </a:r>
          </a:p>
          <a:p>
            <a:pPr lvl="1" eaLnBrk="1" hangingPunct="1">
              <a:lnSpc>
                <a:spcPct val="90000"/>
              </a:lnSpc>
            </a:pPr>
            <a:r>
              <a:rPr lang="en-US" altLang="en-US" sz="2000" dirty="0"/>
              <a:t>Other nodes contact this node periodically and adjust their clocks</a:t>
            </a:r>
          </a:p>
          <a:p>
            <a:pPr lvl="2" eaLnBrk="1" hangingPunct="1">
              <a:lnSpc>
                <a:spcPct val="90000"/>
              </a:lnSpc>
            </a:pPr>
            <a:r>
              <a:rPr lang="en-US" altLang="en-US" sz="1800" dirty="0"/>
              <a:t>How often?</a:t>
            </a:r>
          </a:p>
          <a:p>
            <a:pPr lvl="2" eaLnBrk="1" hangingPunct="1">
              <a:lnSpc>
                <a:spcPct val="90000"/>
              </a:lnSpc>
            </a:pPr>
            <a:r>
              <a:rPr lang="en-US" altLang="en-US" sz="1800" dirty="0"/>
              <a:t>How exactly the adjustment is done?</a:t>
            </a:r>
          </a:p>
          <a:p>
            <a:pPr lvl="1" eaLnBrk="1" hangingPunct="1">
              <a:lnSpc>
                <a:spcPct val="90000"/>
              </a:lnSpc>
            </a:pPr>
            <a:endParaRPr lang="en-US" altLang="en-US" sz="2000" dirty="0"/>
          </a:p>
        </p:txBody>
      </p:sp>
      <p:sp>
        <p:nvSpPr>
          <p:cNvPr id="4" name="Rectangle 3"/>
          <p:cNvSpPr/>
          <p:nvPr/>
        </p:nvSpPr>
        <p:spPr>
          <a:xfrm>
            <a:off x="2633031" y="6356733"/>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27860" y="1093788"/>
            <a:ext cx="8976949" cy="5248275"/>
          </a:xfrm>
        </p:spPr>
        <p:txBody>
          <a:bodyPr/>
          <a:lstStyle/>
          <a:p>
            <a:pPr eaLnBrk="1" hangingPunct="1">
              <a:lnSpc>
                <a:spcPct val="90000"/>
              </a:lnSpc>
            </a:pPr>
            <a:endParaRPr lang="en-US" altLang="en-US" dirty="0"/>
          </a:p>
          <a:p>
            <a:pPr eaLnBrk="1" hangingPunct="1">
              <a:lnSpc>
                <a:spcPct val="90000"/>
              </a:lnSpc>
            </a:pPr>
            <a:r>
              <a:rPr lang="en-US" altLang="en-US" dirty="0"/>
              <a:t>We’ve established that clocks can not be </a:t>
            </a:r>
            <a:r>
              <a:rPr lang="en-US" altLang="en-US" i="1" dirty="0">
                <a:solidFill>
                  <a:schemeClr val="tx2"/>
                </a:solidFill>
              </a:rPr>
              <a:t>perfectly</a:t>
            </a:r>
            <a:r>
              <a:rPr lang="en-US" altLang="en-US" dirty="0"/>
              <a:t> synchronized</a:t>
            </a:r>
            <a:r>
              <a:rPr lang="en-US" altLang="en-US" sz="2000" dirty="0"/>
              <a:t> (and atomic clocks are costly)</a:t>
            </a:r>
            <a:r>
              <a:rPr lang="en-US" altLang="en-US" dirty="0"/>
              <a:t>. </a:t>
            </a:r>
          </a:p>
          <a:p>
            <a:pPr eaLnBrk="1" hangingPunct="1">
              <a:lnSpc>
                <a:spcPct val="90000"/>
              </a:lnSpc>
            </a:pPr>
            <a:endParaRPr lang="en-US" altLang="en-US" dirty="0"/>
          </a:p>
          <a:p>
            <a:pPr eaLnBrk="1" hangingPunct="1">
              <a:lnSpc>
                <a:spcPct val="90000"/>
              </a:lnSpc>
            </a:pPr>
            <a:r>
              <a:rPr lang="en-US" altLang="en-US" dirty="0"/>
              <a:t>What can one do in these conditions? </a:t>
            </a:r>
          </a:p>
          <a:p>
            <a:pPr lvl="1" eaLnBrk="1" hangingPunct="1">
              <a:lnSpc>
                <a:spcPct val="90000"/>
              </a:lnSpc>
            </a:pPr>
            <a:r>
              <a:rPr lang="en-US" altLang="en-US" dirty="0"/>
              <a:t>Get a better estimate of time by using different technology</a:t>
            </a:r>
          </a:p>
          <a:p>
            <a:pPr lvl="2" eaLnBrk="1" hangingPunct="1">
              <a:lnSpc>
                <a:spcPct val="90000"/>
              </a:lnSpc>
            </a:pPr>
            <a:r>
              <a:rPr lang="en-US" altLang="en-US" dirty="0"/>
              <a:t>e.g., use GPS to obtain time in your system </a:t>
            </a:r>
          </a:p>
          <a:p>
            <a:pPr lvl="1" eaLnBrk="1" hangingPunct="1">
              <a:lnSpc>
                <a:spcPct val="90000"/>
              </a:lnSpc>
            </a:pPr>
            <a:r>
              <a:rPr lang="en-US" altLang="en-US" dirty="0"/>
              <a:t>Expose uncertainty and design the system to take drift into account</a:t>
            </a:r>
          </a:p>
          <a:p>
            <a:pPr lvl="2" eaLnBrk="1" hangingPunct="1">
              <a:lnSpc>
                <a:spcPct val="90000"/>
              </a:lnSpc>
            </a:pPr>
            <a:r>
              <a:rPr lang="en-US" altLang="en-US" dirty="0"/>
              <a:t>Example 1: Google’s Spanner</a:t>
            </a:r>
          </a:p>
          <a:p>
            <a:pPr lvl="2" eaLnBrk="1" hangingPunct="1">
              <a:lnSpc>
                <a:spcPct val="90000"/>
              </a:lnSpc>
            </a:pPr>
            <a:r>
              <a:rPr lang="en-US" altLang="en-US" dirty="0"/>
              <a:t>Example 2: Server design to provide at-most-once semantics</a:t>
            </a:r>
          </a:p>
          <a:p>
            <a:pPr lvl="1" eaLnBrk="1" hangingPunct="1">
              <a:lnSpc>
                <a:spcPct val="90000"/>
              </a:lnSpc>
            </a:pPr>
            <a:r>
              <a:rPr lang="en-US" altLang="en-US" dirty="0"/>
              <a:t>Give up physical clocks!</a:t>
            </a:r>
          </a:p>
          <a:p>
            <a:pPr lvl="2" eaLnBrk="1" hangingPunct="1">
              <a:lnSpc>
                <a:spcPct val="90000"/>
              </a:lnSpc>
            </a:pPr>
            <a:r>
              <a:rPr lang="en-US" altLang="en-US" dirty="0"/>
              <a:t>Consider only event order - Logical clocks </a:t>
            </a:r>
          </a:p>
          <a:p>
            <a:pPr lvl="1" eaLnBrk="1" hangingPunct="1">
              <a:lnSpc>
                <a:spcPct val="90000"/>
              </a:lnSpc>
            </a:pPr>
            <a:endParaRPr lang="en-US" altLang="en-US" dirty="0">
              <a:solidFill>
                <a:schemeClr val="tx2"/>
              </a:solidFill>
            </a:endParaRPr>
          </a:p>
        </p:txBody>
      </p:sp>
      <p:sp>
        <p:nvSpPr>
          <p:cNvPr id="27651" name="Rectangle 4"/>
          <p:cNvSpPr>
            <a:spLocks noGrp="1" noChangeArrowheads="1"/>
          </p:cNvSpPr>
          <p:nvPr>
            <p:ph type="title"/>
          </p:nvPr>
        </p:nvSpPr>
        <p:spPr>
          <a:xfrm>
            <a:off x="1150938" y="214313"/>
            <a:ext cx="7793037" cy="847725"/>
          </a:xfrm>
        </p:spPr>
        <p:txBody>
          <a:bodyPr/>
          <a:lstStyle/>
          <a:p>
            <a:pPr eaLnBrk="1" hangingPunct="1"/>
            <a:endParaRPr lang="en-US" altLang="en-US"/>
          </a:p>
        </p:txBody>
      </p:sp>
      <p:sp>
        <p:nvSpPr>
          <p:cNvPr id="5" name="Rectangle 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4982725F-6298-BED3-EDCB-E152D45F08F3}"/>
              </a:ext>
            </a:extLst>
          </p:cNvPr>
          <p:cNvSpPr/>
          <p:nvPr/>
        </p:nvSpPr>
        <p:spPr>
          <a:xfrm>
            <a:off x="363739" y="3292773"/>
            <a:ext cx="8505190" cy="875192"/>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150938" y="191453"/>
            <a:ext cx="7793037" cy="847725"/>
          </a:xfrm>
        </p:spPr>
        <p:txBody>
          <a:bodyPr/>
          <a:lstStyle/>
          <a:p>
            <a:pPr eaLnBrk="1" hangingPunct="1"/>
            <a:r>
              <a:rPr lang="en-US" altLang="en-US" dirty="0"/>
              <a:t>GPS – Global Positioning Systems Intro </a:t>
            </a:r>
          </a:p>
        </p:txBody>
      </p:sp>
      <p:sp>
        <p:nvSpPr>
          <p:cNvPr id="28676" name="Rectangle 3"/>
          <p:cNvSpPr>
            <a:spLocks noGrp="1" noChangeArrowheads="1"/>
          </p:cNvSpPr>
          <p:nvPr>
            <p:ph type="body" idx="1"/>
          </p:nvPr>
        </p:nvSpPr>
        <p:spPr>
          <a:xfrm>
            <a:off x="1046163" y="1227138"/>
            <a:ext cx="7772400" cy="5248275"/>
          </a:xfrm>
        </p:spPr>
        <p:txBody>
          <a:bodyPr/>
          <a:lstStyle/>
          <a:p>
            <a:pPr eaLnBrk="1" hangingPunct="1"/>
            <a:endParaRPr lang="en-US" altLang="en-US"/>
          </a:p>
          <a:p>
            <a:pPr eaLnBrk="1" hangingPunct="1"/>
            <a:endParaRPr lang="en-US" altLang="en-US"/>
          </a:p>
          <a:p>
            <a:pPr eaLnBrk="1" hangingPunct="1"/>
            <a:endParaRPr lang="en-US" altLang="en-US"/>
          </a:p>
        </p:txBody>
      </p:sp>
      <p:sp>
        <p:nvSpPr>
          <p:cNvPr id="26629" name="Rectangle 4"/>
          <p:cNvSpPr>
            <a:spLocks noChangeArrowheads="1"/>
          </p:cNvSpPr>
          <p:nvPr/>
        </p:nvSpPr>
        <p:spPr bwMode="auto">
          <a:xfrm>
            <a:off x="316184" y="1360593"/>
            <a:ext cx="882781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indent="0" eaLnBrk="1" hangingPunct="1">
              <a:buNone/>
              <a:defRPr/>
            </a:pPr>
            <a:r>
              <a:rPr lang="en-US" altLang="en-US" sz="2400" b="1" dirty="0"/>
              <a:t>Basic idea: </a:t>
            </a:r>
            <a:r>
              <a:rPr lang="en-US" altLang="en-US" sz="2400" dirty="0"/>
              <a:t>To estimate distance to a landmark (e.g., s satellite) </a:t>
            </a:r>
          </a:p>
          <a:p>
            <a:pPr eaLnBrk="1" hangingPunct="1">
              <a:defRPr/>
            </a:pPr>
            <a:r>
              <a:rPr lang="en-US" altLang="en-US" sz="2000" dirty="0"/>
              <a:t>Estimate signal </a:t>
            </a:r>
            <a:r>
              <a:rPr lang="en-US" altLang="en-US" sz="2000" i="1" dirty="0">
                <a:solidFill>
                  <a:schemeClr val="tx2">
                    <a:lumMod val="75000"/>
                  </a:schemeClr>
                </a:solidFill>
              </a:rPr>
              <a:t>propagation time </a:t>
            </a:r>
            <a:r>
              <a:rPr lang="en-US" altLang="en-US" sz="2000" dirty="0"/>
              <a:t>between you and the landmark</a:t>
            </a:r>
          </a:p>
          <a:p>
            <a:pPr eaLnBrk="1" hangingPunct="1">
              <a:defRPr/>
            </a:pPr>
            <a:r>
              <a:rPr lang="en-US" altLang="en-US" sz="2000" dirty="0"/>
              <a:t>Multiply by signal speed</a:t>
            </a:r>
          </a:p>
          <a:p>
            <a:pPr eaLnBrk="1" hangingPunct="1">
              <a:defRPr/>
            </a:pPr>
            <a:endParaRPr lang="en-US" altLang="en-US" sz="2400" b="1" dirty="0"/>
          </a:p>
          <a:p>
            <a:pPr marL="0" indent="0" eaLnBrk="1" hangingPunct="1">
              <a:buFont typeface="Wingdings" panose="05000000000000000000" pitchFamily="2" charset="2"/>
              <a:buNone/>
              <a:defRPr/>
            </a:pPr>
            <a:r>
              <a:rPr lang="en-US" altLang="en-US" sz="2000" b="1" dirty="0"/>
              <a:t>Strawman: </a:t>
            </a:r>
            <a:r>
              <a:rPr lang="en-US" altLang="en-US" sz="2000" dirty="0"/>
              <a:t>Assume that the clocks of the satellites and receiver are accurate and perfectly synchronized:</a:t>
            </a:r>
          </a:p>
          <a:p>
            <a:pPr eaLnBrk="1" hangingPunct="1">
              <a:defRPr/>
            </a:pPr>
            <a:endParaRPr lang="en-US" altLang="en-US" sz="2400" dirty="0"/>
          </a:p>
          <a:p>
            <a:pPr marL="0" indent="0" eaLnBrk="1" hangingPunct="1">
              <a:buNone/>
              <a:defRPr/>
            </a:pPr>
            <a:endParaRPr lang="en-US" altLang="en-US" sz="2400" dirty="0"/>
          </a:p>
          <a:p>
            <a:pPr marL="0" indent="0" eaLnBrk="1" hangingPunct="1">
              <a:buNone/>
              <a:defRPr/>
            </a:pPr>
            <a:r>
              <a:rPr lang="en-US" altLang="en-US" sz="2400" dirty="0"/>
              <a:t>But, in real world: </a:t>
            </a:r>
          </a:p>
          <a:p>
            <a:pPr eaLnBrk="1" hangingPunct="1">
              <a:defRPr/>
            </a:pPr>
            <a:r>
              <a:rPr lang="en-US" altLang="en-US" sz="2000" dirty="0"/>
              <a:t>3D not 2D </a:t>
            </a:r>
          </a:p>
          <a:p>
            <a:pPr eaLnBrk="1" hangingPunct="1">
              <a:defRPr/>
            </a:pPr>
            <a:r>
              <a:rPr lang="en-US" altLang="en-US" sz="2000" dirty="0"/>
              <a:t>The receiver’s clock is definitely </a:t>
            </a:r>
          </a:p>
          <a:p>
            <a:pPr marL="0" indent="0" eaLnBrk="1" hangingPunct="1">
              <a:buNone/>
              <a:defRPr/>
            </a:pPr>
            <a:r>
              <a:rPr lang="en-US" altLang="en-US" sz="2000" dirty="0"/>
              <a:t>     out of sync with the satellite</a:t>
            </a:r>
          </a:p>
          <a:p>
            <a:pPr eaLnBrk="1" hangingPunct="1">
              <a:defRPr/>
            </a:pPr>
            <a:endParaRPr lang="en-US" altLang="en-US" sz="2000" dirty="0"/>
          </a:p>
          <a:p>
            <a:pPr eaLnBrk="1" hangingPunct="1">
              <a:defRPr/>
            </a:pPr>
            <a:endParaRPr lang="en-US" altLang="en-US" sz="1600" dirty="0"/>
          </a:p>
          <a:p>
            <a:pPr eaLnBrk="1" hangingPunct="1">
              <a:defRPr/>
            </a:pPr>
            <a:endParaRPr lang="en-US" altLang="en-US" sz="1800" dirty="0"/>
          </a:p>
          <a:p>
            <a:pPr eaLnBrk="1" hangingPunct="1">
              <a:defRPr/>
            </a:pPr>
            <a:endParaRPr lang="en-US" altLang="en-US" sz="1800" dirty="0"/>
          </a:p>
        </p:txBody>
      </p:sp>
      <p:pic>
        <p:nvPicPr>
          <p:cNvPr id="8" name="Picture 4">
            <a:extLst>
              <a:ext uri="{FF2B5EF4-FFF2-40B4-BE49-F238E27FC236}">
                <a16:creationId xmlns:a16="http://schemas.microsoft.com/office/drawing/2014/main" id="{3393F0D4-4D06-40BB-90CD-4853EE4D4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3983143"/>
            <a:ext cx="314325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descr="https://vignette.wikia.nocookie.net/pinkpanther/images/9/96/Pink-panther-tshirt-the-little-man.jpg/revision/latest/scale-to-width-down/310?cb=20180710113252">
            <a:extLst>
              <a:ext uri="{FF2B5EF4-FFF2-40B4-BE49-F238E27FC236}">
                <a16:creationId xmlns:a16="http://schemas.microsoft.com/office/drawing/2014/main" id="{D036E3E4-F9A7-48E9-840F-A5B49CBF4B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9818" y="5043416"/>
            <a:ext cx="505181" cy="505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847725"/>
          </a:xfrm>
        </p:spPr>
        <p:txBody>
          <a:bodyPr/>
          <a:lstStyle/>
          <a:p>
            <a:pPr eaLnBrk="1" hangingPunct="1"/>
            <a:r>
              <a:rPr lang="en-US" altLang="en-US"/>
              <a:t>GPS – Global Positioning Systems (2) </a:t>
            </a:r>
          </a:p>
        </p:txBody>
      </p:sp>
      <p:sp>
        <p:nvSpPr>
          <p:cNvPr id="464899" name="Rectangle 3"/>
          <p:cNvSpPr>
            <a:spLocks noGrp="1" noChangeArrowheads="1"/>
          </p:cNvSpPr>
          <p:nvPr>
            <p:ph type="body" idx="1"/>
          </p:nvPr>
        </p:nvSpPr>
        <p:spPr>
          <a:xfrm>
            <a:off x="0" y="0"/>
            <a:ext cx="9334500" cy="6858000"/>
          </a:xfrm>
          <a:solidFill>
            <a:srgbClr val="FFFFFF"/>
          </a:solidFill>
        </p:spPr>
        <p:txBody>
          <a:bodyPr/>
          <a:lstStyle/>
          <a:p>
            <a:pPr eaLnBrk="1" hangingPunct="1">
              <a:lnSpc>
                <a:spcPct val="90000"/>
              </a:lnSpc>
            </a:pPr>
            <a:r>
              <a:rPr lang="en-US" altLang="en-US" dirty="0"/>
              <a:t>Unknowns: </a:t>
            </a:r>
            <a:r>
              <a:rPr lang="en-US" altLang="en-US" dirty="0" err="1"/>
              <a:t>x</a:t>
            </a:r>
            <a:r>
              <a:rPr lang="en-US" altLang="en-US" baseline="-25000" dirty="0" err="1"/>
              <a:t>r</a:t>
            </a:r>
            <a:r>
              <a:rPr lang="en-US" altLang="en-US" dirty="0"/>
              <a:t>, </a:t>
            </a:r>
            <a:r>
              <a:rPr lang="en-US" altLang="en-US" dirty="0" err="1"/>
              <a:t>y</a:t>
            </a:r>
            <a:r>
              <a:rPr lang="en-US" altLang="en-US" baseline="-25000" dirty="0" err="1"/>
              <a:t>r</a:t>
            </a:r>
            <a:r>
              <a:rPr lang="en-US" altLang="en-US" dirty="0"/>
              <a:t>, </a:t>
            </a:r>
            <a:r>
              <a:rPr lang="en-US" altLang="en-US" dirty="0" err="1"/>
              <a:t>z</a:t>
            </a:r>
            <a:r>
              <a:rPr lang="en-US" altLang="en-US" baseline="-25000" dirty="0" err="1"/>
              <a:t>r</a:t>
            </a:r>
            <a:r>
              <a:rPr lang="en-US" altLang="en-US" dirty="0"/>
              <a:t> coordinates of the receiver.</a:t>
            </a:r>
          </a:p>
          <a:p>
            <a:pPr eaLnBrk="1" hangingPunct="1">
              <a:lnSpc>
                <a:spcPct val="90000"/>
              </a:lnSpc>
            </a:pPr>
            <a:r>
              <a:rPr lang="en-US" altLang="en-US" dirty="0"/>
              <a:t>Known: </a:t>
            </a:r>
          </a:p>
          <a:p>
            <a:pPr lvl="1" eaLnBrk="1" hangingPunct="1">
              <a:lnSpc>
                <a:spcPct val="90000"/>
              </a:lnSpc>
            </a:pPr>
            <a:r>
              <a:rPr lang="en-US" altLang="en-US" dirty="0"/>
              <a:t>x</a:t>
            </a:r>
            <a:r>
              <a:rPr lang="en-US" altLang="en-US" baseline="-25000" dirty="0"/>
              <a:t>i</a:t>
            </a:r>
            <a:r>
              <a:rPr lang="en-US" altLang="en-US" dirty="0"/>
              <a:t>, </a:t>
            </a:r>
            <a:r>
              <a:rPr lang="en-US" altLang="en-US" dirty="0" err="1"/>
              <a:t>y</a:t>
            </a:r>
            <a:r>
              <a:rPr lang="en-US" altLang="en-US" baseline="-25000" dirty="0" err="1"/>
              <a:t>i</a:t>
            </a:r>
            <a:r>
              <a:rPr lang="en-US" altLang="en-US" dirty="0"/>
              <a:t>, </a:t>
            </a:r>
            <a:r>
              <a:rPr lang="en-US" altLang="en-US" dirty="0" err="1"/>
              <a:t>z</a:t>
            </a:r>
            <a:r>
              <a:rPr lang="en-US" altLang="en-US" baseline="-25000" dirty="0" err="1"/>
              <a:t>i</a:t>
            </a:r>
            <a:r>
              <a:rPr lang="en-US" altLang="en-US" baseline="-25000" dirty="0"/>
              <a:t>  </a:t>
            </a:r>
            <a:r>
              <a:rPr lang="en-US" altLang="en-US" dirty="0"/>
              <a:t>coordinates of satellite </a:t>
            </a:r>
            <a:r>
              <a:rPr lang="en-US" altLang="en-US" dirty="0" err="1"/>
              <a:t>i</a:t>
            </a:r>
            <a:endParaRPr lang="en-US" altLang="en-US" dirty="0"/>
          </a:p>
          <a:p>
            <a:pPr lvl="1" eaLnBrk="1" hangingPunct="1">
              <a:lnSpc>
                <a:spcPct val="90000"/>
              </a:lnSpc>
            </a:pPr>
            <a:r>
              <a:rPr lang="en-US" altLang="en-US" dirty="0" err="1"/>
              <a:t>T</a:t>
            </a:r>
            <a:r>
              <a:rPr lang="en-US" altLang="en-US" baseline="-25000" dirty="0" err="1"/>
              <a:t>i</a:t>
            </a:r>
            <a:r>
              <a:rPr lang="en-US" altLang="en-US" dirty="0"/>
              <a:t> is the send timestamp on a message from satellite </a:t>
            </a:r>
            <a:r>
              <a:rPr lang="en-US" altLang="en-US" i="1" dirty="0" err="1"/>
              <a:t>i</a:t>
            </a:r>
            <a:endParaRPr lang="en-US" altLang="en-US" dirty="0"/>
          </a:p>
          <a:p>
            <a:pPr eaLnBrk="1" hangingPunct="1">
              <a:lnSpc>
                <a:spcPct val="90000"/>
              </a:lnSpc>
            </a:pPr>
            <a:endParaRPr lang="en-US" altLang="en-US" sz="1800" dirty="0"/>
          </a:p>
          <a:p>
            <a:pPr lvl="1" eaLnBrk="1" hangingPunct="1">
              <a:lnSpc>
                <a:spcPct val="90000"/>
              </a:lnSpc>
            </a:pPr>
            <a:r>
              <a:rPr lang="en-US" altLang="en-US" dirty="0"/>
              <a:t>∆I</a:t>
            </a:r>
            <a:r>
              <a:rPr lang="en-US" altLang="en-US" baseline="-25000" dirty="0"/>
              <a:t>i</a:t>
            </a:r>
            <a:r>
              <a:rPr lang="en-US" altLang="en-US" dirty="0"/>
              <a:t> = (</a:t>
            </a:r>
            <a:r>
              <a:rPr lang="en-US" altLang="en-US" dirty="0" err="1"/>
              <a:t>T</a:t>
            </a:r>
            <a:r>
              <a:rPr lang="en-US" altLang="en-US" baseline="-25000" dirty="0" err="1"/>
              <a:t>now</a:t>
            </a:r>
            <a:r>
              <a:rPr lang="en-US" altLang="en-US" dirty="0"/>
              <a:t> – </a:t>
            </a:r>
            <a:r>
              <a:rPr lang="en-US" altLang="en-US" dirty="0" err="1"/>
              <a:t>T</a:t>
            </a:r>
            <a:r>
              <a:rPr lang="en-US" altLang="en-US" baseline="-25000" dirty="0" err="1"/>
              <a:t>i</a:t>
            </a:r>
            <a:r>
              <a:rPr lang="en-US" altLang="en-US" dirty="0"/>
              <a:t>) </a:t>
            </a:r>
            <a:r>
              <a:rPr lang="en-US" altLang="en-US" sz="2300" dirty="0"/>
              <a:t>measured delay for message sent by satellite </a:t>
            </a:r>
            <a:r>
              <a:rPr lang="en-US" altLang="en-US" sz="2300" i="1" dirty="0" err="1"/>
              <a:t>i</a:t>
            </a:r>
            <a:endParaRPr lang="en-US" altLang="en-US" sz="2300" dirty="0"/>
          </a:p>
          <a:p>
            <a:pPr eaLnBrk="1" hangingPunct="1">
              <a:lnSpc>
                <a:spcPct val="90000"/>
              </a:lnSpc>
            </a:pPr>
            <a:endParaRPr lang="en-US" altLang="en-US" sz="2400" dirty="0"/>
          </a:p>
          <a:p>
            <a:pPr eaLnBrk="1" hangingPunct="1">
              <a:lnSpc>
                <a:spcPct val="90000"/>
              </a:lnSpc>
            </a:pPr>
            <a:r>
              <a:rPr lang="en-US" altLang="en-US" dirty="0">
                <a:solidFill>
                  <a:schemeClr val="hlink"/>
                </a:solidFill>
              </a:rPr>
              <a:t>Distance</a:t>
            </a:r>
            <a:r>
              <a:rPr lang="en-US" altLang="en-US" dirty="0"/>
              <a:t> to satellite </a:t>
            </a:r>
            <a:r>
              <a:rPr lang="en-US" altLang="en-US" i="1" dirty="0" err="1"/>
              <a:t>i</a:t>
            </a:r>
            <a:r>
              <a:rPr lang="en-US" altLang="en-US" i="1" dirty="0"/>
              <a:t>  can be estimated:</a:t>
            </a:r>
            <a:endParaRPr lang="en-US" altLang="en-US" dirty="0"/>
          </a:p>
          <a:p>
            <a:pPr lvl="1" eaLnBrk="1" hangingPunct="1">
              <a:lnSpc>
                <a:spcPct val="90000"/>
              </a:lnSpc>
            </a:pPr>
            <a:r>
              <a:rPr lang="en-US" altLang="en-US" dirty="0"/>
              <a:t>(1) Propagation time</a:t>
            </a:r>
            <a:r>
              <a:rPr lang="en-US" altLang="en-US" i="1" dirty="0"/>
              <a:t>: d</a:t>
            </a:r>
            <a:r>
              <a:rPr lang="en-US" altLang="en-US" i="1" baseline="-25000" dirty="0"/>
              <a:t>i </a:t>
            </a:r>
            <a:r>
              <a:rPr lang="en-US" altLang="en-US" dirty="0"/>
              <a:t> = </a:t>
            </a:r>
            <a:r>
              <a:rPr lang="en-US" altLang="en-US" i="1" dirty="0"/>
              <a:t>c </a:t>
            </a:r>
            <a:r>
              <a:rPr lang="en-US" altLang="en-US" dirty="0"/>
              <a:t>x </a:t>
            </a:r>
            <a:r>
              <a:rPr lang="en-US" altLang="en-US" i="1" dirty="0"/>
              <a:t>∆I</a:t>
            </a:r>
            <a:r>
              <a:rPr lang="en-US" altLang="en-US" i="1" baseline="-25000" dirty="0"/>
              <a:t>i</a:t>
            </a:r>
            <a:endParaRPr lang="en-US" altLang="en-US" i="1" dirty="0"/>
          </a:p>
          <a:p>
            <a:pPr lvl="1" eaLnBrk="1" hangingPunct="1">
              <a:lnSpc>
                <a:spcPct val="90000"/>
              </a:lnSpc>
            </a:pPr>
            <a:r>
              <a:rPr lang="en-US" altLang="en-US" dirty="0"/>
              <a:t>(2) Geometric distance: </a:t>
            </a:r>
          </a:p>
          <a:p>
            <a:pPr lvl="1"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3 satellites</a:t>
            </a:r>
            <a:r>
              <a:rPr lang="en-US" altLang="en-US" dirty="0">
                <a:sym typeface="Wingdings" panose="05000000000000000000" pitchFamily="2" charset="2"/>
              </a:rPr>
              <a:t></a:t>
            </a:r>
            <a:r>
              <a:rPr lang="en-US" altLang="en-US" dirty="0"/>
              <a:t> 3 equations in 3 unknowns.  </a:t>
            </a:r>
            <a:r>
              <a:rPr lang="en-US" altLang="en-US" sz="2400" dirty="0"/>
              <a:t>I’M DONE!	</a:t>
            </a:r>
          </a:p>
          <a:p>
            <a:pPr eaLnBrk="1" hangingPunct="1">
              <a:lnSpc>
                <a:spcPct val="90000"/>
              </a:lnSpc>
            </a:pPr>
            <a:endParaRPr lang="en-US" altLang="en-US" dirty="0"/>
          </a:p>
          <a:p>
            <a:pPr eaLnBrk="1" hangingPunct="1">
              <a:lnSpc>
                <a:spcPct val="90000"/>
              </a:lnSpc>
            </a:pPr>
            <a:r>
              <a:rPr lang="en-US" altLang="en-US" dirty="0">
                <a:solidFill>
                  <a:srgbClr val="FF0000"/>
                </a:solidFill>
              </a:rPr>
              <a:t>… BUT:  I assumed receiver clock is synchronized!</a:t>
            </a:r>
          </a:p>
          <a:p>
            <a:pPr marL="0" indent="0" eaLnBrk="1" hangingPunct="1">
              <a:lnSpc>
                <a:spcPct val="90000"/>
              </a:lnSpc>
              <a:buNone/>
            </a:pPr>
            <a:endParaRPr lang="en-US" altLang="en-US" sz="1000" dirty="0"/>
          </a:p>
          <a:p>
            <a:pPr marL="0" indent="0" eaLnBrk="1" hangingPunct="1">
              <a:lnSpc>
                <a:spcPct val="90000"/>
              </a:lnSpc>
              <a:buNone/>
            </a:pPr>
            <a:r>
              <a:rPr lang="en-US" altLang="en-US" sz="1800" dirty="0"/>
              <a:t>*the satellite has an atomic clock anyways so </a:t>
            </a:r>
            <a:r>
              <a:rPr lang="en-US" altLang="en-US" sz="1800" dirty="0" err="1"/>
              <a:t>Ti</a:t>
            </a:r>
            <a:r>
              <a:rPr lang="en-US" altLang="en-US" sz="1800" dirty="0"/>
              <a:t> is correct</a:t>
            </a:r>
          </a:p>
          <a:p>
            <a:pPr marL="0" indent="0" eaLnBrk="1" hangingPunct="1">
              <a:lnSpc>
                <a:spcPct val="90000"/>
              </a:lnSpc>
              <a:buNone/>
            </a:pPr>
            <a:endParaRPr lang="en-US" altLang="en-US" sz="2400" dirty="0"/>
          </a:p>
          <a:p>
            <a:pPr eaLnBrk="1" hangingPunct="1">
              <a:lnSpc>
                <a:spcPct val="90000"/>
              </a:lnSpc>
            </a:pPr>
            <a:endParaRPr lang="en-US" altLang="en-US" dirty="0"/>
          </a:p>
          <a:p>
            <a:pPr eaLnBrk="1" hangingPunct="1">
              <a:lnSpc>
                <a:spcPct val="90000"/>
              </a:lnSpc>
            </a:pPr>
            <a:endParaRPr lang="en-US" altLang="en-US" dirty="0"/>
          </a:p>
        </p:txBody>
      </p:sp>
      <p:pic>
        <p:nvPicPr>
          <p:cNvPr id="464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846" y="3967926"/>
            <a:ext cx="518318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489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899">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489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489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489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49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48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847725"/>
          </a:xfrm>
        </p:spPr>
        <p:txBody>
          <a:bodyPr/>
          <a:lstStyle/>
          <a:p>
            <a:pPr eaLnBrk="1" hangingPunct="1"/>
            <a:r>
              <a:rPr lang="en-US" altLang="en-US"/>
              <a:t>GPS – Global Positioning Systems (2) </a:t>
            </a:r>
          </a:p>
        </p:txBody>
      </p:sp>
      <p:sp>
        <p:nvSpPr>
          <p:cNvPr id="464899" name="Rectangle 3"/>
          <p:cNvSpPr>
            <a:spLocks noGrp="1" noChangeArrowheads="1"/>
          </p:cNvSpPr>
          <p:nvPr>
            <p:ph type="body" idx="1"/>
          </p:nvPr>
        </p:nvSpPr>
        <p:spPr>
          <a:xfrm>
            <a:off x="0" y="0"/>
            <a:ext cx="9144000" cy="6858000"/>
          </a:xfrm>
          <a:solidFill>
            <a:srgbClr val="FFFFFF"/>
          </a:solidFill>
        </p:spPr>
        <p:txBody>
          <a:bodyPr/>
          <a:lstStyle/>
          <a:p>
            <a:pPr eaLnBrk="1" hangingPunct="1">
              <a:lnSpc>
                <a:spcPct val="90000"/>
              </a:lnSpc>
            </a:pPr>
            <a:r>
              <a:rPr lang="en-US" altLang="en-US" dirty="0">
                <a:solidFill>
                  <a:schemeClr val="tx2">
                    <a:lumMod val="60000"/>
                    <a:lumOff val="40000"/>
                  </a:schemeClr>
                </a:solidFill>
              </a:rPr>
              <a:t>Unknowns</a:t>
            </a:r>
            <a:r>
              <a:rPr lang="en-US" altLang="en-US" dirty="0"/>
              <a:t>: </a:t>
            </a:r>
            <a:r>
              <a:rPr lang="en-US" altLang="en-US" dirty="0" err="1"/>
              <a:t>x</a:t>
            </a:r>
            <a:r>
              <a:rPr lang="en-US" altLang="en-US" baseline="-25000" dirty="0" err="1"/>
              <a:t>r</a:t>
            </a:r>
            <a:r>
              <a:rPr lang="en-US" altLang="en-US" dirty="0"/>
              <a:t>, </a:t>
            </a:r>
            <a:r>
              <a:rPr lang="en-US" altLang="en-US" dirty="0" err="1"/>
              <a:t>y</a:t>
            </a:r>
            <a:r>
              <a:rPr lang="en-US" altLang="en-US" baseline="-25000" dirty="0" err="1"/>
              <a:t>r</a:t>
            </a:r>
            <a:r>
              <a:rPr lang="en-US" altLang="en-US" dirty="0"/>
              <a:t>, </a:t>
            </a:r>
            <a:r>
              <a:rPr lang="en-US" altLang="en-US" dirty="0" err="1"/>
              <a:t>z</a:t>
            </a:r>
            <a:r>
              <a:rPr lang="en-US" altLang="en-US" baseline="-25000" dirty="0" err="1"/>
              <a:t>r</a:t>
            </a:r>
            <a:r>
              <a:rPr lang="en-US" altLang="en-US" dirty="0"/>
              <a:t> coordinates of the receiver.</a:t>
            </a:r>
          </a:p>
          <a:p>
            <a:pPr eaLnBrk="1" hangingPunct="1">
              <a:lnSpc>
                <a:spcPct val="90000"/>
              </a:lnSpc>
            </a:pPr>
            <a:r>
              <a:rPr lang="en-US" altLang="en-US" dirty="0">
                <a:solidFill>
                  <a:schemeClr val="tx2">
                    <a:lumMod val="60000"/>
                    <a:lumOff val="40000"/>
                  </a:schemeClr>
                </a:solidFill>
              </a:rPr>
              <a:t>Known</a:t>
            </a:r>
            <a:r>
              <a:rPr lang="en-US" altLang="en-US" dirty="0"/>
              <a:t>: </a:t>
            </a:r>
            <a:r>
              <a:rPr lang="en-US" altLang="en-US" sz="2400" dirty="0"/>
              <a:t>X</a:t>
            </a:r>
            <a:r>
              <a:rPr lang="en-US" altLang="en-US" sz="2400" baseline="-25000" dirty="0"/>
              <a:t>i</a:t>
            </a:r>
            <a:r>
              <a:rPr lang="en-US" altLang="en-US" sz="2400" dirty="0"/>
              <a:t>, Y</a:t>
            </a:r>
            <a:r>
              <a:rPr lang="en-US" altLang="en-US" sz="2400" baseline="-25000" dirty="0"/>
              <a:t>i</a:t>
            </a:r>
            <a:r>
              <a:rPr lang="en-US" altLang="en-US" sz="2400" dirty="0"/>
              <a:t>, </a:t>
            </a:r>
            <a:r>
              <a:rPr lang="en-US" altLang="en-US" sz="2400" dirty="0" err="1"/>
              <a:t>Z</a:t>
            </a:r>
            <a:r>
              <a:rPr lang="en-US" altLang="en-US" sz="2400" baseline="-25000" dirty="0" err="1"/>
              <a:t>i</a:t>
            </a:r>
            <a:r>
              <a:rPr lang="en-US" altLang="en-US" sz="2400" baseline="-25000" dirty="0"/>
              <a:t>  </a:t>
            </a:r>
            <a:r>
              <a:rPr lang="en-US" altLang="en-US" sz="2400" dirty="0"/>
              <a:t>- coordinates of satellite </a:t>
            </a:r>
            <a:r>
              <a:rPr lang="en-US" altLang="en-US" sz="2400" dirty="0" err="1"/>
              <a:t>i</a:t>
            </a:r>
            <a:endParaRPr lang="en-US" altLang="en-US" dirty="0"/>
          </a:p>
          <a:p>
            <a:pPr lvl="1" eaLnBrk="1" hangingPunct="1">
              <a:lnSpc>
                <a:spcPct val="90000"/>
              </a:lnSpc>
            </a:pPr>
            <a:r>
              <a:rPr lang="en-US" altLang="en-US" dirty="0" err="1"/>
              <a:t>T</a:t>
            </a:r>
            <a:r>
              <a:rPr lang="en-US" altLang="en-US" baseline="-25000" dirty="0" err="1"/>
              <a:t>i</a:t>
            </a:r>
            <a:r>
              <a:rPr lang="en-US" altLang="en-US" dirty="0"/>
              <a:t> - the send timestamp on a message from satellite </a:t>
            </a:r>
            <a:r>
              <a:rPr lang="en-US" altLang="en-US" i="1" dirty="0" err="1"/>
              <a:t>i</a:t>
            </a:r>
            <a:endParaRPr lang="en-US" altLang="en-US" dirty="0"/>
          </a:p>
          <a:p>
            <a:pPr eaLnBrk="1" hangingPunct="1">
              <a:lnSpc>
                <a:spcPct val="90000"/>
              </a:lnSpc>
            </a:pPr>
            <a:endParaRPr lang="en-US" altLang="en-US" sz="1800" dirty="0"/>
          </a:p>
          <a:p>
            <a:pPr marL="0" indent="0" eaLnBrk="1" hangingPunct="1">
              <a:lnSpc>
                <a:spcPct val="90000"/>
              </a:lnSpc>
              <a:buNone/>
            </a:pPr>
            <a:r>
              <a:rPr lang="en-US" altLang="en-US" sz="2400" dirty="0"/>
              <a:t>   ∆I</a:t>
            </a:r>
            <a:r>
              <a:rPr lang="en-US" altLang="en-US" sz="2400" baseline="-25000" dirty="0"/>
              <a:t>i</a:t>
            </a:r>
            <a:r>
              <a:rPr lang="en-US" altLang="en-US" sz="2400" dirty="0"/>
              <a:t> = (</a:t>
            </a:r>
            <a:r>
              <a:rPr lang="en-US" altLang="en-US" sz="2400" dirty="0" err="1"/>
              <a:t>T</a:t>
            </a:r>
            <a:r>
              <a:rPr lang="en-US" altLang="en-US" sz="2400" baseline="-25000" dirty="0" err="1"/>
              <a:t>now</a:t>
            </a:r>
            <a:r>
              <a:rPr lang="en-US" altLang="en-US" sz="2400" dirty="0"/>
              <a:t> – </a:t>
            </a:r>
            <a:r>
              <a:rPr lang="en-US" altLang="en-US" sz="2400" dirty="0" err="1"/>
              <a:t>T</a:t>
            </a:r>
            <a:r>
              <a:rPr lang="en-US" altLang="en-US" sz="2400" baseline="-25000" dirty="0" err="1"/>
              <a:t>i</a:t>
            </a:r>
            <a:r>
              <a:rPr lang="en-US" altLang="en-US" sz="2400" dirty="0"/>
              <a:t>) propagation delay of message sent by satellite </a:t>
            </a:r>
            <a:r>
              <a:rPr lang="en-US" altLang="en-US" sz="2400" i="1" dirty="0" err="1"/>
              <a:t>i</a:t>
            </a:r>
            <a:endParaRPr lang="en-US" altLang="en-US" sz="2400" dirty="0"/>
          </a:p>
          <a:p>
            <a:pPr eaLnBrk="1" hangingPunct="1">
              <a:lnSpc>
                <a:spcPct val="90000"/>
              </a:lnSpc>
            </a:pPr>
            <a:endParaRPr lang="en-US" altLang="en-US" sz="2400" dirty="0"/>
          </a:p>
          <a:p>
            <a:pPr eaLnBrk="1" hangingPunct="1">
              <a:lnSpc>
                <a:spcPct val="90000"/>
              </a:lnSpc>
            </a:pPr>
            <a:r>
              <a:rPr lang="en-US" altLang="en-US" dirty="0">
                <a:solidFill>
                  <a:schemeClr val="hlink"/>
                </a:solidFill>
              </a:rPr>
              <a:t>Distance</a:t>
            </a:r>
            <a:r>
              <a:rPr lang="en-US" altLang="en-US" dirty="0"/>
              <a:t> to satellite </a:t>
            </a:r>
            <a:r>
              <a:rPr lang="en-US" altLang="en-US" i="1" dirty="0" err="1"/>
              <a:t>i</a:t>
            </a:r>
            <a:r>
              <a:rPr lang="en-US" altLang="en-US" i="1" dirty="0"/>
              <a:t>  can be estimated:</a:t>
            </a:r>
            <a:r>
              <a:rPr lang="en-US" altLang="en-US" dirty="0"/>
              <a:t> </a:t>
            </a:r>
          </a:p>
          <a:p>
            <a:pPr lvl="1" eaLnBrk="1" hangingPunct="1">
              <a:lnSpc>
                <a:spcPct val="90000"/>
              </a:lnSpc>
            </a:pPr>
            <a:r>
              <a:rPr lang="en-US" altLang="en-US" dirty="0"/>
              <a:t>Propagation time</a:t>
            </a:r>
            <a:r>
              <a:rPr lang="en-US" altLang="en-US" i="1" dirty="0"/>
              <a:t>: d</a:t>
            </a:r>
            <a:r>
              <a:rPr lang="en-US" altLang="en-US" i="1" baseline="-25000" dirty="0"/>
              <a:t>i </a:t>
            </a:r>
            <a:r>
              <a:rPr lang="en-US" altLang="en-US" dirty="0"/>
              <a:t> = </a:t>
            </a:r>
            <a:r>
              <a:rPr lang="en-US" altLang="en-US" i="1" dirty="0"/>
              <a:t>c </a:t>
            </a:r>
            <a:r>
              <a:rPr lang="en-US" altLang="en-US" dirty="0"/>
              <a:t>x </a:t>
            </a:r>
            <a:r>
              <a:rPr lang="en-US" altLang="en-US" i="1" dirty="0"/>
              <a:t>∆I</a:t>
            </a:r>
            <a:r>
              <a:rPr lang="en-US" altLang="en-US" i="1" baseline="-25000" dirty="0"/>
              <a:t>i</a:t>
            </a:r>
            <a:endParaRPr lang="en-US" altLang="en-US" i="1" dirty="0"/>
          </a:p>
          <a:p>
            <a:pPr lvl="1" eaLnBrk="1" hangingPunct="1">
              <a:lnSpc>
                <a:spcPct val="90000"/>
              </a:lnSpc>
            </a:pPr>
            <a:r>
              <a:rPr lang="en-US" altLang="en-US" dirty="0"/>
              <a:t>Geometric distance: </a:t>
            </a:r>
          </a:p>
          <a:p>
            <a:pPr lvl="1" eaLnBrk="1" hangingPunct="1">
              <a:lnSpc>
                <a:spcPct val="90000"/>
              </a:lnSpc>
            </a:pPr>
            <a:endParaRPr lang="en-US" altLang="en-US" dirty="0"/>
          </a:p>
          <a:p>
            <a:pPr eaLnBrk="1" hangingPunct="1">
              <a:lnSpc>
                <a:spcPct val="90000"/>
              </a:lnSpc>
            </a:pPr>
            <a:r>
              <a:rPr lang="en-US" altLang="en-US" dirty="0"/>
              <a:t>So far I assumed receiver clock is synchronized*!</a:t>
            </a:r>
          </a:p>
          <a:p>
            <a:pPr lvl="1" eaLnBrk="1" hangingPunct="1">
              <a:lnSpc>
                <a:spcPct val="90000"/>
              </a:lnSpc>
            </a:pPr>
            <a:r>
              <a:rPr lang="en-US" altLang="en-US" dirty="0"/>
              <a:t>What if it needs to be adjusted?  </a:t>
            </a:r>
            <a:r>
              <a:rPr lang="en-US" altLang="en-US" i="1" dirty="0" err="1"/>
              <a:t>T</a:t>
            </a:r>
            <a:r>
              <a:rPr lang="en-US" altLang="en-US" i="1" baseline="-25000" dirty="0" err="1"/>
              <a:t>real</a:t>
            </a:r>
            <a:r>
              <a:rPr lang="en-US" altLang="en-US" i="1" dirty="0"/>
              <a:t>=</a:t>
            </a:r>
            <a:r>
              <a:rPr lang="en-US" altLang="en-US" i="1" dirty="0" err="1"/>
              <a:t>T</a:t>
            </a:r>
            <a:r>
              <a:rPr lang="en-US" altLang="en-US" i="1" baseline="-25000" dirty="0" err="1"/>
              <a:t>now</a:t>
            </a:r>
            <a:r>
              <a:rPr lang="en-US" altLang="en-US" i="1" dirty="0"/>
              <a:t>+ ∆r </a:t>
            </a:r>
          </a:p>
          <a:p>
            <a:pPr lvl="1" eaLnBrk="1" hangingPunct="1">
              <a:lnSpc>
                <a:spcPct val="90000"/>
              </a:lnSpc>
            </a:pPr>
            <a:r>
              <a:rPr lang="en-US" altLang="en-US" i="1" dirty="0"/>
              <a:t>∆I</a:t>
            </a:r>
            <a:r>
              <a:rPr lang="en-US" altLang="en-US" i="1" baseline="-25000" dirty="0"/>
              <a:t>i</a:t>
            </a:r>
            <a:r>
              <a:rPr lang="en-US" altLang="en-US" i="1" dirty="0"/>
              <a:t> = (</a:t>
            </a:r>
            <a:r>
              <a:rPr lang="en-US" altLang="en-US" i="1" dirty="0" err="1"/>
              <a:t>T</a:t>
            </a:r>
            <a:r>
              <a:rPr lang="en-US" altLang="en-US" i="1" baseline="-25000" dirty="0" err="1"/>
              <a:t>now</a:t>
            </a:r>
            <a:r>
              <a:rPr lang="en-US" altLang="en-US" i="1" dirty="0"/>
              <a:t> + ∆r ) – </a:t>
            </a:r>
            <a:r>
              <a:rPr lang="en-US" altLang="en-US" i="1" dirty="0" err="1"/>
              <a:t>T</a:t>
            </a:r>
            <a:r>
              <a:rPr lang="en-US" altLang="en-US" i="1" baseline="-25000" dirty="0" err="1"/>
              <a:t>i</a:t>
            </a:r>
            <a:endParaRPr lang="en-US" altLang="en-US" i="1" dirty="0"/>
          </a:p>
          <a:p>
            <a:pPr lvl="1" eaLnBrk="1" hangingPunct="1">
              <a:lnSpc>
                <a:spcPct val="90000"/>
              </a:lnSpc>
            </a:pPr>
            <a:r>
              <a:rPr lang="en-US" altLang="en-US" dirty="0">
                <a:sym typeface="Wingdings" panose="05000000000000000000" pitchFamily="2" charset="2"/>
              </a:rPr>
              <a:t>Collect one more measurement from one more satellite!</a:t>
            </a:r>
            <a:endParaRPr lang="en-US" altLang="en-US" dirty="0"/>
          </a:p>
          <a:p>
            <a:pPr eaLnBrk="1" hangingPunct="1">
              <a:lnSpc>
                <a:spcPct val="90000"/>
              </a:lnSpc>
            </a:pPr>
            <a:endParaRPr lang="en-US" altLang="en-US" sz="2400" dirty="0"/>
          </a:p>
          <a:p>
            <a:pPr marL="0" indent="0" eaLnBrk="1" hangingPunct="1">
              <a:lnSpc>
                <a:spcPct val="90000"/>
              </a:lnSpc>
              <a:buNone/>
            </a:pPr>
            <a:endParaRPr lang="en-US" altLang="en-US" sz="1800" dirty="0"/>
          </a:p>
          <a:p>
            <a:pPr marL="0" indent="0" eaLnBrk="1" hangingPunct="1">
              <a:lnSpc>
                <a:spcPct val="90000"/>
              </a:lnSpc>
              <a:buNone/>
            </a:pPr>
            <a:r>
              <a:rPr lang="en-US" altLang="en-US" sz="1800" dirty="0"/>
              <a:t>*the satellite has a atomic clock anyways so </a:t>
            </a:r>
            <a:r>
              <a:rPr lang="en-US" altLang="en-US" sz="1800" dirty="0" err="1"/>
              <a:t>Ti</a:t>
            </a:r>
            <a:r>
              <a:rPr lang="en-US" altLang="en-US" sz="1800" dirty="0"/>
              <a:t> is correct</a:t>
            </a:r>
          </a:p>
          <a:p>
            <a:pPr eaLnBrk="1" hangingPunct="1">
              <a:lnSpc>
                <a:spcPct val="90000"/>
              </a:lnSpc>
            </a:pPr>
            <a:endParaRPr lang="en-US" altLang="en-US" dirty="0"/>
          </a:p>
        </p:txBody>
      </p:sp>
      <p:pic>
        <p:nvPicPr>
          <p:cNvPr id="3277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2507" b="18367"/>
          <a:stretch/>
        </p:blipFill>
        <p:spPr bwMode="auto">
          <a:xfrm>
            <a:off x="3708708" y="3294043"/>
            <a:ext cx="5183188" cy="56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489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89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4899">
                                            <p:txEl>
                                              <p:pRg st="16" end="1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4899">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48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5913" y="1289730"/>
            <a:ext cx="8628062" cy="5248275"/>
          </a:xfrm>
        </p:spPr>
        <p:txBody>
          <a:bodyPr/>
          <a:lstStyle/>
          <a:p>
            <a:r>
              <a:rPr lang="en-CA" dirty="0"/>
              <a:t>(1) Triangulation technique</a:t>
            </a:r>
          </a:p>
          <a:p>
            <a:pPr lvl="1"/>
            <a:r>
              <a:rPr lang="en-US" altLang="en-US" dirty="0"/>
              <a:t>Can be used in other contexts: e.g., computing geographical position in wired networks</a:t>
            </a:r>
          </a:p>
          <a:p>
            <a:pPr lvl="1"/>
            <a:endParaRPr lang="en-US" altLang="en-US" dirty="0"/>
          </a:p>
          <a:p>
            <a:pPr lvl="1"/>
            <a:endParaRPr lang="en-US" altLang="en-US" dirty="0"/>
          </a:p>
          <a:p>
            <a:r>
              <a:rPr lang="en-CA" dirty="0"/>
              <a:t>(2) Enough information to correct the clock drift at the receiver</a:t>
            </a:r>
          </a:p>
          <a:p>
            <a:endParaRPr lang="en-US" altLang="en-US" dirty="0"/>
          </a:p>
          <a:p>
            <a:pPr lvl="1"/>
            <a:endParaRPr lang="en-CA" dirty="0"/>
          </a:p>
        </p:txBody>
      </p:sp>
      <p:sp>
        <p:nvSpPr>
          <p:cNvPr id="3" name="Title 2"/>
          <p:cNvSpPr>
            <a:spLocks noGrp="1"/>
          </p:cNvSpPr>
          <p:nvPr>
            <p:ph type="title"/>
          </p:nvPr>
        </p:nvSpPr>
        <p:spPr/>
        <p:txBody>
          <a:bodyPr/>
          <a:lstStyle/>
          <a:p>
            <a:r>
              <a:rPr lang="en-CA" dirty="0"/>
              <a:t>Two takeaways </a:t>
            </a:r>
          </a:p>
        </p:txBody>
      </p:sp>
    </p:spTree>
    <p:extLst>
      <p:ext uri="{BB962C8B-B14F-4D97-AF65-F5344CB8AC3E}">
        <p14:creationId xmlns:p14="http://schemas.microsoft.com/office/powerpoint/2010/main" val="349128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214313"/>
            <a:ext cx="7793037" cy="847725"/>
          </a:xfrm>
        </p:spPr>
        <p:txBody>
          <a:bodyPr/>
          <a:lstStyle/>
          <a:p>
            <a:pPr eaLnBrk="1" hangingPunct="1"/>
            <a:r>
              <a:rPr lang="en-US" altLang="en-US"/>
              <a:t>Summary so far …</a:t>
            </a:r>
          </a:p>
        </p:txBody>
      </p:sp>
      <p:sp>
        <p:nvSpPr>
          <p:cNvPr id="8195" name="Rectangle 3"/>
          <p:cNvSpPr>
            <a:spLocks noGrp="1" noChangeArrowheads="1"/>
          </p:cNvSpPr>
          <p:nvPr>
            <p:ph type="body" idx="1"/>
          </p:nvPr>
        </p:nvSpPr>
        <p:spPr>
          <a:xfrm>
            <a:off x="500063" y="1408114"/>
            <a:ext cx="8369300" cy="5345226"/>
          </a:xfrm>
          <a:solidFill>
            <a:schemeClr val="bg1"/>
          </a:solidFill>
        </p:spPr>
        <p:txBody>
          <a:bodyPr/>
          <a:lstStyle/>
          <a:p>
            <a:pPr eaLnBrk="1" hangingPunct="1">
              <a:lnSpc>
                <a:spcPct val="90000"/>
              </a:lnSpc>
              <a:buFont typeface="Wingdings" panose="05000000000000000000" pitchFamily="2" charset="2"/>
              <a:buNone/>
            </a:pPr>
            <a:r>
              <a:rPr lang="en-US" altLang="en-US" sz="2400" dirty="0"/>
              <a:t>A distributed system is:</a:t>
            </a:r>
          </a:p>
          <a:p>
            <a:pPr eaLnBrk="1" hangingPunct="1">
              <a:lnSpc>
                <a:spcPct val="90000"/>
              </a:lnSpc>
            </a:pPr>
            <a:r>
              <a:rPr lang="en-US" altLang="en-US" sz="2400" dirty="0"/>
              <a:t>a collection of </a:t>
            </a:r>
            <a:r>
              <a:rPr lang="en-US" altLang="en-US" sz="2400" i="1" dirty="0">
                <a:solidFill>
                  <a:schemeClr val="folHlink"/>
                </a:solidFill>
              </a:rPr>
              <a:t>independent computers</a:t>
            </a:r>
            <a:r>
              <a:rPr lang="en-US" altLang="en-US" sz="2400" dirty="0"/>
              <a:t> that appears to its users as a </a:t>
            </a:r>
            <a:r>
              <a:rPr lang="en-US" altLang="en-US" sz="2400" i="1" dirty="0">
                <a:solidFill>
                  <a:schemeClr val="folHlink"/>
                </a:solidFill>
              </a:rPr>
              <a:t>single coherent system</a:t>
            </a:r>
            <a:endParaRPr lang="en-US" altLang="en-US" sz="2400" dirty="0">
              <a:solidFill>
                <a:schemeClr val="folHlink"/>
              </a:solidFill>
            </a:endParaRPr>
          </a:p>
          <a:p>
            <a:pPr eaLnBrk="1" hangingPunct="1">
              <a:lnSpc>
                <a:spcPct val="90000"/>
              </a:lnSpc>
            </a:pPr>
            <a:endParaRPr lang="en-US" altLang="en-US" sz="2400" dirty="0"/>
          </a:p>
          <a:p>
            <a:pPr eaLnBrk="1" hangingPunct="1">
              <a:lnSpc>
                <a:spcPct val="90000"/>
              </a:lnSpc>
              <a:buFont typeface="Wingdings" panose="05000000000000000000" pitchFamily="2" charset="2"/>
              <a:buNone/>
            </a:pPr>
            <a:r>
              <a:rPr lang="en-US" altLang="en-US" sz="2400" dirty="0"/>
              <a:t>Components need to:</a:t>
            </a:r>
          </a:p>
          <a:p>
            <a:pPr eaLnBrk="1" hangingPunct="1">
              <a:lnSpc>
                <a:spcPct val="90000"/>
              </a:lnSpc>
            </a:pPr>
            <a:r>
              <a:rPr lang="en-US" altLang="en-US" sz="2400" dirty="0"/>
              <a:t>Communicate</a:t>
            </a:r>
          </a:p>
          <a:p>
            <a:pPr lvl="1" eaLnBrk="1" hangingPunct="1">
              <a:lnSpc>
                <a:spcPct val="90000"/>
              </a:lnSpc>
            </a:pPr>
            <a:r>
              <a:rPr lang="en-US" altLang="en-US" sz="2000" dirty="0"/>
              <a:t>Point to point: request-reply, RPC/RMI</a:t>
            </a:r>
          </a:p>
          <a:p>
            <a:pPr lvl="1" eaLnBrk="1" hangingPunct="1">
              <a:lnSpc>
                <a:spcPct val="90000"/>
              </a:lnSpc>
            </a:pPr>
            <a:r>
              <a:rPr lang="en-US" altLang="en-US" sz="2000" dirty="0"/>
              <a:t>Point to multipoint: multicast, epidemic</a:t>
            </a:r>
          </a:p>
          <a:p>
            <a:pPr eaLnBrk="1" hangingPunct="1">
              <a:lnSpc>
                <a:spcPct val="90000"/>
              </a:lnSpc>
            </a:pPr>
            <a:r>
              <a:rPr lang="en-US" altLang="en-US" sz="2400" dirty="0"/>
              <a:t>Cooperate</a:t>
            </a:r>
          </a:p>
          <a:p>
            <a:pPr lvl="1" eaLnBrk="1" hangingPunct="1">
              <a:lnSpc>
                <a:spcPct val="90000"/>
              </a:lnSpc>
            </a:pPr>
            <a:r>
              <a:rPr lang="en-US" altLang="en-US" sz="2000" dirty="0"/>
              <a:t>Naming to enable some resource sharing </a:t>
            </a:r>
          </a:p>
          <a:p>
            <a:pPr lvl="2" eaLnBrk="1" hangingPunct="1">
              <a:lnSpc>
                <a:spcPct val="90000"/>
              </a:lnSpc>
            </a:pPr>
            <a:r>
              <a:rPr lang="en-US" altLang="en-US" sz="1800" dirty="0"/>
              <a:t>Naming systems for unstructured (flat) namespaces: </a:t>
            </a:r>
          </a:p>
          <a:p>
            <a:pPr lvl="3" eaLnBrk="1" hangingPunct="1">
              <a:lnSpc>
                <a:spcPct val="90000"/>
              </a:lnSpc>
            </a:pPr>
            <a:r>
              <a:rPr lang="en-US" altLang="en-US" sz="1600" dirty="0"/>
              <a:t>consistent hashing, DHTs</a:t>
            </a:r>
          </a:p>
          <a:p>
            <a:pPr lvl="2" eaLnBrk="1" hangingPunct="1">
              <a:lnSpc>
                <a:spcPct val="90000"/>
              </a:lnSpc>
            </a:pPr>
            <a:r>
              <a:rPr lang="en-US" altLang="en-US" sz="1800" dirty="0">
                <a:solidFill>
                  <a:srgbClr val="969696"/>
                </a:solidFill>
              </a:rPr>
              <a:t>Naming systems for structured namespaces</a:t>
            </a:r>
            <a:endParaRPr lang="en-US" altLang="en-US" sz="1800" dirty="0"/>
          </a:p>
          <a:p>
            <a:pPr lvl="1" eaLnBrk="1" hangingPunct="1">
              <a:lnSpc>
                <a:spcPct val="90000"/>
              </a:lnSpc>
            </a:pPr>
            <a:r>
              <a:rPr lang="en-US" altLang="en-US" sz="2000" b="1" dirty="0"/>
              <a:t>Event ordering </a:t>
            </a:r>
          </a:p>
          <a:p>
            <a:pPr lvl="1" eaLnBrk="1" hangingPunct="1">
              <a:lnSpc>
                <a:spcPct val="90000"/>
              </a:lnSpc>
            </a:pPr>
            <a:r>
              <a:rPr lang="en-US" altLang="en-US" sz="2000" b="1" dirty="0"/>
              <a:t>Synchronization</a:t>
            </a:r>
            <a:r>
              <a:rPr lang="en-US" altLang="en-US" sz="20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50938" y="230188"/>
            <a:ext cx="7793037" cy="847725"/>
          </a:xfrm>
        </p:spPr>
        <p:txBody>
          <a:bodyPr/>
          <a:lstStyle/>
          <a:p>
            <a:pPr eaLnBrk="1" hangingPunct="1"/>
            <a:r>
              <a:rPr lang="en-US" altLang="en-US" sz="2400" dirty="0"/>
              <a:t>Similar triangulation techniques work in other contexts: Computing geographical position in wired networks </a:t>
            </a:r>
          </a:p>
        </p:txBody>
      </p:sp>
      <p:sp>
        <p:nvSpPr>
          <p:cNvPr id="34819" name="Rectangle 3"/>
          <p:cNvSpPr>
            <a:spLocks noGrp="1" noChangeArrowheads="1"/>
          </p:cNvSpPr>
          <p:nvPr>
            <p:ph type="body" idx="1"/>
          </p:nvPr>
        </p:nvSpPr>
        <p:spPr>
          <a:xfrm>
            <a:off x="592138" y="1303338"/>
            <a:ext cx="8308975" cy="5089525"/>
          </a:xfrm>
        </p:spPr>
        <p:txBody>
          <a:bodyPr/>
          <a:lstStyle/>
          <a:p>
            <a:pPr eaLnBrk="1" hangingPunct="1">
              <a:buFont typeface="Wingdings" panose="05000000000000000000" pitchFamily="2" charset="2"/>
              <a:buNone/>
            </a:pPr>
            <a:endParaRPr lang="en-US" altLang="en-US" sz="2400" b="1" dirty="0">
              <a:solidFill>
                <a:schemeClr val="tx2"/>
              </a:solidFill>
            </a:endParaRPr>
          </a:p>
          <a:p>
            <a:pPr eaLnBrk="1" hangingPunct="1">
              <a:buFont typeface="Wingdings" panose="05000000000000000000" pitchFamily="2" charset="2"/>
              <a:buNone/>
            </a:pPr>
            <a:r>
              <a:rPr lang="en-US" altLang="en-US" sz="2400" b="1" dirty="0">
                <a:solidFill>
                  <a:schemeClr val="tx2"/>
                </a:solidFill>
              </a:rPr>
              <a:t>Observation</a:t>
            </a:r>
            <a:r>
              <a:rPr lang="en-US" altLang="en-US" sz="2400" b="1" dirty="0"/>
              <a:t>: </a:t>
            </a:r>
            <a:r>
              <a:rPr lang="en-US" altLang="en-US" sz="2400" dirty="0"/>
              <a:t>a node </a:t>
            </a:r>
            <a:r>
              <a:rPr lang="en-US" altLang="en-US" sz="2400" i="1" dirty="0"/>
              <a:t>P  </a:t>
            </a:r>
            <a:r>
              <a:rPr lang="en-US" altLang="en-US" sz="2400" dirty="0"/>
              <a:t>needs at least </a:t>
            </a:r>
            <a:r>
              <a:rPr lang="en-US" altLang="en-US" sz="2400" i="1" dirty="0"/>
              <a:t>k </a:t>
            </a:r>
            <a:r>
              <a:rPr lang="en-US" altLang="en-US" sz="2400" dirty="0"/>
              <a:t>+ 1 </a:t>
            </a:r>
            <a:r>
              <a:rPr lang="en-US" altLang="en-US" sz="2400" dirty="0">
                <a:solidFill>
                  <a:schemeClr val="tx2"/>
                </a:solidFill>
              </a:rPr>
              <a:t>landmarks</a:t>
            </a:r>
            <a:r>
              <a:rPr lang="en-US" altLang="en-US" sz="2400" b="1" dirty="0"/>
              <a:t> </a:t>
            </a:r>
            <a:r>
              <a:rPr lang="en-US" altLang="en-US" sz="2400" dirty="0"/>
              <a:t>to compute its own position in a </a:t>
            </a:r>
            <a:r>
              <a:rPr lang="en-US" altLang="en-US" sz="2400" i="1" dirty="0"/>
              <a:t>k</a:t>
            </a:r>
            <a:r>
              <a:rPr lang="en-US" altLang="en-US" sz="2400" dirty="0"/>
              <a:t>-dimensional space.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a:t>Consider two-dimensional case:</a:t>
            </a:r>
          </a:p>
          <a:p>
            <a:pPr eaLnBrk="1" hangingPunct="1">
              <a:buFont typeface="Wingdings" panose="05000000000000000000" pitchFamily="2" charset="2"/>
              <a:buNone/>
            </a:pPr>
            <a:endParaRPr lang="en-US" altLang="en-US" sz="2400" b="1" dirty="0"/>
          </a:p>
          <a:p>
            <a:pPr eaLnBrk="1" hangingPunct="1">
              <a:buFont typeface="Wingdings" panose="05000000000000000000" pitchFamily="2" charset="2"/>
              <a:buNone/>
            </a:pPr>
            <a:endParaRPr lang="en-US" altLang="en-US" sz="2400" b="1" dirty="0"/>
          </a:p>
          <a:p>
            <a:pPr eaLnBrk="1" hangingPunct="1">
              <a:buFont typeface="Wingdings" panose="05000000000000000000" pitchFamily="2" charset="2"/>
              <a:buNone/>
            </a:pPr>
            <a:r>
              <a:rPr lang="en-US" altLang="en-US" sz="2400" dirty="0">
                <a:solidFill>
                  <a:schemeClr val="tx2"/>
                </a:solidFill>
              </a:rPr>
              <a:t>Solution</a:t>
            </a:r>
            <a:r>
              <a:rPr lang="en-US" altLang="en-US" sz="2400" b="1">
                <a:solidFill>
                  <a:schemeClr val="tx2"/>
                </a:solidFill>
              </a:rPr>
              <a:t>:</a:t>
            </a:r>
            <a:r>
              <a:rPr lang="en-US" altLang="en-US" sz="2400" b="1"/>
              <a:t> </a:t>
            </a:r>
            <a:r>
              <a:rPr lang="en-US" altLang="en-US" sz="2400" i="1"/>
              <a:t>P  </a:t>
            </a:r>
            <a:r>
              <a:rPr lang="en-US" altLang="en-US" sz="2400" dirty="0"/>
              <a:t>needs to solve three </a:t>
            </a:r>
          </a:p>
          <a:p>
            <a:pPr eaLnBrk="1" hangingPunct="1">
              <a:buFont typeface="Wingdings" panose="05000000000000000000" pitchFamily="2" charset="2"/>
              <a:buNone/>
            </a:pPr>
            <a:r>
              <a:rPr lang="en-US" altLang="en-US" sz="2400" dirty="0"/>
              <a:t>equations in two unknowns (</a:t>
            </a:r>
            <a:r>
              <a:rPr lang="en-US" altLang="en-US" sz="2400" i="1" dirty="0" err="1"/>
              <a:t>x</a:t>
            </a:r>
            <a:r>
              <a:rPr lang="en-US" altLang="en-US" sz="2400" i="1" baseline="-25000" dirty="0" err="1"/>
              <a:t>P</a:t>
            </a:r>
            <a:r>
              <a:rPr lang="en-US" altLang="en-US" sz="2400" dirty="0" err="1"/>
              <a:t>,</a:t>
            </a:r>
            <a:r>
              <a:rPr lang="en-US" altLang="en-US" sz="2400" i="1" dirty="0" err="1"/>
              <a:t>y</a:t>
            </a:r>
            <a:r>
              <a:rPr lang="en-US" altLang="en-US" sz="2400" i="1" baseline="-25000" dirty="0" err="1"/>
              <a:t>P</a:t>
            </a:r>
            <a:r>
              <a:rPr lang="en-US" altLang="en-US" sz="2400" dirty="0"/>
              <a:t>)</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endParaRPr lang="en-US" altLang="en-US" sz="2400" dirty="0"/>
          </a:p>
          <a:p>
            <a:pPr eaLnBrk="1" hangingPunct="1"/>
            <a:endParaRPr lang="en-US" altLang="en-US" sz="2400" dirty="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3071640"/>
            <a:ext cx="314325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10164" y="1148873"/>
            <a:ext cx="9033836" cy="5248275"/>
          </a:xfrm>
        </p:spPr>
        <p:txBody>
          <a:bodyPr/>
          <a:lstStyle/>
          <a:p>
            <a:pPr eaLnBrk="1" hangingPunct="1">
              <a:lnSpc>
                <a:spcPct val="90000"/>
              </a:lnSpc>
            </a:pPr>
            <a:endParaRPr lang="en-US" altLang="en-US" dirty="0"/>
          </a:p>
          <a:p>
            <a:pPr eaLnBrk="1" hangingPunct="1">
              <a:lnSpc>
                <a:spcPct val="90000"/>
              </a:lnSpc>
            </a:pPr>
            <a:r>
              <a:rPr lang="en-US" altLang="en-US" dirty="0"/>
              <a:t>We’ve established that clocks can not be </a:t>
            </a:r>
            <a:r>
              <a:rPr lang="en-US" altLang="en-US" i="1" dirty="0">
                <a:solidFill>
                  <a:schemeClr val="tx2"/>
                </a:solidFill>
              </a:rPr>
              <a:t>perfectly</a:t>
            </a:r>
            <a:r>
              <a:rPr lang="en-US" altLang="en-US" dirty="0"/>
              <a:t> synchronized</a:t>
            </a:r>
            <a:r>
              <a:rPr lang="en-US" altLang="en-US" sz="2000" dirty="0"/>
              <a:t> (and atomic clocks are costly)</a:t>
            </a:r>
            <a:r>
              <a:rPr lang="en-US" altLang="en-US" dirty="0"/>
              <a:t>. </a:t>
            </a:r>
          </a:p>
          <a:p>
            <a:pPr eaLnBrk="1" hangingPunct="1">
              <a:lnSpc>
                <a:spcPct val="90000"/>
              </a:lnSpc>
            </a:pPr>
            <a:endParaRPr lang="en-US" altLang="en-US" dirty="0"/>
          </a:p>
          <a:p>
            <a:pPr eaLnBrk="1" hangingPunct="1">
              <a:lnSpc>
                <a:spcPct val="90000"/>
              </a:lnSpc>
            </a:pPr>
            <a:r>
              <a:rPr lang="en-US" altLang="en-US" dirty="0"/>
              <a:t>What can one do in these conditions? </a:t>
            </a:r>
          </a:p>
          <a:p>
            <a:pPr lvl="1" eaLnBrk="1" hangingPunct="1">
              <a:lnSpc>
                <a:spcPct val="90000"/>
              </a:lnSpc>
            </a:pPr>
            <a:r>
              <a:rPr lang="en-US" altLang="en-US" dirty="0"/>
              <a:t>Get a better estimate of time by using new technology</a:t>
            </a:r>
          </a:p>
          <a:p>
            <a:pPr lvl="2" eaLnBrk="1" hangingPunct="1">
              <a:lnSpc>
                <a:spcPct val="90000"/>
              </a:lnSpc>
            </a:pPr>
            <a:r>
              <a:rPr lang="en-US" altLang="en-US" dirty="0"/>
              <a:t>e.g., use GPS to obtain time in your system</a:t>
            </a:r>
          </a:p>
          <a:p>
            <a:pPr lvl="1" eaLnBrk="1" hangingPunct="1">
              <a:lnSpc>
                <a:spcPct val="90000"/>
              </a:lnSpc>
            </a:pPr>
            <a:r>
              <a:rPr lang="en-US" altLang="en-US" dirty="0"/>
              <a:t>Expose uncertainty / design the system to account for drift</a:t>
            </a:r>
          </a:p>
          <a:p>
            <a:pPr lvl="2" eaLnBrk="1" hangingPunct="1">
              <a:lnSpc>
                <a:spcPct val="90000"/>
              </a:lnSpc>
            </a:pPr>
            <a:r>
              <a:rPr lang="en-US" altLang="en-US" dirty="0"/>
              <a:t>Example 1: Google’s Spanner – Extended time API</a:t>
            </a:r>
          </a:p>
          <a:p>
            <a:pPr lvl="2" eaLnBrk="1" hangingPunct="1">
              <a:lnSpc>
                <a:spcPct val="90000"/>
              </a:lnSpc>
            </a:pPr>
            <a:r>
              <a:rPr lang="en-US" altLang="en-US" dirty="0"/>
              <a:t>Example 2: Server design to provide at-most-once semantics</a:t>
            </a:r>
          </a:p>
          <a:p>
            <a:pPr lvl="1" eaLnBrk="1" hangingPunct="1">
              <a:lnSpc>
                <a:spcPct val="90000"/>
              </a:lnSpc>
            </a:pPr>
            <a:r>
              <a:rPr lang="en-US" altLang="en-US" dirty="0"/>
              <a:t>Give up physical clocks!</a:t>
            </a:r>
          </a:p>
          <a:p>
            <a:pPr lvl="2" eaLnBrk="1" hangingPunct="1">
              <a:lnSpc>
                <a:spcPct val="90000"/>
              </a:lnSpc>
            </a:pPr>
            <a:r>
              <a:rPr lang="en-US" altLang="en-US" dirty="0"/>
              <a:t>Consider only event order - Logical clocks </a:t>
            </a:r>
          </a:p>
          <a:p>
            <a:pPr lvl="1" eaLnBrk="1" hangingPunct="1">
              <a:lnSpc>
                <a:spcPct val="90000"/>
              </a:lnSpc>
            </a:pPr>
            <a:endParaRPr lang="en-US" altLang="en-US" dirty="0">
              <a:solidFill>
                <a:schemeClr val="tx2"/>
              </a:solidFill>
            </a:endParaRPr>
          </a:p>
        </p:txBody>
      </p:sp>
      <p:sp>
        <p:nvSpPr>
          <p:cNvPr id="27651" name="Rectangle 4"/>
          <p:cNvSpPr>
            <a:spLocks noGrp="1" noChangeArrowheads="1"/>
          </p:cNvSpPr>
          <p:nvPr>
            <p:ph type="title"/>
          </p:nvPr>
        </p:nvSpPr>
        <p:spPr>
          <a:xfrm>
            <a:off x="1150938" y="214313"/>
            <a:ext cx="7793037" cy="847725"/>
          </a:xfrm>
        </p:spPr>
        <p:txBody>
          <a:bodyPr/>
          <a:lstStyle/>
          <a:p>
            <a:pPr eaLnBrk="1" hangingPunct="1"/>
            <a:endParaRPr lang="en-US" altLang="en-US"/>
          </a:p>
        </p:txBody>
      </p:sp>
      <p:sp>
        <p:nvSpPr>
          <p:cNvPr id="5" name="Rectangle 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87FCA1E3-1430-3112-C8F2-739849718754}"/>
              </a:ext>
            </a:extLst>
          </p:cNvPr>
          <p:cNvSpPr/>
          <p:nvPr/>
        </p:nvSpPr>
        <p:spPr>
          <a:xfrm>
            <a:off x="319405" y="3292773"/>
            <a:ext cx="8505190" cy="875192"/>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633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11042 " pathEditMode="relative" rAng="0" ptsTypes="AA">
                                      <p:cBhvr>
                                        <p:cTn id="6" dur="2000" fill="hold"/>
                                        <p:tgtEl>
                                          <p:spTgt spid="2"/>
                                        </p:tgtEl>
                                        <p:attrNameLst>
                                          <p:attrName>ppt_x</p:attrName>
                                          <p:attrName>ppt_y</p:attrName>
                                        </p:attrNameLst>
                                      </p:cBhvr>
                                      <p:rCtr x="0" y="5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90650"/>
            <a:ext cx="8451850" cy="1231900"/>
          </a:xfrm>
        </p:spPr>
        <p:txBody>
          <a:bodyPr>
            <a:normAutofit fontScale="92500" lnSpcReduction="10000"/>
          </a:bodyPr>
          <a:lstStyle/>
          <a:p>
            <a:pPr>
              <a:defRPr/>
            </a:pPr>
            <a:r>
              <a:rPr lang="en-US" dirty="0"/>
              <a:t>“Global wall-clock time” with bounded uncertainty</a:t>
            </a:r>
          </a:p>
          <a:p>
            <a:pPr lvl="1">
              <a:defRPr/>
            </a:pPr>
            <a:r>
              <a:rPr lang="en-US" dirty="0"/>
              <a:t>Time estimate:  </a:t>
            </a:r>
            <a:r>
              <a:rPr lang="en-US" dirty="0" err="1"/>
              <a:t>TT.now</a:t>
            </a:r>
            <a:r>
              <a:rPr lang="en-US" dirty="0"/>
              <a:t>() </a:t>
            </a:r>
            <a:r>
              <a:rPr lang="en-US" dirty="0">
                <a:sym typeface="Wingdings" panose="05000000000000000000" pitchFamily="2" charset="2"/>
              </a:rPr>
              <a:t> [earliest, latest]</a:t>
            </a:r>
            <a:endParaRPr lang="en-US" dirty="0"/>
          </a:p>
          <a:p>
            <a:pPr lvl="1">
              <a:defRPr/>
            </a:pPr>
            <a:r>
              <a:rPr lang="en-US" dirty="0"/>
              <a:t>Guaranteed interval </a:t>
            </a:r>
          </a:p>
          <a:p>
            <a:pPr marL="0" indent="0">
              <a:buFont typeface="Wingdings" panose="05000000000000000000" pitchFamily="2" charset="2"/>
              <a:buNone/>
              <a:defRPr/>
            </a:pPr>
            <a:endParaRPr lang="en-US" dirty="0"/>
          </a:p>
          <a:p>
            <a:pPr>
              <a:defRPr/>
            </a:pPr>
            <a:endParaRPr lang="en-US" dirty="0"/>
          </a:p>
          <a:p>
            <a:pPr marL="0" indent="0">
              <a:buFont typeface="Wingdings" panose="05000000000000000000" pitchFamily="2" charset="2"/>
              <a:buNone/>
              <a:defRPr/>
            </a:pPr>
            <a:endParaRPr lang="en-US" dirty="0"/>
          </a:p>
        </p:txBody>
      </p:sp>
      <p:cxnSp>
        <p:nvCxnSpPr>
          <p:cNvPr id="6" name="Straight Arrow Connector 5"/>
          <p:cNvCxnSpPr/>
          <p:nvPr/>
        </p:nvCxnSpPr>
        <p:spPr>
          <a:xfrm>
            <a:off x="2520950" y="3784600"/>
            <a:ext cx="358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892" name="TextBox 6"/>
          <p:cNvSpPr txBox="1">
            <a:spLocks noChangeArrowheads="1"/>
          </p:cNvSpPr>
          <p:nvPr/>
        </p:nvSpPr>
        <p:spPr bwMode="auto">
          <a:xfrm>
            <a:off x="6102350" y="3600450"/>
            <a:ext cx="61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time</a:t>
            </a:r>
          </a:p>
        </p:txBody>
      </p:sp>
      <p:sp>
        <p:nvSpPr>
          <p:cNvPr id="8" name="Left Bracket 7"/>
          <p:cNvSpPr/>
          <p:nvPr/>
        </p:nvSpPr>
        <p:spPr>
          <a:xfrm>
            <a:off x="2820988" y="3327400"/>
            <a:ext cx="73025" cy="914400"/>
          </a:xfrm>
          <a:prstGeom prst="lef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800000"/>
              </a:solidFill>
            </a:endParaRPr>
          </a:p>
        </p:txBody>
      </p:sp>
      <p:sp>
        <p:nvSpPr>
          <p:cNvPr id="9" name="Right Bracket 8"/>
          <p:cNvSpPr/>
          <p:nvPr/>
        </p:nvSpPr>
        <p:spPr>
          <a:xfrm>
            <a:off x="4926013" y="3327400"/>
            <a:ext cx="73025" cy="914400"/>
          </a:xfrm>
          <a:prstGeom prst="righ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800000"/>
              </a:solidFill>
            </a:endParaRPr>
          </a:p>
        </p:txBody>
      </p:sp>
      <p:sp>
        <p:nvSpPr>
          <p:cNvPr id="37895" name="TextBox 11"/>
          <p:cNvSpPr txBox="1">
            <a:spLocks noChangeArrowheads="1"/>
          </p:cNvSpPr>
          <p:nvPr/>
        </p:nvSpPr>
        <p:spPr bwMode="auto">
          <a:xfrm>
            <a:off x="2417763" y="4159250"/>
            <a:ext cx="879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solidFill>
                  <a:srgbClr val="800000"/>
                </a:solidFill>
              </a:rPr>
              <a:t>earliest</a:t>
            </a:r>
          </a:p>
        </p:txBody>
      </p:sp>
      <p:sp>
        <p:nvSpPr>
          <p:cNvPr id="37896" name="TextBox 13"/>
          <p:cNvSpPr txBox="1">
            <a:spLocks noChangeArrowheads="1"/>
          </p:cNvSpPr>
          <p:nvPr/>
        </p:nvSpPr>
        <p:spPr bwMode="auto">
          <a:xfrm>
            <a:off x="4606925" y="41592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solidFill>
                  <a:srgbClr val="800000"/>
                </a:solidFill>
              </a:rPr>
              <a:t>latest</a:t>
            </a:r>
          </a:p>
        </p:txBody>
      </p:sp>
      <p:sp>
        <p:nvSpPr>
          <p:cNvPr id="37897" name="TextBox 14"/>
          <p:cNvSpPr txBox="1">
            <a:spLocks noChangeArrowheads="1"/>
          </p:cNvSpPr>
          <p:nvPr/>
        </p:nvSpPr>
        <p:spPr bwMode="auto">
          <a:xfrm>
            <a:off x="2997200" y="3427413"/>
            <a:ext cx="1125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b="1"/>
              <a:t>TT.now()</a:t>
            </a:r>
          </a:p>
        </p:txBody>
      </p:sp>
      <p:cxnSp>
        <p:nvCxnSpPr>
          <p:cNvPr id="16" name="Straight Arrow Connector 15"/>
          <p:cNvCxnSpPr/>
          <p:nvPr/>
        </p:nvCxnSpPr>
        <p:spPr>
          <a:xfrm>
            <a:off x="2820988" y="4813300"/>
            <a:ext cx="2178050"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9663" y="4978400"/>
            <a:ext cx="520700" cy="369888"/>
          </a:xfrm>
          <a:prstGeom prst="rect">
            <a:avLst/>
          </a:prstGeom>
          <a:noFill/>
        </p:spPr>
        <p:txBody>
          <a:bodyPr wrap="none">
            <a:spAutoFit/>
          </a:bodyPr>
          <a:lstStyle/>
          <a:p>
            <a:pPr>
              <a:defRPr/>
            </a:pPr>
            <a:r>
              <a:rPr lang="en-US" dirty="0">
                <a:solidFill>
                  <a:schemeClr val="accent6"/>
                </a:solidFill>
              </a:rPr>
              <a:t>2*ε</a:t>
            </a:r>
          </a:p>
        </p:txBody>
      </p:sp>
      <p:sp>
        <p:nvSpPr>
          <p:cNvPr id="37901"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AB40E71-D8C2-4DE3-B01B-5A2B524CF7C7}" type="slidenum">
              <a:rPr lang="en-US" altLang="en-US" sz="1400" smtClean="0"/>
              <a:pPr>
                <a:spcBef>
                  <a:spcPct val="0"/>
                </a:spcBef>
                <a:buClrTx/>
                <a:buSzTx/>
                <a:buFontTx/>
                <a:buNone/>
              </a:pPr>
              <a:t>22</a:t>
            </a:fld>
            <a:endParaRPr lang="en-US" altLang="en-US" sz="1400"/>
          </a:p>
        </p:txBody>
      </p:sp>
      <p:sp>
        <p:nvSpPr>
          <p:cNvPr id="37902" name="Title 10"/>
          <p:cNvSpPr>
            <a:spLocks noGrp="1"/>
          </p:cNvSpPr>
          <p:nvPr>
            <p:ph type="title"/>
          </p:nvPr>
        </p:nvSpPr>
        <p:spPr/>
        <p:txBody>
          <a:bodyPr/>
          <a:lstStyle/>
          <a:p>
            <a:r>
              <a:rPr lang="en-CA" altLang="en-US"/>
              <a:t>Google’s Spanner</a:t>
            </a:r>
          </a:p>
        </p:txBody>
      </p:sp>
      <p:sp>
        <p:nvSpPr>
          <p:cNvPr id="15" name="Rectangle 1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900" name="Date Placeholder 3"/>
          <p:cNvSpPr>
            <a:spLocks noGrp="1"/>
          </p:cNvSpPr>
          <p:nvPr>
            <p:ph type="dt" sz="quarter" idx="4294967295"/>
          </p:nvPr>
        </p:nvSpPr>
        <p:spPr bwMode="auto">
          <a:xfrm>
            <a:off x="381001" y="6345716"/>
            <a:ext cx="8201140" cy="4439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i="1" dirty="0"/>
              <a:t>Spanner: Google’s Globally-Distributed Database - internally ‘11, OSDI 12, product ‘17 </a:t>
            </a:r>
          </a:p>
        </p:txBody>
      </p:sp>
    </p:spTree>
    <p:custDataLst>
      <p:tags r:id="rId1"/>
    </p:custData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331913" y="358775"/>
            <a:ext cx="4929187" cy="652463"/>
          </a:xfrm>
        </p:spPr>
        <p:txBody>
          <a:bodyPr/>
          <a:lstStyle/>
          <a:p>
            <a:r>
              <a:rPr lang="en-US" altLang="en-US"/>
              <a:t>TrueTime </a:t>
            </a:r>
            <a:br>
              <a:rPr lang="en-US" altLang="en-US"/>
            </a:br>
            <a:r>
              <a:rPr lang="en-US" altLang="en-US"/>
              <a:t>implementation</a:t>
            </a:r>
          </a:p>
        </p:txBody>
      </p:sp>
      <p:cxnSp>
        <p:nvCxnSpPr>
          <p:cNvPr id="27" name="Straight Arrow Connector 26"/>
          <p:cNvCxnSpPr/>
          <p:nvPr/>
        </p:nvCxnSpPr>
        <p:spPr>
          <a:xfrm>
            <a:off x="2074863" y="5529263"/>
            <a:ext cx="38608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940" name="TextBox 27"/>
          <p:cNvSpPr txBox="1">
            <a:spLocks noChangeArrowheads="1"/>
          </p:cNvSpPr>
          <p:nvPr/>
        </p:nvSpPr>
        <p:spPr bwMode="auto">
          <a:xfrm>
            <a:off x="6099175" y="5345113"/>
            <a:ext cx="611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time</a:t>
            </a:r>
          </a:p>
        </p:txBody>
      </p:sp>
      <p:cxnSp>
        <p:nvCxnSpPr>
          <p:cNvPr id="29" name="Straight Arrow Connector 28"/>
          <p:cNvCxnSpPr/>
          <p:nvPr/>
        </p:nvCxnSpPr>
        <p:spPr>
          <a:xfrm flipV="1">
            <a:off x="2081213" y="4051300"/>
            <a:ext cx="0" cy="14716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942" name="Rectangle 31"/>
          <p:cNvSpPr>
            <a:spLocks noChangeArrowheads="1"/>
          </p:cNvSpPr>
          <p:nvPr/>
        </p:nvSpPr>
        <p:spPr bwMode="auto">
          <a:xfrm>
            <a:off x="1936750" y="3586163"/>
            <a:ext cx="290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ε</a:t>
            </a:r>
          </a:p>
        </p:txBody>
      </p:sp>
      <p:sp>
        <p:nvSpPr>
          <p:cNvPr id="20" name="Oval 19"/>
          <p:cNvSpPr/>
          <p:nvPr/>
        </p:nvSpPr>
        <p:spPr>
          <a:xfrm>
            <a:off x="2005013" y="5268913"/>
            <a:ext cx="120650" cy="120650"/>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1" name="Straight Connector 30"/>
          <p:cNvCxnSpPr/>
          <p:nvPr/>
        </p:nvCxnSpPr>
        <p:spPr>
          <a:xfrm flipV="1">
            <a:off x="2082800" y="3941763"/>
            <a:ext cx="1198563" cy="13716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39945" name="TextBox 24"/>
          <p:cNvSpPr txBox="1">
            <a:spLocks noChangeArrowheads="1"/>
          </p:cNvSpPr>
          <p:nvPr/>
        </p:nvSpPr>
        <p:spPr bwMode="auto">
          <a:xfrm>
            <a:off x="1793875" y="5730875"/>
            <a:ext cx="604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0sec</a:t>
            </a:r>
          </a:p>
        </p:txBody>
      </p:sp>
      <p:sp>
        <p:nvSpPr>
          <p:cNvPr id="39946" name="TextBox 39"/>
          <p:cNvSpPr txBox="1">
            <a:spLocks noChangeArrowheads="1"/>
          </p:cNvSpPr>
          <p:nvPr/>
        </p:nvSpPr>
        <p:spPr bwMode="auto">
          <a:xfrm>
            <a:off x="2816225" y="57308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30sec</a:t>
            </a:r>
          </a:p>
        </p:txBody>
      </p:sp>
      <p:sp>
        <p:nvSpPr>
          <p:cNvPr id="39947" name="TextBox 40"/>
          <p:cNvSpPr txBox="1">
            <a:spLocks noChangeArrowheads="1"/>
          </p:cNvSpPr>
          <p:nvPr/>
        </p:nvSpPr>
        <p:spPr bwMode="auto">
          <a:xfrm>
            <a:off x="3954463" y="57308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60sec</a:t>
            </a:r>
          </a:p>
        </p:txBody>
      </p:sp>
      <p:sp>
        <p:nvSpPr>
          <p:cNvPr id="46" name="Oval 45"/>
          <p:cNvSpPr/>
          <p:nvPr/>
        </p:nvSpPr>
        <p:spPr>
          <a:xfrm>
            <a:off x="3122613" y="4938713"/>
            <a:ext cx="120650" cy="120650"/>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7" name="Oval 46"/>
          <p:cNvSpPr/>
          <p:nvPr/>
        </p:nvSpPr>
        <p:spPr>
          <a:xfrm>
            <a:off x="4259263" y="5154613"/>
            <a:ext cx="120650" cy="120650"/>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950" name="TextBox 32"/>
          <p:cNvSpPr txBox="1">
            <a:spLocks noChangeArrowheads="1"/>
          </p:cNvSpPr>
          <p:nvPr/>
        </p:nvSpPr>
        <p:spPr bwMode="auto">
          <a:xfrm>
            <a:off x="5092700" y="5730875"/>
            <a:ext cx="72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90sec</a:t>
            </a:r>
          </a:p>
        </p:txBody>
      </p:sp>
      <p:sp>
        <p:nvSpPr>
          <p:cNvPr id="39951" name="TextBox 3"/>
          <p:cNvSpPr txBox="1">
            <a:spLocks noChangeArrowheads="1"/>
          </p:cNvSpPr>
          <p:nvPr/>
        </p:nvSpPr>
        <p:spPr bwMode="auto">
          <a:xfrm>
            <a:off x="1168400" y="39370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1600"/>
              <a:t>+6ms</a:t>
            </a:r>
          </a:p>
        </p:txBody>
      </p:sp>
      <p:cxnSp>
        <p:nvCxnSpPr>
          <p:cNvPr id="42" name="Straight Connector 41"/>
          <p:cNvCxnSpPr/>
          <p:nvPr/>
        </p:nvCxnSpPr>
        <p:spPr>
          <a:xfrm flipV="1">
            <a:off x="3179763" y="3853937"/>
            <a:ext cx="1200150" cy="13716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316413" y="3829050"/>
            <a:ext cx="1198562" cy="137001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39954" name="Content Placeholder 2"/>
          <p:cNvSpPr>
            <a:spLocks noGrp="1"/>
          </p:cNvSpPr>
          <p:nvPr>
            <p:ph idx="1"/>
          </p:nvPr>
        </p:nvSpPr>
        <p:spPr>
          <a:xfrm>
            <a:off x="200025" y="2486025"/>
            <a:ext cx="8229600" cy="1422400"/>
          </a:xfrm>
        </p:spPr>
        <p:txBody>
          <a:bodyPr/>
          <a:lstStyle/>
          <a:p>
            <a:pPr marL="0" lvl="1" indent="0">
              <a:buFont typeface="Wingdings" panose="05000000000000000000" pitchFamily="2" charset="2"/>
              <a:buNone/>
            </a:pPr>
            <a:r>
              <a:rPr lang="en-US" altLang="en-US"/>
              <a:t>ε = reference ε + </a:t>
            </a:r>
          </a:p>
          <a:p>
            <a:pPr marL="0" lvl="1" indent="0">
              <a:buFont typeface="Wingdings" panose="05000000000000000000" pitchFamily="2" charset="2"/>
              <a:buNone/>
            </a:pPr>
            <a:r>
              <a:rPr lang="en-US" altLang="en-US"/>
              <a:t>    worst-case local-clock drift</a:t>
            </a:r>
          </a:p>
        </p:txBody>
      </p:sp>
      <p:sp>
        <p:nvSpPr>
          <p:cNvPr id="39955" name="TextBox 22"/>
          <p:cNvSpPr txBox="1">
            <a:spLocks noChangeArrowheads="1"/>
          </p:cNvSpPr>
          <p:nvPr/>
        </p:nvSpPr>
        <p:spPr bwMode="auto">
          <a:xfrm>
            <a:off x="830263" y="5143500"/>
            <a:ext cx="1265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reference</a:t>
            </a:r>
          </a:p>
          <a:p>
            <a:pPr>
              <a:spcBef>
                <a:spcPct val="0"/>
              </a:spcBef>
              <a:buClrTx/>
              <a:buSzTx/>
              <a:buFontTx/>
              <a:buNone/>
            </a:pPr>
            <a:r>
              <a:rPr lang="en-US" altLang="en-US" sz="1600"/>
              <a:t>uncertainty</a:t>
            </a:r>
          </a:p>
        </p:txBody>
      </p:sp>
      <p:sp>
        <p:nvSpPr>
          <p:cNvPr id="6" name="TextBox 5"/>
          <p:cNvSpPr txBox="1">
            <a:spLocks noChangeArrowheads="1"/>
          </p:cNvSpPr>
          <p:nvPr/>
        </p:nvSpPr>
        <p:spPr bwMode="auto">
          <a:xfrm>
            <a:off x="5586184" y="4154201"/>
            <a:ext cx="19479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tx2">
                    <a:lumMod val="60000"/>
                    <a:lumOff val="40000"/>
                  </a:schemeClr>
                </a:solidFill>
              </a:rPr>
              <a:t>Max drift rate: </a:t>
            </a:r>
          </a:p>
          <a:p>
            <a:pPr>
              <a:spcBef>
                <a:spcPct val="0"/>
              </a:spcBef>
              <a:buClrTx/>
              <a:buSzTx/>
              <a:buFontTx/>
              <a:buNone/>
            </a:pPr>
            <a:r>
              <a:rPr lang="en-US" altLang="en-US" sz="1800" dirty="0"/>
              <a:t>200 </a:t>
            </a:r>
            <a:r>
              <a:rPr lang="en-US" altLang="en-US" sz="1800" dirty="0" err="1"/>
              <a:t>μs</a:t>
            </a:r>
            <a:r>
              <a:rPr lang="en-US" altLang="en-US" sz="1800" dirty="0"/>
              <a:t>/sec      </a:t>
            </a:r>
            <a:r>
              <a:rPr lang="en-US" altLang="en-US" sz="1800" dirty="0">
                <a:sym typeface="Wingdings" panose="05000000000000000000" pitchFamily="2" charset="2"/>
              </a:rPr>
              <a:t></a:t>
            </a:r>
            <a:endParaRPr lang="en-US" altLang="en-US" sz="1800" dirty="0"/>
          </a:p>
        </p:txBody>
      </p:sp>
      <p:pic>
        <p:nvPicPr>
          <p:cNvPr id="39957" name="Picture 23"/>
          <p:cNvPicPr>
            <a:picLocks noChangeAspect="1"/>
          </p:cNvPicPr>
          <p:nvPr/>
        </p:nvPicPr>
        <p:blipFill>
          <a:blip r:embed="rId4">
            <a:extLst>
              <a:ext uri="{28A0092B-C50C-407E-A947-70E740481C1C}">
                <a14:useLocalDpi xmlns:a14="http://schemas.microsoft.com/office/drawing/2010/main" val="0"/>
              </a:ext>
            </a:extLst>
          </a:blip>
          <a:srcRect l="40660" t="29605" r="13751" b="29605"/>
          <a:stretch>
            <a:fillRect/>
          </a:stretch>
        </p:blipFill>
        <p:spPr bwMode="auto">
          <a:xfrm>
            <a:off x="3744913" y="36513"/>
            <a:ext cx="5932487"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a:spLocks noChangeArrowheads="1"/>
          </p:cNvSpPr>
          <p:nvPr/>
        </p:nvSpPr>
        <p:spPr bwMode="auto">
          <a:xfrm>
            <a:off x="7408193" y="4091752"/>
            <a:ext cx="17358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tx2">
                    <a:lumMod val="60000"/>
                    <a:lumOff val="40000"/>
                  </a:schemeClr>
                </a:solidFill>
              </a:rPr>
              <a:t>Max drift:</a:t>
            </a:r>
            <a:r>
              <a:rPr lang="en-US" altLang="en-US" sz="1800" dirty="0"/>
              <a:t> 6ms </a:t>
            </a:r>
          </a:p>
          <a:p>
            <a:pPr>
              <a:spcBef>
                <a:spcPct val="0"/>
              </a:spcBef>
              <a:buClrTx/>
              <a:buSzTx/>
              <a:buFontTx/>
              <a:buNone/>
            </a:pPr>
            <a:r>
              <a:rPr lang="en-US" altLang="en-US" sz="1800" dirty="0"/>
              <a:t>(for a 30s sync interval)</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2000"/>
                                        <p:tgtEl>
                                          <p:spTgt spid="31"/>
                                        </p:tgtEl>
                                      </p:cBhvr>
                                    </p:animEffect>
                                  </p:childTnLst>
                                </p:cTn>
                              </p:par>
                              <p:par>
                                <p:cTn id="12" presetID="0" presetClass="path" presetSubtype="0" accel="50000" decel="50000" fill="hold" grpId="0" nodeType="withEffect">
                                  <p:stCondLst>
                                    <p:cond delay="0"/>
                                  </p:stCondLst>
                                  <p:childTnLst>
                                    <p:animMotion origin="layout" path="M 1.94444E-6 -3.33333E-6 L 0.13351 -0.20416 " pathEditMode="relative" rAng="0" ptsTypes="AA">
                                      <p:cBhvr>
                                        <p:cTn id="13" dur="2000" fill="hold"/>
                                        <p:tgtEl>
                                          <p:spTgt spid="20"/>
                                        </p:tgtEl>
                                        <p:attrNameLst>
                                          <p:attrName>ppt_x</p:attrName>
                                          <p:attrName>ppt_y</p:attrName>
                                        </p:attrNameLst>
                                      </p:cBhvr>
                                      <p:rCtr x="6667" y="-10208"/>
                                    </p:animMotion>
                                  </p:childTnLst>
                                  <p:subTnLst>
                                    <p:set>
                                      <p:cBhvr override="childStyle">
                                        <p:cTn dur="1" fill="hold" display="0" masterRel="sameClick" afterEffect="1">
                                          <p:stCondLst>
                                            <p:cond evt="end" delay="0">
                                              <p:tn val="12"/>
                                            </p:cond>
                                          </p:stCondLst>
                                        </p:cTn>
                                        <p:tgtEl>
                                          <p:spTgt spid="20"/>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2000"/>
                                        <p:tgtEl>
                                          <p:spTgt spid="42"/>
                                        </p:tgtEl>
                                      </p:cBhvr>
                                    </p:animEffect>
                                  </p:childTnLst>
                                </p:cTn>
                              </p:par>
                              <p:par>
                                <p:cTn id="23" presetID="0" presetClass="path" presetSubtype="0" accel="50000" decel="50000" fill="hold" grpId="0" nodeType="withEffect">
                                  <p:stCondLst>
                                    <p:cond delay="0"/>
                                  </p:stCondLst>
                                  <p:childTnLst>
                                    <p:animMotion origin="layout" path="M 0.00017 0.03263 L 0.13125 -0.17176 " pathEditMode="relative" rAng="0" ptsTypes="AA">
                                      <p:cBhvr>
                                        <p:cTn id="24" dur="2000" fill="hold"/>
                                        <p:tgtEl>
                                          <p:spTgt spid="46"/>
                                        </p:tgtEl>
                                        <p:attrNameLst>
                                          <p:attrName>ppt_x</p:attrName>
                                          <p:attrName>ppt_y</p:attrName>
                                        </p:attrNameLst>
                                      </p:cBhvr>
                                      <p:rCtr x="6545" y="-10231"/>
                                    </p:animMotion>
                                  </p:childTnLst>
                                  <p:subTnLst>
                                    <p:set>
                                      <p:cBhvr override="childStyle">
                                        <p:cTn dur="1" fill="hold" display="0" masterRel="sameClick" afterEffect="1">
                                          <p:stCondLst>
                                            <p:cond evt="end" delay="0">
                                              <p:tn val="23"/>
                                            </p:cond>
                                          </p:stCondLst>
                                        </p:cTn>
                                        <p:tgtEl>
                                          <p:spTgt spid="46"/>
                                        </p:tgtEl>
                                        <p:attrNameLst>
                                          <p:attrName>style.visibility</p:attrName>
                                        </p:attrNameLst>
                                      </p:cBhvr>
                                      <p:to>
                                        <p:strVal val="hidden"/>
                                      </p:to>
                                    </p:set>
                                  </p:subTnLst>
                                </p:cTn>
                              </p:par>
                            </p:childTnLst>
                          </p:cTn>
                        </p:par>
                        <p:par>
                          <p:cTn id="25" fill="hold" nodeType="afterGroup">
                            <p:stCondLst>
                              <p:cond delay="2000"/>
                            </p:stCondLst>
                            <p:childTnLst>
                              <p:par>
                                <p:cTn id="26" presetID="1" presetClass="entr" presetSubtype="0" fill="hold" grpId="1"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par>
                                <p:cTn id="28" presetID="22" presetClass="entr" presetSubtype="4"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2000"/>
                                        <p:tgtEl>
                                          <p:spTgt spid="43"/>
                                        </p:tgtEl>
                                      </p:cBhvr>
                                    </p:animEffect>
                                  </p:childTnLst>
                                </p:cTn>
                              </p:par>
                              <p:par>
                                <p:cTn id="31" presetID="0" presetClass="path" presetSubtype="0" accel="50000" decel="50000" fill="hold" grpId="0" nodeType="withEffect">
                                  <p:stCondLst>
                                    <p:cond delay="0"/>
                                  </p:stCondLst>
                                  <p:childTnLst>
                                    <p:animMotion origin="layout" path="M 4.16667E-6 3.33333E-6 L 0.13194 -0.20417 " pathEditMode="relative" rAng="0" ptsTypes="AA">
                                      <p:cBhvr>
                                        <p:cTn id="32" dur="2000" fill="hold"/>
                                        <p:tgtEl>
                                          <p:spTgt spid="47"/>
                                        </p:tgtEl>
                                        <p:attrNameLst>
                                          <p:attrName>ppt_x</p:attrName>
                                          <p:attrName>ppt_y</p:attrName>
                                        </p:attrNameLst>
                                      </p:cBhvr>
                                      <p:rCtr x="6597" y="-10208"/>
                                    </p:animMotion>
                                  </p:childTnLst>
                                  <p:subTnLst>
                                    <p:set>
                                      <p:cBhvr override="childStyle">
                                        <p:cTn dur="1" fill="hold" display="0" masterRel="sameClick" afterEffect="1">
                                          <p:stCondLst>
                                            <p:cond evt="end" delay="0">
                                              <p:tn val="31"/>
                                            </p:cond>
                                          </p:stCondLst>
                                        </p:cTn>
                                        <p:tgtEl>
                                          <p:spTgt spid="4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46" grpId="0" animBg="1"/>
      <p:bldP spid="46" grpId="1" animBg="1"/>
      <p:bldP spid="47" grpId="0" animBg="1"/>
      <p:bldP spid="47" grpId="1" animBg="1"/>
      <p:bldP spid="6"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 y="106363"/>
            <a:ext cx="9017670" cy="5248275"/>
          </a:xfrm>
          <a:solidFill>
            <a:schemeClr val="bg1"/>
          </a:solidFill>
        </p:spPr>
        <p:txBody>
          <a:bodyPr>
            <a:normAutofit/>
          </a:bodyPr>
          <a:lstStyle/>
          <a:p>
            <a:pPr marL="0" indent="0">
              <a:buFont typeface="Wingdings" panose="05000000000000000000" pitchFamily="2" charset="2"/>
              <a:buNone/>
              <a:defRPr/>
            </a:pPr>
            <a:r>
              <a:rPr lang="en-US" sz="3200" dirty="0"/>
              <a:t>Practical Experience  @Google   </a:t>
            </a:r>
          </a:p>
          <a:p>
            <a:pPr>
              <a:defRPr/>
            </a:pPr>
            <a:r>
              <a:rPr lang="en-CA" dirty="0"/>
              <a:t>(1) Is </a:t>
            </a:r>
            <a:r>
              <a:rPr lang="el-GR" i="1" dirty="0"/>
              <a:t>ε</a:t>
            </a:r>
            <a:r>
              <a:rPr lang="en-CA" dirty="0"/>
              <a:t> truly a bound on clock uncertainty? </a:t>
            </a:r>
          </a:p>
          <a:p>
            <a:pPr lvl="1">
              <a:defRPr/>
            </a:pPr>
            <a:r>
              <a:rPr lang="en-US" dirty="0"/>
              <a:t>Violations of guarantees </a:t>
            </a:r>
            <a:r>
              <a:rPr lang="en-US" sz="1800" dirty="0"/>
              <a:t>[drift rate]</a:t>
            </a:r>
            <a:r>
              <a:rPr lang="en-US" dirty="0"/>
              <a:t> unlikely:  Bad CPUs 6 times more likely than bad clocks </a:t>
            </a:r>
            <a:r>
              <a:rPr lang="en-US" sz="1800" dirty="0"/>
              <a:t>(based on 1y of data)</a:t>
            </a:r>
            <a:endParaRPr lang="en-US" dirty="0"/>
          </a:p>
          <a:p>
            <a:pPr lvl="2">
              <a:defRPr/>
            </a:pPr>
            <a:r>
              <a:rPr lang="en-CA" sz="1600" dirty="0"/>
              <a:t>“As a result, we believe that </a:t>
            </a:r>
            <a:r>
              <a:rPr lang="en-CA" sz="1600" dirty="0" err="1"/>
              <a:t>TrueTime’s</a:t>
            </a:r>
            <a:r>
              <a:rPr lang="en-CA" sz="1600" dirty="0"/>
              <a:t> implementation is as trustworthy as any other piece of software upon which Spanner depends”</a:t>
            </a:r>
          </a:p>
          <a:p>
            <a:pPr>
              <a:defRPr/>
            </a:pPr>
            <a:r>
              <a:rPr lang="en-CA" dirty="0"/>
              <a:t>(2) How bad does </a:t>
            </a:r>
            <a:r>
              <a:rPr lang="el-GR" i="1" dirty="0"/>
              <a:t>ε</a:t>
            </a:r>
            <a:r>
              <a:rPr lang="en-CA" dirty="0"/>
              <a:t> get?</a:t>
            </a:r>
            <a:endParaRPr lang="en-US" dirty="0"/>
          </a:p>
          <a:p>
            <a:pPr lvl="1">
              <a:defRPr/>
            </a:pPr>
            <a:r>
              <a:rPr lang="en-US" dirty="0"/>
              <a:t>Network-induced </a:t>
            </a:r>
          </a:p>
          <a:p>
            <a:pPr marL="457200" lvl="1" indent="0">
              <a:buNone/>
              <a:defRPr/>
            </a:pPr>
            <a:r>
              <a:rPr lang="en-US" dirty="0"/>
              <a:t>   uncertainty</a:t>
            </a:r>
          </a:p>
        </p:txBody>
      </p:sp>
      <p:sp>
        <p:nvSpPr>
          <p:cNvPr id="4198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EFBA09B-AE0E-4A38-AD29-543276CE0326}" type="slidenum">
              <a:rPr lang="en-US" altLang="en-US" sz="1400" smtClean="0"/>
              <a:pPr>
                <a:spcBef>
                  <a:spcPct val="0"/>
                </a:spcBef>
                <a:buClrTx/>
                <a:buSzTx/>
                <a:buFontTx/>
                <a:buNone/>
              </a:pPr>
              <a:t>24</a:t>
            </a:fld>
            <a:endParaRPr lang="en-US" altLang="en-US" sz="1400"/>
          </a:p>
        </p:txBody>
      </p:sp>
      <p:pic>
        <p:nvPicPr>
          <p:cNvPr id="41989" name="Picture 6"/>
          <p:cNvPicPr>
            <a:picLocks noChangeAspect="1"/>
          </p:cNvPicPr>
          <p:nvPr/>
        </p:nvPicPr>
        <p:blipFill>
          <a:blip r:embed="rId3">
            <a:extLst>
              <a:ext uri="{28A0092B-C50C-407E-A947-70E740481C1C}">
                <a14:useLocalDpi xmlns:a14="http://schemas.microsoft.com/office/drawing/2010/main" val="0"/>
              </a:ext>
            </a:extLst>
          </a:blip>
          <a:srcRect l="14197" t="22229" r="15788" b="11263"/>
          <a:stretch>
            <a:fillRect/>
          </a:stretch>
        </p:blipFill>
        <p:spPr bwMode="auto">
          <a:xfrm>
            <a:off x="3296494" y="3168605"/>
            <a:ext cx="5756275" cy="307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44799" y="6273225"/>
            <a:ext cx="6207969" cy="584775"/>
          </a:xfrm>
          <a:prstGeom prst="rect">
            <a:avLst/>
          </a:prstGeom>
          <a:solidFill>
            <a:schemeClr val="bg1"/>
          </a:solidFill>
        </p:spPr>
        <p:txBody>
          <a:bodyPr wrap="square">
            <a:spAutoFit/>
          </a:bodyPr>
          <a:lstStyle/>
          <a:p>
            <a:pPr algn="ctr"/>
            <a:r>
              <a:rPr lang="en-CA" i="1" dirty="0"/>
              <a:t>    </a:t>
            </a:r>
            <a:r>
              <a:rPr lang="el-GR" i="1" dirty="0"/>
              <a:t>ε</a:t>
            </a:r>
            <a:r>
              <a:rPr lang="en-CA" dirty="0"/>
              <a:t> sampled at </a:t>
            </a:r>
            <a:r>
              <a:rPr lang="en-CA" dirty="0" err="1"/>
              <a:t>timeslave</a:t>
            </a:r>
            <a:r>
              <a:rPr lang="en-CA" dirty="0"/>
              <a:t> daemons immediately after polling the time masters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90650"/>
            <a:ext cx="8451850" cy="1231900"/>
          </a:xfrm>
        </p:spPr>
        <p:txBody>
          <a:bodyPr>
            <a:normAutofit fontScale="92500" lnSpcReduction="10000"/>
          </a:bodyPr>
          <a:lstStyle/>
          <a:p>
            <a:pPr>
              <a:defRPr/>
            </a:pPr>
            <a:r>
              <a:rPr lang="en-US" dirty="0"/>
              <a:t>“Global wall-clock time” with bounded uncertainty</a:t>
            </a:r>
          </a:p>
          <a:p>
            <a:pPr lvl="1">
              <a:defRPr/>
            </a:pPr>
            <a:r>
              <a:rPr lang="en-US" dirty="0"/>
              <a:t>Time estimate</a:t>
            </a:r>
          </a:p>
          <a:p>
            <a:pPr lvl="1">
              <a:defRPr/>
            </a:pPr>
            <a:r>
              <a:rPr lang="en-US" dirty="0"/>
              <a:t>Guaranteed interval </a:t>
            </a:r>
          </a:p>
          <a:p>
            <a:pPr marL="0" indent="0">
              <a:buFont typeface="Wingdings" panose="05000000000000000000" pitchFamily="2" charset="2"/>
              <a:buNone/>
              <a:defRPr/>
            </a:pPr>
            <a:endParaRPr lang="en-US" dirty="0"/>
          </a:p>
          <a:p>
            <a:pPr>
              <a:defRPr/>
            </a:pPr>
            <a:endParaRPr lang="en-US" dirty="0"/>
          </a:p>
          <a:p>
            <a:pPr marL="0" indent="0">
              <a:buFont typeface="Wingdings" panose="05000000000000000000" pitchFamily="2" charset="2"/>
              <a:buNone/>
              <a:defRPr/>
            </a:pPr>
            <a:endParaRPr lang="en-US" dirty="0"/>
          </a:p>
        </p:txBody>
      </p:sp>
      <p:cxnSp>
        <p:nvCxnSpPr>
          <p:cNvPr id="6" name="Straight Arrow Connector 5"/>
          <p:cNvCxnSpPr/>
          <p:nvPr/>
        </p:nvCxnSpPr>
        <p:spPr>
          <a:xfrm>
            <a:off x="2520950" y="3784600"/>
            <a:ext cx="358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892" name="TextBox 6"/>
          <p:cNvSpPr txBox="1">
            <a:spLocks noChangeArrowheads="1"/>
          </p:cNvSpPr>
          <p:nvPr/>
        </p:nvSpPr>
        <p:spPr bwMode="auto">
          <a:xfrm>
            <a:off x="6102350" y="3600450"/>
            <a:ext cx="61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time</a:t>
            </a:r>
          </a:p>
        </p:txBody>
      </p:sp>
      <p:sp>
        <p:nvSpPr>
          <p:cNvPr id="8" name="Left Bracket 7"/>
          <p:cNvSpPr/>
          <p:nvPr/>
        </p:nvSpPr>
        <p:spPr>
          <a:xfrm>
            <a:off x="2820988" y="3327400"/>
            <a:ext cx="73025" cy="914400"/>
          </a:xfrm>
          <a:prstGeom prst="lef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800000"/>
              </a:solidFill>
            </a:endParaRPr>
          </a:p>
        </p:txBody>
      </p:sp>
      <p:sp>
        <p:nvSpPr>
          <p:cNvPr id="9" name="Right Bracket 8"/>
          <p:cNvSpPr/>
          <p:nvPr/>
        </p:nvSpPr>
        <p:spPr>
          <a:xfrm>
            <a:off x="4926013" y="3327400"/>
            <a:ext cx="73025" cy="914400"/>
          </a:xfrm>
          <a:prstGeom prst="righ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800000"/>
              </a:solidFill>
            </a:endParaRPr>
          </a:p>
        </p:txBody>
      </p:sp>
      <p:sp>
        <p:nvSpPr>
          <p:cNvPr id="37895" name="TextBox 11"/>
          <p:cNvSpPr txBox="1">
            <a:spLocks noChangeArrowheads="1"/>
          </p:cNvSpPr>
          <p:nvPr/>
        </p:nvSpPr>
        <p:spPr bwMode="auto">
          <a:xfrm>
            <a:off x="2417763" y="4159250"/>
            <a:ext cx="879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solidFill>
                  <a:srgbClr val="800000"/>
                </a:solidFill>
              </a:rPr>
              <a:t>earliest</a:t>
            </a:r>
          </a:p>
        </p:txBody>
      </p:sp>
      <p:sp>
        <p:nvSpPr>
          <p:cNvPr id="37896" name="TextBox 13"/>
          <p:cNvSpPr txBox="1">
            <a:spLocks noChangeArrowheads="1"/>
          </p:cNvSpPr>
          <p:nvPr/>
        </p:nvSpPr>
        <p:spPr bwMode="auto">
          <a:xfrm>
            <a:off x="4606925" y="415925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solidFill>
                  <a:srgbClr val="800000"/>
                </a:solidFill>
              </a:rPr>
              <a:t>latest</a:t>
            </a:r>
          </a:p>
        </p:txBody>
      </p:sp>
      <p:sp>
        <p:nvSpPr>
          <p:cNvPr id="37897" name="TextBox 14"/>
          <p:cNvSpPr txBox="1">
            <a:spLocks noChangeArrowheads="1"/>
          </p:cNvSpPr>
          <p:nvPr/>
        </p:nvSpPr>
        <p:spPr bwMode="auto">
          <a:xfrm>
            <a:off x="2997200" y="3427413"/>
            <a:ext cx="1125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b="1"/>
              <a:t>TT.now()</a:t>
            </a:r>
          </a:p>
        </p:txBody>
      </p:sp>
      <p:cxnSp>
        <p:nvCxnSpPr>
          <p:cNvPr id="16" name="Straight Arrow Connector 15"/>
          <p:cNvCxnSpPr/>
          <p:nvPr/>
        </p:nvCxnSpPr>
        <p:spPr>
          <a:xfrm>
            <a:off x="2820988" y="4813300"/>
            <a:ext cx="2178050"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9663" y="4978400"/>
            <a:ext cx="520700" cy="369888"/>
          </a:xfrm>
          <a:prstGeom prst="rect">
            <a:avLst/>
          </a:prstGeom>
          <a:noFill/>
        </p:spPr>
        <p:txBody>
          <a:bodyPr wrap="none">
            <a:spAutoFit/>
          </a:bodyPr>
          <a:lstStyle/>
          <a:p>
            <a:pPr>
              <a:defRPr/>
            </a:pPr>
            <a:r>
              <a:rPr lang="en-US" dirty="0">
                <a:solidFill>
                  <a:schemeClr val="accent6"/>
                </a:solidFill>
              </a:rPr>
              <a:t>2*ε</a:t>
            </a:r>
          </a:p>
        </p:txBody>
      </p:sp>
      <p:sp>
        <p:nvSpPr>
          <p:cNvPr id="37900" name="Date Placeholder 3"/>
          <p:cNvSpPr>
            <a:spLocks noGrp="1"/>
          </p:cNvSpPr>
          <p:nvPr>
            <p:ph type="dt"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a:t>OSDI 2012</a:t>
            </a:r>
          </a:p>
        </p:txBody>
      </p:sp>
      <p:sp>
        <p:nvSpPr>
          <p:cNvPr id="37901"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AB40E71-D8C2-4DE3-B01B-5A2B524CF7C7}" type="slidenum">
              <a:rPr lang="en-US" altLang="en-US" sz="1400" smtClean="0"/>
              <a:pPr>
                <a:spcBef>
                  <a:spcPct val="0"/>
                </a:spcBef>
                <a:buClrTx/>
                <a:buSzTx/>
                <a:buFontTx/>
                <a:buNone/>
              </a:pPr>
              <a:t>25</a:t>
            </a:fld>
            <a:endParaRPr lang="en-US" altLang="en-US" sz="1400"/>
          </a:p>
        </p:txBody>
      </p:sp>
      <p:sp>
        <p:nvSpPr>
          <p:cNvPr id="37902" name="Title 10"/>
          <p:cNvSpPr>
            <a:spLocks noGrp="1"/>
          </p:cNvSpPr>
          <p:nvPr>
            <p:ph type="title"/>
          </p:nvPr>
        </p:nvSpPr>
        <p:spPr/>
        <p:txBody>
          <a:bodyPr/>
          <a:lstStyle/>
          <a:p>
            <a:r>
              <a:rPr lang="en-CA" altLang="en-US" dirty="0"/>
              <a:t>Recap: expose uncertainty of time estimates</a:t>
            </a:r>
          </a:p>
        </p:txBody>
      </p:sp>
      <p:sp>
        <p:nvSpPr>
          <p:cNvPr id="15" name="Rectangle 1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1139243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40D9DBC-DB5C-5C88-ED80-336ED07195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220" t="45468" r="25200" b="44237"/>
          <a:stretch/>
        </p:blipFill>
        <p:spPr bwMode="auto">
          <a:xfrm>
            <a:off x="137160" y="1333320"/>
            <a:ext cx="8488104" cy="265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a:extLst>
              <a:ext uri="{FF2B5EF4-FFF2-40B4-BE49-F238E27FC236}">
                <a16:creationId xmlns:a16="http://schemas.microsoft.com/office/drawing/2014/main" id="{D2C2F01B-1E8B-67FE-1131-5F166387F6F1}"/>
              </a:ext>
            </a:extLst>
          </p:cNvPr>
          <p:cNvGrpSpPr/>
          <p:nvPr/>
        </p:nvGrpSpPr>
        <p:grpSpPr>
          <a:xfrm>
            <a:off x="1720594" y="1442704"/>
            <a:ext cx="6682145" cy="1683450"/>
            <a:chOff x="1720594" y="1442704"/>
            <a:chExt cx="6682145" cy="1683450"/>
          </a:xfrm>
        </p:grpSpPr>
        <p:sp>
          <p:nvSpPr>
            <p:cNvPr id="5" name="Rectangle 4">
              <a:extLst>
                <a:ext uri="{FF2B5EF4-FFF2-40B4-BE49-F238E27FC236}">
                  <a16:creationId xmlns:a16="http://schemas.microsoft.com/office/drawing/2014/main" id="{AA31B981-EBCC-31F1-2D12-7D2E68F59E2B}"/>
                </a:ext>
              </a:extLst>
            </p:cNvPr>
            <p:cNvSpPr/>
            <p:nvPr/>
          </p:nvSpPr>
          <p:spPr>
            <a:xfrm rot="538033">
              <a:off x="4326801" y="1442704"/>
              <a:ext cx="4075938" cy="1130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20A7AD1-E637-23A6-578D-6BFC421DED4F}"/>
                </a:ext>
              </a:extLst>
            </p:cNvPr>
            <p:cNvSpPr/>
            <p:nvPr/>
          </p:nvSpPr>
          <p:spPr>
            <a:xfrm rot="225746">
              <a:off x="1720594" y="2437307"/>
              <a:ext cx="1751154" cy="664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57CA8E6-3444-F37D-39DB-19C8DBC19F52}"/>
                </a:ext>
              </a:extLst>
            </p:cNvPr>
            <p:cNvSpPr/>
            <p:nvPr/>
          </p:nvSpPr>
          <p:spPr>
            <a:xfrm rot="19926650">
              <a:off x="7077279" y="2391241"/>
              <a:ext cx="522981" cy="734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Rectangle 5">
            <a:extLst>
              <a:ext uri="{FF2B5EF4-FFF2-40B4-BE49-F238E27FC236}">
                <a16:creationId xmlns:a16="http://schemas.microsoft.com/office/drawing/2014/main" id="{ECBAD03B-C9BD-4355-07BC-AA280AA1A226}"/>
              </a:ext>
            </a:extLst>
          </p:cNvPr>
          <p:cNvSpPr>
            <a:spLocks noChangeArrowheads="1"/>
          </p:cNvSpPr>
          <p:nvPr/>
        </p:nvSpPr>
        <p:spPr bwMode="auto">
          <a:xfrm>
            <a:off x="501494" y="2380567"/>
            <a:ext cx="8123769" cy="636865"/>
          </a:xfrm>
          <a:prstGeom prst="rect">
            <a:avLst/>
          </a:prstGeom>
          <a:solidFill>
            <a:schemeClr val="accent1">
              <a:alpha val="41176"/>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2000" dirty="0">
              <a:solidFill>
                <a:srgbClr val="FF0000"/>
              </a:solidFill>
            </a:endParaRPr>
          </a:p>
          <a:p>
            <a:pPr algn="ctr" eaLnBrk="1" hangingPunct="1">
              <a:spcBef>
                <a:spcPct val="0"/>
              </a:spcBef>
              <a:buClrTx/>
              <a:buSzTx/>
              <a:buFontTx/>
              <a:buNone/>
            </a:pPr>
            <a:r>
              <a:rPr lang="en-US" altLang="en-US" sz="2400" dirty="0"/>
              <a:t>Middleware: one-to-many communication layer</a:t>
            </a:r>
          </a:p>
          <a:p>
            <a:pPr algn="ctr" eaLnBrk="1" hangingPunct="1">
              <a:spcBef>
                <a:spcPct val="0"/>
              </a:spcBef>
              <a:buClrTx/>
              <a:buSzTx/>
              <a:buFontTx/>
              <a:buNone/>
            </a:pPr>
            <a:r>
              <a:rPr lang="en-US" altLang="en-US" sz="2000" dirty="0">
                <a:solidFill>
                  <a:srgbClr val="FF0000"/>
                </a:solidFill>
              </a:rPr>
              <a:t> </a:t>
            </a:r>
          </a:p>
        </p:txBody>
      </p:sp>
      <p:sp>
        <p:nvSpPr>
          <p:cNvPr id="12" name="Rectangle 11">
            <a:extLst>
              <a:ext uri="{FF2B5EF4-FFF2-40B4-BE49-F238E27FC236}">
                <a16:creationId xmlns:a16="http://schemas.microsoft.com/office/drawing/2014/main" id="{4F51C865-DA8C-FA9C-9549-8989B16DA21B}"/>
              </a:ext>
            </a:extLst>
          </p:cNvPr>
          <p:cNvSpPr/>
          <p:nvPr/>
        </p:nvSpPr>
        <p:spPr>
          <a:xfrm>
            <a:off x="904530" y="1784914"/>
            <a:ext cx="2695919" cy="4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2"/>
                </a:solidFill>
                <a:effectLst>
                  <a:outerShdw blurRad="38100" dist="19050" dir="2700000" algn="tl" rotWithShape="0">
                    <a:schemeClr val="dk1">
                      <a:alpha val="40000"/>
                    </a:schemeClr>
                  </a:outerShdw>
                </a:effectLst>
              </a:rPr>
              <a:t>Add $1,000</a:t>
            </a:r>
            <a:r>
              <a:rPr lang="en-CA" b="1" dirty="0">
                <a:ln w="0"/>
                <a:solidFill>
                  <a:schemeClr val="tx1"/>
                </a:solidFill>
                <a:effectLst>
                  <a:outerShdw blurRad="38100" dist="19050" dir="2700000" algn="tl" rotWithShape="0">
                    <a:schemeClr val="dk1">
                      <a:alpha val="40000"/>
                    </a:schemeClr>
                  </a:outerShdw>
                </a:effectLst>
              </a:rPr>
              <a:t>, Account X</a:t>
            </a:r>
          </a:p>
        </p:txBody>
      </p:sp>
      <p:sp>
        <p:nvSpPr>
          <p:cNvPr id="13" name="Rectangle 12">
            <a:extLst>
              <a:ext uri="{FF2B5EF4-FFF2-40B4-BE49-F238E27FC236}">
                <a16:creationId xmlns:a16="http://schemas.microsoft.com/office/drawing/2014/main" id="{E630A05A-F901-A3FE-61D7-A5894D93E2E3}"/>
              </a:ext>
            </a:extLst>
          </p:cNvPr>
          <p:cNvSpPr/>
          <p:nvPr/>
        </p:nvSpPr>
        <p:spPr>
          <a:xfrm>
            <a:off x="5751088" y="1614071"/>
            <a:ext cx="1298299" cy="636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b="1" dirty="0">
                <a:ln w="0"/>
                <a:solidFill>
                  <a:schemeClr val="tx2"/>
                </a:solidFill>
                <a:effectLst>
                  <a:outerShdw blurRad="38100" dist="19050" dir="2700000" algn="tl" rotWithShape="0">
                    <a:schemeClr val="dk1">
                      <a:alpha val="40000"/>
                    </a:schemeClr>
                  </a:outerShdw>
                </a:effectLst>
              </a:rPr>
              <a:t>Add 1% interest</a:t>
            </a:r>
          </a:p>
        </p:txBody>
      </p:sp>
      <p:sp>
        <p:nvSpPr>
          <p:cNvPr id="14" name="TextBox 13">
            <a:extLst>
              <a:ext uri="{FF2B5EF4-FFF2-40B4-BE49-F238E27FC236}">
                <a16:creationId xmlns:a16="http://schemas.microsoft.com/office/drawing/2014/main" id="{A601973D-2F89-957A-08DB-C1D8C53EE2D3}"/>
              </a:ext>
            </a:extLst>
          </p:cNvPr>
          <p:cNvSpPr txBox="1"/>
          <p:nvPr/>
        </p:nvSpPr>
        <p:spPr>
          <a:xfrm>
            <a:off x="239956" y="5617053"/>
            <a:ext cx="8595434" cy="1200329"/>
          </a:xfrm>
          <a:prstGeom prst="rect">
            <a:avLst/>
          </a:prstGeom>
          <a:solidFill>
            <a:schemeClr val="bg1"/>
          </a:solidFill>
        </p:spPr>
        <p:txBody>
          <a:bodyPr wrap="square" rtlCol="0">
            <a:spAutoFit/>
          </a:bodyPr>
          <a:lstStyle/>
          <a:p>
            <a:r>
              <a:rPr lang="en-CA" sz="2400" dirty="0">
                <a:solidFill>
                  <a:schemeClr val="tx2">
                    <a:lumMod val="60000"/>
                    <a:lumOff val="40000"/>
                  </a:schemeClr>
                </a:solidFill>
              </a:rPr>
              <a:t>Issues:  </a:t>
            </a:r>
          </a:p>
          <a:p>
            <a:pPr marL="342900" indent="-342900">
              <a:buClr>
                <a:srgbClr val="FF0000"/>
              </a:buClr>
              <a:buSzPct val="140000"/>
              <a:buFont typeface="Wingdings" panose="05000000000000000000" pitchFamily="2" charset="2"/>
              <a:buChar char="§"/>
            </a:pPr>
            <a:r>
              <a:rPr lang="en-CA" sz="2400" dirty="0">
                <a:solidFill>
                  <a:schemeClr val="tx2">
                    <a:lumMod val="60000"/>
                    <a:lumOff val="40000"/>
                  </a:schemeClr>
                </a:solidFill>
              </a:rPr>
              <a:t>What kind of ordering: partial or total? </a:t>
            </a:r>
          </a:p>
          <a:p>
            <a:pPr marL="342900" indent="-342900">
              <a:buClr>
                <a:srgbClr val="FF0000"/>
              </a:buClr>
              <a:buSzPct val="140000"/>
              <a:buFont typeface="Wingdings" panose="05000000000000000000" pitchFamily="2" charset="2"/>
              <a:buChar char="§"/>
            </a:pPr>
            <a:r>
              <a:rPr lang="en-CA" sz="2400" dirty="0">
                <a:solidFill>
                  <a:schemeClr val="tx2">
                    <a:lumMod val="60000"/>
                    <a:lumOff val="40000"/>
                  </a:schemeClr>
                </a:solidFill>
              </a:rPr>
              <a:t>Does ‘real’ (physical time) ordering matter for correctness?</a:t>
            </a:r>
          </a:p>
        </p:txBody>
      </p:sp>
      <p:sp>
        <p:nvSpPr>
          <p:cNvPr id="15" name="Rectangle 14">
            <a:extLst>
              <a:ext uri="{FF2B5EF4-FFF2-40B4-BE49-F238E27FC236}">
                <a16:creationId xmlns:a16="http://schemas.microsoft.com/office/drawing/2014/main" id="{3E6073C2-6DD3-D05E-DCA8-2A4CB3DF7C7B}"/>
              </a:ext>
            </a:extLst>
          </p:cNvPr>
          <p:cNvSpPr/>
          <p:nvPr/>
        </p:nvSpPr>
        <p:spPr>
          <a:xfrm>
            <a:off x="197470" y="4416695"/>
            <a:ext cx="8132316" cy="954107"/>
          </a:xfrm>
          <a:prstGeom prst="rect">
            <a:avLst/>
          </a:prstGeom>
        </p:spPr>
        <p:txBody>
          <a:bodyPr wrap="square">
            <a:spAutoFit/>
          </a:bodyPr>
          <a:lstStyle/>
          <a:p>
            <a:pPr marL="0" indent="0" eaLnBrk="1" hangingPunct="1">
              <a:buNone/>
              <a:defRPr/>
            </a:pPr>
            <a:r>
              <a:rPr lang="en-US" sz="2800" i="1" dirty="0">
                <a:solidFill>
                  <a:schemeClr val="tx2">
                    <a:lumMod val="75000"/>
                  </a:schemeClr>
                </a:solidFill>
              </a:rPr>
              <a:t>Q:  Do the updates need to be executed in the same order on the two replicas?</a:t>
            </a:r>
          </a:p>
        </p:txBody>
      </p:sp>
      <p:sp>
        <p:nvSpPr>
          <p:cNvPr id="16" name="Rectangle 2">
            <a:extLst>
              <a:ext uri="{FF2B5EF4-FFF2-40B4-BE49-F238E27FC236}">
                <a16:creationId xmlns:a16="http://schemas.microsoft.com/office/drawing/2014/main" id="{09F27AE4-D62C-D981-DC90-9FB4E14E2CD4}"/>
              </a:ext>
            </a:extLst>
          </p:cNvPr>
          <p:cNvSpPr txBox="1">
            <a:spLocks noChangeArrowheads="1"/>
          </p:cNvSpPr>
          <p:nvPr/>
        </p:nvSpPr>
        <p:spPr bwMode="auto">
          <a:xfrm>
            <a:off x="1250246" y="79440"/>
            <a:ext cx="7793037" cy="76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Tahoma" pitchFamily="34" charset="0"/>
                <a:cs typeface="Arial" charset="0"/>
              </a:defRPr>
            </a:lvl2pPr>
            <a:lvl3pPr algn="l" rtl="0" eaLnBrk="0" fontAlgn="base" hangingPunct="0">
              <a:spcBef>
                <a:spcPct val="0"/>
              </a:spcBef>
              <a:spcAft>
                <a:spcPct val="0"/>
              </a:spcAft>
              <a:defRPr sz="2800">
                <a:solidFill>
                  <a:schemeClr val="tx2"/>
                </a:solidFill>
                <a:latin typeface="Tahoma" pitchFamily="34" charset="0"/>
                <a:cs typeface="Arial" charset="0"/>
              </a:defRPr>
            </a:lvl3pPr>
            <a:lvl4pPr algn="l" rtl="0" eaLnBrk="0" fontAlgn="base" hangingPunct="0">
              <a:spcBef>
                <a:spcPct val="0"/>
              </a:spcBef>
              <a:spcAft>
                <a:spcPct val="0"/>
              </a:spcAft>
              <a:defRPr sz="2800">
                <a:solidFill>
                  <a:schemeClr val="tx2"/>
                </a:solidFill>
                <a:latin typeface="Tahoma" pitchFamily="34" charset="0"/>
                <a:cs typeface="Arial" charset="0"/>
              </a:defRPr>
            </a:lvl4pPr>
            <a:lvl5pPr algn="l" rtl="0" eaLnBrk="0" fontAlgn="base" hangingPunct="0">
              <a:spcBef>
                <a:spcPct val="0"/>
              </a:spcBef>
              <a:spcAft>
                <a:spcPct val="0"/>
              </a:spcAft>
              <a:defRPr sz="2800">
                <a:solidFill>
                  <a:schemeClr val="tx2"/>
                </a:solidFill>
                <a:latin typeface="Tahoma" pitchFamily="34" charset="0"/>
                <a:cs typeface="Arial" charset="0"/>
              </a:defRPr>
            </a:lvl5pPr>
            <a:lvl6pPr marL="457200" algn="l" rtl="0" fontAlgn="base">
              <a:spcBef>
                <a:spcPct val="0"/>
              </a:spcBef>
              <a:spcAft>
                <a:spcPct val="0"/>
              </a:spcAft>
              <a:defRPr sz="2800">
                <a:solidFill>
                  <a:schemeClr val="tx2"/>
                </a:solidFill>
                <a:latin typeface="Tahoma" pitchFamily="34" charset="0"/>
                <a:cs typeface="Arial" charset="0"/>
              </a:defRPr>
            </a:lvl6pPr>
            <a:lvl7pPr marL="914400" algn="l" rtl="0" fontAlgn="base">
              <a:spcBef>
                <a:spcPct val="0"/>
              </a:spcBef>
              <a:spcAft>
                <a:spcPct val="0"/>
              </a:spcAft>
              <a:defRPr sz="2800">
                <a:solidFill>
                  <a:schemeClr val="tx2"/>
                </a:solidFill>
                <a:latin typeface="Tahoma" pitchFamily="34" charset="0"/>
                <a:cs typeface="Arial" charset="0"/>
              </a:defRPr>
            </a:lvl7pPr>
            <a:lvl8pPr marL="1371600" algn="l" rtl="0" fontAlgn="base">
              <a:spcBef>
                <a:spcPct val="0"/>
              </a:spcBef>
              <a:spcAft>
                <a:spcPct val="0"/>
              </a:spcAft>
              <a:defRPr sz="2800">
                <a:solidFill>
                  <a:schemeClr val="tx2"/>
                </a:solidFill>
                <a:latin typeface="Tahoma" pitchFamily="34" charset="0"/>
                <a:cs typeface="Arial" charset="0"/>
              </a:defRPr>
            </a:lvl8pPr>
            <a:lvl9pPr marL="1828800" algn="l" rtl="0" fontAlgn="base">
              <a:spcBef>
                <a:spcPct val="0"/>
              </a:spcBef>
              <a:spcAft>
                <a:spcPct val="0"/>
              </a:spcAft>
              <a:defRPr sz="2800">
                <a:solidFill>
                  <a:schemeClr val="tx2"/>
                </a:solidFill>
                <a:latin typeface="Tahoma" pitchFamily="34" charset="0"/>
                <a:cs typeface="Arial" charset="0"/>
              </a:defRPr>
            </a:lvl9pPr>
          </a:lstStyle>
          <a:p>
            <a:pPr eaLnBrk="1" hangingPunct="1"/>
            <a:r>
              <a:rPr lang="en-US" altLang="en-US" kern="0" dirty="0"/>
              <a:t>How would Spanner/</a:t>
            </a:r>
            <a:r>
              <a:rPr lang="en-US" altLang="en-US" kern="0" dirty="0" err="1"/>
              <a:t>TrueTime</a:t>
            </a:r>
            <a:r>
              <a:rPr lang="en-US" altLang="en-US" kern="0" dirty="0"/>
              <a:t>  help here ….</a:t>
            </a:r>
          </a:p>
        </p:txBody>
      </p:sp>
      <p:sp>
        <p:nvSpPr>
          <p:cNvPr id="18" name="Rectangle 17">
            <a:extLst>
              <a:ext uri="{FF2B5EF4-FFF2-40B4-BE49-F238E27FC236}">
                <a16:creationId xmlns:a16="http://schemas.microsoft.com/office/drawing/2014/main" id="{22AD91E4-2E97-D16C-3282-202E1FB7F987}"/>
              </a:ext>
            </a:extLst>
          </p:cNvPr>
          <p:cNvSpPr/>
          <p:nvPr/>
        </p:nvSpPr>
        <p:spPr>
          <a:xfrm>
            <a:off x="6900796" y="1581186"/>
            <a:ext cx="909127" cy="655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b="1" dirty="0">
                <a:ln w="0"/>
                <a:solidFill>
                  <a:schemeClr val="tx1"/>
                </a:solidFill>
                <a:effectLst>
                  <a:outerShdw blurRad="38100" dist="19050" dir="2700000" algn="tl" rotWithShape="0">
                    <a:schemeClr val="dk1">
                      <a:alpha val="40000"/>
                    </a:schemeClr>
                  </a:outerShdw>
                </a:effectLst>
              </a:rPr>
              <a:t>Account X</a:t>
            </a:r>
          </a:p>
        </p:txBody>
      </p:sp>
      <p:sp>
        <p:nvSpPr>
          <p:cNvPr id="2" name="Rectangle: Rounded Corners 1">
            <a:extLst>
              <a:ext uri="{FF2B5EF4-FFF2-40B4-BE49-F238E27FC236}">
                <a16:creationId xmlns:a16="http://schemas.microsoft.com/office/drawing/2014/main" id="{4EC9B9D6-F34D-CF5E-C712-063FAB79A03E}"/>
              </a:ext>
            </a:extLst>
          </p:cNvPr>
          <p:cNvSpPr/>
          <p:nvPr/>
        </p:nvSpPr>
        <p:spPr>
          <a:xfrm>
            <a:off x="3491662" y="3684104"/>
            <a:ext cx="5551621" cy="3094456"/>
          </a:xfrm>
          <a:prstGeom prst="roundRect">
            <a:avLst/>
          </a:prstGeom>
          <a:solidFill>
            <a:schemeClr val="accent3">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ln w="0"/>
                <a:solidFill>
                  <a:schemeClr val="tx1"/>
                </a:solidFill>
                <a:effectLst>
                  <a:outerShdw blurRad="38100" dist="19050" dir="2700000" algn="tl" rotWithShape="0">
                    <a:schemeClr val="dk1">
                      <a:alpha val="40000"/>
                    </a:schemeClr>
                  </a:outerShdw>
                </a:effectLst>
              </a:rPr>
              <a:t>Goal </a:t>
            </a:r>
            <a:r>
              <a:rPr lang="en-CA" sz="2000" dirty="0">
                <a:ln w="0"/>
                <a:solidFill>
                  <a:schemeClr val="tx1"/>
                </a:solidFill>
                <a:effectLst>
                  <a:outerShdw blurRad="38100" dist="19050" dir="2700000" algn="tl" rotWithShape="0">
                    <a:schemeClr val="dk1">
                      <a:alpha val="40000"/>
                    </a:schemeClr>
                  </a:outerShdw>
                </a:effectLst>
              </a:rPr>
              <a:t>(for next few slides)</a:t>
            </a:r>
            <a:r>
              <a:rPr lang="en-CA" sz="3200" dirty="0">
                <a:ln w="0"/>
                <a:solidFill>
                  <a:schemeClr val="tx1"/>
                </a:solidFill>
                <a:effectLst>
                  <a:outerShdw blurRad="38100" dist="19050" dir="2700000" algn="tl" rotWithShape="0">
                    <a:schemeClr val="dk1">
                      <a:alpha val="40000"/>
                    </a:schemeClr>
                  </a:outerShdw>
                </a:effectLst>
              </a:rPr>
              <a:t>:</a:t>
            </a:r>
          </a:p>
          <a:p>
            <a:pPr lvl="1"/>
            <a:r>
              <a:rPr lang="en-CA" sz="3200" dirty="0">
                <a:ln w="0"/>
                <a:solidFill>
                  <a:schemeClr val="tx1"/>
                </a:solidFill>
                <a:effectLst>
                  <a:outerShdw blurRad="38100" dist="19050" dir="2700000" algn="tl" rotWithShape="0">
                    <a:schemeClr val="dk1">
                      <a:alpha val="40000"/>
                    </a:schemeClr>
                  </a:outerShdw>
                </a:effectLst>
              </a:rPr>
              <a:t>aggregate data from transaction initiators to construct a correct ordering of events</a:t>
            </a:r>
            <a:r>
              <a:rPr lang="en-CA" dirty="0">
                <a:ln w="0"/>
                <a:solidFill>
                  <a:schemeClr val="tx1"/>
                </a:solidFill>
                <a:effectLst>
                  <a:outerShdw blurRad="38100" dist="19050" dir="2700000" algn="tl" rotWithShape="0">
                    <a:schemeClr val="dk1">
                      <a:alpha val="40000"/>
                    </a:schemeClr>
                  </a:outerShdw>
                </a:effectLst>
              </a:rPr>
              <a:t> </a:t>
            </a:r>
          </a:p>
          <a:p>
            <a:pPr lvl="1"/>
            <a:r>
              <a:rPr lang="en-CA">
                <a:solidFill>
                  <a:schemeClr val="tx1"/>
                </a:solidFill>
              </a:rPr>
              <a:t>[NB</a:t>
            </a:r>
            <a:r>
              <a:rPr lang="en-CA" dirty="0">
                <a:solidFill>
                  <a:schemeClr val="tx1"/>
                </a:solidFill>
              </a:rPr>
              <a:t>: This is a over-simplified view of spanner</a:t>
            </a:r>
            <a:r>
              <a:rPr lang="en-CA" dirty="0">
                <a:ln w="0"/>
                <a:solidFill>
                  <a:schemeClr val="tx1"/>
                </a:solidFill>
                <a:effectLst>
                  <a:outerShdw blurRad="38100" dist="19050" dir="2700000" algn="tl" rotWithShape="0">
                    <a:schemeClr val="dk1">
                      <a:alpha val="40000"/>
                    </a:schemeClr>
                  </a:outerShdw>
                </a:effectLst>
              </a:rPr>
              <a:t>]</a:t>
            </a:r>
            <a:endParaRPr lang="en-CA" dirty="0">
              <a:solidFill>
                <a:schemeClr val="tx1"/>
              </a:solidFill>
            </a:endParaRPr>
          </a:p>
        </p:txBody>
      </p:sp>
    </p:spTree>
    <p:extLst>
      <p:ext uri="{BB962C8B-B14F-4D97-AF65-F5344CB8AC3E}">
        <p14:creationId xmlns:p14="http://schemas.microsoft.com/office/powerpoint/2010/main" val="198492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CF76-AA36-1603-EAA3-B9A0502B9986}"/>
              </a:ext>
            </a:extLst>
          </p:cNvPr>
          <p:cNvSpPr>
            <a:spLocks noGrp="1"/>
          </p:cNvSpPr>
          <p:nvPr>
            <p:ph type="title"/>
          </p:nvPr>
        </p:nvSpPr>
        <p:spPr/>
        <p:txBody>
          <a:bodyPr/>
          <a:lstStyle/>
          <a:p>
            <a:r>
              <a:rPr lang="en-CA" dirty="0"/>
              <a:t>Ok – so how does this help </a:t>
            </a:r>
            <a:r>
              <a:rPr lang="en-CA"/>
              <a:t>with event ordering</a:t>
            </a:r>
            <a:r>
              <a:rPr lang="en-CA" dirty="0"/>
              <a:t>?</a:t>
            </a:r>
          </a:p>
        </p:txBody>
      </p:sp>
      <p:sp>
        <p:nvSpPr>
          <p:cNvPr id="3" name="Content Placeholder 2">
            <a:extLst>
              <a:ext uri="{FF2B5EF4-FFF2-40B4-BE49-F238E27FC236}">
                <a16:creationId xmlns:a16="http://schemas.microsoft.com/office/drawing/2014/main" id="{325DDB71-A137-AA29-05BD-79C0CAA34104}"/>
              </a:ext>
            </a:extLst>
          </p:cNvPr>
          <p:cNvSpPr>
            <a:spLocks noGrp="1"/>
          </p:cNvSpPr>
          <p:nvPr>
            <p:ph idx="1"/>
          </p:nvPr>
        </p:nvSpPr>
        <p:spPr>
          <a:xfrm>
            <a:off x="350874" y="4572000"/>
            <a:ext cx="8597662" cy="1257337"/>
          </a:xfrm>
        </p:spPr>
        <p:txBody>
          <a:bodyPr/>
          <a:lstStyle/>
          <a:p>
            <a:r>
              <a:rPr lang="en-CA" sz="2400" dirty="0"/>
              <a:t>Events get timestamped (with uncertainty intervals)</a:t>
            </a:r>
          </a:p>
          <a:p>
            <a:r>
              <a:rPr lang="en-CA" sz="2400" dirty="0"/>
              <a:t>Use the timestamps to recreate a global view for the order in which events occurred. </a:t>
            </a:r>
          </a:p>
          <a:p>
            <a:pPr lvl="1"/>
            <a:r>
              <a:rPr lang="en-CA" sz="2000" dirty="0"/>
              <a:t>Order unambiguous as long as the uncertainty intervals do not overlap </a:t>
            </a:r>
          </a:p>
        </p:txBody>
      </p:sp>
      <p:cxnSp>
        <p:nvCxnSpPr>
          <p:cNvPr id="5" name="Straight Arrow Connector 4">
            <a:extLst>
              <a:ext uri="{FF2B5EF4-FFF2-40B4-BE49-F238E27FC236}">
                <a16:creationId xmlns:a16="http://schemas.microsoft.com/office/drawing/2014/main" id="{768CD236-1C49-54CA-95AE-D273EE2D29DB}"/>
              </a:ext>
            </a:extLst>
          </p:cNvPr>
          <p:cNvCxnSpPr/>
          <p:nvPr/>
        </p:nvCxnSpPr>
        <p:spPr>
          <a:xfrm>
            <a:off x="1552353" y="228600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A59A6EB-0484-91A8-6EC6-AFBB1D14872D}"/>
              </a:ext>
            </a:extLst>
          </p:cNvPr>
          <p:cNvSpPr/>
          <p:nvPr/>
        </p:nvSpPr>
        <p:spPr>
          <a:xfrm>
            <a:off x="7352414" y="241769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10" name="Group 9">
            <a:extLst>
              <a:ext uri="{FF2B5EF4-FFF2-40B4-BE49-F238E27FC236}">
                <a16:creationId xmlns:a16="http://schemas.microsoft.com/office/drawing/2014/main" id="{38383A15-4DF0-B72D-F212-D5E96499E39B}"/>
              </a:ext>
            </a:extLst>
          </p:cNvPr>
          <p:cNvGrpSpPr/>
          <p:nvPr/>
        </p:nvGrpSpPr>
        <p:grpSpPr>
          <a:xfrm>
            <a:off x="1382236" y="1796915"/>
            <a:ext cx="1063256" cy="410559"/>
            <a:chOff x="2413591" y="1895030"/>
            <a:chExt cx="744279" cy="354972"/>
          </a:xfrm>
        </p:grpSpPr>
        <p:sp>
          <p:nvSpPr>
            <p:cNvPr id="7" name="Double Bracket 6">
              <a:extLst>
                <a:ext uri="{FF2B5EF4-FFF2-40B4-BE49-F238E27FC236}">
                  <a16:creationId xmlns:a16="http://schemas.microsoft.com/office/drawing/2014/main" id="{34A7813E-BF53-FEF6-07A0-BDC79AB84915}"/>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Rectangle 7">
              <a:extLst>
                <a:ext uri="{FF2B5EF4-FFF2-40B4-BE49-F238E27FC236}">
                  <a16:creationId xmlns:a16="http://schemas.microsoft.com/office/drawing/2014/main" id="{57877CF1-889E-3427-B170-CE9F9341962A}"/>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1</a:t>
              </a:r>
            </a:p>
          </p:txBody>
        </p:sp>
      </p:grpSp>
      <p:grpSp>
        <p:nvGrpSpPr>
          <p:cNvPr id="11" name="Group 10">
            <a:extLst>
              <a:ext uri="{FF2B5EF4-FFF2-40B4-BE49-F238E27FC236}">
                <a16:creationId xmlns:a16="http://schemas.microsoft.com/office/drawing/2014/main" id="{5F94DB89-CB05-B17E-F6E4-A85A19D46D00}"/>
              </a:ext>
            </a:extLst>
          </p:cNvPr>
          <p:cNvGrpSpPr/>
          <p:nvPr/>
        </p:nvGrpSpPr>
        <p:grpSpPr>
          <a:xfrm>
            <a:off x="2631561" y="1778468"/>
            <a:ext cx="1063256" cy="410559"/>
            <a:chOff x="2413591" y="1895030"/>
            <a:chExt cx="744279" cy="354972"/>
          </a:xfrm>
        </p:grpSpPr>
        <p:sp>
          <p:nvSpPr>
            <p:cNvPr id="12" name="Double Bracket 11">
              <a:extLst>
                <a:ext uri="{FF2B5EF4-FFF2-40B4-BE49-F238E27FC236}">
                  <a16:creationId xmlns:a16="http://schemas.microsoft.com/office/drawing/2014/main" id="{D75E5499-40AD-FECF-432A-D7294F9704F8}"/>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3" name="Rectangle 12">
              <a:extLst>
                <a:ext uri="{FF2B5EF4-FFF2-40B4-BE49-F238E27FC236}">
                  <a16:creationId xmlns:a16="http://schemas.microsoft.com/office/drawing/2014/main" id="{9BB4CC6C-E128-C5CD-E04E-72FA15169B7C}"/>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2</a:t>
              </a:r>
            </a:p>
          </p:txBody>
        </p:sp>
      </p:grpSp>
      <p:grpSp>
        <p:nvGrpSpPr>
          <p:cNvPr id="14" name="Group 13">
            <a:extLst>
              <a:ext uri="{FF2B5EF4-FFF2-40B4-BE49-F238E27FC236}">
                <a16:creationId xmlns:a16="http://schemas.microsoft.com/office/drawing/2014/main" id="{7185D6B2-AD38-2545-3F3F-46E0A86A0755}"/>
              </a:ext>
            </a:extLst>
          </p:cNvPr>
          <p:cNvGrpSpPr/>
          <p:nvPr/>
        </p:nvGrpSpPr>
        <p:grpSpPr>
          <a:xfrm>
            <a:off x="5512979" y="1792370"/>
            <a:ext cx="1063256" cy="410559"/>
            <a:chOff x="2413591" y="1895030"/>
            <a:chExt cx="744279" cy="354972"/>
          </a:xfrm>
        </p:grpSpPr>
        <p:sp>
          <p:nvSpPr>
            <p:cNvPr id="15" name="Double Bracket 14">
              <a:extLst>
                <a:ext uri="{FF2B5EF4-FFF2-40B4-BE49-F238E27FC236}">
                  <a16:creationId xmlns:a16="http://schemas.microsoft.com/office/drawing/2014/main" id="{E436CFF6-7AAF-5FF5-B245-D83A565CFD12}"/>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6" name="Rectangle 15">
              <a:extLst>
                <a:ext uri="{FF2B5EF4-FFF2-40B4-BE49-F238E27FC236}">
                  <a16:creationId xmlns:a16="http://schemas.microsoft.com/office/drawing/2014/main" id="{C7149DCE-D66A-F790-3A41-B8AEF2FF9739}"/>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4</a:t>
              </a:r>
            </a:p>
          </p:txBody>
        </p:sp>
      </p:grpSp>
      <p:cxnSp>
        <p:nvCxnSpPr>
          <p:cNvPr id="17" name="Straight Arrow Connector 16">
            <a:extLst>
              <a:ext uri="{FF2B5EF4-FFF2-40B4-BE49-F238E27FC236}">
                <a16:creationId xmlns:a16="http://schemas.microsoft.com/office/drawing/2014/main" id="{0D8A78F0-55C1-D31A-5F08-6E0903FFBA11}"/>
              </a:ext>
            </a:extLst>
          </p:cNvPr>
          <p:cNvCxnSpPr/>
          <p:nvPr/>
        </p:nvCxnSpPr>
        <p:spPr>
          <a:xfrm>
            <a:off x="1552353" y="319924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3B52124-B8B4-305E-03E0-3FDE7435E5E6}"/>
              </a:ext>
            </a:extLst>
          </p:cNvPr>
          <p:cNvSpPr/>
          <p:nvPr/>
        </p:nvSpPr>
        <p:spPr>
          <a:xfrm>
            <a:off x="7352414" y="333093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22" name="Group 21">
            <a:extLst>
              <a:ext uri="{FF2B5EF4-FFF2-40B4-BE49-F238E27FC236}">
                <a16:creationId xmlns:a16="http://schemas.microsoft.com/office/drawing/2014/main" id="{90090627-6A57-BFC3-2EB9-822E5C875157}"/>
              </a:ext>
            </a:extLst>
          </p:cNvPr>
          <p:cNvGrpSpPr/>
          <p:nvPr/>
        </p:nvGrpSpPr>
        <p:grpSpPr>
          <a:xfrm>
            <a:off x="3951657" y="2713421"/>
            <a:ext cx="1063256" cy="410559"/>
            <a:chOff x="2413591" y="1895030"/>
            <a:chExt cx="744279" cy="354972"/>
          </a:xfrm>
        </p:grpSpPr>
        <p:sp>
          <p:nvSpPr>
            <p:cNvPr id="23" name="Double Bracket 22">
              <a:extLst>
                <a:ext uri="{FF2B5EF4-FFF2-40B4-BE49-F238E27FC236}">
                  <a16:creationId xmlns:a16="http://schemas.microsoft.com/office/drawing/2014/main" id="{D51F4E0A-F5EF-4BC0-A11B-68CFCE3951E4}"/>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4" name="Rectangle 23">
              <a:extLst>
                <a:ext uri="{FF2B5EF4-FFF2-40B4-BE49-F238E27FC236}">
                  <a16:creationId xmlns:a16="http://schemas.microsoft.com/office/drawing/2014/main" id="{41126A90-4C45-189B-8588-B70FEFA71716}"/>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3</a:t>
              </a:r>
            </a:p>
          </p:txBody>
        </p:sp>
      </p:grpSp>
      <p:grpSp>
        <p:nvGrpSpPr>
          <p:cNvPr id="25" name="Group 24">
            <a:extLst>
              <a:ext uri="{FF2B5EF4-FFF2-40B4-BE49-F238E27FC236}">
                <a16:creationId xmlns:a16="http://schemas.microsoft.com/office/drawing/2014/main" id="{03794E26-0F1B-E30D-9A08-618F2E3702C8}"/>
              </a:ext>
            </a:extLst>
          </p:cNvPr>
          <p:cNvGrpSpPr/>
          <p:nvPr/>
        </p:nvGrpSpPr>
        <p:grpSpPr>
          <a:xfrm>
            <a:off x="6027904" y="2717517"/>
            <a:ext cx="1063256" cy="410559"/>
            <a:chOff x="2413591" y="1895030"/>
            <a:chExt cx="744279" cy="354972"/>
          </a:xfrm>
        </p:grpSpPr>
        <p:sp>
          <p:nvSpPr>
            <p:cNvPr id="26" name="Double Bracket 25">
              <a:extLst>
                <a:ext uri="{FF2B5EF4-FFF2-40B4-BE49-F238E27FC236}">
                  <a16:creationId xmlns:a16="http://schemas.microsoft.com/office/drawing/2014/main" id="{CA632AEB-D967-CA8A-94E6-60F5523B4A20}"/>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7" name="Rectangle 26">
              <a:extLst>
                <a:ext uri="{FF2B5EF4-FFF2-40B4-BE49-F238E27FC236}">
                  <a16:creationId xmlns:a16="http://schemas.microsoft.com/office/drawing/2014/main" id="{988E39A9-C59D-70D8-E849-F30E4C5F6931}"/>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5</a:t>
              </a:r>
            </a:p>
          </p:txBody>
        </p:sp>
      </p:grpSp>
      <p:sp>
        <p:nvSpPr>
          <p:cNvPr id="28" name="Rectangle 27">
            <a:extLst>
              <a:ext uri="{FF2B5EF4-FFF2-40B4-BE49-F238E27FC236}">
                <a16:creationId xmlns:a16="http://schemas.microsoft.com/office/drawing/2014/main" id="{354369D4-C9AC-7D6E-C207-9EE3007CDA90}"/>
              </a:ext>
            </a:extLst>
          </p:cNvPr>
          <p:cNvSpPr/>
          <p:nvPr/>
        </p:nvSpPr>
        <p:spPr>
          <a:xfrm>
            <a:off x="643271" y="2392266"/>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1</a:t>
            </a:r>
          </a:p>
        </p:txBody>
      </p:sp>
      <p:sp>
        <p:nvSpPr>
          <p:cNvPr id="29" name="Rectangle 28">
            <a:extLst>
              <a:ext uri="{FF2B5EF4-FFF2-40B4-BE49-F238E27FC236}">
                <a16:creationId xmlns:a16="http://schemas.microsoft.com/office/drawing/2014/main" id="{9F761F89-738E-5ECE-6881-4C59ECF0C704}"/>
              </a:ext>
            </a:extLst>
          </p:cNvPr>
          <p:cNvSpPr/>
          <p:nvPr/>
        </p:nvSpPr>
        <p:spPr>
          <a:xfrm>
            <a:off x="643271" y="3280125"/>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2</a:t>
            </a:r>
          </a:p>
        </p:txBody>
      </p:sp>
    </p:spTree>
    <p:extLst>
      <p:ext uri="{BB962C8B-B14F-4D97-AF65-F5344CB8AC3E}">
        <p14:creationId xmlns:p14="http://schemas.microsoft.com/office/powerpoint/2010/main" val="611868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DDB71-A137-AA29-05BD-79C0CAA34104}"/>
              </a:ext>
            </a:extLst>
          </p:cNvPr>
          <p:cNvSpPr>
            <a:spLocks noGrp="1"/>
          </p:cNvSpPr>
          <p:nvPr>
            <p:ph idx="1"/>
          </p:nvPr>
        </p:nvSpPr>
        <p:spPr>
          <a:xfrm>
            <a:off x="350874" y="4572000"/>
            <a:ext cx="8597662" cy="1257337"/>
          </a:xfrm>
        </p:spPr>
        <p:txBody>
          <a:bodyPr/>
          <a:lstStyle/>
          <a:p>
            <a:r>
              <a:rPr lang="en-CA" sz="2400" dirty="0"/>
              <a:t>Assume that </a:t>
            </a:r>
            <a:r>
              <a:rPr lang="en-CA" sz="2400" i="1" dirty="0"/>
              <a:t>T</a:t>
            </a:r>
            <a:r>
              <a:rPr lang="en-CA" sz="2400" i="1" baseline="-25000" dirty="0"/>
              <a:t>x</a:t>
            </a:r>
            <a:r>
              <a:rPr lang="en-CA" sz="2400" dirty="0"/>
              <a:t> are transaction timestamps. </a:t>
            </a:r>
          </a:p>
          <a:p>
            <a:pPr lvl="1"/>
            <a:r>
              <a:rPr lang="en-CA" sz="2000" dirty="0"/>
              <a:t>Timestamps taken at commit time</a:t>
            </a:r>
          </a:p>
          <a:p>
            <a:r>
              <a:rPr lang="en-CA" sz="2400" dirty="0"/>
              <a:t>Goal is to recreate the global transaction order  </a:t>
            </a:r>
          </a:p>
          <a:p>
            <a:pPr lvl="1"/>
            <a:r>
              <a:rPr lang="en-CA" sz="2000" dirty="0"/>
              <a:t>If two transactions are not conflicting: order does not matter </a:t>
            </a:r>
            <a:endParaRPr lang="en-CA" dirty="0"/>
          </a:p>
          <a:p>
            <a:pPr lvl="1"/>
            <a:r>
              <a:rPr lang="en-CA" sz="2000" dirty="0"/>
              <a:t>Else:  need to get the order right</a:t>
            </a:r>
            <a:endParaRPr lang="en-CA" sz="2400" dirty="0"/>
          </a:p>
          <a:p>
            <a:pPr marL="457200" lvl="1" indent="0">
              <a:buNone/>
            </a:pPr>
            <a:endParaRPr lang="en-CA" sz="2000" dirty="0"/>
          </a:p>
        </p:txBody>
      </p:sp>
      <p:cxnSp>
        <p:nvCxnSpPr>
          <p:cNvPr id="5" name="Straight Arrow Connector 4">
            <a:extLst>
              <a:ext uri="{FF2B5EF4-FFF2-40B4-BE49-F238E27FC236}">
                <a16:creationId xmlns:a16="http://schemas.microsoft.com/office/drawing/2014/main" id="{768CD236-1C49-54CA-95AE-D273EE2D29DB}"/>
              </a:ext>
            </a:extLst>
          </p:cNvPr>
          <p:cNvCxnSpPr/>
          <p:nvPr/>
        </p:nvCxnSpPr>
        <p:spPr>
          <a:xfrm>
            <a:off x="1552353" y="228600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A59A6EB-0484-91A8-6EC6-AFBB1D14872D}"/>
              </a:ext>
            </a:extLst>
          </p:cNvPr>
          <p:cNvSpPr/>
          <p:nvPr/>
        </p:nvSpPr>
        <p:spPr>
          <a:xfrm>
            <a:off x="7352414" y="241769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10" name="Group 9">
            <a:extLst>
              <a:ext uri="{FF2B5EF4-FFF2-40B4-BE49-F238E27FC236}">
                <a16:creationId xmlns:a16="http://schemas.microsoft.com/office/drawing/2014/main" id="{38383A15-4DF0-B72D-F212-D5E96499E39B}"/>
              </a:ext>
            </a:extLst>
          </p:cNvPr>
          <p:cNvGrpSpPr/>
          <p:nvPr/>
        </p:nvGrpSpPr>
        <p:grpSpPr>
          <a:xfrm>
            <a:off x="1382236" y="1796915"/>
            <a:ext cx="1063256" cy="410559"/>
            <a:chOff x="2413591" y="1895030"/>
            <a:chExt cx="744279" cy="354972"/>
          </a:xfrm>
        </p:grpSpPr>
        <p:sp>
          <p:nvSpPr>
            <p:cNvPr id="7" name="Double Bracket 6">
              <a:extLst>
                <a:ext uri="{FF2B5EF4-FFF2-40B4-BE49-F238E27FC236}">
                  <a16:creationId xmlns:a16="http://schemas.microsoft.com/office/drawing/2014/main" id="{34A7813E-BF53-FEF6-07A0-BDC79AB84915}"/>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Rectangle 7">
              <a:extLst>
                <a:ext uri="{FF2B5EF4-FFF2-40B4-BE49-F238E27FC236}">
                  <a16:creationId xmlns:a16="http://schemas.microsoft.com/office/drawing/2014/main" id="{57877CF1-889E-3427-B170-CE9F9341962A}"/>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1</a:t>
              </a:r>
            </a:p>
          </p:txBody>
        </p:sp>
      </p:grpSp>
      <p:grpSp>
        <p:nvGrpSpPr>
          <p:cNvPr id="11" name="Group 10">
            <a:extLst>
              <a:ext uri="{FF2B5EF4-FFF2-40B4-BE49-F238E27FC236}">
                <a16:creationId xmlns:a16="http://schemas.microsoft.com/office/drawing/2014/main" id="{5F94DB89-CB05-B17E-F6E4-A85A19D46D00}"/>
              </a:ext>
            </a:extLst>
          </p:cNvPr>
          <p:cNvGrpSpPr/>
          <p:nvPr/>
        </p:nvGrpSpPr>
        <p:grpSpPr>
          <a:xfrm>
            <a:off x="2631561" y="1778468"/>
            <a:ext cx="1063256" cy="410559"/>
            <a:chOff x="2413591" y="1895030"/>
            <a:chExt cx="744279" cy="354972"/>
          </a:xfrm>
        </p:grpSpPr>
        <p:sp>
          <p:nvSpPr>
            <p:cNvPr id="12" name="Double Bracket 11">
              <a:extLst>
                <a:ext uri="{FF2B5EF4-FFF2-40B4-BE49-F238E27FC236}">
                  <a16:creationId xmlns:a16="http://schemas.microsoft.com/office/drawing/2014/main" id="{D75E5499-40AD-FECF-432A-D7294F9704F8}"/>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3" name="Rectangle 12">
              <a:extLst>
                <a:ext uri="{FF2B5EF4-FFF2-40B4-BE49-F238E27FC236}">
                  <a16:creationId xmlns:a16="http://schemas.microsoft.com/office/drawing/2014/main" id="{9BB4CC6C-E128-C5CD-E04E-72FA15169B7C}"/>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2</a:t>
              </a:r>
            </a:p>
          </p:txBody>
        </p:sp>
      </p:grpSp>
      <p:cxnSp>
        <p:nvCxnSpPr>
          <p:cNvPr id="17" name="Straight Arrow Connector 16">
            <a:extLst>
              <a:ext uri="{FF2B5EF4-FFF2-40B4-BE49-F238E27FC236}">
                <a16:creationId xmlns:a16="http://schemas.microsoft.com/office/drawing/2014/main" id="{0D8A78F0-55C1-D31A-5F08-6E0903FFBA11}"/>
              </a:ext>
            </a:extLst>
          </p:cNvPr>
          <p:cNvCxnSpPr/>
          <p:nvPr/>
        </p:nvCxnSpPr>
        <p:spPr>
          <a:xfrm>
            <a:off x="1552353" y="319924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3B52124-B8B4-305E-03E0-3FDE7435E5E6}"/>
              </a:ext>
            </a:extLst>
          </p:cNvPr>
          <p:cNvSpPr/>
          <p:nvPr/>
        </p:nvSpPr>
        <p:spPr>
          <a:xfrm>
            <a:off x="7352414" y="333093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22" name="Group 21">
            <a:extLst>
              <a:ext uri="{FF2B5EF4-FFF2-40B4-BE49-F238E27FC236}">
                <a16:creationId xmlns:a16="http://schemas.microsoft.com/office/drawing/2014/main" id="{90090627-6A57-BFC3-2EB9-822E5C875157}"/>
              </a:ext>
            </a:extLst>
          </p:cNvPr>
          <p:cNvGrpSpPr/>
          <p:nvPr/>
        </p:nvGrpSpPr>
        <p:grpSpPr>
          <a:xfrm>
            <a:off x="3951657" y="2713421"/>
            <a:ext cx="1063256" cy="410559"/>
            <a:chOff x="2413591" y="1895030"/>
            <a:chExt cx="744279" cy="354972"/>
          </a:xfrm>
        </p:grpSpPr>
        <p:sp>
          <p:nvSpPr>
            <p:cNvPr id="23" name="Double Bracket 22">
              <a:extLst>
                <a:ext uri="{FF2B5EF4-FFF2-40B4-BE49-F238E27FC236}">
                  <a16:creationId xmlns:a16="http://schemas.microsoft.com/office/drawing/2014/main" id="{D51F4E0A-F5EF-4BC0-A11B-68CFCE3951E4}"/>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4" name="Rectangle 23">
              <a:extLst>
                <a:ext uri="{FF2B5EF4-FFF2-40B4-BE49-F238E27FC236}">
                  <a16:creationId xmlns:a16="http://schemas.microsoft.com/office/drawing/2014/main" id="{41126A90-4C45-189B-8588-B70FEFA71716}"/>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3</a:t>
              </a:r>
            </a:p>
          </p:txBody>
        </p:sp>
      </p:grpSp>
      <p:sp>
        <p:nvSpPr>
          <p:cNvPr id="28" name="Rectangle 27">
            <a:extLst>
              <a:ext uri="{FF2B5EF4-FFF2-40B4-BE49-F238E27FC236}">
                <a16:creationId xmlns:a16="http://schemas.microsoft.com/office/drawing/2014/main" id="{354369D4-C9AC-7D6E-C207-9EE3007CDA90}"/>
              </a:ext>
            </a:extLst>
          </p:cNvPr>
          <p:cNvSpPr/>
          <p:nvPr/>
        </p:nvSpPr>
        <p:spPr>
          <a:xfrm>
            <a:off x="643271" y="2392266"/>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1</a:t>
            </a:r>
          </a:p>
        </p:txBody>
      </p:sp>
      <p:sp>
        <p:nvSpPr>
          <p:cNvPr id="29" name="Rectangle 28">
            <a:extLst>
              <a:ext uri="{FF2B5EF4-FFF2-40B4-BE49-F238E27FC236}">
                <a16:creationId xmlns:a16="http://schemas.microsoft.com/office/drawing/2014/main" id="{9F761F89-738E-5ECE-6881-4C59ECF0C704}"/>
              </a:ext>
            </a:extLst>
          </p:cNvPr>
          <p:cNvSpPr/>
          <p:nvPr/>
        </p:nvSpPr>
        <p:spPr>
          <a:xfrm>
            <a:off x="643271" y="3280125"/>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2</a:t>
            </a:r>
          </a:p>
        </p:txBody>
      </p:sp>
      <p:sp>
        <p:nvSpPr>
          <p:cNvPr id="9" name="Rectangle 8">
            <a:extLst>
              <a:ext uri="{FF2B5EF4-FFF2-40B4-BE49-F238E27FC236}">
                <a16:creationId xmlns:a16="http://schemas.microsoft.com/office/drawing/2014/main" id="{2611939B-354F-4596-2180-5D96A6376D95}"/>
              </a:ext>
            </a:extLst>
          </p:cNvPr>
          <p:cNvSpPr/>
          <p:nvPr/>
        </p:nvSpPr>
        <p:spPr>
          <a:xfrm>
            <a:off x="744275" y="2151905"/>
            <a:ext cx="1088321" cy="115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4FAC93FA-0569-66AB-56E6-772E26C52799}"/>
              </a:ext>
            </a:extLst>
          </p:cNvPr>
          <p:cNvSpPr/>
          <p:nvPr/>
        </p:nvSpPr>
        <p:spPr>
          <a:xfrm>
            <a:off x="2627901" y="3065372"/>
            <a:ext cx="1687997" cy="8842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808000"/>
              </a:highlight>
            </a:endParaRPr>
          </a:p>
        </p:txBody>
      </p:sp>
      <p:grpSp>
        <p:nvGrpSpPr>
          <p:cNvPr id="31" name="Group 30">
            <a:extLst>
              <a:ext uri="{FF2B5EF4-FFF2-40B4-BE49-F238E27FC236}">
                <a16:creationId xmlns:a16="http://schemas.microsoft.com/office/drawing/2014/main" id="{3691377D-B7EF-C67F-736B-9A03EDF422A8}"/>
              </a:ext>
            </a:extLst>
          </p:cNvPr>
          <p:cNvGrpSpPr/>
          <p:nvPr/>
        </p:nvGrpSpPr>
        <p:grpSpPr>
          <a:xfrm>
            <a:off x="5512979" y="1792370"/>
            <a:ext cx="1063256" cy="410559"/>
            <a:chOff x="2413591" y="1895030"/>
            <a:chExt cx="744279" cy="354972"/>
          </a:xfrm>
        </p:grpSpPr>
        <p:sp>
          <p:nvSpPr>
            <p:cNvPr id="32" name="Double Bracket 31">
              <a:extLst>
                <a:ext uri="{FF2B5EF4-FFF2-40B4-BE49-F238E27FC236}">
                  <a16:creationId xmlns:a16="http://schemas.microsoft.com/office/drawing/2014/main" id="{60591F78-590F-8FED-5D8B-ACC8B34B38FE}"/>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DB8EB95B-BAC5-CFE7-93CF-567C78CD13FA}"/>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4</a:t>
              </a:r>
            </a:p>
          </p:txBody>
        </p:sp>
      </p:grpSp>
      <p:grpSp>
        <p:nvGrpSpPr>
          <p:cNvPr id="34" name="Group 33">
            <a:extLst>
              <a:ext uri="{FF2B5EF4-FFF2-40B4-BE49-F238E27FC236}">
                <a16:creationId xmlns:a16="http://schemas.microsoft.com/office/drawing/2014/main" id="{FF3EDF85-062F-704A-00C4-4B1F273055AB}"/>
              </a:ext>
            </a:extLst>
          </p:cNvPr>
          <p:cNvGrpSpPr/>
          <p:nvPr/>
        </p:nvGrpSpPr>
        <p:grpSpPr>
          <a:xfrm>
            <a:off x="6027904" y="2717517"/>
            <a:ext cx="1063256" cy="410559"/>
            <a:chOff x="2413591" y="1895030"/>
            <a:chExt cx="744279" cy="354972"/>
          </a:xfrm>
        </p:grpSpPr>
        <p:sp>
          <p:nvSpPr>
            <p:cNvPr id="35" name="Double Bracket 34">
              <a:extLst>
                <a:ext uri="{FF2B5EF4-FFF2-40B4-BE49-F238E27FC236}">
                  <a16:creationId xmlns:a16="http://schemas.microsoft.com/office/drawing/2014/main" id="{9CE863AB-B4FA-C40C-9802-780D18DCDF7A}"/>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6" name="Rectangle 35">
              <a:extLst>
                <a:ext uri="{FF2B5EF4-FFF2-40B4-BE49-F238E27FC236}">
                  <a16:creationId xmlns:a16="http://schemas.microsoft.com/office/drawing/2014/main" id="{4C525339-E130-49F2-5268-D86171EA3A1B}"/>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5</a:t>
              </a:r>
            </a:p>
          </p:txBody>
        </p:sp>
      </p:grpSp>
      <p:sp>
        <p:nvSpPr>
          <p:cNvPr id="37" name="Rectangle 36">
            <a:extLst>
              <a:ext uri="{FF2B5EF4-FFF2-40B4-BE49-F238E27FC236}">
                <a16:creationId xmlns:a16="http://schemas.microsoft.com/office/drawing/2014/main" id="{34F83401-19A8-C5D4-C108-9E48CBB843A8}"/>
              </a:ext>
            </a:extLst>
          </p:cNvPr>
          <p:cNvSpPr/>
          <p:nvPr/>
        </p:nvSpPr>
        <p:spPr>
          <a:xfrm>
            <a:off x="5427919" y="2149045"/>
            <a:ext cx="536945" cy="105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977EB2F9-9218-FE87-CC2C-5EADF21BC3CE}"/>
              </a:ext>
            </a:extLst>
          </p:cNvPr>
          <p:cNvSpPr/>
          <p:nvPr/>
        </p:nvSpPr>
        <p:spPr>
          <a:xfrm>
            <a:off x="6084998" y="3067544"/>
            <a:ext cx="354529" cy="1316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9CE940DD-51B3-74D4-E10A-2A3F2D48CD5C}"/>
              </a:ext>
            </a:extLst>
          </p:cNvPr>
          <p:cNvSpPr/>
          <p:nvPr/>
        </p:nvSpPr>
        <p:spPr>
          <a:xfrm>
            <a:off x="2768268" y="2099589"/>
            <a:ext cx="339100" cy="1503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itle 1">
            <a:extLst>
              <a:ext uri="{FF2B5EF4-FFF2-40B4-BE49-F238E27FC236}">
                <a16:creationId xmlns:a16="http://schemas.microsoft.com/office/drawing/2014/main" id="{EE6DC823-C40E-AA30-2716-49751FA11E8B}"/>
              </a:ext>
            </a:extLst>
          </p:cNvPr>
          <p:cNvSpPr>
            <a:spLocks noGrp="1"/>
          </p:cNvSpPr>
          <p:nvPr>
            <p:ph type="title"/>
          </p:nvPr>
        </p:nvSpPr>
        <p:spPr>
          <a:xfrm>
            <a:off x="1155499" y="169436"/>
            <a:ext cx="7793037" cy="847725"/>
          </a:xfrm>
        </p:spPr>
        <p:txBody>
          <a:bodyPr/>
          <a:lstStyle/>
          <a:p>
            <a:r>
              <a:rPr lang="en-CA" dirty="0"/>
              <a:t>Ordering transactions</a:t>
            </a:r>
          </a:p>
        </p:txBody>
      </p:sp>
      <p:sp>
        <p:nvSpPr>
          <p:cNvPr id="16" name="Cross 15">
            <a:extLst>
              <a:ext uri="{FF2B5EF4-FFF2-40B4-BE49-F238E27FC236}">
                <a16:creationId xmlns:a16="http://schemas.microsoft.com/office/drawing/2014/main" id="{03B17D72-6909-BF9A-2F0F-EFF94B7E7CFF}"/>
              </a:ext>
            </a:extLst>
          </p:cNvPr>
          <p:cNvSpPr/>
          <p:nvPr/>
        </p:nvSpPr>
        <p:spPr>
          <a:xfrm rot="2870202">
            <a:off x="1725292" y="2109690"/>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1" name="Cross 20">
            <a:extLst>
              <a:ext uri="{FF2B5EF4-FFF2-40B4-BE49-F238E27FC236}">
                <a16:creationId xmlns:a16="http://schemas.microsoft.com/office/drawing/2014/main" id="{12D2EEB5-11F0-6F81-5E35-A8C40F39A2D6}"/>
              </a:ext>
            </a:extLst>
          </p:cNvPr>
          <p:cNvSpPr/>
          <p:nvPr/>
        </p:nvSpPr>
        <p:spPr>
          <a:xfrm rot="2870202">
            <a:off x="3015375" y="2081331"/>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6" name="Cross 25">
            <a:extLst>
              <a:ext uri="{FF2B5EF4-FFF2-40B4-BE49-F238E27FC236}">
                <a16:creationId xmlns:a16="http://schemas.microsoft.com/office/drawing/2014/main" id="{5347B746-346E-4AEC-3583-2301E97BE817}"/>
              </a:ext>
            </a:extLst>
          </p:cNvPr>
          <p:cNvSpPr/>
          <p:nvPr/>
        </p:nvSpPr>
        <p:spPr>
          <a:xfrm rot="2870202">
            <a:off x="6327793" y="3015995"/>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7" name="Cross 26">
            <a:extLst>
              <a:ext uri="{FF2B5EF4-FFF2-40B4-BE49-F238E27FC236}">
                <a16:creationId xmlns:a16="http://schemas.microsoft.com/office/drawing/2014/main" id="{584CDE28-B6BB-A467-6C39-7683BD4CDA0C}"/>
              </a:ext>
            </a:extLst>
          </p:cNvPr>
          <p:cNvSpPr/>
          <p:nvPr/>
        </p:nvSpPr>
        <p:spPr>
          <a:xfrm rot="2870202">
            <a:off x="4214918" y="3030741"/>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39" name="Rectangle 38">
            <a:extLst>
              <a:ext uri="{FF2B5EF4-FFF2-40B4-BE49-F238E27FC236}">
                <a16:creationId xmlns:a16="http://schemas.microsoft.com/office/drawing/2014/main" id="{8CB56AA1-D8F5-1BFF-182B-C4E08277897C}"/>
              </a:ext>
            </a:extLst>
          </p:cNvPr>
          <p:cNvSpPr/>
          <p:nvPr/>
        </p:nvSpPr>
        <p:spPr>
          <a:xfrm>
            <a:off x="5207001" y="2151905"/>
            <a:ext cx="757864" cy="102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ross 24">
            <a:extLst>
              <a:ext uri="{FF2B5EF4-FFF2-40B4-BE49-F238E27FC236}">
                <a16:creationId xmlns:a16="http://schemas.microsoft.com/office/drawing/2014/main" id="{631FE3DA-7C35-ECF4-7859-6816194D645C}"/>
              </a:ext>
            </a:extLst>
          </p:cNvPr>
          <p:cNvSpPr/>
          <p:nvPr/>
        </p:nvSpPr>
        <p:spPr>
          <a:xfrm rot="2870202">
            <a:off x="5868456" y="2127398"/>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27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DDB71-A137-AA29-05BD-79C0CAA34104}"/>
              </a:ext>
            </a:extLst>
          </p:cNvPr>
          <p:cNvSpPr>
            <a:spLocks noGrp="1"/>
          </p:cNvSpPr>
          <p:nvPr>
            <p:ph idx="1"/>
          </p:nvPr>
        </p:nvSpPr>
        <p:spPr>
          <a:xfrm>
            <a:off x="350874" y="4572000"/>
            <a:ext cx="8597662" cy="1257337"/>
          </a:xfrm>
        </p:spPr>
        <p:txBody>
          <a:bodyPr/>
          <a:lstStyle/>
          <a:p>
            <a:r>
              <a:rPr lang="en-CA" sz="2400" dirty="0"/>
              <a:t>Assume that </a:t>
            </a:r>
            <a:r>
              <a:rPr lang="en-CA" sz="2400" i="1" dirty="0"/>
              <a:t>T</a:t>
            </a:r>
            <a:r>
              <a:rPr lang="en-CA" sz="2400" i="1" baseline="-25000" dirty="0"/>
              <a:t>x</a:t>
            </a:r>
            <a:r>
              <a:rPr lang="en-CA" sz="2400" dirty="0"/>
              <a:t> are transaction commit timestamps. </a:t>
            </a:r>
          </a:p>
          <a:p>
            <a:r>
              <a:rPr lang="en-CA" sz="2400" dirty="0"/>
              <a:t>Goal is to recreate the global transaction order  </a:t>
            </a:r>
          </a:p>
          <a:p>
            <a:pPr lvl="1"/>
            <a:r>
              <a:rPr lang="en-CA" sz="2000" dirty="0"/>
              <a:t>If two transactions are not conflicting: order does not matter </a:t>
            </a:r>
            <a:endParaRPr lang="en-CA" dirty="0"/>
          </a:p>
          <a:p>
            <a:pPr lvl="1"/>
            <a:r>
              <a:rPr lang="en-CA" sz="2000" dirty="0"/>
              <a:t>Else:  need to get the order right</a:t>
            </a:r>
            <a:endParaRPr lang="en-CA" sz="2400" dirty="0"/>
          </a:p>
          <a:p>
            <a:pPr marL="457200" lvl="1" indent="0">
              <a:buNone/>
            </a:pPr>
            <a:endParaRPr lang="en-CA" sz="2000" dirty="0"/>
          </a:p>
        </p:txBody>
      </p:sp>
      <p:cxnSp>
        <p:nvCxnSpPr>
          <p:cNvPr id="5" name="Straight Arrow Connector 4">
            <a:extLst>
              <a:ext uri="{FF2B5EF4-FFF2-40B4-BE49-F238E27FC236}">
                <a16:creationId xmlns:a16="http://schemas.microsoft.com/office/drawing/2014/main" id="{768CD236-1C49-54CA-95AE-D273EE2D29DB}"/>
              </a:ext>
            </a:extLst>
          </p:cNvPr>
          <p:cNvCxnSpPr/>
          <p:nvPr/>
        </p:nvCxnSpPr>
        <p:spPr>
          <a:xfrm>
            <a:off x="1552353" y="228600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A59A6EB-0484-91A8-6EC6-AFBB1D14872D}"/>
              </a:ext>
            </a:extLst>
          </p:cNvPr>
          <p:cNvSpPr/>
          <p:nvPr/>
        </p:nvSpPr>
        <p:spPr>
          <a:xfrm>
            <a:off x="7352414" y="241769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10" name="Group 9">
            <a:extLst>
              <a:ext uri="{FF2B5EF4-FFF2-40B4-BE49-F238E27FC236}">
                <a16:creationId xmlns:a16="http://schemas.microsoft.com/office/drawing/2014/main" id="{38383A15-4DF0-B72D-F212-D5E96499E39B}"/>
              </a:ext>
            </a:extLst>
          </p:cNvPr>
          <p:cNvGrpSpPr/>
          <p:nvPr/>
        </p:nvGrpSpPr>
        <p:grpSpPr>
          <a:xfrm>
            <a:off x="1382236" y="1796915"/>
            <a:ext cx="1063256" cy="410559"/>
            <a:chOff x="2413591" y="1895030"/>
            <a:chExt cx="744279" cy="354972"/>
          </a:xfrm>
        </p:grpSpPr>
        <p:sp>
          <p:nvSpPr>
            <p:cNvPr id="7" name="Double Bracket 6">
              <a:extLst>
                <a:ext uri="{FF2B5EF4-FFF2-40B4-BE49-F238E27FC236}">
                  <a16:creationId xmlns:a16="http://schemas.microsoft.com/office/drawing/2014/main" id="{34A7813E-BF53-FEF6-07A0-BDC79AB84915}"/>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Rectangle 7">
              <a:extLst>
                <a:ext uri="{FF2B5EF4-FFF2-40B4-BE49-F238E27FC236}">
                  <a16:creationId xmlns:a16="http://schemas.microsoft.com/office/drawing/2014/main" id="{57877CF1-889E-3427-B170-CE9F9341962A}"/>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1</a:t>
              </a:r>
            </a:p>
          </p:txBody>
        </p:sp>
      </p:grpSp>
      <p:grpSp>
        <p:nvGrpSpPr>
          <p:cNvPr id="11" name="Group 10">
            <a:extLst>
              <a:ext uri="{FF2B5EF4-FFF2-40B4-BE49-F238E27FC236}">
                <a16:creationId xmlns:a16="http://schemas.microsoft.com/office/drawing/2014/main" id="{5F94DB89-CB05-B17E-F6E4-A85A19D46D00}"/>
              </a:ext>
            </a:extLst>
          </p:cNvPr>
          <p:cNvGrpSpPr/>
          <p:nvPr/>
        </p:nvGrpSpPr>
        <p:grpSpPr>
          <a:xfrm>
            <a:off x="2631561" y="1778468"/>
            <a:ext cx="1063256" cy="410559"/>
            <a:chOff x="2413591" y="1895030"/>
            <a:chExt cx="744279" cy="354972"/>
          </a:xfrm>
        </p:grpSpPr>
        <p:sp>
          <p:nvSpPr>
            <p:cNvPr id="12" name="Double Bracket 11">
              <a:extLst>
                <a:ext uri="{FF2B5EF4-FFF2-40B4-BE49-F238E27FC236}">
                  <a16:creationId xmlns:a16="http://schemas.microsoft.com/office/drawing/2014/main" id="{D75E5499-40AD-FECF-432A-D7294F9704F8}"/>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3" name="Rectangle 12">
              <a:extLst>
                <a:ext uri="{FF2B5EF4-FFF2-40B4-BE49-F238E27FC236}">
                  <a16:creationId xmlns:a16="http://schemas.microsoft.com/office/drawing/2014/main" id="{9BB4CC6C-E128-C5CD-E04E-72FA15169B7C}"/>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2</a:t>
              </a:r>
            </a:p>
          </p:txBody>
        </p:sp>
      </p:grpSp>
      <p:cxnSp>
        <p:nvCxnSpPr>
          <p:cNvPr id="17" name="Straight Arrow Connector 16">
            <a:extLst>
              <a:ext uri="{FF2B5EF4-FFF2-40B4-BE49-F238E27FC236}">
                <a16:creationId xmlns:a16="http://schemas.microsoft.com/office/drawing/2014/main" id="{0D8A78F0-55C1-D31A-5F08-6E0903FFBA11}"/>
              </a:ext>
            </a:extLst>
          </p:cNvPr>
          <p:cNvCxnSpPr/>
          <p:nvPr/>
        </p:nvCxnSpPr>
        <p:spPr>
          <a:xfrm>
            <a:off x="1552353" y="319924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3B52124-B8B4-305E-03E0-3FDE7435E5E6}"/>
              </a:ext>
            </a:extLst>
          </p:cNvPr>
          <p:cNvSpPr/>
          <p:nvPr/>
        </p:nvSpPr>
        <p:spPr>
          <a:xfrm>
            <a:off x="7352414" y="333093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grpSp>
        <p:nvGrpSpPr>
          <p:cNvPr id="22" name="Group 21">
            <a:extLst>
              <a:ext uri="{FF2B5EF4-FFF2-40B4-BE49-F238E27FC236}">
                <a16:creationId xmlns:a16="http://schemas.microsoft.com/office/drawing/2014/main" id="{90090627-6A57-BFC3-2EB9-822E5C875157}"/>
              </a:ext>
            </a:extLst>
          </p:cNvPr>
          <p:cNvGrpSpPr/>
          <p:nvPr/>
        </p:nvGrpSpPr>
        <p:grpSpPr>
          <a:xfrm>
            <a:off x="3951657" y="2713421"/>
            <a:ext cx="1063256" cy="410559"/>
            <a:chOff x="2413591" y="1895030"/>
            <a:chExt cx="744279" cy="354972"/>
          </a:xfrm>
        </p:grpSpPr>
        <p:sp>
          <p:nvSpPr>
            <p:cNvPr id="23" name="Double Bracket 22">
              <a:extLst>
                <a:ext uri="{FF2B5EF4-FFF2-40B4-BE49-F238E27FC236}">
                  <a16:creationId xmlns:a16="http://schemas.microsoft.com/office/drawing/2014/main" id="{D51F4E0A-F5EF-4BC0-A11B-68CFCE3951E4}"/>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4" name="Rectangle 23">
              <a:extLst>
                <a:ext uri="{FF2B5EF4-FFF2-40B4-BE49-F238E27FC236}">
                  <a16:creationId xmlns:a16="http://schemas.microsoft.com/office/drawing/2014/main" id="{41126A90-4C45-189B-8588-B70FEFA71716}"/>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3</a:t>
              </a:r>
            </a:p>
          </p:txBody>
        </p:sp>
      </p:grpSp>
      <p:sp>
        <p:nvSpPr>
          <p:cNvPr id="28" name="Rectangle 27">
            <a:extLst>
              <a:ext uri="{FF2B5EF4-FFF2-40B4-BE49-F238E27FC236}">
                <a16:creationId xmlns:a16="http://schemas.microsoft.com/office/drawing/2014/main" id="{354369D4-C9AC-7D6E-C207-9EE3007CDA90}"/>
              </a:ext>
            </a:extLst>
          </p:cNvPr>
          <p:cNvSpPr/>
          <p:nvPr/>
        </p:nvSpPr>
        <p:spPr>
          <a:xfrm>
            <a:off x="643271" y="2392266"/>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1</a:t>
            </a:r>
          </a:p>
        </p:txBody>
      </p:sp>
      <p:sp>
        <p:nvSpPr>
          <p:cNvPr id="29" name="Rectangle 28">
            <a:extLst>
              <a:ext uri="{FF2B5EF4-FFF2-40B4-BE49-F238E27FC236}">
                <a16:creationId xmlns:a16="http://schemas.microsoft.com/office/drawing/2014/main" id="{9F761F89-738E-5ECE-6881-4C59ECF0C704}"/>
              </a:ext>
            </a:extLst>
          </p:cNvPr>
          <p:cNvSpPr/>
          <p:nvPr/>
        </p:nvSpPr>
        <p:spPr>
          <a:xfrm>
            <a:off x="643271" y="3280125"/>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2</a:t>
            </a:r>
          </a:p>
        </p:txBody>
      </p:sp>
      <p:sp>
        <p:nvSpPr>
          <p:cNvPr id="9" name="Rectangle 8">
            <a:extLst>
              <a:ext uri="{FF2B5EF4-FFF2-40B4-BE49-F238E27FC236}">
                <a16:creationId xmlns:a16="http://schemas.microsoft.com/office/drawing/2014/main" id="{2611939B-354F-4596-2180-5D96A6376D95}"/>
              </a:ext>
            </a:extLst>
          </p:cNvPr>
          <p:cNvSpPr/>
          <p:nvPr/>
        </p:nvSpPr>
        <p:spPr>
          <a:xfrm>
            <a:off x="744275" y="2151905"/>
            <a:ext cx="1088321" cy="115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4FAC93FA-0569-66AB-56E6-772E26C52799}"/>
              </a:ext>
            </a:extLst>
          </p:cNvPr>
          <p:cNvSpPr/>
          <p:nvPr/>
        </p:nvSpPr>
        <p:spPr>
          <a:xfrm>
            <a:off x="2627901" y="3065372"/>
            <a:ext cx="1687997" cy="8842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808000"/>
              </a:highlight>
            </a:endParaRPr>
          </a:p>
        </p:txBody>
      </p:sp>
      <p:grpSp>
        <p:nvGrpSpPr>
          <p:cNvPr id="31" name="Group 30">
            <a:extLst>
              <a:ext uri="{FF2B5EF4-FFF2-40B4-BE49-F238E27FC236}">
                <a16:creationId xmlns:a16="http://schemas.microsoft.com/office/drawing/2014/main" id="{3691377D-B7EF-C67F-736B-9A03EDF422A8}"/>
              </a:ext>
            </a:extLst>
          </p:cNvPr>
          <p:cNvGrpSpPr/>
          <p:nvPr/>
        </p:nvGrpSpPr>
        <p:grpSpPr>
          <a:xfrm>
            <a:off x="5512979" y="1792370"/>
            <a:ext cx="1063256" cy="410559"/>
            <a:chOff x="2413591" y="1895030"/>
            <a:chExt cx="744279" cy="354972"/>
          </a:xfrm>
        </p:grpSpPr>
        <p:sp>
          <p:nvSpPr>
            <p:cNvPr id="32" name="Double Bracket 31">
              <a:extLst>
                <a:ext uri="{FF2B5EF4-FFF2-40B4-BE49-F238E27FC236}">
                  <a16:creationId xmlns:a16="http://schemas.microsoft.com/office/drawing/2014/main" id="{60591F78-590F-8FED-5D8B-ACC8B34B38FE}"/>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DB8EB95B-BAC5-CFE7-93CF-567C78CD13FA}"/>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4</a:t>
              </a:r>
            </a:p>
          </p:txBody>
        </p:sp>
      </p:grpSp>
      <p:grpSp>
        <p:nvGrpSpPr>
          <p:cNvPr id="34" name="Group 33">
            <a:extLst>
              <a:ext uri="{FF2B5EF4-FFF2-40B4-BE49-F238E27FC236}">
                <a16:creationId xmlns:a16="http://schemas.microsoft.com/office/drawing/2014/main" id="{FF3EDF85-062F-704A-00C4-4B1F273055AB}"/>
              </a:ext>
            </a:extLst>
          </p:cNvPr>
          <p:cNvGrpSpPr/>
          <p:nvPr/>
        </p:nvGrpSpPr>
        <p:grpSpPr>
          <a:xfrm>
            <a:off x="6027904" y="2717517"/>
            <a:ext cx="1063256" cy="410559"/>
            <a:chOff x="2413591" y="1895030"/>
            <a:chExt cx="744279" cy="354972"/>
          </a:xfrm>
        </p:grpSpPr>
        <p:sp>
          <p:nvSpPr>
            <p:cNvPr id="35" name="Double Bracket 34">
              <a:extLst>
                <a:ext uri="{FF2B5EF4-FFF2-40B4-BE49-F238E27FC236}">
                  <a16:creationId xmlns:a16="http://schemas.microsoft.com/office/drawing/2014/main" id="{9CE863AB-B4FA-C40C-9802-780D18DCDF7A}"/>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6" name="Rectangle 35">
              <a:extLst>
                <a:ext uri="{FF2B5EF4-FFF2-40B4-BE49-F238E27FC236}">
                  <a16:creationId xmlns:a16="http://schemas.microsoft.com/office/drawing/2014/main" id="{4C525339-E130-49F2-5268-D86171EA3A1B}"/>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5</a:t>
              </a:r>
            </a:p>
          </p:txBody>
        </p:sp>
      </p:grpSp>
      <p:sp>
        <p:nvSpPr>
          <p:cNvPr id="37" name="Rectangle 36">
            <a:extLst>
              <a:ext uri="{FF2B5EF4-FFF2-40B4-BE49-F238E27FC236}">
                <a16:creationId xmlns:a16="http://schemas.microsoft.com/office/drawing/2014/main" id="{34F83401-19A8-C5D4-C108-9E48CBB843A8}"/>
              </a:ext>
            </a:extLst>
          </p:cNvPr>
          <p:cNvSpPr/>
          <p:nvPr/>
        </p:nvSpPr>
        <p:spPr>
          <a:xfrm>
            <a:off x="5207001" y="2151905"/>
            <a:ext cx="757864" cy="102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977EB2F9-9218-FE87-CC2C-5EADF21BC3CE}"/>
              </a:ext>
            </a:extLst>
          </p:cNvPr>
          <p:cNvSpPr/>
          <p:nvPr/>
        </p:nvSpPr>
        <p:spPr>
          <a:xfrm>
            <a:off x="6084999" y="3067545"/>
            <a:ext cx="354529" cy="13169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9CE940DD-51B3-74D4-E10A-2A3F2D48CD5C}"/>
              </a:ext>
            </a:extLst>
          </p:cNvPr>
          <p:cNvSpPr/>
          <p:nvPr/>
        </p:nvSpPr>
        <p:spPr>
          <a:xfrm>
            <a:off x="2768268" y="2099589"/>
            <a:ext cx="339100" cy="1503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itle 1">
            <a:extLst>
              <a:ext uri="{FF2B5EF4-FFF2-40B4-BE49-F238E27FC236}">
                <a16:creationId xmlns:a16="http://schemas.microsoft.com/office/drawing/2014/main" id="{EE6DC823-C40E-AA30-2716-49751FA11E8B}"/>
              </a:ext>
            </a:extLst>
          </p:cNvPr>
          <p:cNvSpPr>
            <a:spLocks noGrp="1"/>
          </p:cNvSpPr>
          <p:nvPr>
            <p:ph type="title"/>
          </p:nvPr>
        </p:nvSpPr>
        <p:spPr>
          <a:xfrm>
            <a:off x="1155499" y="169436"/>
            <a:ext cx="7793037" cy="847725"/>
          </a:xfrm>
        </p:spPr>
        <p:txBody>
          <a:bodyPr/>
          <a:lstStyle/>
          <a:p>
            <a:r>
              <a:rPr lang="en-CA" dirty="0"/>
              <a:t>Ordering transactions</a:t>
            </a:r>
          </a:p>
        </p:txBody>
      </p:sp>
      <p:sp>
        <p:nvSpPr>
          <p:cNvPr id="16" name="Cross 15">
            <a:extLst>
              <a:ext uri="{FF2B5EF4-FFF2-40B4-BE49-F238E27FC236}">
                <a16:creationId xmlns:a16="http://schemas.microsoft.com/office/drawing/2014/main" id="{03B17D72-6909-BF9A-2F0F-EFF94B7E7CFF}"/>
              </a:ext>
            </a:extLst>
          </p:cNvPr>
          <p:cNvSpPr/>
          <p:nvPr/>
        </p:nvSpPr>
        <p:spPr>
          <a:xfrm rot="2870202">
            <a:off x="1725292" y="2109690"/>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1" name="Cross 20">
            <a:extLst>
              <a:ext uri="{FF2B5EF4-FFF2-40B4-BE49-F238E27FC236}">
                <a16:creationId xmlns:a16="http://schemas.microsoft.com/office/drawing/2014/main" id="{12D2EEB5-11F0-6F81-5E35-A8C40F39A2D6}"/>
              </a:ext>
            </a:extLst>
          </p:cNvPr>
          <p:cNvSpPr/>
          <p:nvPr/>
        </p:nvSpPr>
        <p:spPr>
          <a:xfrm rot="2870202">
            <a:off x="3015375" y="2081331"/>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5" name="Cross 24">
            <a:extLst>
              <a:ext uri="{FF2B5EF4-FFF2-40B4-BE49-F238E27FC236}">
                <a16:creationId xmlns:a16="http://schemas.microsoft.com/office/drawing/2014/main" id="{631FE3DA-7C35-ECF4-7859-6816194D645C}"/>
              </a:ext>
            </a:extLst>
          </p:cNvPr>
          <p:cNvSpPr/>
          <p:nvPr/>
        </p:nvSpPr>
        <p:spPr>
          <a:xfrm rot="2870202">
            <a:off x="5871482" y="2107389"/>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6" name="Cross 25">
            <a:extLst>
              <a:ext uri="{FF2B5EF4-FFF2-40B4-BE49-F238E27FC236}">
                <a16:creationId xmlns:a16="http://schemas.microsoft.com/office/drawing/2014/main" id="{5347B746-346E-4AEC-3583-2301E97BE817}"/>
              </a:ext>
            </a:extLst>
          </p:cNvPr>
          <p:cNvSpPr/>
          <p:nvPr/>
        </p:nvSpPr>
        <p:spPr>
          <a:xfrm rot="2870202">
            <a:off x="6327793" y="3015995"/>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7" name="Cross 26">
            <a:extLst>
              <a:ext uri="{FF2B5EF4-FFF2-40B4-BE49-F238E27FC236}">
                <a16:creationId xmlns:a16="http://schemas.microsoft.com/office/drawing/2014/main" id="{584CDE28-B6BB-A467-6C39-7683BD4CDA0C}"/>
              </a:ext>
            </a:extLst>
          </p:cNvPr>
          <p:cNvSpPr/>
          <p:nvPr/>
        </p:nvSpPr>
        <p:spPr>
          <a:xfrm rot="2870202">
            <a:off x="4214918" y="3030741"/>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 name="Oval 1">
            <a:extLst>
              <a:ext uri="{FF2B5EF4-FFF2-40B4-BE49-F238E27FC236}">
                <a16:creationId xmlns:a16="http://schemas.microsoft.com/office/drawing/2014/main" id="{960830F5-7489-3C3C-38B0-889648A18591}"/>
              </a:ext>
            </a:extLst>
          </p:cNvPr>
          <p:cNvSpPr/>
          <p:nvPr/>
        </p:nvSpPr>
        <p:spPr>
          <a:xfrm>
            <a:off x="5014913" y="1318639"/>
            <a:ext cx="3207854" cy="30300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644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230313" y="469900"/>
            <a:ext cx="1938031" cy="466152"/>
          </a:xfrm>
        </p:spPr>
        <p:txBody>
          <a:bodyPr wrap="none" lIns="41275" tIns="17462" rIns="41275" bIns="17462" anchor="t">
            <a:spAutoFit/>
          </a:bodyPr>
          <a:lstStyle/>
          <a:p>
            <a:pPr eaLnBrk="1" hangingPunct="1"/>
            <a:r>
              <a:rPr lang="en-US" altLang="en-US" dirty="0"/>
              <a:t>An example</a:t>
            </a:r>
          </a:p>
        </p:txBody>
      </p:sp>
      <p:sp>
        <p:nvSpPr>
          <p:cNvPr id="11267" name="Rectangle 3"/>
          <p:cNvSpPr>
            <a:spLocks noGrp="1" noChangeArrowheads="1"/>
          </p:cNvSpPr>
          <p:nvPr>
            <p:ph type="body" idx="4294967295"/>
          </p:nvPr>
        </p:nvSpPr>
        <p:spPr>
          <a:xfrm>
            <a:off x="44451" y="1313129"/>
            <a:ext cx="9293859" cy="5230890"/>
          </a:xfrm>
        </p:spPr>
        <p:txBody>
          <a:bodyPr lIns="92075" tIns="46038" rIns="92075" bIns="46038"/>
          <a:lstStyle/>
          <a:p>
            <a:pPr marL="285750" indent="-285750" eaLnBrk="1" hangingPunct="1">
              <a:defRPr/>
            </a:pPr>
            <a:r>
              <a:rPr lang="en-US" altLang="en-US" sz="2400" dirty="0"/>
              <a:t>Multiplayer game …</a:t>
            </a:r>
          </a:p>
          <a:p>
            <a:pPr marL="685800" lvl="1" eaLnBrk="1" hangingPunct="1">
              <a:defRPr/>
            </a:pPr>
            <a:r>
              <a:rPr lang="en-US" altLang="en-US" sz="2000" dirty="0"/>
              <a:t>Distributed implementations generally use replicated state: each player has its own view of the world.</a:t>
            </a:r>
          </a:p>
          <a:p>
            <a:pPr marL="685800" lvl="1" eaLnBrk="1" hangingPunct="1">
              <a:defRPr/>
            </a:pPr>
            <a:r>
              <a:rPr lang="en-US" altLang="en-US" sz="2000" dirty="0"/>
              <a:t>Object </a:t>
            </a:r>
            <a:r>
              <a:rPr lang="en-US" altLang="en-US" sz="2000" b="1" i="1" dirty="0"/>
              <a:t>A</a:t>
            </a:r>
            <a:r>
              <a:rPr lang="en-US" altLang="en-US" sz="2000" dirty="0"/>
              <a:t> (the target) and the “world” are  replicated as </a:t>
            </a:r>
            <a:r>
              <a:rPr lang="en-US" altLang="en-US" sz="2000" b="1" i="1" dirty="0"/>
              <a:t>S</a:t>
            </a:r>
            <a:r>
              <a:rPr lang="en-US" altLang="en-US" sz="2000" b="1" i="1" baseline="-25000" dirty="0"/>
              <a:t>1</a:t>
            </a:r>
            <a:r>
              <a:rPr lang="en-US" altLang="en-US" sz="2000" dirty="0"/>
              <a:t> and </a:t>
            </a:r>
            <a:r>
              <a:rPr lang="en-US" altLang="en-US" sz="2000" b="1" i="1" dirty="0"/>
              <a:t>S</a:t>
            </a:r>
            <a:r>
              <a:rPr lang="en-US" altLang="en-US" sz="2000" b="1" i="1" baseline="-25000" dirty="0"/>
              <a:t>2</a:t>
            </a:r>
            <a:r>
              <a:rPr lang="en-US" altLang="en-US" sz="2000" dirty="0"/>
              <a:t> </a:t>
            </a:r>
          </a:p>
          <a:p>
            <a:pPr eaLnBrk="1" hangingPunct="1">
              <a:defRPr/>
            </a:pPr>
            <a:r>
              <a:rPr lang="en-US" altLang="en-US" dirty="0"/>
              <a:t>… p</a:t>
            </a:r>
            <a:r>
              <a:rPr lang="en-US" altLang="en-US" sz="2400" dirty="0"/>
              <a:t>layers shoot the same target at about the same time</a:t>
            </a:r>
          </a:p>
          <a:p>
            <a:pPr marL="685800" lvl="1" eaLnBrk="1" hangingPunct="1">
              <a:defRPr/>
            </a:pPr>
            <a:r>
              <a:rPr lang="en-US" altLang="en-US" sz="2000" dirty="0"/>
              <a:t>Players shot at local times </a:t>
            </a:r>
            <a:r>
              <a:rPr lang="en-US" altLang="en-US" sz="2000" b="1" i="1" dirty="0"/>
              <a:t>t</a:t>
            </a:r>
            <a:r>
              <a:rPr lang="en-US" altLang="en-US" sz="2000" b="1" i="1" baseline="-25000" dirty="0"/>
              <a:t>1</a:t>
            </a:r>
            <a:r>
              <a:rPr lang="en-US" altLang="en-US" sz="2000" dirty="0"/>
              <a:t> and </a:t>
            </a:r>
            <a:r>
              <a:rPr lang="en-US" altLang="en-US" sz="2000" b="1" i="1" dirty="0"/>
              <a:t>t</a:t>
            </a:r>
            <a:r>
              <a:rPr lang="en-US" altLang="en-US" sz="2000" b="1" i="1" baseline="-25000" dirty="0"/>
              <a:t>2</a:t>
            </a:r>
            <a:r>
              <a:rPr lang="en-US" altLang="en-US" sz="2000" dirty="0"/>
              <a:t> on two replicas </a:t>
            </a:r>
            <a:r>
              <a:rPr lang="en-US" altLang="en-US" sz="2000" b="1" i="1" dirty="0"/>
              <a:t>S</a:t>
            </a:r>
            <a:r>
              <a:rPr lang="en-US" altLang="en-US" sz="2000" b="1" i="1" baseline="-25000" dirty="0"/>
              <a:t>1</a:t>
            </a:r>
            <a:r>
              <a:rPr lang="en-US" altLang="en-US" sz="2000" dirty="0"/>
              <a:t> and </a:t>
            </a:r>
            <a:r>
              <a:rPr lang="en-US" altLang="en-US" sz="2000" b="1" i="1" dirty="0"/>
              <a:t>S</a:t>
            </a:r>
            <a:r>
              <a:rPr lang="en-US" altLang="en-US" sz="2000" b="1" i="1" baseline="-25000" dirty="0"/>
              <a:t>2</a:t>
            </a:r>
            <a:r>
              <a:rPr lang="en-US" altLang="en-US" sz="2000" dirty="0"/>
              <a:t> </a:t>
            </a:r>
          </a:p>
          <a:p>
            <a:pPr marL="342900" lvl="1" indent="-342900" eaLnBrk="1" hangingPunct="1">
              <a:buClr>
                <a:schemeClr val="folHlink"/>
              </a:buClr>
              <a:buSzPct val="60000"/>
              <a:defRPr/>
            </a:pPr>
            <a:r>
              <a:rPr lang="en-US" altLang="en-US" sz="2800" dirty="0">
                <a:ea typeface="+mn-ea"/>
              </a:rPr>
              <a:t>Who gets the points?</a:t>
            </a:r>
          </a:p>
          <a:p>
            <a:pPr marL="685800" lvl="1" indent="-228600" eaLnBrk="1" hangingPunct="1">
              <a:defRPr/>
            </a:pPr>
            <a:r>
              <a:rPr lang="en-US" altLang="en-US" sz="2000" dirty="0"/>
              <a:t>Need to aggregate events into one consistent view. </a:t>
            </a:r>
          </a:p>
          <a:p>
            <a:pPr marL="285750" indent="-285750" eaLnBrk="1" hangingPunct="1">
              <a:defRPr/>
            </a:pPr>
            <a:endParaRPr lang="en-US" altLang="en-US" dirty="0"/>
          </a:p>
          <a:p>
            <a:pPr marL="285750" indent="-285750" eaLnBrk="1" hangingPunct="1">
              <a:defRPr/>
            </a:pPr>
            <a:endParaRPr lang="en-US" altLang="en-US" sz="3200" dirty="0"/>
          </a:p>
          <a:p>
            <a:pPr marL="285750" indent="-285750" eaLnBrk="1" hangingPunct="1">
              <a:defRPr/>
            </a:pPr>
            <a:endParaRPr lang="en-US" altLang="en-US" sz="3200"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087" y="4617720"/>
            <a:ext cx="3723482" cy="98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pic>
      <p:sp>
        <p:nvSpPr>
          <p:cNvPr id="2" name="Rectangle 1"/>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45" name="Rectangle 1"/>
          <p:cNvSpPr>
            <a:spLocks noChangeArrowheads="1"/>
          </p:cNvSpPr>
          <p:nvPr/>
        </p:nvSpPr>
        <p:spPr bwMode="auto">
          <a:xfrm>
            <a:off x="285432" y="5849771"/>
            <a:ext cx="836042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dirty="0">
                <a:solidFill>
                  <a:schemeClr val="tx2">
                    <a:lumMod val="60000"/>
                    <a:lumOff val="40000"/>
                  </a:schemeClr>
                </a:solidFill>
              </a:rPr>
              <a:t>Issues: Correctness. Overheads. Fairness.</a:t>
            </a:r>
          </a:p>
          <a:p>
            <a:pPr eaLnBrk="1" hangingPunct="1">
              <a:spcBef>
                <a:spcPct val="0"/>
              </a:spcBef>
              <a:buClrTx/>
              <a:buSzTx/>
              <a:buNone/>
            </a:pPr>
            <a:r>
              <a:rPr lang="en-US" altLang="en-US" sz="2400" i="1" dirty="0">
                <a:solidFill>
                  <a:schemeClr val="tx2">
                    <a:lumMod val="60000"/>
                    <a:lumOff val="40000"/>
                  </a:schemeClr>
                </a:solidFill>
              </a:rPr>
              <a:t>Room for application-specific solutions</a:t>
            </a:r>
            <a:endParaRPr lang="en-US" altLang="en-US" i="1"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P spid="102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DDB71-A137-AA29-05BD-79C0CAA34104}"/>
              </a:ext>
            </a:extLst>
          </p:cNvPr>
          <p:cNvSpPr>
            <a:spLocks noGrp="1"/>
          </p:cNvSpPr>
          <p:nvPr>
            <p:ph idx="1"/>
          </p:nvPr>
        </p:nvSpPr>
        <p:spPr>
          <a:xfrm>
            <a:off x="350874" y="4572000"/>
            <a:ext cx="8597662" cy="1257337"/>
          </a:xfrm>
        </p:spPr>
        <p:txBody>
          <a:bodyPr/>
          <a:lstStyle/>
          <a:p>
            <a:r>
              <a:rPr lang="en-CA" sz="2400" dirty="0"/>
              <a:t>Move timestamp within the transaction</a:t>
            </a:r>
          </a:p>
          <a:p>
            <a:pPr lvl="1"/>
            <a:r>
              <a:rPr lang="en-CA" sz="2000" dirty="0"/>
              <a:t>So that full uncertainty interval is within the transaction </a:t>
            </a:r>
          </a:p>
          <a:p>
            <a:r>
              <a:rPr lang="en-CA" sz="2400" dirty="0"/>
              <a:t>If needed </a:t>
            </a:r>
            <a:r>
              <a:rPr lang="en-CA" sz="1800" dirty="0"/>
              <a:t>(i.e., transaction is too short)</a:t>
            </a:r>
            <a:r>
              <a:rPr lang="en-CA" sz="2400" dirty="0"/>
              <a:t> extend the transaction </a:t>
            </a:r>
          </a:p>
          <a:p>
            <a:pPr lvl="1"/>
            <a:r>
              <a:rPr lang="en-CA" sz="2000" dirty="0"/>
              <a:t>i.e., delay releasing the resources</a:t>
            </a:r>
          </a:p>
          <a:p>
            <a:r>
              <a:rPr lang="en-CA" sz="2000" dirty="0"/>
              <a:t>This way conflicting transactions have timestamps that can be ordered without uncertainty </a:t>
            </a:r>
          </a:p>
          <a:p>
            <a:pPr marL="457200" lvl="1" indent="0">
              <a:buNone/>
            </a:pPr>
            <a:endParaRPr lang="en-CA" sz="2000" dirty="0"/>
          </a:p>
        </p:txBody>
      </p:sp>
      <p:cxnSp>
        <p:nvCxnSpPr>
          <p:cNvPr id="5" name="Straight Arrow Connector 4">
            <a:extLst>
              <a:ext uri="{FF2B5EF4-FFF2-40B4-BE49-F238E27FC236}">
                <a16:creationId xmlns:a16="http://schemas.microsoft.com/office/drawing/2014/main" id="{768CD236-1C49-54CA-95AE-D273EE2D29DB}"/>
              </a:ext>
            </a:extLst>
          </p:cNvPr>
          <p:cNvCxnSpPr/>
          <p:nvPr/>
        </p:nvCxnSpPr>
        <p:spPr>
          <a:xfrm>
            <a:off x="1552353" y="228600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A59A6EB-0484-91A8-6EC6-AFBB1D14872D}"/>
              </a:ext>
            </a:extLst>
          </p:cNvPr>
          <p:cNvSpPr/>
          <p:nvPr/>
        </p:nvSpPr>
        <p:spPr>
          <a:xfrm>
            <a:off x="7352414" y="241769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cxnSp>
        <p:nvCxnSpPr>
          <p:cNvPr id="17" name="Straight Arrow Connector 16">
            <a:extLst>
              <a:ext uri="{FF2B5EF4-FFF2-40B4-BE49-F238E27FC236}">
                <a16:creationId xmlns:a16="http://schemas.microsoft.com/office/drawing/2014/main" id="{0D8A78F0-55C1-D31A-5F08-6E0903FFBA11}"/>
              </a:ext>
            </a:extLst>
          </p:cNvPr>
          <p:cNvCxnSpPr/>
          <p:nvPr/>
        </p:nvCxnSpPr>
        <p:spPr>
          <a:xfrm>
            <a:off x="1552353" y="3199240"/>
            <a:ext cx="6347638" cy="0"/>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3B52124-B8B4-305E-03E0-3FDE7435E5E6}"/>
              </a:ext>
            </a:extLst>
          </p:cNvPr>
          <p:cNvSpPr/>
          <p:nvPr/>
        </p:nvSpPr>
        <p:spPr>
          <a:xfrm>
            <a:off x="7352414" y="3330936"/>
            <a:ext cx="675168" cy="2020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time</a:t>
            </a:r>
          </a:p>
        </p:txBody>
      </p:sp>
      <p:sp>
        <p:nvSpPr>
          <p:cNvPr id="28" name="Rectangle 27">
            <a:extLst>
              <a:ext uri="{FF2B5EF4-FFF2-40B4-BE49-F238E27FC236}">
                <a16:creationId xmlns:a16="http://schemas.microsoft.com/office/drawing/2014/main" id="{354369D4-C9AC-7D6E-C207-9EE3007CDA90}"/>
              </a:ext>
            </a:extLst>
          </p:cNvPr>
          <p:cNvSpPr/>
          <p:nvPr/>
        </p:nvSpPr>
        <p:spPr>
          <a:xfrm>
            <a:off x="643271" y="2392266"/>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1</a:t>
            </a:r>
          </a:p>
        </p:txBody>
      </p:sp>
      <p:sp>
        <p:nvSpPr>
          <p:cNvPr id="29" name="Rectangle 28">
            <a:extLst>
              <a:ext uri="{FF2B5EF4-FFF2-40B4-BE49-F238E27FC236}">
                <a16:creationId xmlns:a16="http://schemas.microsoft.com/office/drawing/2014/main" id="{9F761F89-738E-5ECE-6881-4C59ECF0C704}"/>
              </a:ext>
            </a:extLst>
          </p:cNvPr>
          <p:cNvSpPr/>
          <p:nvPr/>
        </p:nvSpPr>
        <p:spPr>
          <a:xfrm>
            <a:off x="643271" y="3280125"/>
            <a:ext cx="1419444" cy="2020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i="1" dirty="0"/>
              <a:t>Machine 2</a:t>
            </a:r>
          </a:p>
        </p:txBody>
      </p:sp>
      <p:grpSp>
        <p:nvGrpSpPr>
          <p:cNvPr id="31" name="Group 30">
            <a:extLst>
              <a:ext uri="{FF2B5EF4-FFF2-40B4-BE49-F238E27FC236}">
                <a16:creationId xmlns:a16="http://schemas.microsoft.com/office/drawing/2014/main" id="{3691377D-B7EF-C67F-736B-9A03EDF422A8}"/>
              </a:ext>
            </a:extLst>
          </p:cNvPr>
          <p:cNvGrpSpPr/>
          <p:nvPr/>
        </p:nvGrpSpPr>
        <p:grpSpPr>
          <a:xfrm>
            <a:off x="5512979" y="1760478"/>
            <a:ext cx="1084522" cy="442458"/>
            <a:chOff x="2413591" y="1867451"/>
            <a:chExt cx="759165" cy="382551"/>
          </a:xfrm>
        </p:grpSpPr>
        <p:sp>
          <p:nvSpPr>
            <p:cNvPr id="32" name="Double Bracket 31">
              <a:extLst>
                <a:ext uri="{FF2B5EF4-FFF2-40B4-BE49-F238E27FC236}">
                  <a16:creationId xmlns:a16="http://schemas.microsoft.com/office/drawing/2014/main" id="{60591F78-590F-8FED-5D8B-ACC8B34B38FE}"/>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DB8EB95B-BAC5-CFE7-93CF-567C78CD13FA}"/>
                </a:ext>
              </a:extLst>
            </p:cNvPr>
            <p:cNvSpPr/>
            <p:nvPr/>
          </p:nvSpPr>
          <p:spPr>
            <a:xfrm>
              <a:off x="2524172" y="1867451"/>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4</a:t>
              </a:r>
            </a:p>
          </p:txBody>
        </p:sp>
      </p:grpSp>
      <p:grpSp>
        <p:nvGrpSpPr>
          <p:cNvPr id="34" name="Group 33">
            <a:extLst>
              <a:ext uri="{FF2B5EF4-FFF2-40B4-BE49-F238E27FC236}">
                <a16:creationId xmlns:a16="http://schemas.microsoft.com/office/drawing/2014/main" id="{FF3EDF85-062F-704A-00C4-4B1F273055AB}"/>
              </a:ext>
            </a:extLst>
          </p:cNvPr>
          <p:cNvGrpSpPr/>
          <p:nvPr/>
        </p:nvGrpSpPr>
        <p:grpSpPr>
          <a:xfrm>
            <a:off x="6506368" y="2696251"/>
            <a:ext cx="1063256" cy="410559"/>
            <a:chOff x="2413591" y="1895030"/>
            <a:chExt cx="744279" cy="354972"/>
          </a:xfrm>
        </p:grpSpPr>
        <p:sp>
          <p:nvSpPr>
            <p:cNvPr id="35" name="Double Bracket 34">
              <a:extLst>
                <a:ext uri="{FF2B5EF4-FFF2-40B4-BE49-F238E27FC236}">
                  <a16:creationId xmlns:a16="http://schemas.microsoft.com/office/drawing/2014/main" id="{9CE863AB-B4FA-C40C-9802-780D18DCDF7A}"/>
                </a:ext>
              </a:extLst>
            </p:cNvPr>
            <p:cNvSpPr/>
            <p:nvPr/>
          </p:nvSpPr>
          <p:spPr>
            <a:xfrm>
              <a:off x="2413591" y="1926929"/>
              <a:ext cx="648584" cy="323073"/>
            </a:xfrm>
            <a:prstGeom prst="bracketPair">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36" name="Rectangle 35">
              <a:extLst>
                <a:ext uri="{FF2B5EF4-FFF2-40B4-BE49-F238E27FC236}">
                  <a16:creationId xmlns:a16="http://schemas.microsoft.com/office/drawing/2014/main" id="{4C525339-E130-49F2-5268-D86171EA3A1B}"/>
                </a:ext>
              </a:extLst>
            </p:cNvPr>
            <p:cNvSpPr/>
            <p:nvPr/>
          </p:nvSpPr>
          <p:spPr>
            <a:xfrm>
              <a:off x="2509286" y="1895030"/>
              <a:ext cx="648584" cy="323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CA" sz="1800" i="1" dirty="0"/>
                <a:t>T</a:t>
              </a:r>
              <a:r>
                <a:rPr lang="en-CA" sz="1800" i="1" baseline="-25000" dirty="0"/>
                <a:t>5</a:t>
              </a:r>
            </a:p>
          </p:txBody>
        </p:sp>
      </p:grpSp>
      <p:sp>
        <p:nvSpPr>
          <p:cNvPr id="37" name="Rectangle 36">
            <a:extLst>
              <a:ext uri="{FF2B5EF4-FFF2-40B4-BE49-F238E27FC236}">
                <a16:creationId xmlns:a16="http://schemas.microsoft.com/office/drawing/2014/main" id="{34F83401-19A8-C5D4-C108-9E48CBB843A8}"/>
              </a:ext>
            </a:extLst>
          </p:cNvPr>
          <p:cNvSpPr/>
          <p:nvPr/>
        </p:nvSpPr>
        <p:spPr>
          <a:xfrm>
            <a:off x="5200651" y="2151905"/>
            <a:ext cx="1238878" cy="89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977EB2F9-9218-FE87-CC2C-5EADF21BC3CE}"/>
              </a:ext>
            </a:extLst>
          </p:cNvPr>
          <p:cNvSpPr/>
          <p:nvPr/>
        </p:nvSpPr>
        <p:spPr>
          <a:xfrm>
            <a:off x="6506369" y="3047383"/>
            <a:ext cx="909190" cy="13175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itle 1">
            <a:extLst>
              <a:ext uri="{FF2B5EF4-FFF2-40B4-BE49-F238E27FC236}">
                <a16:creationId xmlns:a16="http://schemas.microsoft.com/office/drawing/2014/main" id="{EE6DC823-C40E-AA30-2716-49751FA11E8B}"/>
              </a:ext>
            </a:extLst>
          </p:cNvPr>
          <p:cNvSpPr>
            <a:spLocks noGrp="1"/>
          </p:cNvSpPr>
          <p:nvPr>
            <p:ph type="title"/>
          </p:nvPr>
        </p:nvSpPr>
        <p:spPr>
          <a:xfrm>
            <a:off x="1155499" y="169436"/>
            <a:ext cx="7793037" cy="847725"/>
          </a:xfrm>
        </p:spPr>
        <p:txBody>
          <a:bodyPr/>
          <a:lstStyle/>
          <a:p>
            <a:r>
              <a:rPr lang="en-CA" dirty="0"/>
              <a:t>Spanner solution</a:t>
            </a:r>
          </a:p>
        </p:txBody>
      </p:sp>
      <p:sp>
        <p:nvSpPr>
          <p:cNvPr id="25" name="Cross 24">
            <a:extLst>
              <a:ext uri="{FF2B5EF4-FFF2-40B4-BE49-F238E27FC236}">
                <a16:creationId xmlns:a16="http://schemas.microsoft.com/office/drawing/2014/main" id="{631FE3DA-7C35-ECF4-7859-6816194D645C}"/>
              </a:ext>
            </a:extLst>
          </p:cNvPr>
          <p:cNvSpPr/>
          <p:nvPr/>
        </p:nvSpPr>
        <p:spPr>
          <a:xfrm rot="2870202">
            <a:off x="5846082" y="2148664"/>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6" name="Cross 25">
            <a:extLst>
              <a:ext uri="{FF2B5EF4-FFF2-40B4-BE49-F238E27FC236}">
                <a16:creationId xmlns:a16="http://schemas.microsoft.com/office/drawing/2014/main" id="{5347B746-346E-4AEC-3583-2301E97BE817}"/>
              </a:ext>
            </a:extLst>
          </p:cNvPr>
          <p:cNvSpPr/>
          <p:nvPr/>
        </p:nvSpPr>
        <p:spPr>
          <a:xfrm rot="2870202">
            <a:off x="6838156" y="3026628"/>
            <a:ext cx="214606" cy="186478"/>
          </a:xfrm>
          <a:prstGeom prst="plus">
            <a:avLst>
              <a:gd name="adj" fmla="val 4298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0"/>
              <a:solidFill>
                <a:schemeClr val="tx1"/>
              </a:solidFill>
              <a:effectLst>
                <a:outerShdw blurRad="38100" dist="19050" dir="2700000" algn="tl" rotWithShape="0">
                  <a:schemeClr val="dk1">
                    <a:alpha val="40000"/>
                  </a:schemeClr>
                </a:outerShdw>
              </a:effectLst>
            </a:endParaRPr>
          </a:p>
        </p:txBody>
      </p:sp>
      <p:sp>
        <p:nvSpPr>
          <p:cNvPr id="2" name="Oval 1">
            <a:extLst>
              <a:ext uri="{FF2B5EF4-FFF2-40B4-BE49-F238E27FC236}">
                <a16:creationId xmlns:a16="http://schemas.microsoft.com/office/drawing/2014/main" id="{960830F5-7489-3C3C-38B0-889648A18591}"/>
              </a:ext>
            </a:extLst>
          </p:cNvPr>
          <p:cNvSpPr/>
          <p:nvPr/>
        </p:nvSpPr>
        <p:spPr>
          <a:xfrm>
            <a:off x="5014913" y="1318639"/>
            <a:ext cx="3207854" cy="30300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1329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96606" y="1093788"/>
            <a:ext cx="8747394" cy="5248275"/>
          </a:xfrm>
        </p:spPr>
        <p:txBody>
          <a:bodyPr/>
          <a:lstStyle/>
          <a:p>
            <a:pPr eaLnBrk="1" hangingPunct="1">
              <a:lnSpc>
                <a:spcPct val="90000"/>
              </a:lnSpc>
            </a:pPr>
            <a:endParaRPr lang="en-US" altLang="en-US" dirty="0"/>
          </a:p>
          <a:p>
            <a:pPr eaLnBrk="1" hangingPunct="1">
              <a:lnSpc>
                <a:spcPct val="90000"/>
              </a:lnSpc>
            </a:pPr>
            <a:r>
              <a:rPr lang="en-US" altLang="en-US" dirty="0"/>
              <a:t>We’ve established that clocks can not be </a:t>
            </a:r>
            <a:r>
              <a:rPr lang="en-US" altLang="en-US" i="1" dirty="0">
                <a:solidFill>
                  <a:schemeClr val="tx2"/>
                </a:solidFill>
              </a:rPr>
              <a:t>perfectly</a:t>
            </a:r>
            <a:r>
              <a:rPr lang="en-US" altLang="en-US" dirty="0"/>
              <a:t> synchronized</a:t>
            </a:r>
            <a:r>
              <a:rPr lang="en-US" altLang="en-US" sz="2000" dirty="0"/>
              <a:t> (and atomic clocks are costly)</a:t>
            </a:r>
            <a:r>
              <a:rPr lang="en-US" altLang="en-US" dirty="0"/>
              <a:t>. </a:t>
            </a:r>
          </a:p>
          <a:p>
            <a:pPr eaLnBrk="1" hangingPunct="1">
              <a:lnSpc>
                <a:spcPct val="90000"/>
              </a:lnSpc>
            </a:pPr>
            <a:endParaRPr lang="en-US" altLang="en-US" dirty="0"/>
          </a:p>
          <a:p>
            <a:pPr eaLnBrk="1" hangingPunct="1">
              <a:lnSpc>
                <a:spcPct val="90000"/>
              </a:lnSpc>
            </a:pPr>
            <a:r>
              <a:rPr lang="en-US" altLang="en-US" dirty="0"/>
              <a:t>What can one do in these conditions? </a:t>
            </a:r>
          </a:p>
          <a:p>
            <a:pPr lvl="1" eaLnBrk="1" hangingPunct="1">
              <a:lnSpc>
                <a:spcPct val="90000"/>
              </a:lnSpc>
            </a:pPr>
            <a:r>
              <a:rPr lang="en-US" altLang="en-US" dirty="0"/>
              <a:t>Get a better estimate of time</a:t>
            </a:r>
          </a:p>
          <a:p>
            <a:pPr lvl="2" eaLnBrk="1" hangingPunct="1">
              <a:lnSpc>
                <a:spcPct val="90000"/>
              </a:lnSpc>
            </a:pPr>
            <a:r>
              <a:rPr lang="en-US" altLang="en-US" dirty="0"/>
              <a:t>e.g., use GPS to extract time in your system / </a:t>
            </a:r>
          </a:p>
          <a:p>
            <a:pPr lvl="1" eaLnBrk="1" hangingPunct="1">
              <a:lnSpc>
                <a:spcPct val="90000"/>
              </a:lnSpc>
            </a:pPr>
            <a:r>
              <a:rPr lang="en-US" altLang="en-US" dirty="0"/>
              <a:t>Expose uncertainty and design the system to take drift into account</a:t>
            </a:r>
          </a:p>
          <a:p>
            <a:pPr lvl="2" eaLnBrk="1" hangingPunct="1">
              <a:lnSpc>
                <a:spcPct val="90000"/>
              </a:lnSpc>
            </a:pPr>
            <a:r>
              <a:rPr lang="en-US" altLang="en-US" dirty="0"/>
              <a:t>Example 1: Google’s Spanner – Extended time API</a:t>
            </a:r>
          </a:p>
          <a:p>
            <a:pPr lvl="2" eaLnBrk="1" hangingPunct="1">
              <a:lnSpc>
                <a:spcPct val="90000"/>
              </a:lnSpc>
            </a:pPr>
            <a:r>
              <a:rPr lang="en-US" altLang="en-US" dirty="0"/>
              <a:t>Example 2: Server design to provide at-most-once semantics</a:t>
            </a:r>
          </a:p>
          <a:p>
            <a:pPr lvl="1" eaLnBrk="1" hangingPunct="1">
              <a:lnSpc>
                <a:spcPct val="90000"/>
              </a:lnSpc>
            </a:pPr>
            <a:r>
              <a:rPr lang="en-US" altLang="en-US" dirty="0"/>
              <a:t>Give up physical clocks!</a:t>
            </a:r>
          </a:p>
          <a:p>
            <a:pPr lvl="2" eaLnBrk="1" hangingPunct="1">
              <a:lnSpc>
                <a:spcPct val="90000"/>
              </a:lnSpc>
            </a:pPr>
            <a:r>
              <a:rPr lang="en-US" altLang="en-US" dirty="0"/>
              <a:t>Consider only event order - Logical clocks </a:t>
            </a:r>
          </a:p>
          <a:p>
            <a:pPr lvl="1" eaLnBrk="1" hangingPunct="1">
              <a:lnSpc>
                <a:spcPct val="90000"/>
              </a:lnSpc>
            </a:pPr>
            <a:endParaRPr lang="en-US" altLang="en-US" dirty="0">
              <a:solidFill>
                <a:schemeClr val="tx2"/>
              </a:solidFill>
            </a:endParaRPr>
          </a:p>
        </p:txBody>
      </p:sp>
      <p:sp>
        <p:nvSpPr>
          <p:cNvPr id="27651" name="Rectangle 4"/>
          <p:cNvSpPr>
            <a:spLocks noGrp="1" noChangeArrowheads="1"/>
          </p:cNvSpPr>
          <p:nvPr>
            <p:ph type="title"/>
          </p:nvPr>
        </p:nvSpPr>
        <p:spPr>
          <a:xfrm>
            <a:off x="1150938" y="214313"/>
            <a:ext cx="7793037" cy="847725"/>
          </a:xfrm>
        </p:spPr>
        <p:txBody>
          <a:bodyPr/>
          <a:lstStyle/>
          <a:p>
            <a:pPr eaLnBrk="1" hangingPunct="1"/>
            <a:endParaRPr lang="en-US" altLang="en-US"/>
          </a:p>
        </p:txBody>
      </p:sp>
      <p:sp>
        <p:nvSpPr>
          <p:cNvPr id="5" name="Rectangle 4"/>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4021F14A-9124-3943-A4D8-28C7E07C7492}"/>
              </a:ext>
            </a:extLst>
          </p:cNvPr>
          <p:cNvSpPr/>
          <p:nvPr/>
        </p:nvSpPr>
        <p:spPr>
          <a:xfrm>
            <a:off x="517708" y="5082364"/>
            <a:ext cx="8505190" cy="435937"/>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145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889E-6 4.81481E-6 L -1.38889E-6 0.00023 " pathEditMode="relative" rAng="0" ptsTypes="AA">
                                      <p:cBhvr>
                                        <p:cTn id="6" dur="2000" fill="hold"/>
                                        <p:tgtEl>
                                          <p:spTgt spid="2"/>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993062" cy="847725"/>
          </a:xfrm>
        </p:spPr>
        <p:txBody>
          <a:bodyPr/>
          <a:lstStyle/>
          <a:p>
            <a:pPr eaLnBrk="1" hangingPunct="1"/>
            <a:r>
              <a:rPr lang="en-US" altLang="en-US"/>
              <a:t>Efficient </a:t>
            </a:r>
            <a:r>
              <a:rPr lang="en-US" altLang="en-US" sz="4400" u="sng"/>
              <a:t>at-most-once</a:t>
            </a:r>
            <a:r>
              <a:rPr lang="en-US" altLang="en-US"/>
              <a:t> message delivery</a:t>
            </a:r>
          </a:p>
        </p:txBody>
      </p:sp>
      <p:sp>
        <p:nvSpPr>
          <p:cNvPr id="481283" name="Rectangle 3"/>
          <p:cNvSpPr>
            <a:spLocks noGrp="1" noChangeArrowheads="1"/>
          </p:cNvSpPr>
          <p:nvPr>
            <p:ph type="body" idx="1"/>
          </p:nvPr>
        </p:nvSpPr>
        <p:spPr>
          <a:xfrm>
            <a:off x="207963" y="1319499"/>
            <a:ext cx="8936037" cy="5326063"/>
          </a:xfrm>
          <a:solidFill>
            <a:schemeClr val="bg1"/>
          </a:solidFill>
        </p:spPr>
        <p:txBody>
          <a:bodyPr/>
          <a:lstStyle/>
          <a:p>
            <a:pPr eaLnBrk="1" hangingPunct="1">
              <a:lnSpc>
                <a:spcPct val="90000"/>
              </a:lnSpc>
              <a:buFont typeface="Wingdings" panose="05000000000000000000" pitchFamily="2" charset="2"/>
              <a:buNone/>
              <a:defRPr/>
            </a:pPr>
            <a:r>
              <a:rPr lang="en-US" altLang="en-US" sz="2400" dirty="0">
                <a:solidFill>
                  <a:schemeClr val="tx2">
                    <a:lumMod val="75000"/>
                  </a:schemeClr>
                </a:solidFill>
              </a:rPr>
              <a:t>Goal : </a:t>
            </a:r>
            <a:r>
              <a:rPr lang="en-US" altLang="en-US" sz="2400" dirty="0"/>
              <a:t>Server has to identify previously served requests to implement at-most-once semantics</a:t>
            </a:r>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r>
              <a:rPr lang="en-US" altLang="en-US" sz="2400" dirty="0">
                <a:solidFill>
                  <a:srgbClr val="FF0000"/>
                </a:solidFill>
              </a:rPr>
              <a:t>[New] Assumptions:  </a:t>
            </a:r>
          </a:p>
          <a:p>
            <a:pPr eaLnBrk="1" hangingPunct="1">
              <a:lnSpc>
                <a:spcPct val="90000"/>
              </a:lnSpc>
              <a:defRPr/>
            </a:pPr>
            <a:r>
              <a:rPr lang="en-US" altLang="en-US" sz="2400" dirty="0"/>
              <a:t>No bound on message propagation time</a:t>
            </a:r>
          </a:p>
          <a:p>
            <a:pPr eaLnBrk="1" hangingPunct="1">
              <a:lnSpc>
                <a:spcPct val="90000"/>
              </a:lnSpc>
              <a:defRPr/>
            </a:pPr>
            <a:r>
              <a:rPr lang="en-US" altLang="en-US" sz="2400" dirty="0"/>
              <a:t>There is a bound on clock drift</a:t>
            </a:r>
          </a:p>
          <a:p>
            <a:pPr lvl="1" eaLnBrk="1" hangingPunct="1">
              <a:lnSpc>
                <a:spcPct val="90000"/>
              </a:lnSpc>
              <a:defRPr/>
            </a:pPr>
            <a:r>
              <a:rPr lang="en-US" altLang="en-US" sz="1800" dirty="0"/>
              <a:t>any two clocks in the system differ by at most </a:t>
            </a:r>
            <a:r>
              <a:rPr lang="en-US" altLang="en-US" sz="1800" i="1" dirty="0" err="1"/>
              <a:t>MaxClockDrift</a:t>
            </a:r>
            <a:endParaRPr lang="en-US" altLang="en-US" sz="1800" i="1" dirty="0"/>
          </a:p>
          <a:p>
            <a:pPr eaLnBrk="1" hangingPunct="1">
              <a:defRPr/>
            </a:pPr>
            <a:r>
              <a:rPr lang="en-US" altLang="en-US" sz="2400" dirty="0"/>
              <a:t>Client may resend messages for up to </a:t>
            </a:r>
            <a:r>
              <a:rPr lang="en-US" altLang="en-US" sz="2400" i="1" dirty="0" err="1"/>
              <a:t>MaxLifeTime</a:t>
            </a:r>
            <a:r>
              <a:rPr lang="en-US" altLang="en-US" sz="2400" i="1" dirty="0"/>
              <a:t>  </a:t>
            </a:r>
          </a:p>
          <a:p>
            <a:pPr lvl="1" eaLnBrk="1" hangingPunct="1">
              <a:defRPr/>
            </a:pPr>
            <a:r>
              <a:rPr lang="en-US" altLang="en-US" sz="1800" i="1" dirty="0"/>
              <a:t>after that reports error to application</a:t>
            </a:r>
            <a:endParaRPr lang="en-US" altLang="en-US" sz="2000" dirty="0"/>
          </a:p>
          <a:p>
            <a:pPr eaLnBrk="1" hangingPunct="1">
              <a:lnSpc>
                <a:spcPct val="90000"/>
              </a:lnSpc>
              <a:buFont typeface="Wingdings" panose="05000000000000000000" pitchFamily="2" charset="2"/>
              <a:buNone/>
              <a:defRPr/>
            </a:pPr>
            <a:endParaRPr lang="en-US" altLang="en-US" sz="2400" b="1" dirty="0"/>
          </a:p>
          <a:p>
            <a:pPr eaLnBrk="1" hangingPunct="1">
              <a:lnSpc>
                <a:spcPct val="90000"/>
              </a:lnSpc>
              <a:buFont typeface="Wingdings" panose="05000000000000000000" pitchFamily="2" charset="2"/>
              <a:buNone/>
              <a:defRPr/>
            </a:pPr>
            <a:r>
              <a:rPr lang="en-US" altLang="en-US" sz="2400" dirty="0">
                <a:solidFill>
                  <a:schemeClr val="tx2">
                    <a:lumMod val="75000"/>
                  </a:schemeClr>
                </a:solidFill>
              </a:rPr>
              <a:t>Issues</a:t>
            </a:r>
          </a:p>
          <a:p>
            <a:pPr eaLnBrk="1" hangingPunct="1">
              <a:lnSpc>
                <a:spcPct val="90000"/>
              </a:lnSpc>
              <a:defRPr/>
            </a:pPr>
            <a:r>
              <a:rPr lang="en-US" altLang="en-US" sz="2400" dirty="0"/>
              <a:t>1: For how long to maintain ‘transaction’ data?</a:t>
            </a:r>
          </a:p>
          <a:p>
            <a:pPr eaLnBrk="1" hangingPunct="1">
              <a:lnSpc>
                <a:spcPct val="90000"/>
              </a:lnSpc>
              <a:defRPr/>
            </a:pPr>
            <a:r>
              <a:rPr lang="en-US" altLang="en-US" sz="2400" dirty="0"/>
              <a:t>2: How to deal with server failures?  </a:t>
            </a:r>
          </a:p>
          <a:p>
            <a:pPr lvl="1" eaLnBrk="1" hangingPunct="1">
              <a:lnSpc>
                <a:spcPct val="90000"/>
              </a:lnSpc>
              <a:defRPr/>
            </a:pPr>
            <a:r>
              <a:rPr lang="en-US" altLang="en-US" sz="2000" dirty="0"/>
              <a:t>(minimize the state that is persistently stored, when to restart)</a:t>
            </a:r>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endParaRPr lang="en-US" altLang="en-US" sz="2000" dirty="0"/>
          </a:p>
        </p:txBody>
      </p:sp>
      <p:sp>
        <p:nvSpPr>
          <p:cNvPr id="5" name="Rectangle 4"/>
          <p:cNvSpPr/>
          <p:nvPr/>
        </p:nvSpPr>
        <p:spPr>
          <a:xfrm>
            <a:off x="207964" y="2401057"/>
            <a:ext cx="8514932" cy="2603790"/>
          </a:xfrm>
          <a:prstGeom prst="rect">
            <a:avLst/>
          </a:prstGeom>
          <a:solidFill>
            <a:schemeClr val="bg1"/>
          </a:solidFill>
        </p:spPr>
        <p:txBody>
          <a:bodyPr wrap="square">
            <a:spAutoFit/>
          </a:bodyPr>
          <a:lstStyle/>
          <a:p>
            <a:pPr eaLnBrk="1" hangingPunct="1">
              <a:lnSpc>
                <a:spcPct val="90000"/>
              </a:lnSpc>
              <a:buFont typeface="Wingdings" panose="05000000000000000000" pitchFamily="2" charset="2"/>
              <a:buNone/>
              <a:defRPr/>
            </a:pPr>
            <a:r>
              <a:rPr lang="en-US" altLang="en-US" sz="2400" dirty="0">
                <a:solidFill>
                  <a:schemeClr val="tx2"/>
                </a:solidFill>
              </a:rPr>
              <a:t>[Old] Assumptions:  </a:t>
            </a:r>
          </a:p>
          <a:p>
            <a:pPr marL="216000" indent="-216000" eaLnBrk="1" hangingPunct="1">
              <a:lnSpc>
                <a:spcPct val="90000"/>
              </a:lnSpc>
              <a:buClr>
                <a:srgbClr val="FF0000"/>
              </a:buClr>
              <a:buFont typeface="Wingdings" panose="05000000000000000000" pitchFamily="2" charset="2"/>
              <a:buChar char="§"/>
              <a:defRPr/>
            </a:pPr>
            <a:r>
              <a:rPr lang="en-US" altLang="en-US" sz="2400" dirty="0"/>
              <a:t>Message propagation time bounded </a:t>
            </a:r>
          </a:p>
          <a:p>
            <a:pPr marL="216000" indent="-216000" eaLnBrk="1" hangingPunct="1">
              <a:buClr>
                <a:srgbClr val="FF0000"/>
              </a:buClr>
              <a:buFont typeface="Wingdings" panose="05000000000000000000" pitchFamily="2" charset="2"/>
              <a:buChar char="§"/>
              <a:defRPr/>
            </a:pPr>
            <a:r>
              <a:rPr lang="en-US" altLang="en-US" sz="2400" dirty="0"/>
              <a:t>Physical clocks not used</a:t>
            </a:r>
          </a:p>
          <a:p>
            <a:pPr marL="673200" lvl="1" indent="-216000" eaLnBrk="1" hangingPunct="1">
              <a:buClr>
                <a:srgbClr val="FF0000"/>
              </a:buClr>
              <a:buFont typeface="Wingdings" panose="05000000000000000000" pitchFamily="2" charset="2"/>
              <a:buChar char="§"/>
              <a:defRPr/>
            </a:pPr>
            <a:r>
              <a:rPr lang="en-US" altLang="en-US" sz="1800" dirty="0"/>
              <a:t>(so no need to make assumptions about drift rates)</a:t>
            </a:r>
          </a:p>
          <a:p>
            <a:pPr marL="216000" indent="-216000" eaLnBrk="1" hangingPunct="1">
              <a:buClr>
                <a:srgbClr val="FF0000"/>
              </a:buClr>
              <a:buFont typeface="Wingdings" panose="05000000000000000000" pitchFamily="2" charset="2"/>
              <a:buChar char="§"/>
              <a:defRPr/>
            </a:pPr>
            <a:r>
              <a:rPr lang="en-US" altLang="en-US" sz="2400" dirty="0"/>
              <a:t>Client may resend messages for up to </a:t>
            </a:r>
            <a:r>
              <a:rPr lang="en-US" altLang="en-US" sz="2400" i="1" dirty="0" err="1"/>
              <a:t>MaxLifeTime</a:t>
            </a:r>
            <a:r>
              <a:rPr lang="en-US" altLang="en-US" sz="2400" i="1" dirty="0"/>
              <a:t> </a:t>
            </a:r>
          </a:p>
          <a:p>
            <a:pPr marL="673200" lvl="1" indent="-216000" eaLnBrk="1" hangingPunct="1">
              <a:buClr>
                <a:srgbClr val="FF0000"/>
              </a:buClr>
              <a:buFont typeface="Wingdings" panose="05000000000000000000" pitchFamily="2" charset="2"/>
              <a:buChar char="§"/>
              <a:defRPr/>
            </a:pPr>
            <a:endParaRPr lang="en-US" altLang="en-US" sz="1800" i="1" dirty="0"/>
          </a:p>
          <a:p>
            <a:pPr marL="673200" lvl="1" indent="-216000" eaLnBrk="1" hangingPunct="1">
              <a:buClr>
                <a:srgbClr val="FF0000"/>
              </a:buClr>
              <a:buFont typeface="Wingdings" panose="05000000000000000000" pitchFamily="2" charset="2"/>
              <a:buChar char="§"/>
              <a:defRPr/>
            </a:pPr>
            <a:endParaRPr lang="en-US" altLang="en-US" sz="1800" i="1" dirty="0"/>
          </a:p>
          <a:p>
            <a:pPr marL="673200" lvl="1" indent="-216000" eaLnBrk="1" hangingPunct="1">
              <a:buClr>
                <a:srgbClr val="FF0000"/>
              </a:buClr>
              <a:buFont typeface="Wingdings" panose="05000000000000000000" pitchFamily="2" charset="2"/>
              <a:buChar char="§"/>
              <a:defRPr/>
            </a:pPr>
            <a:endParaRPr lang="en-US" altLang="en-US" sz="1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28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28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283">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1283">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81283">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81283">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8128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81283">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81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a:xfrm>
            <a:off x="19050" y="19050"/>
            <a:ext cx="9144000" cy="6667500"/>
          </a:xfrm>
          <a:solidFill>
            <a:schemeClr val="bg1"/>
          </a:solidFill>
        </p:spPr>
        <p:txBody>
          <a:bodyPr/>
          <a:lstStyle/>
          <a:p>
            <a:pPr eaLnBrk="1" hangingPunct="1">
              <a:buFont typeface="Wingdings" panose="05000000000000000000" pitchFamily="2" charset="2"/>
              <a:buNone/>
            </a:pPr>
            <a:r>
              <a:rPr lang="en-US" altLang="en-US" sz="2600" dirty="0">
                <a:solidFill>
                  <a:schemeClr val="tx2"/>
                </a:solidFill>
              </a:rPr>
              <a:t>Issue1: For how long to maintain transaction data at server?</a:t>
            </a:r>
          </a:p>
          <a:p>
            <a:pPr eaLnBrk="1" hangingPunct="1"/>
            <a:r>
              <a:rPr lang="en-US" altLang="en-US" sz="2400" dirty="0"/>
              <a:t>Server’s </a:t>
            </a:r>
            <a:r>
              <a:rPr lang="en-US" altLang="en-US" sz="2400" dirty="0">
                <a:solidFill>
                  <a:schemeClr val="tx2"/>
                </a:solidFill>
              </a:rPr>
              <a:t>goals</a:t>
            </a:r>
            <a:r>
              <a:rPr lang="en-US" altLang="en-US" sz="2400" dirty="0"/>
              <a:t>: </a:t>
            </a:r>
          </a:p>
          <a:p>
            <a:pPr lvl="1" eaLnBrk="1" hangingPunct="1">
              <a:spcBef>
                <a:spcPts val="0"/>
              </a:spcBef>
            </a:pPr>
            <a:r>
              <a:rPr lang="en-US" altLang="en-US" sz="2000" dirty="0"/>
              <a:t>1. Identify message duplicates </a:t>
            </a:r>
            <a:r>
              <a:rPr lang="en-US" altLang="en-US" dirty="0"/>
              <a:t>– </a:t>
            </a:r>
            <a:r>
              <a:rPr lang="en-US" altLang="en-US" sz="2800" dirty="0"/>
              <a:t>at-most-once delivery</a:t>
            </a:r>
            <a:endParaRPr lang="en-US" altLang="en-US" dirty="0"/>
          </a:p>
          <a:p>
            <a:pPr lvl="1" eaLnBrk="1" hangingPunct="1">
              <a:spcBef>
                <a:spcPts val="0"/>
              </a:spcBef>
            </a:pPr>
            <a:r>
              <a:rPr lang="en-US" altLang="en-US" sz="2000" dirty="0">
                <a:solidFill>
                  <a:schemeClr val="tx1">
                    <a:lumMod val="50000"/>
                    <a:lumOff val="50000"/>
                  </a:schemeClr>
                </a:solidFill>
              </a:rPr>
              <a:t>2. </a:t>
            </a:r>
            <a:r>
              <a:rPr lang="en-US" altLang="en-US" sz="2000" dirty="0"/>
              <a:t>While trying to avoid storing too much state</a:t>
            </a:r>
          </a:p>
          <a:p>
            <a:pPr eaLnBrk="1" hangingPunct="1"/>
            <a:endParaRPr lang="en-US" altLang="en-US" sz="2400" dirty="0">
              <a:solidFill>
                <a:schemeClr val="tx2"/>
              </a:solidFill>
            </a:endParaRPr>
          </a:p>
          <a:p>
            <a:pPr eaLnBrk="1" hangingPunct="1"/>
            <a:r>
              <a:rPr lang="en-US" altLang="en-US" sz="2400" dirty="0">
                <a:solidFill>
                  <a:schemeClr val="tx2"/>
                </a:solidFill>
              </a:rPr>
              <a:t>Context</a:t>
            </a:r>
            <a:r>
              <a:rPr lang="en-US" altLang="en-US" sz="2400" dirty="0"/>
              <a:t>:  </a:t>
            </a:r>
          </a:p>
          <a:p>
            <a:pPr lvl="1" eaLnBrk="1" hangingPunct="1">
              <a:lnSpc>
                <a:spcPct val="90000"/>
              </a:lnSpc>
            </a:pPr>
            <a:r>
              <a:rPr lang="en-US" altLang="en-US" sz="2000" dirty="0"/>
              <a:t>No bound on message propagation time</a:t>
            </a:r>
          </a:p>
          <a:p>
            <a:pPr lvl="1" eaLnBrk="1" hangingPunct="1">
              <a:lnSpc>
                <a:spcPct val="90000"/>
              </a:lnSpc>
            </a:pPr>
            <a:r>
              <a:rPr lang="en-US" altLang="en-US" sz="2000" dirty="0"/>
              <a:t>Any two clocks in the system differ by at most </a:t>
            </a:r>
            <a:r>
              <a:rPr lang="en-US" altLang="en-US" sz="2000" i="1" dirty="0" err="1"/>
              <a:t>MaxClockDrift</a:t>
            </a:r>
            <a:endParaRPr lang="en-US" altLang="en-US" sz="2000" i="1" dirty="0"/>
          </a:p>
          <a:p>
            <a:pPr lvl="1" eaLnBrk="1" hangingPunct="1"/>
            <a:r>
              <a:rPr lang="en-US" altLang="en-US" sz="2000" dirty="0"/>
              <a:t>Client may resend messages for up to </a:t>
            </a:r>
            <a:r>
              <a:rPr lang="en-US" altLang="en-US" sz="2000" i="1" dirty="0" err="1"/>
              <a:t>MaxLifeTime</a:t>
            </a:r>
            <a:r>
              <a:rPr lang="en-US" altLang="en-US" sz="2000" i="1" dirty="0"/>
              <a:t>  </a:t>
            </a:r>
            <a:endParaRPr lang="en-US" altLang="en-US" sz="1600" dirty="0"/>
          </a:p>
          <a:p>
            <a:pPr eaLnBrk="1" hangingPunct="1"/>
            <a:endParaRPr lang="en-US" altLang="en-US" sz="2400" dirty="0">
              <a:solidFill>
                <a:schemeClr val="tx2"/>
              </a:solidFill>
            </a:endParaRPr>
          </a:p>
          <a:p>
            <a:pPr eaLnBrk="1" hangingPunct="1"/>
            <a:r>
              <a:rPr lang="en-US" altLang="en-US" sz="2400" dirty="0">
                <a:solidFill>
                  <a:schemeClr val="tx2"/>
                </a:solidFill>
              </a:rPr>
              <a:t>Mechanism idea: </a:t>
            </a:r>
            <a:r>
              <a:rPr lang="en-US" altLang="en-US" sz="2000" dirty="0"/>
              <a:t>Server discards messages that have been generated too far in the past.  </a:t>
            </a:r>
          </a:p>
          <a:p>
            <a:pPr lvl="1" eaLnBrk="1" hangingPunct="1"/>
            <a:r>
              <a:rPr lang="en-US" altLang="en-US" sz="2000" dirty="0">
                <a:solidFill>
                  <a:schemeClr val="tx2"/>
                </a:solidFill>
              </a:rPr>
              <a:t>Client protocol</a:t>
            </a:r>
            <a:r>
              <a:rPr lang="en-US" altLang="en-US" sz="2000" dirty="0"/>
              <a:t>: client sends </a:t>
            </a:r>
            <a:r>
              <a:rPr lang="en-US" altLang="en-US" sz="2000" dirty="0" err="1"/>
              <a:t>transactionID</a:t>
            </a:r>
            <a:r>
              <a:rPr lang="en-US" altLang="en-US" sz="2000" dirty="0"/>
              <a:t> and </a:t>
            </a:r>
            <a:r>
              <a:rPr lang="en-US" altLang="en-US" sz="2000" dirty="0">
                <a:solidFill>
                  <a:schemeClr val="tx2"/>
                </a:solidFill>
              </a:rPr>
              <a:t>physical</a:t>
            </a:r>
            <a:r>
              <a:rPr lang="en-US" altLang="en-US" sz="2000" dirty="0"/>
              <a:t> timestamp</a:t>
            </a:r>
          </a:p>
          <a:p>
            <a:pPr lvl="1" eaLnBrk="1" hangingPunct="1"/>
            <a:r>
              <a:rPr lang="en-US" altLang="en-US" sz="2000" dirty="0"/>
              <a:t>Server computes:  </a:t>
            </a:r>
            <a:r>
              <a:rPr lang="en-US" altLang="en-US" sz="2000" i="1" dirty="0"/>
              <a:t>G = </a:t>
            </a:r>
            <a:r>
              <a:rPr lang="en-US" altLang="en-US" sz="2000" i="1" dirty="0" err="1"/>
              <a:t>T</a:t>
            </a:r>
            <a:r>
              <a:rPr lang="en-US" altLang="en-US" sz="2000" i="1" baseline="-25000" dirty="0" err="1"/>
              <a:t>now</a:t>
            </a:r>
            <a:r>
              <a:rPr lang="en-US" altLang="en-US" sz="2000" i="1" dirty="0"/>
              <a:t> - </a:t>
            </a:r>
            <a:r>
              <a:rPr lang="en-US" altLang="en-US" sz="2000" i="1" dirty="0" err="1"/>
              <a:t>MaxLifeTime</a:t>
            </a:r>
            <a:r>
              <a:rPr lang="en-US" altLang="en-US" sz="2000" i="1" dirty="0"/>
              <a:t> – </a:t>
            </a:r>
            <a:r>
              <a:rPr lang="en-US" altLang="en-US" sz="2000" i="1" dirty="0" err="1"/>
              <a:t>MaxClockDrift</a:t>
            </a:r>
            <a:endParaRPr lang="en-US" altLang="en-US" sz="2000" i="1" dirty="0"/>
          </a:p>
          <a:p>
            <a:pPr lvl="2" eaLnBrk="1" hangingPunct="1"/>
            <a:r>
              <a:rPr lang="en-US" altLang="en-US" dirty="0"/>
              <a:t>… and maintains transaction data only for the interval [G..</a:t>
            </a:r>
            <a:r>
              <a:rPr lang="en-US" altLang="en-US" dirty="0" err="1"/>
              <a:t>T</a:t>
            </a:r>
            <a:r>
              <a:rPr lang="en-US" altLang="en-US" baseline="-25000" dirty="0" err="1"/>
              <a:t>now</a:t>
            </a:r>
            <a:r>
              <a:rPr lang="en-US" altLang="en-US" dirty="0"/>
              <a:t>]</a:t>
            </a:r>
          </a:p>
          <a:p>
            <a:pPr lvl="1" eaLnBrk="1" hangingPunct="1"/>
            <a:r>
              <a:rPr lang="en-US" altLang="en-US" sz="2000" dirty="0"/>
              <a:t>Discards messages with </a:t>
            </a:r>
            <a:r>
              <a:rPr lang="en-US" altLang="en-US" sz="2000" i="1" dirty="0" err="1"/>
              <a:t>msg</a:t>
            </a:r>
            <a:r>
              <a:rPr lang="en-US" altLang="en-US" sz="2000" i="1" baseline="-25000" dirty="0" err="1"/>
              <a:t>timestamp</a:t>
            </a:r>
            <a:r>
              <a:rPr lang="en-US" altLang="en-US" sz="2000" dirty="0"/>
              <a:t> older than </a:t>
            </a:r>
            <a:r>
              <a:rPr lang="en-US" altLang="en-US" sz="2000" i="1" dirty="0"/>
              <a:t>G</a:t>
            </a:r>
            <a:r>
              <a:rPr lang="en-US" altLang="en-US" sz="2000" dirty="0"/>
              <a:t> </a:t>
            </a:r>
          </a:p>
          <a:p>
            <a:pPr lvl="1" eaLnBrk="1" hangingPunct="1"/>
            <a:r>
              <a:rPr lang="en-US" altLang="en-US" sz="2000" dirty="0"/>
              <a:t>Ignores (or delays) messages that arrive in future: </a:t>
            </a:r>
            <a:r>
              <a:rPr lang="en-US" altLang="en-US" sz="2000" i="1" dirty="0" err="1"/>
              <a:t>msg</a:t>
            </a:r>
            <a:r>
              <a:rPr lang="en-US" altLang="en-US" sz="2000" i="1" baseline="-25000" dirty="0" err="1"/>
              <a:t>timestamp</a:t>
            </a:r>
            <a:r>
              <a:rPr lang="en-US" altLang="en-US" sz="2000" i="1" baseline="-25000" dirty="0"/>
              <a:t> </a:t>
            </a:r>
            <a:r>
              <a:rPr lang="en-US" altLang="en-US" sz="2000" i="1" dirty="0"/>
              <a:t>&gt;</a:t>
            </a:r>
            <a:r>
              <a:rPr lang="en-US" altLang="en-US" sz="2000" i="1" dirty="0" err="1"/>
              <a:t>T</a:t>
            </a:r>
            <a:r>
              <a:rPr lang="en-US" altLang="en-US" sz="2000" i="1" baseline="-25000" dirty="0" err="1"/>
              <a:t>current</a:t>
            </a:r>
            <a:r>
              <a:rPr lang="en-US" altLang="en-US" sz="2000" i="1" baseline="-25000" dirty="0"/>
              <a:t> </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14" end="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33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993062" cy="847725"/>
          </a:xfrm>
        </p:spPr>
        <p:txBody>
          <a:bodyPr/>
          <a:lstStyle/>
          <a:p>
            <a:pPr eaLnBrk="1" hangingPunct="1"/>
            <a:r>
              <a:rPr lang="en-US" altLang="en-US"/>
              <a:t>Efficient </a:t>
            </a:r>
            <a:r>
              <a:rPr lang="en-US" altLang="en-US" sz="4400" u="sng"/>
              <a:t>at-most-once</a:t>
            </a:r>
            <a:r>
              <a:rPr lang="en-US" altLang="en-US"/>
              <a:t> message delivery</a:t>
            </a:r>
          </a:p>
        </p:txBody>
      </p:sp>
      <p:sp>
        <p:nvSpPr>
          <p:cNvPr id="481283" name="Rectangle 3"/>
          <p:cNvSpPr>
            <a:spLocks noGrp="1" noChangeArrowheads="1"/>
          </p:cNvSpPr>
          <p:nvPr>
            <p:ph type="body" idx="1"/>
          </p:nvPr>
        </p:nvSpPr>
        <p:spPr>
          <a:xfrm>
            <a:off x="207963" y="1319499"/>
            <a:ext cx="8936037" cy="5326063"/>
          </a:xfrm>
          <a:solidFill>
            <a:schemeClr val="bg1"/>
          </a:solidFill>
        </p:spPr>
        <p:txBody>
          <a:bodyPr/>
          <a:lstStyle/>
          <a:p>
            <a:pPr eaLnBrk="1" hangingPunct="1">
              <a:lnSpc>
                <a:spcPct val="90000"/>
              </a:lnSpc>
              <a:buFont typeface="Wingdings" panose="05000000000000000000" pitchFamily="2" charset="2"/>
              <a:buNone/>
              <a:defRPr/>
            </a:pPr>
            <a:r>
              <a:rPr lang="en-US" altLang="en-US" sz="2400" dirty="0">
                <a:solidFill>
                  <a:schemeClr val="tx2">
                    <a:lumMod val="75000"/>
                  </a:schemeClr>
                </a:solidFill>
              </a:rPr>
              <a:t>Design goal : </a:t>
            </a:r>
            <a:r>
              <a:rPr lang="en-US" altLang="en-US" sz="2400" dirty="0"/>
              <a:t>Server has to identify previously served requests to implement at-most-once semantics</a:t>
            </a:r>
          </a:p>
          <a:p>
            <a:pPr eaLnBrk="1" hangingPunct="1">
              <a:lnSpc>
                <a:spcPct val="90000"/>
              </a:lnSpc>
              <a:buFont typeface="Wingdings" panose="05000000000000000000" pitchFamily="2" charset="2"/>
              <a:buNone/>
              <a:defRPr/>
            </a:pPr>
            <a:endParaRPr lang="en-US" altLang="en-US" sz="2000" dirty="0"/>
          </a:p>
          <a:p>
            <a:pPr eaLnBrk="1" hangingPunct="1">
              <a:lnSpc>
                <a:spcPct val="90000"/>
              </a:lnSpc>
              <a:buFont typeface="Wingdings" panose="05000000000000000000" pitchFamily="2" charset="2"/>
              <a:buNone/>
              <a:defRPr/>
            </a:pPr>
            <a:r>
              <a:rPr lang="en-US" altLang="en-US" sz="2400" dirty="0">
                <a:solidFill>
                  <a:srgbClr val="FF0000"/>
                </a:solidFill>
              </a:rPr>
              <a:t>[New] Assumptions:  </a:t>
            </a:r>
          </a:p>
          <a:p>
            <a:pPr eaLnBrk="1" hangingPunct="1">
              <a:lnSpc>
                <a:spcPct val="90000"/>
              </a:lnSpc>
              <a:defRPr/>
            </a:pPr>
            <a:r>
              <a:rPr lang="en-US" altLang="en-US" sz="2400" dirty="0"/>
              <a:t>No bound on message propagation time</a:t>
            </a:r>
          </a:p>
          <a:p>
            <a:pPr eaLnBrk="1" hangingPunct="1">
              <a:lnSpc>
                <a:spcPct val="90000"/>
              </a:lnSpc>
              <a:defRPr/>
            </a:pPr>
            <a:r>
              <a:rPr lang="en-US" altLang="en-US" sz="2400" dirty="0"/>
              <a:t>There is a bound on clock drift</a:t>
            </a:r>
          </a:p>
          <a:p>
            <a:pPr lvl="1" eaLnBrk="1" hangingPunct="1">
              <a:lnSpc>
                <a:spcPct val="90000"/>
              </a:lnSpc>
              <a:defRPr/>
            </a:pPr>
            <a:r>
              <a:rPr lang="en-US" altLang="en-US" sz="1800" dirty="0"/>
              <a:t>any two clocks in the system differ by at most </a:t>
            </a:r>
            <a:r>
              <a:rPr lang="en-US" altLang="en-US" sz="1800" i="1" dirty="0" err="1"/>
              <a:t>MaxClockDrift</a:t>
            </a:r>
            <a:endParaRPr lang="en-US" altLang="en-US" sz="1800" i="1" dirty="0"/>
          </a:p>
          <a:p>
            <a:pPr eaLnBrk="1" hangingPunct="1">
              <a:defRPr/>
            </a:pPr>
            <a:r>
              <a:rPr lang="en-US" altLang="en-US" sz="2400" dirty="0"/>
              <a:t>Client may resend messages for up to </a:t>
            </a:r>
            <a:r>
              <a:rPr lang="en-US" altLang="en-US" sz="2400" i="1" dirty="0" err="1"/>
              <a:t>MaxLifeTime</a:t>
            </a:r>
            <a:r>
              <a:rPr lang="en-US" altLang="en-US" sz="2400" i="1" dirty="0"/>
              <a:t>  </a:t>
            </a:r>
          </a:p>
          <a:p>
            <a:pPr lvl="1" eaLnBrk="1" hangingPunct="1">
              <a:defRPr/>
            </a:pPr>
            <a:r>
              <a:rPr lang="en-US" altLang="en-US" sz="1800" i="1" dirty="0"/>
              <a:t>after that reports error (timeout) to  the application</a:t>
            </a:r>
            <a:endParaRPr lang="en-US" altLang="en-US" sz="2000" dirty="0"/>
          </a:p>
          <a:p>
            <a:pPr eaLnBrk="1" hangingPunct="1">
              <a:lnSpc>
                <a:spcPct val="90000"/>
              </a:lnSpc>
              <a:buFont typeface="Wingdings" panose="05000000000000000000" pitchFamily="2" charset="2"/>
              <a:buNone/>
              <a:defRPr/>
            </a:pPr>
            <a:endParaRPr lang="en-US" altLang="en-US" sz="2000" b="1" dirty="0"/>
          </a:p>
          <a:p>
            <a:pPr eaLnBrk="1" hangingPunct="1">
              <a:lnSpc>
                <a:spcPct val="90000"/>
              </a:lnSpc>
              <a:buFont typeface="Wingdings" panose="05000000000000000000" pitchFamily="2" charset="2"/>
              <a:buNone/>
              <a:defRPr/>
            </a:pPr>
            <a:r>
              <a:rPr lang="en-US" altLang="en-US" sz="2400" dirty="0">
                <a:solidFill>
                  <a:schemeClr val="tx2">
                    <a:lumMod val="75000"/>
                  </a:schemeClr>
                </a:solidFill>
              </a:rPr>
              <a:t>Issues</a:t>
            </a:r>
          </a:p>
          <a:p>
            <a:pPr eaLnBrk="1" hangingPunct="1">
              <a:lnSpc>
                <a:spcPct val="90000"/>
              </a:lnSpc>
              <a:defRPr/>
            </a:pPr>
            <a:r>
              <a:rPr lang="en-US" altLang="en-US" sz="2400" dirty="0"/>
              <a:t>1: For how long to maintain ‘transaction’ data?</a:t>
            </a:r>
          </a:p>
          <a:p>
            <a:pPr eaLnBrk="1" hangingPunct="1">
              <a:lnSpc>
                <a:spcPct val="90000"/>
              </a:lnSpc>
              <a:defRPr/>
            </a:pPr>
            <a:r>
              <a:rPr lang="en-US" altLang="en-US" sz="2400" dirty="0">
                <a:solidFill>
                  <a:srgbClr val="FF0000"/>
                </a:solidFill>
              </a:rPr>
              <a:t>2: How to deal with server failures?  What to persist across server failures? When to restart?</a:t>
            </a:r>
          </a:p>
          <a:p>
            <a:pPr lvl="1" eaLnBrk="1" hangingPunct="1">
              <a:lnSpc>
                <a:spcPct val="90000"/>
              </a:lnSpc>
              <a:defRPr/>
            </a:pPr>
            <a:r>
              <a:rPr lang="en-US" altLang="en-US" sz="2000" dirty="0">
                <a:solidFill>
                  <a:srgbClr val="FF0000"/>
                </a:solidFill>
              </a:rPr>
              <a:t>(minimize the state that is persistently stored, minimize downtime)</a:t>
            </a:r>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endParaRPr lang="en-US" altLang="en-US" sz="2000" dirty="0"/>
          </a:p>
        </p:txBody>
      </p:sp>
    </p:spTree>
    <p:extLst>
      <p:ext uri="{BB962C8B-B14F-4D97-AF65-F5344CB8AC3E}">
        <p14:creationId xmlns:p14="http://schemas.microsoft.com/office/powerpoint/2010/main" val="2920952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1275" y="1504950"/>
            <a:ext cx="9123363" cy="5983288"/>
          </a:xfrm>
          <a:solidFill>
            <a:schemeClr val="bg1"/>
          </a:solidFill>
        </p:spPr>
        <p:txBody>
          <a:bodyPr/>
          <a:lstStyle/>
          <a:p>
            <a:pPr eaLnBrk="1" hangingPunct="1">
              <a:defRPr/>
            </a:pPr>
            <a:r>
              <a:rPr lang="en-US" altLang="en-US" sz="2400" dirty="0"/>
              <a:t>Issue 2: </a:t>
            </a:r>
            <a:r>
              <a:rPr lang="en-US" altLang="en-US" sz="2400" dirty="0">
                <a:solidFill>
                  <a:schemeClr val="tx2"/>
                </a:solidFill>
              </a:rPr>
              <a:t>What to persistently store across server failures?</a:t>
            </a:r>
          </a:p>
          <a:p>
            <a:pPr marL="457200" lvl="1" indent="0" eaLnBrk="1" hangingPunct="1">
              <a:buNone/>
              <a:defRPr/>
            </a:pPr>
            <a:endParaRPr lang="en-US" altLang="en-US" dirty="0"/>
          </a:p>
          <a:p>
            <a:pPr lvl="1" eaLnBrk="1" hangingPunct="1">
              <a:defRPr/>
            </a:pPr>
            <a:r>
              <a:rPr lang="en-US" altLang="en-US" dirty="0"/>
              <a:t>Strawman #1: Store nothing persistently.</a:t>
            </a:r>
          </a:p>
          <a:p>
            <a:pPr lvl="2" eaLnBrk="1" hangingPunct="1">
              <a:defRPr/>
            </a:pPr>
            <a:r>
              <a:rPr lang="en-US" altLang="en-US" dirty="0"/>
              <a:t>Incorrect if server reboots quickly</a:t>
            </a:r>
          </a:p>
          <a:p>
            <a:pPr marL="457200" lvl="1" indent="0" eaLnBrk="1" hangingPunct="1">
              <a:buNone/>
              <a:defRPr/>
            </a:pPr>
            <a:endParaRPr lang="en-US" altLang="en-US" dirty="0"/>
          </a:p>
          <a:p>
            <a:pPr lvl="1" eaLnBrk="1" hangingPunct="1">
              <a:defRPr/>
            </a:pPr>
            <a:r>
              <a:rPr lang="en-US" altLang="en-US"/>
              <a:t>Strawman #2: </a:t>
            </a:r>
            <a:r>
              <a:rPr lang="en-US" altLang="en-US" dirty="0"/>
              <a:t>Persistently store ALL transactions.</a:t>
            </a:r>
          </a:p>
          <a:p>
            <a:pPr lvl="2" eaLnBrk="1" hangingPunct="1">
              <a:defRPr/>
            </a:pPr>
            <a:r>
              <a:rPr lang="en-US" altLang="en-US" dirty="0"/>
              <a:t>Costly  </a:t>
            </a:r>
          </a:p>
          <a:p>
            <a:pPr marL="457200" lvl="1" indent="0" eaLnBrk="1" hangingPunct="1">
              <a:buNone/>
              <a:defRPr/>
            </a:pPr>
            <a:endParaRPr lang="en-US" altLang="en-US" dirty="0"/>
          </a:p>
          <a:p>
            <a:pPr lvl="1" eaLnBrk="1" hangingPunct="1">
              <a:defRPr/>
            </a:pPr>
            <a:r>
              <a:rPr lang="en-US" altLang="en-US" dirty="0"/>
              <a:t>Strawman #3: Store nothing persistently, and wait </a:t>
            </a:r>
            <a:r>
              <a:rPr lang="en-US" altLang="en-US" i="1" dirty="0" err="1"/>
              <a:t>MaxLifeTime</a:t>
            </a:r>
            <a:r>
              <a:rPr lang="en-US" altLang="en-US" i="1" dirty="0"/>
              <a:t> </a:t>
            </a:r>
            <a:r>
              <a:rPr lang="en-US" altLang="en-US" dirty="0"/>
              <a:t>after reboot before starting to process messages</a:t>
            </a:r>
          </a:p>
          <a:p>
            <a:pPr lvl="2" eaLnBrk="1" hangingPunct="1">
              <a:defRPr/>
            </a:pPr>
            <a:r>
              <a:rPr lang="en-US" altLang="en-US" dirty="0"/>
              <a:t>Correct but lowers availability. </a:t>
            </a:r>
          </a:p>
          <a:p>
            <a:pPr lvl="1" eaLnBrk="1" hangingPunct="1">
              <a:defRPr/>
            </a:pPr>
            <a:endParaRPr lang="en-US" altLang="en-US" dirty="0"/>
          </a:p>
          <a:p>
            <a:pPr eaLnBrk="1" hangingPunct="1">
              <a:buFont typeface="Wingdings" panose="05000000000000000000" pitchFamily="2" charset="2"/>
              <a:buNone/>
              <a:defRPr/>
            </a:pPr>
            <a:endParaRPr lang="en-US" altLang="en-US" sz="2400" dirty="0"/>
          </a:p>
        </p:txBody>
      </p:sp>
      <p:sp>
        <p:nvSpPr>
          <p:cNvPr id="52227" name="Rectangle 3"/>
          <p:cNvSpPr>
            <a:spLocks noGrp="1" noChangeArrowheads="1"/>
          </p:cNvSpPr>
          <p:nvPr>
            <p:ph type="title"/>
          </p:nvPr>
        </p:nvSpPr>
        <p:spPr>
          <a:xfrm>
            <a:off x="1150938" y="214313"/>
            <a:ext cx="7793037" cy="847725"/>
          </a:xfrm>
          <a:noFill/>
        </p:spPr>
        <p:txBody>
          <a:bodyPr/>
          <a:lstStyle/>
          <a:p>
            <a:pPr eaLnBrk="1" hangingPunct="1"/>
            <a:r>
              <a:rPr lang="en-US" altLang="en-US"/>
              <a:t>Efficient </a:t>
            </a:r>
            <a:r>
              <a:rPr lang="en-US" altLang="en-US" sz="3600" u="sng"/>
              <a:t>at-most-once</a:t>
            </a:r>
            <a:r>
              <a:rPr lang="en-US" altLang="en-US" u="sng"/>
              <a:t> </a:t>
            </a:r>
            <a:r>
              <a:rPr lang="en-US" altLang="en-US"/>
              <a:t>message delivery (II)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body" idx="1"/>
          </p:nvPr>
        </p:nvSpPr>
        <p:spPr>
          <a:xfrm>
            <a:off x="41275" y="1284288"/>
            <a:ext cx="9364663" cy="5983287"/>
          </a:xfrm>
          <a:solidFill>
            <a:schemeClr val="bg1"/>
          </a:solidFill>
        </p:spPr>
        <p:txBody>
          <a:bodyPr/>
          <a:lstStyle/>
          <a:p>
            <a:pPr eaLnBrk="1" hangingPunct="1">
              <a:defRPr/>
            </a:pPr>
            <a:r>
              <a:rPr lang="en-US" altLang="en-US" sz="2400" dirty="0"/>
              <a:t>Issue 2: </a:t>
            </a:r>
            <a:r>
              <a:rPr lang="en-US" altLang="en-US" sz="2400" dirty="0">
                <a:solidFill>
                  <a:schemeClr val="tx2"/>
                </a:solidFill>
              </a:rPr>
              <a:t>What to persistently store across server failures?</a:t>
            </a:r>
          </a:p>
          <a:p>
            <a:pPr eaLnBrk="1" hangingPunct="1">
              <a:buFont typeface="Wingdings" panose="05000000000000000000" pitchFamily="2" charset="2"/>
              <a:buNone/>
              <a:defRPr/>
            </a:pPr>
            <a:endParaRPr lang="en-US" altLang="en-US" sz="1600" dirty="0">
              <a:solidFill>
                <a:srgbClr val="969696"/>
              </a:solidFill>
            </a:endParaRPr>
          </a:p>
          <a:p>
            <a:pPr eaLnBrk="1" hangingPunct="1">
              <a:defRPr/>
            </a:pPr>
            <a:r>
              <a:rPr lang="en-US" altLang="en-US" sz="2400" dirty="0"/>
              <a:t>Towards a solution: need to approximate failure time</a:t>
            </a:r>
          </a:p>
          <a:p>
            <a:pPr lvl="1" eaLnBrk="1" hangingPunct="1">
              <a:defRPr/>
            </a:pPr>
            <a:r>
              <a:rPr lang="en-US" altLang="en-US" dirty="0"/>
              <a:t>Write current time (</a:t>
            </a:r>
            <a:r>
              <a:rPr lang="en-US" altLang="en-US" i="1" dirty="0"/>
              <a:t>CT</a:t>
            </a:r>
            <a:r>
              <a:rPr lang="en-US" altLang="en-US" dirty="0"/>
              <a:t>) to disk every </a:t>
            </a:r>
            <a:r>
              <a:rPr lang="en-US" altLang="en-US" i="1" dirty="0"/>
              <a:t>ΔT</a:t>
            </a:r>
          </a:p>
          <a:p>
            <a:pPr lvl="1" eaLnBrk="1" hangingPunct="1">
              <a:defRPr/>
            </a:pPr>
            <a:r>
              <a:rPr lang="en-US" altLang="en-US" dirty="0"/>
              <a:t>At recovery read it</a:t>
            </a:r>
          </a:p>
          <a:p>
            <a:pPr lvl="2" eaLnBrk="1" hangingPunct="1">
              <a:defRPr/>
            </a:pPr>
            <a:r>
              <a:rPr lang="en-US" altLang="en-US" dirty="0"/>
              <a:t>Failure time is approximated as </a:t>
            </a:r>
            <a:r>
              <a:rPr lang="en-US" altLang="en-US" dirty="0" err="1"/>
              <a:t>G</a:t>
            </a:r>
            <a:r>
              <a:rPr lang="en-US" altLang="en-US" baseline="-25000" dirty="0" err="1"/>
              <a:t>failure</a:t>
            </a:r>
            <a:r>
              <a:rPr lang="en-US" altLang="en-US" dirty="0"/>
              <a:t> from last saved </a:t>
            </a:r>
            <a:r>
              <a:rPr lang="en-US" altLang="en-US" i="1" dirty="0"/>
              <a:t>CT</a:t>
            </a:r>
          </a:p>
          <a:p>
            <a:pPr lvl="1" eaLnBrk="1" hangingPunct="1">
              <a:defRPr/>
            </a:pPr>
            <a:endParaRPr lang="en-US" altLang="en-US" sz="1800" dirty="0"/>
          </a:p>
          <a:p>
            <a:pPr lvl="1" eaLnBrk="1" hangingPunct="1">
              <a:defRPr/>
            </a:pPr>
            <a:r>
              <a:rPr lang="en-US" altLang="en-US" dirty="0"/>
              <a:t>After recovery – when a new message arrives</a:t>
            </a:r>
          </a:p>
          <a:p>
            <a:pPr marL="914400" lvl="2" indent="0" eaLnBrk="1" hangingPunct="1">
              <a:buFont typeface="Wingdings" panose="05000000000000000000" pitchFamily="2" charset="2"/>
              <a:buNone/>
              <a:defRPr/>
            </a:pPr>
            <a:r>
              <a:rPr lang="en-US" altLang="en-US" sz="1600" dirty="0"/>
              <a:t>(let’s ignore clock drift for now and assume perfect clocks)</a:t>
            </a:r>
          </a:p>
          <a:p>
            <a:pPr lvl="2" eaLnBrk="1" hangingPunct="1">
              <a:defRPr/>
            </a:pPr>
            <a:r>
              <a:rPr lang="en-US" altLang="en-US" dirty="0"/>
              <a:t>Discard messages with timestamp older than </a:t>
            </a:r>
            <a:r>
              <a:rPr lang="en-US" altLang="en-US" i="1" dirty="0" err="1"/>
              <a:t>G</a:t>
            </a:r>
            <a:r>
              <a:rPr lang="en-US" altLang="en-US" i="1" baseline="-25000" dirty="0" err="1"/>
              <a:t>failure</a:t>
            </a:r>
            <a:r>
              <a:rPr lang="en-US" altLang="en-US" i="1" dirty="0"/>
              <a:t> + ΔT</a:t>
            </a:r>
          </a:p>
          <a:p>
            <a:pPr lvl="3" eaLnBrk="1" hangingPunct="1">
              <a:defRPr/>
            </a:pPr>
            <a:r>
              <a:rPr lang="en-US" altLang="en-US" i="1" dirty="0"/>
              <a:t>Reason:</a:t>
            </a:r>
            <a:r>
              <a:rPr lang="en-US" altLang="en-US" dirty="0"/>
              <a:t> the server </a:t>
            </a:r>
            <a:r>
              <a:rPr lang="en-US" altLang="en-US" u="sng" dirty="0"/>
              <a:t>might</a:t>
            </a:r>
            <a:r>
              <a:rPr lang="en-US" altLang="en-US" dirty="0"/>
              <a:t> have seen these in the past (but lost the cache) </a:t>
            </a:r>
          </a:p>
          <a:p>
            <a:pPr lvl="2" eaLnBrk="1" hangingPunct="1">
              <a:defRPr/>
            </a:pPr>
            <a:r>
              <a:rPr lang="en-US" altLang="en-US" dirty="0"/>
              <a:t>Process messages with timestamp newer than </a:t>
            </a:r>
            <a:r>
              <a:rPr lang="en-US" altLang="en-US" i="1" dirty="0" err="1"/>
              <a:t>G</a:t>
            </a:r>
            <a:r>
              <a:rPr lang="en-US" altLang="en-US" i="1" baseline="-25000" dirty="0" err="1"/>
              <a:t>failure</a:t>
            </a:r>
            <a:r>
              <a:rPr lang="en-US" altLang="en-US" i="1" dirty="0"/>
              <a:t> + ΔT</a:t>
            </a:r>
          </a:p>
          <a:p>
            <a:pPr lvl="3" eaLnBrk="1" hangingPunct="1">
              <a:defRPr/>
            </a:pPr>
            <a:r>
              <a:rPr lang="en-US" altLang="en-US" i="1" dirty="0"/>
              <a:t>Reason: </a:t>
            </a:r>
            <a:r>
              <a:rPr lang="en-US" altLang="en-US" i="1" u="sng" dirty="0"/>
              <a:t>surely</a:t>
            </a:r>
            <a:r>
              <a:rPr lang="en-US" altLang="en-US" i="1" dirty="0"/>
              <a:t> not seen before failure</a:t>
            </a:r>
          </a:p>
          <a:p>
            <a:pPr lvl="3" eaLnBrk="1" hangingPunct="1">
              <a:defRPr/>
            </a:pPr>
            <a:endParaRPr lang="en-US" altLang="en-US" dirty="0"/>
          </a:p>
          <a:p>
            <a:pPr lvl="1" eaLnBrk="1" hangingPunct="1">
              <a:buFont typeface="Wingdings" panose="05000000000000000000" pitchFamily="2" charset="2"/>
              <a:buNone/>
              <a:defRPr/>
            </a:pPr>
            <a:r>
              <a:rPr lang="en-US" altLang="en-US" dirty="0">
                <a:solidFill>
                  <a:schemeClr val="tx2"/>
                </a:solidFill>
              </a:rPr>
              <a:t>[Quiz-like question: Change the formulas to consider clock drift]</a:t>
            </a:r>
          </a:p>
          <a:p>
            <a:pPr lvl="1" eaLnBrk="1" hangingPunct="1">
              <a:defRPr/>
            </a:pPr>
            <a:endParaRPr lang="en-US" altLang="en-US" dirty="0"/>
          </a:p>
          <a:p>
            <a:pPr eaLnBrk="1" hangingPunct="1">
              <a:buFont typeface="Wingdings" panose="05000000000000000000" pitchFamily="2" charset="2"/>
              <a:buNone/>
              <a:defRPr/>
            </a:pPr>
            <a:endParaRPr lang="en-US" altLang="en-US" sz="2400" dirty="0"/>
          </a:p>
        </p:txBody>
      </p:sp>
      <p:sp>
        <p:nvSpPr>
          <p:cNvPr id="54275" name="Rectangle 3"/>
          <p:cNvSpPr>
            <a:spLocks noGrp="1" noChangeArrowheads="1"/>
          </p:cNvSpPr>
          <p:nvPr>
            <p:ph type="title"/>
          </p:nvPr>
        </p:nvSpPr>
        <p:spPr>
          <a:xfrm>
            <a:off x="1150938" y="214313"/>
            <a:ext cx="7793037" cy="847725"/>
          </a:xfrm>
          <a:noFill/>
        </p:spPr>
        <p:txBody>
          <a:bodyPr/>
          <a:lstStyle/>
          <a:p>
            <a:pPr eaLnBrk="1" hangingPunct="1"/>
            <a:r>
              <a:rPr lang="en-US" altLang="en-US"/>
              <a:t>Efficient </a:t>
            </a:r>
            <a:r>
              <a:rPr lang="en-US" altLang="en-US" sz="3600" u="sng"/>
              <a:t>at-most-once</a:t>
            </a:r>
            <a:r>
              <a:rPr lang="en-US" altLang="en-US"/>
              <a:t> message delivery (II)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7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53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5378">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537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5378">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5378">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8537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537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5378">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537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p:cNvSpPr>
            <a:spLocks noGrp="1"/>
          </p:cNvSpPr>
          <p:nvPr>
            <p:ph type="title"/>
          </p:nvPr>
        </p:nvSpPr>
        <p:spPr>
          <a:xfrm>
            <a:off x="1150938" y="214313"/>
            <a:ext cx="7793037" cy="847725"/>
          </a:xfrm>
        </p:spPr>
        <p:txBody>
          <a:bodyPr/>
          <a:lstStyle/>
          <a:p>
            <a:r>
              <a:rPr lang="en-CA" altLang="en-US"/>
              <a:t>Quiz-like question</a:t>
            </a:r>
          </a:p>
        </p:txBody>
      </p:sp>
      <p:sp>
        <p:nvSpPr>
          <p:cNvPr id="41987" name="Content Placeholder 2"/>
          <p:cNvSpPr>
            <a:spLocks noGrp="1"/>
          </p:cNvSpPr>
          <p:nvPr>
            <p:ph idx="1"/>
          </p:nvPr>
        </p:nvSpPr>
        <p:spPr>
          <a:xfrm>
            <a:off x="423863" y="1258888"/>
            <a:ext cx="8520112" cy="5248275"/>
          </a:xfrm>
        </p:spPr>
        <p:txBody>
          <a:bodyPr/>
          <a:lstStyle/>
          <a:p>
            <a:pPr>
              <a:defRPr/>
            </a:pPr>
            <a:r>
              <a:rPr lang="en-CA" altLang="en-US" dirty="0"/>
              <a:t>Previous solution </a:t>
            </a:r>
          </a:p>
          <a:p>
            <a:pPr lvl="1">
              <a:defRPr/>
            </a:pPr>
            <a:r>
              <a:rPr lang="en-CA" altLang="en-US" dirty="0">
                <a:solidFill>
                  <a:schemeClr val="tx2">
                    <a:lumMod val="75000"/>
                  </a:schemeClr>
                </a:solidFill>
              </a:rPr>
              <a:t>no assumption on maximum message propagation time</a:t>
            </a:r>
          </a:p>
          <a:p>
            <a:pPr lvl="1">
              <a:defRPr/>
            </a:pPr>
            <a:r>
              <a:rPr lang="en-CA" altLang="en-US" dirty="0">
                <a:solidFill>
                  <a:schemeClr val="tx2">
                    <a:lumMod val="75000"/>
                  </a:schemeClr>
                </a:solidFill>
              </a:rPr>
              <a:t>uses physical clocks </a:t>
            </a:r>
            <a:r>
              <a:rPr lang="en-CA" altLang="en-US" dirty="0"/>
              <a:t>(with a bound on max clock drift)</a:t>
            </a:r>
          </a:p>
          <a:p>
            <a:pPr lvl="1">
              <a:defRPr/>
            </a:pPr>
            <a:endParaRPr lang="en-CA" altLang="en-US" dirty="0"/>
          </a:p>
          <a:p>
            <a:pPr>
              <a:defRPr/>
            </a:pPr>
            <a:r>
              <a:rPr lang="en-CA" altLang="en-US" dirty="0"/>
              <a:t>You can now assume an upper bound </a:t>
            </a:r>
            <a:r>
              <a:rPr lang="en-CA" altLang="en-US" i="1" dirty="0"/>
              <a:t>B</a:t>
            </a:r>
            <a:r>
              <a:rPr lang="en-CA" altLang="en-US" dirty="0"/>
              <a:t> on message propagation time</a:t>
            </a:r>
          </a:p>
          <a:p>
            <a:pPr lvl="1">
              <a:defRPr/>
            </a:pPr>
            <a:r>
              <a:rPr lang="en-CA" altLang="en-US" dirty="0"/>
              <a:t>Design a solution that does not use physical clocks?</a:t>
            </a:r>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611188" y="1093788"/>
            <a:ext cx="8289925" cy="5248275"/>
          </a:xfrm>
        </p:spPr>
        <p:txBody>
          <a:bodyPr/>
          <a:lstStyle/>
          <a:p>
            <a:pPr eaLnBrk="1" hangingPunct="1">
              <a:lnSpc>
                <a:spcPct val="90000"/>
              </a:lnSpc>
            </a:pPr>
            <a:endParaRPr lang="en-US" altLang="en-US" dirty="0"/>
          </a:p>
          <a:p>
            <a:pPr eaLnBrk="1" hangingPunct="1">
              <a:lnSpc>
                <a:spcPct val="90000"/>
              </a:lnSpc>
            </a:pPr>
            <a:r>
              <a:rPr lang="en-US" altLang="en-US" dirty="0"/>
              <a:t>We’ve established that clocks can not be </a:t>
            </a:r>
            <a:r>
              <a:rPr lang="en-US" altLang="en-US" i="1" dirty="0">
                <a:solidFill>
                  <a:schemeClr val="tx2"/>
                </a:solidFill>
              </a:rPr>
              <a:t>perfectly</a:t>
            </a:r>
            <a:r>
              <a:rPr lang="en-US" altLang="en-US" dirty="0"/>
              <a:t> synchronized</a:t>
            </a:r>
            <a:r>
              <a:rPr lang="en-US" altLang="en-US" sz="2000" dirty="0"/>
              <a:t> (and atomic clocks are costly)</a:t>
            </a:r>
            <a:r>
              <a:rPr lang="en-US" altLang="en-US" dirty="0"/>
              <a:t>. </a:t>
            </a:r>
          </a:p>
          <a:p>
            <a:pPr eaLnBrk="1" hangingPunct="1">
              <a:lnSpc>
                <a:spcPct val="90000"/>
              </a:lnSpc>
            </a:pPr>
            <a:endParaRPr lang="en-US" altLang="en-US" dirty="0"/>
          </a:p>
          <a:p>
            <a:pPr eaLnBrk="1" hangingPunct="1">
              <a:lnSpc>
                <a:spcPct val="90000"/>
              </a:lnSpc>
            </a:pPr>
            <a:r>
              <a:rPr lang="en-US" altLang="en-US" dirty="0"/>
              <a:t>What can I do in these conditions? </a:t>
            </a:r>
          </a:p>
          <a:p>
            <a:pPr eaLnBrk="1" hangingPunct="1">
              <a:lnSpc>
                <a:spcPct val="90000"/>
              </a:lnSpc>
            </a:pPr>
            <a:endParaRPr lang="en-US" altLang="en-US" dirty="0"/>
          </a:p>
          <a:p>
            <a:pPr lvl="1" eaLnBrk="1" hangingPunct="1">
              <a:lnSpc>
                <a:spcPct val="90000"/>
              </a:lnSpc>
            </a:pPr>
            <a:r>
              <a:rPr lang="en-US" altLang="en-US" dirty="0"/>
              <a:t>Get a better estimate of time by using new technology</a:t>
            </a:r>
          </a:p>
          <a:p>
            <a:pPr lvl="2" eaLnBrk="1" hangingPunct="1">
              <a:lnSpc>
                <a:spcPct val="90000"/>
              </a:lnSpc>
            </a:pPr>
            <a:r>
              <a:rPr lang="en-US" altLang="en-US" dirty="0"/>
              <a:t>GPS systems</a:t>
            </a:r>
          </a:p>
          <a:p>
            <a:pPr lvl="1" eaLnBrk="1" hangingPunct="1">
              <a:lnSpc>
                <a:spcPct val="90000"/>
              </a:lnSpc>
            </a:pPr>
            <a:r>
              <a:rPr lang="en-US" altLang="en-US" dirty="0"/>
              <a:t>Expose uncertainty / Design the system to take drift into account</a:t>
            </a:r>
          </a:p>
          <a:p>
            <a:pPr lvl="2" eaLnBrk="1" hangingPunct="1">
              <a:lnSpc>
                <a:spcPct val="90000"/>
              </a:lnSpc>
            </a:pPr>
            <a:r>
              <a:rPr lang="en-US" altLang="en-US" dirty="0"/>
              <a:t>Example: Server design to provide at-most-once semantics</a:t>
            </a:r>
          </a:p>
          <a:p>
            <a:pPr lvl="1" eaLnBrk="1" hangingPunct="1">
              <a:lnSpc>
                <a:spcPct val="90000"/>
              </a:lnSpc>
            </a:pPr>
            <a:r>
              <a:rPr lang="en-US" altLang="en-US" dirty="0"/>
              <a:t>Give up physical clocks!</a:t>
            </a:r>
          </a:p>
          <a:p>
            <a:pPr lvl="2" eaLnBrk="1" hangingPunct="1">
              <a:lnSpc>
                <a:spcPct val="90000"/>
              </a:lnSpc>
            </a:pPr>
            <a:r>
              <a:rPr lang="en-US" altLang="en-US" dirty="0"/>
              <a:t>Consider only event order - Logical clocks </a:t>
            </a:r>
          </a:p>
          <a:p>
            <a:pPr lvl="1" eaLnBrk="1" hangingPunct="1">
              <a:lnSpc>
                <a:spcPct val="90000"/>
              </a:lnSpc>
            </a:pPr>
            <a:endParaRPr lang="en-US" altLang="en-US" dirty="0">
              <a:solidFill>
                <a:schemeClr val="tx2"/>
              </a:solidFill>
            </a:endParaRPr>
          </a:p>
        </p:txBody>
      </p:sp>
      <p:sp>
        <p:nvSpPr>
          <p:cNvPr id="57347" name="Rectangle 4"/>
          <p:cNvSpPr>
            <a:spLocks noGrp="1" noChangeArrowheads="1"/>
          </p:cNvSpPr>
          <p:nvPr>
            <p:ph type="title"/>
          </p:nvPr>
        </p:nvSpPr>
        <p:spPr>
          <a:xfrm>
            <a:off x="1150938" y="214313"/>
            <a:ext cx="7793037" cy="847725"/>
          </a:xfrm>
        </p:spPr>
        <p:txBody>
          <a:bodyPr/>
          <a:lstStyle/>
          <a:p>
            <a:pPr eaLnBrk="1" hangingPunct="1"/>
            <a:endParaRPr lang="en-US" altLang="en-US"/>
          </a:p>
        </p:txBody>
      </p:sp>
      <p:sp>
        <p:nvSpPr>
          <p:cNvPr id="2" name="Rectangle: Rounded Corners 1">
            <a:extLst>
              <a:ext uri="{FF2B5EF4-FFF2-40B4-BE49-F238E27FC236}">
                <a16:creationId xmlns:a16="http://schemas.microsoft.com/office/drawing/2014/main" id="{4CEA1CA3-9E62-F261-6E25-71E3015E2B60}"/>
              </a:ext>
            </a:extLst>
          </p:cNvPr>
          <p:cNvSpPr/>
          <p:nvPr/>
        </p:nvSpPr>
        <p:spPr>
          <a:xfrm>
            <a:off x="503555" y="5557987"/>
            <a:ext cx="8505190" cy="847725"/>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0938" y="214313"/>
            <a:ext cx="7793037" cy="847725"/>
          </a:xfrm>
        </p:spPr>
        <p:txBody>
          <a:bodyPr/>
          <a:lstStyle/>
          <a:p>
            <a:pPr eaLnBrk="1" hangingPunct="1"/>
            <a:r>
              <a:rPr lang="en-US" altLang="en-US" sz="3200" dirty="0"/>
              <a:t>Logical clocks -- Time Revisited</a:t>
            </a:r>
          </a:p>
        </p:txBody>
      </p:sp>
      <p:sp>
        <p:nvSpPr>
          <p:cNvPr id="58371" name="Rectangle 3"/>
          <p:cNvSpPr>
            <a:spLocks noGrp="1" noChangeArrowheads="1"/>
          </p:cNvSpPr>
          <p:nvPr>
            <p:ph type="body" idx="1"/>
          </p:nvPr>
        </p:nvSpPr>
        <p:spPr>
          <a:xfrm>
            <a:off x="730250" y="1330325"/>
            <a:ext cx="8170863" cy="5248275"/>
          </a:xfrm>
        </p:spPr>
        <p:txBody>
          <a:bodyPr/>
          <a:lstStyle/>
          <a:p>
            <a:pPr eaLnBrk="1" hangingPunct="1"/>
            <a:r>
              <a:rPr lang="en-US" altLang="en-US" dirty="0"/>
              <a:t>What’s important?</a:t>
            </a:r>
          </a:p>
          <a:p>
            <a:pPr lvl="1" eaLnBrk="1" hangingPunct="1"/>
            <a:r>
              <a:rPr lang="en-US" altLang="en-US" dirty="0"/>
              <a:t>The </a:t>
            </a:r>
            <a:r>
              <a:rPr lang="en-US" altLang="en-US" dirty="0">
                <a:solidFill>
                  <a:srgbClr val="FF0000"/>
                </a:solidFill>
              </a:rPr>
              <a:t>precise </a:t>
            </a:r>
            <a:r>
              <a:rPr lang="en-US" altLang="en-US" u="sng" dirty="0">
                <a:solidFill>
                  <a:srgbClr val="FF0000"/>
                </a:solidFill>
              </a:rPr>
              <a:t>time</a:t>
            </a:r>
            <a:r>
              <a:rPr lang="en-US" altLang="en-US" dirty="0"/>
              <a:t> two events occurred? </a:t>
            </a:r>
          </a:p>
          <a:p>
            <a:pPr marL="457200" lvl="1" indent="0" eaLnBrk="1" hangingPunct="1">
              <a:buNone/>
            </a:pPr>
            <a:r>
              <a:rPr lang="en-US" altLang="en-US" dirty="0"/>
              <a:t>OR</a:t>
            </a:r>
          </a:p>
          <a:p>
            <a:pPr lvl="1" eaLnBrk="1" hangingPunct="1"/>
            <a:r>
              <a:rPr lang="en-US" altLang="en-US" dirty="0"/>
              <a:t>The </a:t>
            </a:r>
            <a:r>
              <a:rPr lang="en-US" altLang="en-US" u="sng" dirty="0">
                <a:solidFill>
                  <a:srgbClr val="FF0000"/>
                </a:solidFill>
              </a:rPr>
              <a:t>order</a:t>
            </a:r>
            <a:r>
              <a:rPr lang="en-US" altLang="en-US" dirty="0"/>
              <a:t> in which the two events </a:t>
            </a:r>
            <a:r>
              <a:rPr lang="en-US" altLang="en-US" dirty="0" err="1"/>
              <a:t>occured</a:t>
            </a:r>
            <a:r>
              <a:rPr lang="en-US" altLang="en-US" dirty="0"/>
              <a:t>?</a:t>
            </a:r>
          </a:p>
          <a:p>
            <a:pPr marL="457200" lvl="1" indent="0" eaLnBrk="1" hangingPunct="1">
              <a:buNone/>
            </a:pPr>
            <a:endParaRPr lang="en-US" altLang="en-US" dirty="0"/>
          </a:p>
          <a:p>
            <a:pPr eaLnBrk="1" hangingPunct="1"/>
            <a:endParaRPr lang="en-US" altLang="en-US"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40D9DBC-DB5C-5C88-ED80-336ED07195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20" t="45468" r="25200" b="44237"/>
          <a:stretch/>
        </p:blipFill>
        <p:spPr bwMode="auto">
          <a:xfrm>
            <a:off x="137160" y="1333320"/>
            <a:ext cx="8488104" cy="265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a:extLst>
              <a:ext uri="{FF2B5EF4-FFF2-40B4-BE49-F238E27FC236}">
                <a16:creationId xmlns:a16="http://schemas.microsoft.com/office/drawing/2014/main" id="{D2C2F01B-1E8B-67FE-1131-5F166387F6F1}"/>
              </a:ext>
            </a:extLst>
          </p:cNvPr>
          <p:cNvGrpSpPr/>
          <p:nvPr/>
        </p:nvGrpSpPr>
        <p:grpSpPr>
          <a:xfrm>
            <a:off x="1720594" y="1442704"/>
            <a:ext cx="6682145" cy="1683450"/>
            <a:chOff x="1720594" y="1442704"/>
            <a:chExt cx="6682145" cy="1683450"/>
          </a:xfrm>
        </p:grpSpPr>
        <p:sp>
          <p:nvSpPr>
            <p:cNvPr id="5" name="Rectangle 4">
              <a:extLst>
                <a:ext uri="{FF2B5EF4-FFF2-40B4-BE49-F238E27FC236}">
                  <a16:creationId xmlns:a16="http://schemas.microsoft.com/office/drawing/2014/main" id="{AA31B981-EBCC-31F1-2D12-7D2E68F59E2B}"/>
                </a:ext>
              </a:extLst>
            </p:cNvPr>
            <p:cNvSpPr/>
            <p:nvPr/>
          </p:nvSpPr>
          <p:spPr>
            <a:xfrm rot="538033">
              <a:off x="4326801" y="1442704"/>
              <a:ext cx="4075938" cy="1130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20A7AD1-E637-23A6-578D-6BFC421DED4F}"/>
                </a:ext>
              </a:extLst>
            </p:cNvPr>
            <p:cNvSpPr/>
            <p:nvPr/>
          </p:nvSpPr>
          <p:spPr>
            <a:xfrm rot="225746">
              <a:off x="1720594" y="2437307"/>
              <a:ext cx="1751154" cy="664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57CA8E6-3444-F37D-39DB-19C8DBC19F52}"/>
                </a:ext>
              </a:extLst>
            </p:cNvPr>
            <p:cNvSpPr/>
            <p:nvPr/>
          </p:nvSpPr>
          <p:spPr>
            <a:xfrm rot="19926650">
              <a:off x="7077279" y="2391241"/>
              <a:ext cx="522981" cy="734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Rectangle 5">
            <a:extLst>
              <a:ext uri="{FF2B5EF4-FFF2-40B4-BE49-F238E27FC236}">
                <a16:creationId xmlns:a16="http://schemas.microsoft.com/office/drawing/2014/main" id="{ECBAD03B-C9BD-4355-07BC-AA280AA1A226}"/>
              </a:ext>
            </a:extLst>
          </p:cNvPr>
          <p:cNvSpPr>
            <a:spLocks noChangeArrowheads="1"/>
          </p:cNvSpPr>
          <p:nvPr/>
        </p:nvSpPr>
        <p:spPr bwMode="auto">
          <a:xfrm>
            <a:off x="501494" y="2380567"/>
            <a:ext cx="8123769" cy="636865"/>
          </a:xfrm>
          <a:prstGeom prst="rect">
            <a:avLst/>
          </a:prstGeom>
          <a:solidFill>
            <a:schemeClr val="accent1">
              <a:alpha val="41176"/>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2000" dirty="0">
              <a:solidFill>
                <a:srgbClr val="FF0000"/>
              </a:solidFill>
            </a:endParaRPr>
          </a:p>
          <a:p>
            <a:pPr algn="ctr" eaLnBrk="1" hangingPunct="1">
              <a:spcBef>
                <a:spcPct val="0"/>
              </a:spcBef>
              <a:buClrTx/>
              <a:buSzTx/>
              <a:buFontTx/>
              <a:buNone/>
            </a:pPr>
            <a:r>
              <a:rPr lang="en-US" altLang="en-US" sz="2400" dirty="0"/>
              <a:t>Middleware: one-to-many communication layer</a:t>
            </a:r>
          </a:p>
          <a:p>
            <a:pPr algn="ctr" eaLnBrk="1" hangingPunct="1">
              <a:spcBef>
                <a:spcPct val="0"/>
              </a:spcBef>
              <a:buClrTx/>
              <a:buSzTx/>
              <a:buFontTx/>
              <a:buNone/>
            </a:pPr>
            <a:r>
              <a:rPr lang="en-US" altLang="en-US" sz="2000" dirty="0">
                <a:solidFill>
                  <a:srgbClr val="FF0000"/>
                </a:solidFill>
              </a:rPr>
              <a:t> </a:t>
            </a:r>
          </a:p>
        </p:txBody>
      </p:sp>
      <p:sp>
        <p:nvSpPr>
          <p:cNvPr id="12" name="Rectangle 11">
            <a:extLst>
              <a:ext uri="{FF2B5EF4-FFF2-40B4-BE49-F238E27FC236}">
                <a16:creationId xmlns:a16="http://schemas.microsoft.com/office/drawing/2014/main" id="{4F51C865-DA8C-FA9C-9549-8989B16DA21B}"/>
              </a:ext>
            </a:extLst>
          </p:cNvPr>
          <p:cNvSpPr/>
          <p:nvPr/>
        </p:nvSpPr>
        <p:spPr>
          <a:xfrm>
            <a:off x="904530" y="1784914"/>
            <a:ext cx="2695919" cy="4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2"/>
                </a:solidFill>
                <a:effectLst>
                  <a:outerShdw blurRad="38100" dist="19050" dir="2700000" algn="tl" rotWithShape="0">
                    <a:schemeClr val="dk1">
                      <a:alpha val="40000"/>
                    </a:schemeClr>
                  </a:outerShdw>
                </a:effectLst>
              </a:rPr>
              <a:t>Add $1,000</a:t>
            </a:r>
            <a:r>
              <a:rPr lang="en-CA" b="1" dirty="0">
                <a:ln w="0"/>
                <a:solidFill>
                  <a:schemeClr val="tx1"/>
                </a:solidFill>
                <a:effectLst>
                  <a:outerShdw blurRad="38100" dist="19050" dir="2700000" algn="tl" rotWithShape="0">
                    <a:schemeClr val="dk1">
                      <a:alpha val="40000"/>
                    </a:schemeClr>
                  </a:outerShdw>
                </a:effectLst>
              </a:rPr>
              <a:t>, Account X</a:t>
            </a:r>
          </a:p>
        </p:txBody>
      </p:sp>
      <p:sp>
        <p:nvSpPr>
          <p:cNvPr id="13" name="Rectangle 12">
            <a:extLst>
              <a:ext uri="{FF2B5EF4-FFF2-40B4-BE49-F238E27FC236}">
                <a16:creationId xmlns:a16="http://schemas.microsoft.com/office/drawing/2014/main" id="{E630A05A-F901-A3FE-61D7-A5894D93E2E3}"/>
              </a:ext>
            </a:extLst>
          </p:cNvPr>
          <p:cNvSpPr/>
          <p:nvPr/>
        </p:nvSpPr>
        <p:spPr>
          <a:xfrm>
            <a:off x="5751088" y="1614071"/>
            <a:ext cx="1298299" cy="636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b="1" dirty="0">
                <a:ln w="0"/>
                <a:solidFill>
                  <a:schemeClr val="tx2"/>
                </a:solidFill>
                <a:effectLst>
                  <a:outerShdw blurRad="38100" dist="19050" dir="2700000" algn="tl" rotWithShape="0">
                    <a:schemeClr val="dk1">
                      <a:alpha val="40000"/>
                    </a:schemeClr>
                  </a:outerShdw>
                </a:effectLst>
              </a:rPr>
              <a:t>Add 1% interest</a:t>
            </a:r>
          </a:p>
        </p:txBody>
      </p:sp>
      <p:sp>
        <p:nvSpPr>
          <p:cNvPr id="14" name="TextBox 13">
            <a:extLst>
              <a:ext uri="{FF2B5EF4-FFF2-40B4-BE49-F238E27FC236}">
                <a16:creationId xmlns:a16="http://schemas.microsoft.com/office/drawing/2014/main" id="{A601973D-2F89-957A-08DB-C1D8C53EE2D3}"/>
              </a:ext>
            </a:extLst>
          </p:cNvPr>
          <p:cNvSpPr txBox="1"/>
          <p:nvPr/>
        </p:nvSpPr>
        <p:spPr>
          <a:xfrm>
            <a:off x="239956" y="5617053"/>
            <a:ext cx="8595434" cy="1200329"/>
          </a:xfrm>
          <a:prstGeom prst="rect">
            <a:avLst/>
          </a:prstGeom>
          <a:solidFill>
            <a:schemeClr val="bg1"/>
          </a:solidFill>
        </p:spPr>
        <p:txBody>
          <a:bodyPr wrap="square" rtlCol="0">
            <a:spAutoFit/>
          </a:bodyPr>
          <a:lstStyle/>
          <a:p>
            <a:r>
              <a:rPr lang="en-CA" sz="2400" dirty="0">
                <a:solidFill>
                  <a:schemeClr val="tx2">
                    <a:lumMod val="60000"/>
                    <a:lumOff val="40000"/>
                  </a:schemeClr>
                </a:solidFill>
              </a:rPr>
              <a:t>Issues:  </a:t>
            </a:r>
          </a:p>
          <a:p>
            <a:pPr marL="342900" indent="-342900">
              <a:buClr>
                <a:srgbClr val="FF0000"/>
              </a:buClr>
              <a:buSzPct val="140000"/>
              <a:buFont typeface="Wingdings" panose="05000000000000000000" pitchFamily="2" charset="2"/>
              <a:buChar char="§"/>
            </a:pPr>
            <a:r>
              <a:rPr lang="en-CA" sz="2400" dirty="0">
                <a:solidFill>
                  <a:schemeClr val="tx2">
                    <a:lumMod val="60000"/>
                    <a:lumOff val="40000"/>
                  </a:schemeClr>
                </a:solidFill>
              </a:rPr>
              <a:t>What kind of ordering: partial or total? </a:t>
            </a:r>
          </a:p>
          <a:p>
            <a:pPr marL="342900" indent="-342900">
              <a:buClr>
                <a:srgbClr val="FF0000"/>
              </a:buClr>
              <a:buSzPct val="140000"/>
              <a:buFont typeface="Wingdings" panose="05000000000000000000" pitchFamily="2" charset="2"/>
              <a:buChar char="§"/>
            </a:pPr>
            <a:r>
              <a:rPr lang="en-CA" sz="2400" dirty="0">
                <a:solidFill>
                  <a:schemeClr val="tx2">
                    <a:lumMod val="60000"/>
                    <a:lumOff val="40000"/>
                  </a:schemeClr>
                </a:solidFill>
              </a:rPr>
              <a:t>Does ‘real’ (physical time) ordering matter for correctness?</a:t>
            </a:r>
          </a:p>
        </p:txBody>
      </p:sp>
      <p:sp>
        <p:nvSpPr>
          <p:cNvPr id="15" name="Rectangle 14">
            <a:extLst>
              <a:ext uri="{FF2B5EF4-FFF2-40B4-BE49-F238E27FC236}">
                <a16:creationId xmlns:a16="http://schemas.microsoft.com/office/drawing/2014/main" id="{3E6073C2-6DD3-D05E-DCA8-2A4CB3DF7C7B}"/>
              </a:ext>
            </a:extLst>
          </p:cNvPr>
          <p:cNvSpPr/>
          <p:nvPr/>
        </p:nvSpPr>
        <p:spPr>
          <a:xfrm>
            <a:off x="197470" y="4416695"/>
            <a:ext cx="8132316" cy="954107"/>
          </a:xfrm>
          <a:prstGeom prst="rect">
            <a:avLst/>
          </a:prstGeom>
        </p:spPr>
        <p:txBody>
          <a:bodyPr wrap="square">
            <a:spAutoFit/>
          </a:bodyPr>
          <a:lstStyle/>
          <a:p>
            <a:pPr marL="0" indent="0" eaLnBrk="1" hangingPunct="1">
              <a:buNone/>
              <a:defRPr/>
            </a:pPr>
            <a:r>
              <a:rPr lang="en-US" sz="2800" i="1" dirty="0">
                <a:solidFill>
                  <a:schemeClr val="tx2">
                    <a:lumMod val="75000"/>
                  </a:schemeClr>
                </a:solidFill>
              </a:rPr>
              <a:t>Q:  Do the updates need to be executed in the same order on the two replicas?</a:t>
            </a:r>
          </a:p>
        </p:txBody>
      </p:sp>
      <p:sp>
        <p:nvSpPr>
          <p:cNvPr id="16" name="Rectangle 2">
            <a:extLst>
              <a:ext uri="{FF2B5EF4-FFF2-40B4-BE49-F238E27FC236}">
                <a16:creationId xmlns:a16="http://schemas.microsoft.com/office/drawing/2014/main" id="{09F27AE4-D62C-D981-DC90-9FB4E14E2CD4}"/>
              </a:ext>
            </a:extLst>
          </p:cNvPr>
          <p:cNvSpPr txBox="1">
            <a:spLocks noChangeArrowheads="1"/>
          </p:cNvSpPr>
          <p:nvPr/>
        </p:nvSpPr>
        <p:spPr bwMode="auto">
          <a:xfrm>
            <a:off x="1250246" y="79440"/>
            <a:ext cx="7793037" cy="76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Tahoma" pitchFamily="34" charset="0"/>
                <a:cs typeface="Arial" charset="0"/>
              </a:defRPr>
            </a:lvl2pPr>
            <a:lvl3pPr algn="l" rtl="0" eaLnBrk="0" fontAlgn="base" hangingPunct="0">
              <a:spcBef>
                <a:spcPct val="0"/>
              </a:spcBef>
              <a:spcAft>
                <a:spcPct val="0"/>
              </a:spcAft>
              <a:defRPr sz="2800">
                <a:solidFill>
                  <a:schemeClr val="tx2"/>
                </a:solidFill>
                <a:latin typeface="Tahoma" pitchFamily="34" charset="0"/>
                <a:cs typeface="Arial" charset="0"/>
              </a:defRPr>
            </a:lvl3pPr>
            <a:lvl4pPr algn="l" rtl="0" eaLnBrk="0" fontAlgn="base" hangingPunct="0">
              <a:spcBef>
                <a:spcPct val="0"/>
              </a:spcBef>
              <a:spcAft>
                <a:spcPct val="0"/>
              </a:spcAft>
              <a:defRPr sz="2800">
                <a:solidFill>
                  <a:schemeClr val="tx2"/>
                </a:solidFill>
                <a:latin typeface="Tahoma" pitchFamily="34" charset="0"/>
                <a:cs typeface="Arial" charset="0"/>
              </a:defRPr>
            </a:lvl4pPr>
            <a:lvl5pPr algn="l" rtl="0" eaLnBrk="0" fontAlgn="base" hangingPunct="0">
              <a:spcBef>
                <a:spcPct val="0"/>
              </a:spcBef>
              <a:spcAft>
                <a:spcPct val="0"/>
              </a:spcAft>
              <a:defRPr sz="2800">
                <a:solidFill>
                  <a:schemeClr val="tx2"/>
                </a:solidFill>
                <a:latin typeface="Tahoma" pitchFamily="34" charset="0"/>
                <a:cs typeface="Arial" charset="0"/>
              </a:defRPr>
            </a:lvl5pPr>
            <a:lvl6pPr marL="457200" algn="l" rtl="0" fontAlgn="base">
              <a:spcBef>
                <a:spcPct val="0"/>
              </a:spcBef>
              <a:spcAft>
                <a:spcPct val="0"/>
              </a:spcAft>
              <a:defRPr sz="2800">
                <a:solidFill>
                  <a:schemeClr val="tx2"/>
                </a:solidFill>
                <a:latin typeface="Tahoma" pitchFamily="34" charset="0"/>
                <a:cs typeface="Arial" charset="0"/>
              </a:defRPr>
            </a:lvl6pPr>
            <a:lvl7pPr marL="914400" algn="l" rtl="0" fontAlgn="base">
              <a:spcBef>
                <a:spcPct val="0"/>
              </a:spcBef>
              <a:spcAft>
                <a:spcPct val="0"/>
              </a:spcAft>
              <a:defRPr sz="2800">
                <a:solidFill>
                  <a:schemeClr val="tx2"/>
                </a:solidFill>
                <a:latin typeface="Tahoma" pitchFamily="34" charset="0"/>
                <a:cs typeface="Arial" charset="0"/>
              </a:defRPr>
            </a:lvl7pPr>
            <a:lvl8pPr marL="1371600" algn="l" rtl="0" fontAlgn="base">
              <a:spcBef>
                <a:spcPct val="0"/>
              </a:spcBef>
              <a:spcAft>
                <a:spcPct val="0"/>
              </a:spcAft>
              <a:defRPr sz="2800">
                <a:solidFill>
                  <a:schemeClr val="tx2"/>
                </a:solidFill>
                <a:latin typeface="Tahoma" pitchFamily="34" charset="0"/>
                <a:cs typeface="Arial" charset="0"/>
              </a:defRPr>
            </a:lvl8pPr>
            <a:lvl9pPr marL="1828800" algn="l" rtl="0" fontAlgn="base">
              <a:spcBef>
                <a:spcPct val="0"/>
              </a:spcBef>
              <a:spcAft>
                <a:spcPct val="0"/>
              </a:spcAft>
              <a:defRPr sz="2800">
                <a:solidFill>
                  <a:schemeClr val="tx2"/>
                </a:solidFill>
                <a:latin typeface="Tahoma" pitchFamily="34" charset="0"/>
                <a:cs typeface="Arial" charset="0"/>
              </a:defRPr>
            </a:lvl9pPr>
          </a:lstStyle>
          <a:p>
            <a:pPr eaLnBrk="1" hangingPunct="1"/>
            <a:r>
              <a:rPr lang="en-US" altLang="en-US" kern="0" dirty="0"/>
              <a:t>Example: Replicated State Machine</a:t>
            </a:r>
          </a:p>
        </p:txBody>
      </p:sp>
      <p:sp>
        <p:nvSpPr>
          <p:cNvPr id="18" name="Rectangle 17">
            <a:extLst>
              <a:ext uri="{FF2B5EF4-FFF2-40B4-BE49-F238E27FC236}">
                <a16:creationId xmlns:a16="http://schemas.microsoft.com/office/drawing/2014/main" id="{22AD91E4-2E97-D16C-3282-202E1FB7F987}"/>
              </a:ext>
            </a:extLst>
          </p:cNvPr>
          <p:cNvSpPr/>
          <p:nvPr/>
        </p:nvSpPr>
        <p:spPr>
          <a:xfrm>
            <a:off x="6900796" y="1581186"/>
            <a:ext cx="909127" cy="655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b="1" dirty="0">
                <a:ln w="0"/>
                <a:solidFill>
                  <a:schemeClr val="tx1"/>
                </a:solidFill>
                <a:effectLst>
                  <a:outerShdw blurRad="38100" dist="19050" dir="2700000" algn="tl" rotWithShape="0">
                    <a:schemeClr val="dk1">
                      <a:alpha val="40000"/>
                    </a:schemeClr>
                  </a:outerShdw>
                </a:effectLst>
              </a:rPr>
              <a:t>Account X</a:t>
            </a:r>
          </a:p>
        </p:txBody>
      </p:sp>
    </p:spTree>
    <p:extLst>
      <p:ext uri="{BB962C8B-B14F-4D97-AF65-F5344CB8AC3E}">
        <p14:creationId xmlns:p14="http://schemas.microsoft.com/office/powerpoint/2010/main" val="42006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006" y="446782"/>
            <a:ext cx="8785515" cy="3504253"/>
          </a:xfrm>
        </p:spPr>
        <p:txBody>
          <a:bodyPr>
            <a:noAutofit/>
          </a:bodyPr>
          <a:lstStyle/>
          <a:p>
            <a:pPr marL="0" indent="0">
              <a:buNone/>
            </a:pPr>
            <a:r>
              <a:rPr lang="en-CA" sz="2800" dirty="0"/>
              <a:t>(1) Alice intends to quit her employer</a:t>
            </a:r>
          </a:p>
          <a:p>
            <a:pPr lvl="1"/>
            <a:r>
              <a:rPr lang="en-CA" sz="2400" dirty="0"/>
              <a:t>She removes her boss as a friend </a:t>
            </a:r>
          </a:p>
          <a:p>
            <a:pPr lvl="1"/>
            <a:r>
              <a:rPr lang="en-CA" sz="2400" dirty="0"/>
              <a:t>Posts  </a:t>
            </a:r>
            <a:r>
              <a:rPr lang="en-CA" sz="2400" i="1" dirty="0"/>
              <a:t>“I’ll quit tomorrow! Here is the story: … “</a:t>
            </a:r>
          </a:p>
          <a:p>
            <a:pPr marL="685800" lvl="2" indent="0">
              <a:buNone/>
            </a:pPr>
            <a:r>
              <a:rPr lang="en-CA" sz="1800" i="1" dirty="0"/>
              <a:t>	</a:t>
            </a:r>
            <a:r>
              <a:rPr lang="en-CA" sz="1800" dirty="0"/>
              <a:t>(visible to friends only)</a:t>
            </a:r>
          </a:p>
          <a:p>
            <a:endParaRPr lang="en-CA" sz="2400" dirty="0"/>
          </a:p>
          <a:p>
            <a:pPr marL="0" indent="0">
              <a:buNone/>
            </a:pPr>
            <a:r>
              <a:rPr lang="en-CA" sz="2800" dirty="0"/>
              <a:t>(2) Bob, a friend of Alice, </a:t>
            </a:r>
          </a:p>
          <a:p>
            <a:pPr lvl="1"/>
            <a:r>
              <a:rPr lang="en-CA" sz="2400" dirty="0"/>
              <a:t>Reads Alice’s post </a:t>
            </a:r>
          </a:p>
          <a:p>
            <a:pPr lvl="1"/>
            <a:r>
              <a:rPr lang="en-CA" sz="2400" dirty="0"/>
              <a:t>Messages Charlie, a common friend:</a:t>
            </a:r>
          </a:p>
          <a:p>
            <a:pPr marL="342900" lvl="1" indent="0">
              <a:buNone/>
            </a:pPr>
            <a:r>
              <a:rPr lang="en-CA" sz="2400" dirty="0"/>
              <a:t>		</a:t>
            </a:r>
            <a:r>
              <a:rPr lang="en-CA" sz="2400" i="1" dirty="0"/>
              <a:t>“Wow! Alice just posted that she’ll quit! Read her story!” </a:t>
            </a:r>
            <a:r>
              <a:rPr lang="en-CA" sz="2400" b="1" i="1" dirty="0"/>
              <a:t>*</a:t>
            </a:r>
          </a:p>
          <a:p>
            <a:pPr lvl="1"/>
            <a:endParaRPr lang="en-CA" sz="2000" dirty="0"/>
          </a:p>
          <a:p>
            <a:pPr marL="0" indent="0">
              <a:buNone/>
            </a:pPr>
            <a:r>
              <a:rPr lang="en-CA" sz="2400" dirty="0"/>
              <a:t>(3) Charlie, a friend of both</a:t>
            </a:r>
          </a:p>
          <a:p>
            <a:pPr lvl="1"/>
            <a:r>
              <a:rPr lang="en-CA" sz="2000" dirty="0"/>
              <a:t>Reads Bob’s message</a:t>
            </a:r>
          </a:p>
          <a:p>
            <a:pPr lvl="1"/>
            <a:r>
              <a:rPr lang="en-CA" sz="2000" dirty="0"/>
              <a:t>Goes to Alice’s timeline to read the story </a:t>
            </a:r>
          </a:p>
        </p:txBody>
      </p:sp>
      <p:sp>
        <p:nvSpPr>
          <p:cNvPr id="5" name="TextBox 4"/>
          <p:cNvSpPr txBox="1"/>
          <p:nvPr/>
        </p:nvSpPr>
        <p:spPr>
          <a:xfrm>
            <a:off x="7423036" y="446782"/>
            <a:ext cx="1583659" cy="1200329"/>
          </a:xfrm>
          <a:prstGeom prst="rect">
            <a:avLst/>
          </a:prstGeom>
          <a:noFill/>
        </p:spPr>
        <p:txBody>
          <a:bodyPr wrap="square" rtlCol="0">
            <a:spAutoFit/>
          </a:bodyPr>
          <a:lstStyle/>
          <a:p>
            <a:pPr defTabSz="685800" eaLnBrk="1" fontAlgn="auto" hangingPunct="1">
              <a:spcBef>
                <a:spcPts val="0"/>
              </a:spcBef>
              <a:spcAft>
                <a:spcPts val="0"/>
              </a:spcAft>
            </a:pPr>
            <a:r>
              <a:rPr lang="en-CA" sz="1800" dirty="0">
                <a:solidFill>
                  <a:srgbClr val="00B0F0"/>
                </a:solidFill>
                <a:latin typeface="Calibri" panose="020F0502020204030204"/>
                <a:cs typeface="+mn-cs"/>
              </a:rPr>
              <a:t>Alice expects her boss will not be able to see her post</a:t>
            </a:r>
          </a:p>
        </p:txBody>
      </p:sp>
      <p:sp>
        <p:nvSpPr>
          <p:cNvPr id="6" name="TextBox 5"/>
          <p:cNvSpPr txBox="1"/>
          <p:nvPr/>
        </p:nvSpPr>
        <p:spPr>
          <a:xfrm>
            <a:off x="7265261" y="5067146"/>
            <a:ext cx="1741435" cy="584775"/>
          </a:xfrm>
          <a:prstGeom prst="rect">
            <a:avLst/>
          </a:prstGeom>
          <a:noFill/>
        </p:spPr>
        <p:txBody>
          <a:bodyPr wrap="square" rtlCol="0">
            <a:spAutoFit/>
          </a:bodyPr>
          <a:lstStyle/>
          <a:p>
            <a:pPr defTabSz="685800" eaLnBrk="1" fontAlgn="auto" hangingPunct="1">
              <a:spcBef>
                <a:spcPts val="0"/>
              </a:spcBef>
              <a:spcAft>
                <a:spcPts val="0"/>
              </a:spcAft>
            </a:pPr>
            <a:r>
              <a:rPr lang="en-CA" dirty="0">
                <a:solidFill>
                  <a:srgbClr val="00B0F0"/>
                </a:solidFill>
                <a:latin typeface="Calibri" panose="020F0502020204030204"/>
                <a:cs typeface="+mn-cs"/>
              </a:rPr>
              <a:t>Charlie expects to see Alice’s post </a:t>
            </a:r>
          </a:p>
        </p:txBody>
      </p:sp>
      <p:sp>
        <p:nvSpPr>
          <p:cNvPr id="7" name="TextBox 6"/>
          <p:cNvSpPr txBox="1"/>
          <p:nvPr/>
        </p:nvSpPr>
        <p:spPr>
          <a:xfrm>
            <a:off x="358485" y="6305484"/>
            <a:ext cx="2707793" cy="230832"/>
          </a:xfrm>
          <a:prstGeom prst="rect">
            <a:avLst/>
          </a:prstGeom>
          <a:noFill/>
        </p:spPr>
        <p:txBody>
          <a:bodyPr wrap="none" rtlCol="0">
            <a:spAutoFit/>
          </a:bodyPr>
          <a:lstStyle/>
          <a:p>
            <a:pPr defTabSz="685800" eaLnBrk="1" fontAlgn="auto" hangingPunct="1">
              <a:spcBef>
                <a:spcPts val="0"/>
              </a:spcBef>
              <a:spcAft>
                <a:spcPts val="0"/>
              </a:spcAft>
            </a:pPr>
            <a:r>
              <a:rPr lang="en-CA" sz="900" dirty="0">
                <a:solidFill>
                  <a:prstClr val="black"/>
                </a:solidFill>
                <a:latin typeface="Calibri" panose="020F0502020204030204"/>
                <a:cs typeface="+mn-cs"/>
              </a:rPr>
              <a:t>* We are in 2003, post sharing has not been invented </a:t>
            </a:r>
          </a:p>
        </p:txBody>
      </p:sp>
      <p:sp>
        <p:nvSpPr>
          <p:cNvPr id="9" name="Rectangle 8"/>
          <p:cNvSpPr/>
          <p:nvPr/>
        </p:nvSpPr>
        <p:spPr>
          <a:xfrm>
            <a:off x="5714552" y="5759361"/>
            <a:ext cx="3416969" cy="646331"/>
          </a:xfrm>
          <a:prstGeom prst="rect">
            <a:avLst/>
          </a:prstGeom>
        </p:spPr>
        <p:txBody>
          <a:bodyPr wrap="square">
            <a:spAutoFit/>
          </a:bodyPr>
          <a:lstStyle/>
          <a:p>
            <a:pPr defTabSz="685800" eaLnBrk="1" fontAlgn="auto" hangingPunct="1">
              <a:spcBef>
                <a:spcPts val="0"/>
              </a:spcBef>
              <a:spcAft>
                <a:spcPts val="0"/>
              </a:spcAft>
            </a:pPr>
            <a:r>
              <a:rPr lang="en-CA" sz="1800" dirty="0">
                <a:solidFill>
                  <a:srgbClr val="00B0F0"/>
                </a:solidFill>
                <a:latin typeface="Calibri" panose="020F0502020204030204"/>
                <a:cs typeface="+mn-cs"/>
              </a:rPr>
              <a:t>Common expectation: process events in the order they occurred</a:t>
            </a:r>
          </a:p>
        </p:txBody>
      </p:sp>
    </p:spTree>
    <p:extLst>
      <p:ext uri="{BB962C8B-B14F-4D97-AF65-F5344CB8AC3E}">
        <p14:creationId xmlns:p14="http://schemas.microsoft.com/office/powerpoint/2010/main" val="306288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565938"/>
            <a:ext cx="3065463" cy="1569660"/>
          </a:xfrm>
          <a:prstGeom prst="rect">
            <a:avLst/>
          </a:prstGeom>
          <a:noFill/>
          <a:ln>
            <a:solidFill>
              <a:schemeClr val="tx2">
                <a:lumMod val="75000"/>
              </a:schemeClr>
            </a:solidFill>
          </a:ln>
        </p:spPr>
        <p:txBody>
          <a:bodyPr>
            <a:spAutoFit/>
          </a:bodyPr>
          <a:lstStyle/>
          <a:p>
            <a:pPr>
              <a:defRPr/>
            </a:pPr>
            <a:r>
              <a:rPr lang="en-CA" sz="2800" b="1" dirty="0"/>
              <a:t>Define partial order for events</a:t>
            </a:r>
          </a:p>
          <a:p>
            <a:pPr>
              <a:defRPr/>
            </a:pPr>
            <a:r>
              <a:rPr lang="en-CA" sz="2000" dirty="0"/>
              <a:t>“happens before” relationship   “</a:t>
            </a:r>
            <a:r>
              <a:rPr lang="en-CA" sz="2000" dirty="0">
                <a:sym typeface="Wingdings" panose="05000000000000000000" pitchFamily="2" charset="2"/>
              </a:rPr>
              <a:t>”</a:t>
            </a:r>
            <a:endParaRPr lang="en-CA" sz="2000" dirty="0"/>
          </a:p>
        </p:txBody>
      </p:sp>
      <p:sp>
        <p:nvSpPr>
          <p:cNvPr id="3" name="TextBox 2"/>
          <p:cNvSpPr txBox="1"/>
          <p:nvPr/>
        </p:nvSpPr>
        <p:spPr>
          <a:xfrm>
            <a:off x="4520949" y="1463089"/>
            <a:ext cx="4475162" cy="1754326"/>
          </a:xfrm>
          <a:prstGeom prst="rect">
            <a:avLst/>
          </a:prstGeom>
          <a:noFill/>
          <a:ln>
            <a:solidFill>
              <a:schemeClr val="tx2">
                <a:lumMod val="75000"/>
              </a:schemeClr>
            </a:solidFill>
          </a:ln>
        </p:spPr>
        <p:txBody>
          <a:bodyPr wrap="square">
            <a:spAutoFit/>
          </a:bodyPr>
          <a:lstStyle/>
          <a:p>
            <a:pPr>
              <a:defRPr/>
            </a:pPr>
            <a:r>
              <a:rPr lang="en-CA" sz="2800" b="1" dirty="0"/>
              <a:t>Logical clocks</a:t>
            </a:r>
          </a:p>
          <a:p>
            <a:pPr>
              <a:defRPr/>
            </a:pPr>
            <a:endParaRPr lang="en-CA" sz="2000" dirty="0"/>
          </a:p>
          <a:p>
            <a:pPr>
              <a:defRPr/>
            </a:pPr>
            <a:r>
              <a:rPr lang="en-CA" sz="2000" dirty="0"/>
              <a:t>Assign timestamps to events </a:t>
            </a:r>
          </a:p>
          <a:p>
            <a:pPr>
              <a:defRPr/>
            </a:pPr>
            <a:r>
              <a:rPr lang="en-CA" sz="2000" dirty="0"/>
              <a:t>such that: 	</a:t>
            </a:r>
          </a:p>
          <a:p>
            <a:pPr>
              <a:defRPr/>
            </a:pPr>
            <a:r>
              <a:rPr lang="en-CA" sz="2000" i="1" dirty="0"/>
              <a:t>	if a </a:t>
            </a:r>
            <a:r>
              <a:rPr lang="en-CA" sz="2000" i="1" dirty="0">
                <a:sym typeface="Wingdings" panose="05000000000000000000" pitchFamily="2" charset="2"/>
              </a:rPr>
              <a:t> b then </a:t>
            </a:r>
            <a:r>
              <a:rPr lang="en-CA" sz="2000" i="1" dirty="0" err="1">
                <a:sym typeface="Wingdings" panose="05000000000000000000" pitchFamily="2" charset="2"/>
              </a:rPr>
              <a:t>ts</a:t>
            </a:r>
            <a:r>
              <a:rPr lang="en-CA" sz="2000" i="1" dirty="0">
                <a:sym typeface="Wingdings" panose="05000000000000000000" pitchFamily="2" charset="2"/>
              </a:rPr>
              <a:t>(a) &lt; t(b)</a:t>
            </a:r>
            <a:endParaRPr lang="en-CA" sz="2000" i="1" dirty="0"/>
          </a:p>
        </p:txBody>
      </p:sp>
      <p:sp>
        <p:nvSpPr>
          <p:cNvPr id="4" name="Right Arrow 3"/>
          <p:cNvSpPr/>
          <p:nvPr/>
        </p:nvSpPr>
        <p:spPr>
          <a:xfrm>
            <a:off x="3729038" y="2263519"/>
            <a:ext cx="681037"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Arrow 4"/>
          <p:cNvSpPr/>
          <p:nvPr/>
        </p:nvSpPr>
        <p:spPr>
          <a:xfrm rot="5400000">
            <a:off x="5767136" y="4002136"/>
            <a:ext cx="415925" cy="263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TextBox 5"/>
          <p:cNvSpPr txBox="1"/>
          <p:nvPr/>
        </p:nvSpPr>
        <p:spPr>
          <a:xfrm>
            <a:off x="4573336" y="4390439"/>
            <a:ext cx="3065463" cy="1138773"/>
          </a:xfrm>
          <a:prstGeom prst="rect">
            <a:avLst/>
          </a:prstGeom>
          <a:noFill/>
          <a:ln>
            <a:solidFill>
              <a:schemeClr val="tx2">
                <a:lumMod val="75000"/>
              </a:schemeClr>
            </a:solidFill>
          </a:ln>
        </p:spPr>
        <p:txBody>
          <a:bodyPr>
            <a:spAutoFit/>
          </a:bodyPr>
          <a:lstStyle/>
          <a:p>
            <a:pPr>
              <a:defRPr/>
            </a:pPr>
            <a:r>
              <a:rPr lang="en-CA" sz="2800" b="1" dirty="0"/>
              <a:t>Build systems</a:t>
            </a:r>
          </a:p>
          <a:p>
            <a:pPr>
              <a:defRPr/>
            </a:pPr>
            <a:r>
              <a:rPr lang="en-CA" sz="2000" dirty="0"/>
              <a:t>E.g., totally ordered group communication</a:t>
            </a:r>
          </a:p>
        </p:txBody>
      </p:sp>
      <p:sp>
        <p:nvSpPr>
          <p:cNvPr id="60423" name="Rectangle 2"/>
          <p:cNvSpPr txBox="1">
            <a:spLocks noChangeArrowheads="1"/>
          </p:cNvSpPr>
          <p:nvPr/>
        </p:nvSpPr>
        <p:spPr bwMode="auto">
          <a:xfrm>
            <a:off x="1227138" y="346075"/>
            <a:ext cx="77930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a:solidFill>
                  <a:schemeClr val="tx2"/>
                </a:solidFill>
              </a:rPr>
              <a:t>Logical clocks: ROADMAP</a:t>
            </a:r>
          </a:p>
        </p:txBody>
      </p:sp>
      <p:sp>
        <p:nvSpPr>
          <p:cNvPr id="60424" name="TextBox 7"/>
          <p:cNvSpPr txBox="1">
            <a:spLocks noChangeArrowheads="1"/>
          </p:cNvSpPr>
          <p:nvPr/>
        </p:nvSpPr>
        <p:spPr bwMode="auto">
          <a:xfrm>
            <a:off x="379413" y="3185430"/>
            <a:ext cx="3349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2000">
                <a:solidFill>
                  <a:schemeClr val="tx2"/>
                </a:solidFill>
              </a:rPr>
              <a:t>What are the constraints?</a:t>
            </a:r>
          </a:p>
          <a:p>
            <a:pPr>
              <a:spcBef>
                <a:spcPct val="0"/>
              </a:spcBef>
              <a:buClrTx/>
              <a:buSzTx/>
              <a:buFontTx/>
              <a:buNone/>
            </a:pPr>
            <a:r>
              <a:rPr lang="en-CA" altLang="en-US" sz="2000">
                <a:solidFill>
                  <a:schemeClr val="tx2"/>
                </a:solidFill>
              </a:rPr>
              <a:t>What does ‘ordering’ mean?</a:t>
            </a:r>
          </a:p>
        </p:txBody>
      </p:sp>
      <p:sp>
        <p:nvSpPr>
          <p:cNvPr id="60425" name="TextBox 8"/>
          <p:cNvSpPr txBox="1">
            <a:spLocks noChangeArrowheads="1"/>
          </p:cNvSpPr>
          <p:nvPr/>
        </p:nvSpPr>
        <p:spPr bwMode="auto">
          <a:xfrm>
            <a:off x="4432049" y="3252201"/>
            <a:ext cx="4437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2000">
                <a:solidFill>
                  <a:schemeClr val="tx2"/>
                </a:solidFill>
              </a:rPr>
              <a:t>Come up with a system to ‘label’ events that respects these constraints</a:t>
            </a:r>
          </a:p>
        </p:txBody>
      </p:sp>
      <p:sp>
        <p:nvSpPr>
          <p:cNvPr id="60426" name="TextBox 9"/>
          <p:cNvSpPr txBox="1">
            <a:spLocks noChangeArrowheads="1"/>
          </p:cNvSpPr>
          <p:nvPr/>
        </p:nvSpPr>
        <p:spPr bwMode="auto">
          <a:xfrm>
            <a:off x="4520949" y="5600650"/>
            <a:ext cx="410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2000" dirty="0">
                <a:solidFill>
                  <a:schemeClr val="tx2"/>
                </a:solidFill>
              </a:rPr>
              <a:t>How is this used?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50938" y="214313"/>
            <a:ext cx="7793037" cy="847725"/>
          </a:xfrm>
        </p:spPr>
        <p:txBody>
          <a:bodyPr/>
          <a:lstStyle/>
          <a:p>
            <a:r>
              <a:rPr lang="en-CA" altLang="en-US" dirty="0"/>
              <a:t>What are the constraints?</a:t>
            </a:r>
            <a:br>
              <a:rPr lang="en-CA" altLang="en-US" dirty="0"/>
            </a:br>
            <a:r>
              <a:rPr lang="en-CA" altLang="en-US" dirty="0"/>
              <a:t>What does ‘order’ mean?</a:t>
            </a:r>
          </a:p>
        </p:txBody>
      </p:sp>
      <p:sp>
        <p:nvSpPr>
          <p:cNvPr id="54275" name="Rectangle 3"/>
          <p:cNvSpPr>
            <a:spLocks noGrp="1" noChangeArrowheads="1"/>
          </p:cNvSpPr>
          <p:nvPr>
            <p:ph type="body" idx="1"/>
          </p:nvPr>
        </p:nvSpPr>
        <p:spPr>
          <a:xfrm>
            <a:off x="36513" y="1295400"/>
            <a:ext cx="9091612" cy="5421313"/>
          </a:xfrm>
          <a:solidFill>
            <a:schemeClr val="bg1"/>
          </a:solidFill>
        </p:spPr>
        <p:txBody>
          <a:bodyPr/>
          <a:lstStyle/>
          <a:p>
            <a:pPr eaLnBrk="1" hangingPunct="1">
              <a:lnSpc>
                <a:spcPct val="90000"/>
              </a:lnSpc>
              <a:buFont typeface="Wingdings" panose="05000000000000000000" pitchFamily="2" charset="2"/>
              <a:buNone/>
              <a:defRPr/>
            </a:pPr>
            <a:r>
              <a:rPr lang="en-US" altLang="en-US" sz="2400" dirty="0"/>
              <a:t>Need to introduce a </a:t>
            </a:r>
            <a:r>
              <a:rPr lang="en-US" altLang="en-US" sz="2400" dirty="0">
                <a:solidFill>
                  <a:srgbClr val="FF0000"/>
                </a:solidFill>
              </a:rPr>
              <a:t>notion of ordering </a:t>
            </a:r>
            <a:r>
              <a:rPr lang="en-US" altLang="en-US" sz="1800" dirty="0">
                <a:solidFill>
                  <a:srgbClr val="FF0000"/>
                </a:solidFill>
              </a:rPr>
              <a:t>(</a:t>
            </a:r>
            <a:r>
              <a:rPr lang="en-US" altLang="en-US" sz="1800" dirty="0"/>
              <a:t>before we can order anything).</a:t>
            </a:r>
            <a:endParaRPr lang="en-US" altLang="en-US" sz="2400" dirty="0"/>
          </a:p>
          <a:p>
            <a:pPr eaLnBrk="1" hangingPunct="1">
              <a:lnSpc>
                <a:spcPct val="90000"/>
              </a:lnSpc>
              <a:buFont typeface="Wingdings" panose="05000000000000000000" pitchFamily="2" charset="2"/>
              <a:buNone/>
              <a:defRPr/>
            </a:pPr>
            <a:endParaRPr lang="en-US" altLang="en-US" sz="2400" dirty="0"/>
          </a:p>
          <a:p>
            <a:pPr eaLnBrk="1" hangingPunct="1">
              <a:lnSpc>
                <a:spcPct val="90000"/>
              </a:lnSpc>
              <a:buNone/>
              <a:defRPr/>
            </a:pPr>
            <a:r>
              <a:rPr lang="en-US" altLang="en-US" sz="2400" dirty="0"/>
              <a:t>The </a:t>
            </a:r>
            <a:r>
              <a:rPr lang="en-US" altLang="en-US" sz="2400" b="1" dirty="0">
                <a:solidFill>
                  <a:srgbClr val="FF0000"/>
                </a:solidFill>
              </a:rPr>
              <a:t>happened-before</a:t>
            </a:r>
            <a:r>
              <a:rPr lang="en-US" altLang="en-US" sz="2400" b="1" dirty="0"/>
              <a:t> </a:t>
            </a:r>
            <a:r>
              <a:rPr lang="en-US" altLang="en-US" sz="2400" dirty="0"/>
              <a:t>relation </a:t>
            </a:r>
            <a:r>
              <a:rPr lang="en-US" altLang="en-US" sz="1800" dirty="0"/>
              <a:t>(notation: “→”)</a:t>
            </a:r>
            <a:r>
              <a:rPr lang="en-US" altLang="en-US" sz="2400" dirty="0"/>
              <a:t> on a set of events in a distributed system</a:t>
            </a:r>
          </a:p>
          <a:p>
            <a:pPr eaLnBrk="1" hangingPunct="1">
              <a:lnSpc>
                <a:spcPct val="90000"/>
              </a:lnSpc>
              <a:defRPr/>
            </a:pPr>
            <a:r>
              <a:rPr lang="en-US" altLang="en-US" sz="2400" dirty="0"/>
              <a:t>if </a:t>
            </a:r>
            <a:r>
              <a:rPr lang="en-US" altLang="en-US" sz="2400" i="1" dirty="0"/>
              <a:t>a, b</a:t>
            </a:r>
            <a:r>
              <a:rPr lang="en-US" altLang="en-US" sz="2400" dirty="0"/>
              <a:t> are events </a:t>
            </a:r>
            <a:r>
              <a:rPr lang="en-US" altLang="en-US" sz="2400" u="sng" dirty="0"/>
              <a:t>in the same process</a:t>
            </a:r>
            <a:r>
              <a:rPr lang="en-US" altLang="en-US" sz="2400" dirty="0"/>
              <a:t>, and </a:t>
            </a:r>
            <a:r>
              <a:rPr lang="en-US" altLang="en-US" sz="2400" i="1" dirty="0"/>
              <a:t>a</a:t>
            </a:r>
            <a:r>
              <a:rPr lang="en-US" altLang="en-US" sz="2400" dirty="0"/>
              <a:t> occurs before </a:t>
            </a:r>
            <a:r>
              <a:rPr lang="en-US" altLang="en-US" sz="2400" i="1" dirty="0"/>
              <a:t>b</a:t>
            </a:r>
            <a:r>
              <a:rPr lang="en-US" altLang="en-US" sz="2400" dirty="0"/>
              <a:t>, </a:t>
            </a:r>
            <a:r>
              <a:rPr lang="en-US" altLang="en-US" sz="1800" dirty="0"/>
              <a:t>(in physical time)</a:t>
            </a:r>
            <a:r>
              <a:rPr lang="en-US" altLang="en-US" sz="2400" dirty="0"/>
              <a:t> </a:t>
            </a:r>
            <a:r>
              <a:rPr lang="en-US" altLang="en-US" sz="2400" u="sng" dirty="0"/>
              <a:t>then</a:t>
            </a:r>
            <a:r>
              <a:rPr lang="en-US" altLang="en-US" sz="2400" dirty="0"/>
              <a:t> </a:t>
            </a:r>
            <a:r>
              <a:rPr lang="en-US" altLang="en-US" sz="2400" i="1" dirty="0"/>
              <a:t>a </a:t>
            </a:r>
            <a:r>
              <a:rPr lang="en-US" altLang="en-US" sz="2400" dirty="0"/>
              <a:t>→ </a:t>
            </a:r>
            <a:r>
              <a:rPr lang="en-US" altLang="en-US" sz="2400" i="1" dirty="0"/>
              <a:t>b</a:t>
            </a:r>
          </a:p>
          <a:p>
            <a:pPr eaLnBrk="1" hangingPunct="1">
              <a:lnSpc>
                <a:spcPct val="90000"/>
              </a:lnSpc>
              <a:defRPr/>
            </a:pPr>
            <a:r>
              <a:rPr lang="en-US" altLang="en-US" sz="2400" dirty="0"/>
              <a:t>if </a:t>
            </a:r>
            <a:r>
              <a:rPr lang="en-US" altLang="en-US" sz="2400" i="1" dirty="0"/>
              <a:t>a </a:t>
            </a:r>
            <a:r>
              <a:rPr lang="en-US" altLang="en-US" sz="2400" dirty="0"/>
              <a:t>is the event of sending a message by a process, and </a:t>
            </a:r>
            <a:r>
              <a:rPr lang="en-US" altLang="en-US" sz="2400" i="1" dirty="0"/>
              <a:t>b </a:t>
            </a:r>
          </a:p>
          <a:p>
            <a:pPr eaLnBrk="1" hangingPunct="1">
              <a:lnSpc>
                <a:spcPct val="90000"/>
              </a:lnSpc>
              <a:buFont typeface="Wingdings" panose="05000000000000000000" pitchFamily="2" charset="2"/>
              <a:buNone/>
              <a:defRPr/>
            </a:pPr>
            <a:r>
              <a:rPr lang="en-US" altLang="en-US" sz="2400" dirty="0"/>
              <a:t>  	      receiving same message by another process </a:t>
            </a:r>
            <a:r>
              <a:rPr lang="en-US" altLang="en-US" sz="2400" u="sng" dirty="0"/>
              <a:t>then</a:t>
            </a:r>
            <a:r>
              <a:rPr lang="en-US" altLang="en-US" sz="2400" dirty="0"/>
              <a:t> </a:t>
            </a:r>
            <a:r>
              <a:rPr lang="en-US" altLang="en-US" sz="2400" i="1" dirty="0"/>
              <a:t>a </a:t>
            </a:r>
            <a:r>
              <a:rPr lang="en-US" altLang="en-US" sz="2400" dirty="0"/>
              <a:t>→ </a:t>
            </a:r>
            <a:r>
              <a:rPr lang="en-US" altLang="en-US" sz="2400" i="1" dirty="0"/>
              <a:t>b</a:t>
            </a:r>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r>
              <a:rPr lang="en-US" altLang="en-US" sz="2400" dirty="0">
                <a:solidFill>
                  <a:schemeClr val="tx2">
                    <a:lumMod val="60000"/>
                    <a:lumOff val="40000"/>
                  </a:schemeClr>
                </a:solidFill>
              </a:rPr>
              <a:t>Property: Transitive: if </a:t>
            </a:r>
            <a:r>
              <a:rPr lang="en-US" altLang="en-US" sz="2400" dirty="0" err="1">
                <a:solidFill>
                  <a:schemeClr val="tx2">
                    <a:lumMod val="60000"/>
                    <a:lumOff val="40000"/>
                  </a:schemeClr>
                </a:solidFill>
              </a:rPr>
              <a:t>a</a:t>
            </a:r>
            <a:r>
              <a:rPr lang="en-US" altLang="en-US" sz="2400" dirty="0" err="1">
                <a:solidFill>
                  <a:schemeClr val="tx2">
                    <a:lumMod val="60000"/>
                    <a:lumOff val="40000"/>
                  </a:schemeClr>
                </a:solidFill>
                <a:sym typeface="Wingdings" panose="05000000000000000000" pitchFamily="2" charset="2"/>
              </a:rPr>
              <a:t>b</a:t>
            </a:r>
            <a:r>
              <a:rPr lang="en-US" altLang="en-US" sz="2400" dirty="0">
                <a:solidFill>
                  <a:schemeClr val="tx2">
                    <a:lumMod val="60000"/>
                    <a:lumOff val="40000"/>
                  </a:schemeClr>
                </a:solidFill>
                <a:sym typeface="Wingdings" panose="05000000000000000000" pitchFamily="2" charset="2"/>
              </a:rPr>
              <a:t> and </a:t>
            </a:r>
            <a:r>
              <a:rPr lang="en-US" altLang="en-US" sz="2400" dirty="0" err="1">
                <a:solidFill>
                  <a:schemeClr val="tx2">
                    <a:lumMod val="60000"/>
                    <a:lumOff val="40000"/>
                  </a:schemeClr>
                </a:solidFill>
                <a:sym typeface="Wingdings" panose="05000000000000000000" pitchFamily="2" charset="2"/>
              </a:rPr>
              <a:t>bc</a:t>
            </a:r>
            <a:r>
              <a:rPr lang="en-US" altLang="en-US" sz="2400" dirty="0">
                <a:solidFill>
                  <a:schemeClr val="tx2">
                    <a:lumMod val="60000"/>
                    <a:lumOff val="40000"/>
                  </a:schemeClr>
                </a:solidFill>
                <a:sym typeface="Wingdings" panose="05000000000000000000" pitchFamily="2" charset="2"/>
              </a:rPr>
              <a:t> then a c</a:t>
            </a:r>
            <a:endParaRPr lang="en-US" altLang="en-US" sz="2400" dirty="0">
              <a:solidFill>
                <a:schemeClr val="tx2">
                  <a:lumMod val="60000"/>
                  <a:lumOff val="40000"/>
                </a:schemeClr>
              </a:solidFill>
            </a:endParaRPr>
          </a:p>
          <a:p>
            <a:pPr eaLnBrk="1" hangingPunct="1">
              <a:lnSpc>
                <a:spcPct val="90000"/>
              </a:lnSpc>
              <a:buFont typeface="Wingdings" panose="05000000000000000000" pitchFamily="2" charset="2"/>
              <a:buNone/>
              <a:defRPr/>
            </a:pPr>
            <a:endParaRPr lang="en-US" altLang="en-US" sz="2400" dirty="0"/>
          </a:p>
          <a:p>
            <a:pPr eaLnBrk="1" hangingPunct="1">
              <a:lnSpc>
                <a:spcPct val="90000"/>
              </a:lnSpc>
              <a:buFont typeface="Wingdings" panose="05000000000000000000" pitchFamily="2" charset="2"/>
              <a:buNone/>
              <a:defRPr/>
            </a:pPr>
            <a:r>
              <a:rPr lang="en-US" altLang="en-US" sz="2400" dirty="0"/>
              <a:t>Two events are </a:t>
            </a:r>
            <a:r>
              <a:rPr lang="en-US" altLang="en-US" sz="2400" i="1" u="sng" dirty="0">
                <a:solidFill>
                  <a:schemeClr val="folHlink"/>
                </a:solidFill>
              </a:rPr>
              <a:t>concurrent</a:t>
            </a:r>
            <a:r>
              <a:rPr lang="en-US" altLang="en-US" sz="2400" dirty="0"/>
              <a:t> if nothing can be said about the order in which they happened (i.e. happens-before is a </a:t>
            </a:r>
            <a:r>
              <a:rPr lang="en-US" altLang="en-US" sz="2400" dirty="0">
                <a:solidFill>
                  <a:srgbClr val="0070C0"/>
                </a:solidFill>
              </a:rPr>
              <a:t>partial</a:t>
            </a:r>
            <a:r>
              <a:rPr lang="en-US" altLang="en-US" sz="2400" dirty="0"/>
              <a:t> order)</a:t>
            </a:r>
          </a:p>
          <a:p>
            <a:pPr eaLnBrk="1" hangingPunct="1">
              <a:lnSpc>
                <a:spcPct val="80000"/>
              </a:lnSpc>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577975"/>
            <a:ext cx="3065463" cy="2092881"/>
          </a:xfrm>
          <a:prstGeom prst="rect">
            <a:avLst/>
          </a:prstGeom>
          <a:noFill/>
          <a:ln>
            <a:solidFill>
              <a:schemeClr val="tx2">
                <a:lumMod val="75000"/>
              </a:schemeClr>
            </a:solidFill>
          </a:ln>
        </p:spPr>
        <p:txBody>
          <a:bodyPr>
            <a:spAutoFit/>
          </a:bodyPr>
          <a:lstStyle/>
          <a:p>
            <a:pPr>
              <a:defRPr/>
            </a:pPr>
            <a:r>
              <a:rPr lang="en-CA" sz="2800" b="1" dirty="0"/>
              <a:t>Define partial order for events</a:t>
            </a:r>
          </a:p>
          <a:p>
            <a:pPr>
              <a:defRPr/>
            </a:pPr>
            <a:endParaRPr lang="en-CA" sz="2000" dirty="0"/>
          </a:p>
          <a:p>
            <a:pPr>
              <a:defRPr/>
            </a:pPr>
            <a:r>
              <a:rPr lang="en-CA" sz="2000" dirty="0"/>
              <a:t>“happens before” relationship </a:t>
            </a:r>
          </a:p>
          <a:p>
            <a:pPr>
              <a:defRPr/>
            </a:pPr>
            <a:r>
              <a:rPr lang="en-CA" sz="1400" dirty="0">
                <a:sym typeface="Wingdings" panose="05000000000000000000" pitchFamily="2" charset="2"/>
              </a:rPr>
              <a:t>Notation: </a:t>
            </a:r>
            <a:endParaRPr lang="en-CA" sz="1400" dirty="0"/>
          </a:p>
        </p:txBody>
      </p:sp>
      <p:sp>
        <p:nvSpPr>
          <p:cNvPr id="3" name="TextBox 2"/>
          <p:cNvSpPr txBox="1"/>
          <p:nvPr/>
        </p:nvSpPr>
        <p:spPr>
          <a:xfrm>
            <a:off x="4545013" y="1595438"/>
            <a:ext cx="3065462" cy="1754187"/>
          </a:xfrm>
          <a:prstGeom prst="rect">
            <a:avLst/>
          </a:prstGeom>
          <a:noFill/>
          <a:ln>
            <a:solidFill>
              <a:schemeClr val="tx2">
                <a:lumMod val="75000"/>
              </a:schemeClr>
            </a:solidFill>
          </a:ln>
        </p:spPr>
        <p:txBody>
          <a:bodyPr>
            <a:spAutoFit/>
          </a:bodyPr>
          <a:lstStyle/>
          <a:p>
            <a:pPr>
              <a:defRPr/>
            </a:pPr>
            <a:r>
              <a:rPr lang="en-CA" sz="2800" b="1" dirty="0"/>
              <a:t>Logical clocks</a:t>
            </a:r>
          </a:p>
          <a:p>
            <a:pPr>
              <a:defRPr/>
            </a:pPr>
            <a:endParaRPr lang="en-CA" sz="2000" dirty="0"/>
          </a:p>
          <a:p>
            <a:pPr>
              <a:defRPr/>
            </a:pPr>
            <a:r>
              <a:rPr lang="en-CA" sz="2000" dirty="0"/>
              <a:t>Assign </a:t>
            </a:r>
            <a:r>
              <a:rPr lang="en-CA" sz="2000" u="sng" dirty="0"/>
              <a:t>timestamp</a:t>
            </a:r>
            <a:r>
              <a:rPr lang="en-CA" sz="2000" dirty="0"/>
              <a:t> to events such that if a </a:t>
            </a:r>
            <a:r>
              <a:rPr lang="en-CA" sz="2000" dirty="0">
                <a:sym typeface="Wingdings" panose="05000000000000000000" pitchFamily="2" charset="2"/>
              </a:rPr>
              <a:t> b then </a:t>
            </a:r>
            <a:r>
              <a:rPr lang="en-CA" sz="2000" dirty="0" err="1">
                <a:sym typeface="Wingdings" panose="05000000000000000000" pitchFamily="2" charset="2"/>
              </a:rPr>
              <a:t>ts</a:t>
            </a:r>
            <a:r>
              <a:rPr lang="en-CA" sz="2000" dirty="0">
                <a:sym typeface="Wingdings" panose="05000000000000000000" pitchFamily="2" charset="2"/>
              </a:rPr>
              <a:t>(a) &lt; t(b)</a:t>
            </a:r>
            <a:endParaRPr lang="en-CA" sz="2000" dirty="0"/>
          </a:p>
        </p:txBody>
      </p:sp>
      <p:sp>
        <p:nvSpPr>
          <p:cNvPr id="4" name="Right Arrow 3"/>
          <p:cNvSpPr/>
          <p:nvPr/>
        </p:nvSpPr>
        <p:spPr>
          <a:xfrm>
            <a:off x="3729038" y="2516188"/>
            <a:ext cx="681037"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Arrow 4"/>
          <p:cNvSpPr/>
          <p:nvPr/>
        </p:nvSpPr>
        <p:spPr>
          <a:xfrm rot="5400000">
            <a:off x="5791200" y="4111625"/>
            <a:ext cx="415925" cy="263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TextBox 5"/>
          <p:cNvSpPr txBox="1"/>
          <p:nvPr/>
        </p:nvSpPr>
        <p:spPr>
          <a:xfrm>
            <a:off x="4597400" y="4522788"/>
            <a:ext cx="3065463" cy="1446212"/>
          </a:xfrm>
          <a:prstGeom prst="rect">
            <a:avLst/>
          </a:prstGeom>
          <a:noFill/>
          <a:ln>
            <a:solidFill>
              <a:schemeClr val="tx2">
                <a:lumMod val="75000"/>
              </a:schemeClr>
            </a:solidFill>
          </a:ln>
        </p:spPr>
        <p:txBody>
          <a:bodyPr>
            <a:spAutoFit/>
          </a:bodyPr>
          <a:lstStyle/>
          <a:p>
            <a:pPr>
              <a:defRPr/>
            </a:pPr>
            <a:r>
              <a:rPr lang="en-CA" sz="2800" b="1" dirty="0"/>
              <a:t>Build systems</a:t>
            </a:r>
          </a:p>
          <a:p>
            <a:pPr>
              <a:defRPr/>
            </a:pPr>
            <a:endParaRPr lang="en-CA" sz="2000" dirty="0"/>
          </a:p>
          <a:p>
            <a:pPr>
              <a:defRPr/>
            </a:pPr>
            <a:r>
              <a:rPr lang="en-CA" sz="2000" dirty="0"/>
              <a:t>E.g., totally ordered group communication</a:t>
            </a:r>
          </a:p>
        </p:txBody>
      </p:sp>
      <p:sp>
        <p:nvSpPr>
          <p:cNvPr id="63495" name="Rectangle 2"/>
          <p:cNvSpPr txBox="1">
            <a:spLocks noChangeArrowheads="1"/>
          </p:cNvSpPr>
          <p:nvPr/>
        </p:nvSpPr>
        <p:spPr bwMode="auto">
          <a:xfrm>
            <a:off x="1227138" y="346075"/>
            <a:ext cx="779303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a:solidFill>
                  <a:schemeClr val="tx2"/>
                </a:solidFill>
              </a:rPr>
              <a:t>Logical clocks: ROADMAP</a:t>
            </a:r>
          </a:p>
        </p:txBody>
      </p:sp>
      <p:sp>
        <p:nvSpPr>
          <p:cNvPr id="63496" name="TextBox 7"/>
          <p:cNvSpPr txBox="1">
            <a:spLocks noChangeArrowheads="1"/>
          </p:cNvSpPr>
          <p:nvPr/>
        </p:nvSpPr>
        <p:spPr bwMode="auto">
          <a:xfrm>
            <a:off x="412750" y="3824288"/>
            <a:ext cx="3035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1800">
                <a:solidFill>
                  <a:schemeClr val="tx2"/>
                </a:solidFill>
              </a:rPr>
              <a:t>What are the constraints?</a:t>
            </a:r>
          </a:p>
          <a:p>
            <a:pPr>
              <a:spcBef>
                <a:spcPct val="0"/>
              </a:spcBef>
              <a:buClrTx/>
              <a:buSzTx/>
              <a:buFontTx/>
              <a:buNone/>
            </a:pPr>
            <a:r>
              <a:rPr lang="en-CA" altLang="en-US" sz="1800">
                <a:solidFill>
                  <a:schemeClr val="tx2"/>
                </a:solidFill>
              </a:rPr>
              <a:t>What does ‘ordering’ mean?</a:t>
            </a:r>
          </a:p>
        </p:txBody>
      </p:sp>
      <p:sp>
        <p:nvSpPr>
          <p:cNvPr id="63497" name="TextBox 8"/>
          <p:cNvSpPr txBox="1">
            <a:spLocks noChangeArrowheads="1"/>
          </p:cNvSpPr>
          <p:nvPr/>
        </p:nvSpPr>
        <p:spPr bwMode="auto">
          <a:xfrm>
            <a:off x="4583113" y="338455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1800">
                <a:solidFill>
                  <a:schemeClr val="tx2"/>
                </a:solidFill>
              </a:rPr>
              <a:t>Come up with a system to ‘label’ events that respects these constraints</a:t>
            </a:r>
          </a:p>
        </p:txBody>
      </p:sp>
      <p:sp>
        <p:nvSpPr>
          <p:cNvPr id="63498" name="TextBox 9"/>
          <p:cNvSpPr txBox="1">
            <a:spLocks noChangeArrowheads="1"/>
          </p:cNvSpPr>
          <p:nvPr/>
        </p:nvSpPr>
        <p:spPr bwMode="auto">
          <a:xfrm>
            <a:off x="4597400" y="5969000"/>
            <a:ext cx="4103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1800" dirty="0">
                <a:solidFill>
                  <a:schemeClr val="tx2"/>
                </a:solidFill>
              </a:rPr>
              <a:t>How may this be used?</a:t>
            </a:r>
          </a:p>
        </p:txBody>
      </p:sp>
      <p:sp>
        <p:nvSpPr>
          <p:cNvPr id="11" name="Rectangle 10"/>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84275" y="165100"/>
            <a:ext cx="7793038" cy="847725"/>
          </a:xfrm>
        </p:spPr>
        <p:txBody>
          <a:bodyPr/>
          <a:lstStyle/>
          <a:p>
            <a:pPr eaLnBrk="1" hangingPunct="1"/>
            <a:r>
              <a:rPr lang="en-US" altLang="en-US"/>
              <a:t>Logical clocks</a:t>
            </a:r>
          </a:p>
        </p:txBody>
      </p:sp>
      <p:sp>
        <p:nvSpPr>
          <p:cNvPr id="57347" name="Rectangle 3"/>
          <p:cNvSpPr>
            <a:spLocks noGrp="1" noChangeArrowheads="1"/>
          </p:cNvSpPr>
          <p:nvPr>
            <p:ph type="body" idx="1"/>
          </p:nvPr>
        </p:nvSpPr>
        <p:spPr>
          <a:xfrm>
            <a:off x="28231" y="1235075"/>
            <a:ext cx="9115769" cy="5457825"/>
          </a:xfrm>
          <a:solidFill>
            <a:srgbClr val="FFFFFF"/>
          </a:solidFill>
        </p:spPr>
        <p:txBody>
          <a:bodyPr/>
          <a:lstStyle/>
          <a:p>
            <a:pPr marL="0" indent="0" eaLnBrk="1" hangingPunct="1">
              <a:lnSpc>
                <a:spcPct val="90000"/>
              </a:lnSpc>
              <a:buFont typeface="Wingdings" panose="05000000000000000000" pitchFamily="2" charset="2"/>
              <a:buNone/>
              <a:defRPr/>
            </a:pPr>
            <a:r>
              <a:rPr lang="en-US" altLang="en-US" sz="2400" b="1" dirty="0"/>
              <a:t>Objective: </a:t>
            </a:r>
            <a:r>
              <a:rPr lang="en-US" altLang="en-US" sz="2400" dirty="0"/>
              <a:t>Build a </a:t>
            </a:r>
            <a:r>
              <a:rPr lang="en-US" altLang="en-US" sz="2400" dirty="0">
                <a:solidFill>
                  <a:schemeClr val="folHlink"/>
                </a:solidFill>
              </a:rPr>
              <a:t>view</a:t>
            </a:r>
            <a:r>
              <a:rPr lang="en-US" altLang="en-US" sz="2400" dirty="0"/>
              <a:t> on the system’s behavior that is consistent with the ‘happened-before’ relation</a:t>
            </a:r>
          </a:p>
          <a:p>
            <a:pPr marL="0" indent="0" eaLnBrk="1" hangingPunct="1">
              <a:lnSpc>
                <a:spcPct val="90000"/>
              </a:lnSpc>
              <a:buFont typeface="Wingdings" panose="05000000000000000000" pitchFamily="2" charset="2"/>
              <a:buNone/>
              <a:defRPr/>
            </a:pPr>
            <a:endParaRPr lang="en-US" altLang="en-US" sz="1000" dirty="0"/>
          </a:p>
          <a:p>
            <a:pPr marL="0" indent="0" eaLnBrk="1" hangingPunct="1">
              <a:lnSpc>
                <a:spcPct val="90000"/>
              </a:lnSpc>
              <a:buFont typeface="Wingdings" panose="05000000000000000000" pitchFamily="2" charset="2"/>
              <a:buNone/>
              <a:defRPr/>
            </a:pPr>
            <a:r>
              <a:rPr lang="en-US" altLang="en-US" sz="1000" dirty="0"/>
              <a:t>           </a:t>
            </a:r>
            <a:r>
              <a:rPr lang="en-US" altLang="en-US" sz="2400" dirty="0"/>
              <a:t>Attach a timestamp </a:t>
            </a:r>
            <a:r>
              <a:rPr lang="en-US" altLang="en-US" sz="2400" i="1" dirty="0" err="1"/>
              <a:t>ts</a:t>
            </a:r>
            <a:r>
              <a:rPr lang="en-US" altLang="en-US" sz="2400" dirty="0"/>
              <a:t>(</a:t>
            </a:r>
            <a:r>
              <a:rPr lang="en-US" altLang="en-US" sz="2400" i="1" dirty="0"/>
              <a:t>e</a:t>
            </a:r>
            <a:r>
              <a:rPr lang="en-US" altLang="en-US" sz="2400" dirty="0"/>
              <a:t>) to each event </a:t>
            </a:r>
            <a:r>
              <a:rPr lang="en-US" altLang="en-US" sz="2400" i="1" dirty="0"/>
              <a:t>e</a:t>
            </a:r>
            <a:r>
              <a:rPr lang="en-US" altLang="en-US" sz="2400" dirty="0"/>
              <a:t>, such that:</a:t>
            </a:r>
          </a:p>
          <a:p>
            <a:pPr lvl="1" eaLnBrk="1" hangingPunct="1">
              <a:lnSpc>
                <a:spcPct val="90000"/>
              </a:lnSpc>
              <a:defRPr/>
            </a:pPr>
            <a:r>
              <a:rPr lang="en-US" altLang="en-US" sz="2000" b="1" dirty="0"/>
              <a:t>P1: </a:t>
            </a:r>
            <a:r>
              <a:rPr lang="en-US" altLang="en-US" sz="2000" dirty="0"/>
              <a:t>If </a:t>
            </a:r>
            <a:r>
              <a:rPr lang="en-US" altLang="en-US" sz="2000" i="1" dirty="0"/>
              <a:t>a </a:t>
            </a:r>
            <a:r>
              <a:rPr lang="en-US" altLang="en-US" sz="2000" dirty="0"/>
              <a:t>and </a:t>
            </a:r>
            <a:r>
              <a:rPr lang="en-US" altLang="en-US" sz="2000" i="1" dirty="0"/>
              <a:t>b </a:t>
            </a:r>
            <a:r>
              <a:rPr lang="en-US" altLang="en-US" sz="2000" dirty="0"/>
              <a:t>are events in the same process, and </a:t>
            </a:r>
            <a:r>
              <a:rPr lang="en-US" altLang="en-US" sz="2000" i="1" dirty="0"/>
              <a:t>a</a:t>
            </a:r>
            <a:r>
              <a:rPr lang="en-US" altLang="en-US" sz="2000" dirty="0"/>
              <a:t> happened before in physical time </a:t>
            </a:r>
            <a:r>
              <a:rPr lang="en-US" altLang="en-US" sz="2000" i="1" dirty="0"/>
              <a:t>b</a:t>
            </a:r>
            <a:r>
              <a:rPr lang="en-US" altLang="en-US" sz="2000" dirty="0"/>
              <a:t>, then we demand that </a:t>
            </a:r>
            <a:r>
              <a:rPr lang="en-US" altLang="en-US" sz="2000" i="1" dirty="0" err="1"/>
              <a:t>ts</a:t>
            </a:r>
            <a:r>
              <a:rPr lang="en-US" altLang="en-US" sz="2000" dirty="0"/>
              <a:t>(</a:t>
            </a:r>
            <a:r>
              <a:rPr lang="en-US" altLang="en-US" sz="2000" i="1" dirty="0"/>
              <a:t>a</a:t>
            </a:r>
            <a:r>
              <a:rPr lang="en-US" altLang="en-US" sz="2000" dirty="0"/>
              <a:t>) &lt; </a:t>
            </a:r>
            <a:r>
              <a:rPr lang="en-US" altLang="en-US" sz="2000" i="1" dirty="0" err="1"/>
              <a:t>ts</a:t>
            </a:r>
            <a:r>
              <a:rPr lang="en-US" altLang="en-US" sz="2000" dirty="0"/>
              <a:t>(</a:t>
            </a:r>
            <a:r>
              <a:rPr lang="en-US" altLang="en-US" sz="2000" i="1" dirty="0"/>
              <a:t>b</a:t>
            </a:r>
            <a:r>
              <a:rPr lang="en-US" altLang="en-US" sz="2000" dirty="0"/>
              <a:t>).</a:t>
            </a:r>
          </a:p>
          <a:p>
            <a:pPr lvl="1" eaLnBrk="1" hangingPunct="1">
              <a:lnSpc>
                <a:spcPct val="90000"/>
              </a:lnSpc>
              <a:defRPr/>
            </a:pPr>
            <a:r>
              <a:rPr lang="en-US" altLang="en-US" sz="2000" b="1" dirty="0"/>
              <a:t>P2: </a:t>
            </a:r>
            <a:r>
              <a:rPr lang="en-US" altLang="en-US" sz="2000" dirty="0"/>
              <a:t>If </a:t>
            </a:r>
            <a:r>
              <a:rPr lang="en-US" altLang="en-US" sz="2000" i="1" dirty="0"/>
              <a:t>a </a:t>
            </a:r>
            <a:r>
              <a:rPr lang="en-US" altLang="en-US" sz="2000" dirty="0"/>
              <a:t>corresponds to sending a message, and </a:t>
            </a:r>
            <a:r>
              <a:rPr lang="en-US" altLang="en-US" sz="2000" i="1" dirty="0"/>
              <a:t>b </a:t>
            </a:r>
            <a:r>
              <a:rPr lang="en-US" altLang="en-US" sz="2000" dirty="0"/>
              <a:t>to the receipt of that message, then also </a:t>
            </a:r>
            <a:r>
              <a:rPr lang="en-US" altLang="en-US" sz="2000" i="1" dirty="0" err="1"/>
              <a:t>ts</a:t>
            </a:r>
            <a:r>
              <a:rPr lang="en-US" altLang="en-US" sz="2000" dirty="0"/>
              <a:t>(</a:t>
            </a:r>
            <a:r>
              <a:rPr lang="en-US" altLang="en-US" sz="2000" i="1" dirty="0"/>
              <a:t>a</a:t>
            </a:r>
            <a:r>
              <a:rPr lang="en-US" altLang="en-US" sz="2000" dirty="0"/>
              <a:t>) &lt; </a:t>
            </a:r>
            <a:r>
              <a:rPr lang="en-US" altLang="en-US" sz="2000" i="1" dirty="0" err="1"/>
              <a:t>ts</a:t>
            </a:r>
            <a:r>
              <a:rPr lang="en-US" altLang="en-US" sz="2000" dirty="0"/>
              <a:t>(</a:t>
            </a:r>
            <a:r>
              <a:rPr lang="en-US" altLang="en-US" sz="2000" i="1" dirty="0"/>
              <a:t>b</a:t>
            </a:r>
            <a:r>
              <a:rPr lang="en-US" altLang="en-US" sz="2000" dirty="0"/>
              <a:t>).</a:t>
            </a:r>
          </a:p>
          <a:p>
            <a:pPr marL="0" indent="0" eaLnBrk="1" hangingPunct="1">
              <a:lnSpc>
                <a:spcPct val="90000"/>
              </a:lnSpc>
              <a:buFont typeface="Wingdings" panose="05000000000000000000" pitchFamily="2" charset="2"/>
              <a:buNone/>
              <a:defRPr/>
            </a:pPr>
            <a:r>
              <a:rPr lang="en-US" altLang="en-US" sz="2400" dirty="0"/>
              <a:t>     </a:t>
            </a:r>
            <a:endParaRPr lang="en-US" altLang="en-US" sz="2000" dirty="0"/>
          </a:p>
          <a:p>
            <a:pPr lvl="1" eaLnBrk="1" hangingPunct="1">
              <a:lnSpc>
                <a:spcPct val="90000"/>
              </a:lnSpc>
              <a:defRPr/>
            </a:pPr>
            <a:endParaRPr lang="en-US" altLang="en-US" sz="2000" dirty="0"/>
          </a:p>
          <a:p>
            <a:pPr eaLnBrk="1" hangingPunct="1">
              <a:lnSpc>
                <a:spcPct val="90000"/>
              </a:lnSpc>
              <a:defRPr/>
            </a:pPr>
            <a:r>
              <a:rPr lang="en-US" altLang="en-US" sz="2400" b="1" dirty="0">
                <a:solidFill>
                  <a:schemeClr val="hlink"/>
                </a:solidFill>
              </a:rPr>
              <a:t>Problem</a:t>
            </a:r>
            <a:r>
              <a:rPr lang="en-US" altLang="en-US" sz="2400" b="1" dirty="0"/>
              <a:t>: </a:t>
            </a:r>
            <a:r>
              <a:rPr lang="en-US" altLang="en-US" sz="2400" dirty="0"/>
              <a:t>How to</a:t>
            </a:r>
            <a:r>
              <a:rPr lang="en-US" altLang="en-US" sz="2000" dirty="0"/>
              <a:t> </a:t>
            </a:r>
            <a:r>
              <a:rPr lang="en-US" altLang="en-US" sz="2400" dirty="0"/>
              <a:t>attach timestamps to all events in the system </a:t>
            </a:r>
            <a:r>
              <a:rPr lang="en-US" altLang="en-US" sz="1600" dirty="0"/>
              <a:t>(consistent with the rules above)</a:t>
            </a:r>
            <a:r>
              <a:rPr lang="en-US" altLang="en-US" sz="2400" dirty="0"/>
              <a:t> when there’s no </a:t>
            </a:r>
            <a:r>
              <a:rPr lang="en-US" altLang="en-US" sz="2400" u="sng" dirty="0"/>
              <a:t>global</a:t>
            </a:r>
            <a:r>
              <a:rPr lang="en-US" altLang="en-US" sz="2400" dirty="0"/>
              <a:t> clock </a:t>
            </a:r>
          </a:p>
          <a:p>
            <a:pPr lvl="1" eaLnBrk="1" hangingPunct="1">
              <a:lnSpc>
                <a:spcPct val="90000"/>
              </a:lnSpc>
              <a:defRPr/>
            </a:pPr>
            <a:r>
              <a:rPr lang="en-US" altLang="en-US" sz="2000" dirty="0"/>
              <a:t>maintain a </a:t>
            </a:r>
            <a:r>
              <a:rPr lang="en-US" altLang="en-US" sz="2000" b="1" dirty="0">
                <a:solidFill>
                  <a:schemeClr val="hlink"/>
                </a:solidFill>
              </a:rPr>
              <a:t>consistent</a:t>
            </a:r>
            <a:r>
              <a:rPr lang="en-US" altLang="en-US" sz="2000" b="1" dirty="0"/>
              <a:t> </a:t>
            </a:r>
            <a:r>
              <a:rPr lang="en-US" altLang="en-US" sz="2000" dirty="0"/>
              <a:t>set of logical clocks, one per process.</a:t>
            </a:r>
          </a:p>
          <a:p>
            <a:pPr lvl="1" eaLnBrk="1" hangingPunct="1">
              <a:lnSpc>
                <a:spcPct val="90000"/>
              </a:lnSpc>
              <a:defRPr/>
            </a:pPr>
            <a:endParaRPr lang="en-US" altLang="en-US" sz="2000" dirty="0"/>
          </a:p>
          <a:p>
            <a:pPr eaLnBrk="1" hangingPunct="1">
              <a:lnSpc>
                <a:spcPct val="90000"/>
              </a:lnSpc>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34938" y="95250"/>
            <a:ext cx="8951912" cy="6762750"/>
          </a:xfrm>
          <a:solidFill>
            <a:srgbClr val="FFFFFF"/>
          </a:solidFill>
        </p:spPr>
        <p:txBody>
          <a:bodyPr/>
          <a:lstStyle/>
          <a:p>
            <a:pPr marL="0" indent="0" eaLnBrk="1" hangingPunct="1">
              <a:lnSpc>
                <a:spcPct val="90000"/>
              </a:lnSpc>
              <a:buFont typeface="Wingdings" panose="05000000000000000000" pitchFamily="2" charset="2"/>
              <a:buNone/>
              <a:defRPr/>
            </a:pPr>
            <a:r>
              <a:rPr lang="en-US" altLang="en-US" sz="2400" b="1" dirty="0">
                <a:solidFill>
                  <a:schemeClr val="hlink"/>
                </a:solidFill>
              </a:rPr>
              <a:t>Problem</a:t>
            </a:r>
            <a:r>
              <a:rPr lang="en-US" altLang="en-US" sz="2400" b="1" dirty="0"/>
              <a:t>: </a:t>
            </a:r>
            <a:r>
              <a:rPr lang="en-US" altLang="en-US" sz="2400" dirty="0"/>
              <a:t>Need to</a:t>
            </a:r>
            <a:r>
              <a:rPr lang="en-US" altLang="en-US" sz="2000" dirty="0"/>
              <a:t> </a:t>
            </a:r>
            <a:r>
              <a:rPr lang="en-US" altLang="en-US" sz="2400" dirty="0"/>
              <a:t>attach timestamps to all events in the system</a:t>
            </a:r>
          </a:p>
          <a:p>
            <a:pPr lvl="1" eaLnBrk="1" hangingPunct="1">
              <a:lnSpc>
                <a:spcPct val="90000"/>
              </a:lnSpc>
              <a:defRPr/>
            </a:pPr>
            <a:r>
              <a:rPr lang="en-US" altLang="en-US" sz="2000" dirty="0"/>
              <a:t>maintain a </a:t>
            </a:r>
            <a:r>
              <a:rPr lang="en-US" altLang="en-US" sz="2000" dirty="0">
                <a:solidFill>
                  <a:schemeClr val="hlink"/>
                </a:solidFill>
              </a:rPr>
              <a:t>consistent</a:t>
            </a:r>
            <a:r>
              <a:rPr lang="en-US" altLang="en-US" sz="2000" b="1" dirty="0"/>
              <a:t> </a:t>
            </a:r>
            <a:r>
              <a:rPr lang="en-US" altLang="en-US" sz="2000" dirty="0"/>
              <a:t>set of logical clocks, one per process.</a:t>
            </a:r>
          </a:p>
          <a:p>
            <a:pPr lvl="1" eaLnBrk="1" hangingPunct="1">
              <a:lnSpc>
                <a:spcPct val="90000"/>
              </a:lnSpc>
              <a:defRPr/>
            </a:pPr>
            <a:r>
              <a:rPr lang="en-US" altLang="en-US" sz="2000" dirty="0"/>
              <a:t>there’s no </a:t>
            </a:r>
            <a:r>
              <a:rPr lang="en-US" altLang="en-US" sz="2000" u="sng" dirty="0"/>
              <a:t>global</a:t>
            </a:r>
            <a:r>
              <a:rPr lang="en-US" altLang="en-US" sz="2000" dirty="0"/>
              <a:t> clock </a:t>
            </a:r>
          </a:p>
          <a:p>
            <a:pPr marL="0" indent="0" eaLnBrk="1" hangingPunct="1">
              <a:buFont typeface="Wingdings" panose="05000000000000000000" pitchFamily="2" charset="2"/>
              <a:buNone/>
              <a:defRPr/>
            </a:pPr>
            <a:endParaRPr lang="en-US" altLang="en-US" sz="2400" b="1" dirty="0"/>
          </a:p>
          <a:p>
            <a:pPr marL="0" indent="0" eaLnBrk="1" hangingPunct="1">
              <a:buFont typeface="Wingdings" panose="05000000000000000000" pitchFamily="2" charset="2"/>
              <a:buNone/>
              <a:defRPr/>
            </a:pPr>
            <a:r>
              <a:rPr lang="en-US" altLang="en-US" sz="2400" b="1" dirty="0">
                <a:solidFill>
                  <a:srgbClr val="FF0000"/>
                </a:solidFill>
              </a:rPr>
              <a:t>Solution</a:t>
            </a:r>
            <a:r>
              <a:rPr lang="en-US" altLang="en-US" sz="2400" b="1" dirty="0"/>
              <a:t> </a:t>
            </a:r>
            <a:r>
              <a:rPr lang="en-US" altLang="en-US" sz="2400" dirty="0"/>
              <a:t>(</a:t>
            </a:r>
            <a:r>
              <a:rPr lang="en-US" altLang="en-US" sz="2400" dirty="0" err="1"/>
              <a:t>Lamport</a:t>
            </a:r>
            <a:r>
              <a:rPr lang="en-US" altLang="en-US" sz="2400" dirty="0"/>
              <a:t>)</a:t>
            </a:r>
            <a:r>
              <a:rPr lang="en-US" altLang="en-US" sz="2400" b="1" dirty="0"/>
              <a:t>: </a:t>
            </a:r>
            <a:r>
              <a:rPr lang="en-US" altLang="en-US" sz="2400" dirty="0"/>
              <a:t>Each process </a:t>
            </a:r>
            <a:r>
              <a:rPr lang="en-US" altLang="en-US" sz="2400" i="1" dirty="0"/>
              <a:t>P</a:t>
            </a:r>
            <a:r>
              <a:rPr lang="en-US" altLang="en-US" sz="2400" i="1" baseline="-25000" dirty="0"/>
              <a:t>i</a:t>
            </a:r>
            <a:r>
              <a:rPr lang="en-US" altLang="en-US" sz="2400" i="1" dirty="0"/>
              <a:t> </a:t>
            </a:r>
            <a:r>
              <a:rPr lang="en-US" altLang="en-US" sz="2400" dirty="0"/>
              <a:t>maintains a </a:t>
            </a:r>
            <a:r>
              <a:rPr lang="en-US" altLang="en-US" sz="2400" b="1" dirty="0"/>
              <a:t>local </a:t>
            </a:r>
            <a:r>
              <a:rPr lang="en-US" altLang="en-US" sz="2400" dirty="0"/>
              <a:t>counter </a:t>
            </a:r>
            <a:r>
              <a:rPr lang="en-US" altLang="en-US" sz="2400" i="1" dirty="0"/>
              <a:t>C</a:t>
            </a:r>
            <a:r>
              <a:rPr lang="en-US" altLang="en-US" sz="2400" i="1" baseline="-25000" dirty="0"/>
              <a:t>i</a:t>
            </a:r>
            <a:r>
              <a:rPr lang="en-US" altLang="en-US" sz="2400" i="1" dirty="0"/>
              <a:t> </a:t>
            </a:r>
            <a:r>
              <a:rPr lang="en-US" altLang="en-US" sz="2400" dirty="0"/>
              <a:t>and adjusts it as follows:</a:t>
            </a:r>
          </a:p>
          <a:p>
            <a:pPr marL="914400" lvl="1" indent="-457200" eaLnBrk="1" hangingPunct="1">
              <a:buSzPct val="120000"/>
              <a:buFont typeface="+mj-lt"/>
              <a:buAutoNum type="arabicParenR"/>
              <a:defRPr/>
            </a:pPr>
            <a:r>
              <a:rPr lang="en-US" altLang="en-US" sz="2000" dirty="0"/>
              <a:t>For any two successive events that take place within </a:t>
            </a:r>
            <a:r>
              <a:rPr lang="en-US" altLang="en-US" sz="2000" i="1" dirty="0"/>
              <a:t>P</a:t>
            </a:r>
            <a:r>
              <a:rPr lang="en-US" altLang="en-US" sz="2000" b="1" i="1" baseline="-25000" dirty="0"/>
              <a:t>i</a:t>
            </a:r>
            <a:r>
              <a:rPr lang="en-US" altLang="en-US" sz="2000" dirty="0"/>
              <a:t> the counter </a:t>
            </a:r>
            <a:r>
              <a:rPr lang="en-US" altLang="en-US" sz="2000" i="1" dirty="0"/>
              <a:t>c</a:t>
            </a:r>
            <a:r>
              <a:rPr lang="en-US" altLang="en-US" sz="2000" b="1" i="1" baseline="-25000" dirty="0"/>
              <a:t>i</a:t>
            </a:r>
            <a:r>
              <a:rPr lang="en-US" altLang="en-US" sz="2000" i="1" baseline="-25000" dirty="0"/>
              <a:t> </a:t>
            </a:r>
            <a:r>
              <a:rPr lang="en-US" altLang="en-US" sz="2000" dirty="0"/>
              <a:t>is incremented by 1.</a:t>
            </a:r>
          </a:p>
          <a:p>
            <a:pPr marL="914400" lvl="1" indent="-457200" eaLnBrk="1" hangingPunct="1">
              <a:buSzPct val="120000"/>
              <a:buFont typeface="+mj-lt"/>
              <a:buAutoNum type="arabicParenR"/>
              <a:defRPr/>
            </a:pPr>
            <a:r>
              <a:rPr lang="en-US" altLang="en-US" sz="2000" dirty="0"/>
              <a:t>Each time a message </a:t>
            </a:r>
            <a:r>
              <a:rPr lang="en-US" altLang="en-US" sz="2000" i="1" dirty="0"/>
              <a:t>m </a:t>
            </a:r>
            <a:r>
              <a:rPr lang="en-US" altLang="en-US" sz="2000" dirty="0"/>
              <a:t>is sent by process </a:t>
            </a:r>
            <a:r>
              <a:rPr lang="en-US" altLang="en-US" sz="2000" i="1" dirty="0"/>
              <a:t>P</a:t>
            </a:r>
            <a:r>
              <a:rPr lang="en-US" altLang="en-US" sz="2000" i="1" baseline="-25000" dirty="0"/>
              <a:t>i</a:t>
            </a:r>
            <a:r>
              <a:rPr lang="en-US" altLang="en-US" sz="2000" dirty="0"/>
              <a:t>  the message is timestamped </a:t>
            </a:r>
            <a:r>
              <a:rPr lang="en-US" altLang="en-US" sz="2000" i="1" dirty="0" err="1"/>
              <a:t>ts</a:t>
            </a:r>
            <a:r>
              <a:rPr lang="en-US" altLang="en-US" sz="2000" dirty="0"/>
              <a:t>(</a:t>
            </a:r>
            <a:r>
              <a:rPr lang="en-US" altLang="en-US" sz="2000" i="1" dirty="0"/>
              <a:t>m</a:t>
            </a:r>
            <a:r>
              <a:rPr lang="en-US" altLang="en-US" sz="2000" dirty="0"/>
              <a:t>) = </a:t>
            </a:r>
            <a:r>
              <a:rPr lang="en-US" altLang="en-US" sz="2000" i="1" dirty="0"/>
              <a:t>c</a:t>
            </a:r>
            <a:r>
              <a:rPr lang="en-US" altLang="en-US" sz="2000" b="1" i="1" baseline="-25000" dirty="0"/>
              <a:t>i</a:t>
            </a:r>
            <a:endParaRPr lang="en-US" altLang="en-US" sz="2000" b="1" dirty="0"/>
          </a:p>
          <a:p>
            <a:pPr marL="914400" lvl="1" indent="-457200" eaLnBrk="1" hangingPunct="1">
              <a:buSzPct val="120000"/>
              <a:buFont typeface="+mj-lt"/>
              <a:buAutoNum type="arabicParenR"/>
              <a:defRPr/>
            </a:pPr>
            <a:r>
              <a:rPr lang="en-US" altLang="en-US" sz="2000" dirty="0"/>
              <a:t>Whenever a message </a:t>
            </a:r>
            <a:r>
              <a:rPr lang="en-US" altLang="en-US" sz="2000" i="1" dirty="0"/>
              <a:t>m </a:t>
            </a:r>
            <a:r>
              <a:rPr lang="en-US" altLang="en-US" sz="2000" dirty="0"/>
              <a:t>is received by a process </a:t>
            </a:r>
            <a:r>
              <a:rPr lang="en-US" altLang="en-US" sz="2000" i="1" dirty="0" err="1"/>
              <a:t>P</a:t>
            </a:r>
            <a:r>
              <a:rPr lang="en-US" altLang="en-US" sz="2000" b="1" i="1" baseline="-25000" dirty="0" err="1"/>
              <a:t>j</a:t>
            </a:r>
            <a:r>
              <a:rPr lang="en-US" altLang="en-US" sz="2000" dirty="0"/>
              <a:t>, </a:t>
            </a:r>
            <a:r>
              <a:rPr lang="en-US" altLang="en-US" sz="2000" i="1" dirty="0" err="1"/>
              <a:t>P</a:t>
            </a:r>
            <a:r>
              <a:rPr lang="en-US" altLang="en-US" sz="2000" b="1" i="1" baseline="-25000" dirty="0" err="1"/>
              <a:t>j</a:t>
            </a:r>
            <a:r>
              <a:rPr lang="en-US" altLang="en-US" sz="2000" i="1" dirty="0"/>
              <a:t> </a:t>
            </a:r>
            <a:r>
              <a:rPr lang="en-US" altLang="en-US" sz="2000" dirty="0"/>
              <a:t>adjusts its local counter </a:t>
            </a:r>
            <a:r>
              <a:rPr lang="en-US" altLang="en-US" sz="2000" i="1" dirty="0" err="1"/>
              <a:t>c</a:t>
            </a:r>
            <a:r>
              <a:rPr lang="en-US" altLang="en-US" sz="2000" b="1" i="1" baseline="-25000" dirty="0" err="1"/>
              <a:t>j</a:t>
            </a:r>
            <a:r>
              <a:rPr lang="en-US" altLang="en-US" sz="2000" i="1" dirty="0"/>
              <a:t>   </a:t>
            </a:r>
            <a:r>
              <a:rPr lang="en-US" altLang="en-US" sz="2000" dirty="0"/>
              <a:t>to max{</a:t>
            </a:r>
            <a:r>
              <a:rPr lang="en-US" altLang="en-US" sz="2000" i="1" dirty="0" err="1"/>
              <a:t>C</a:t>
            </a:r>
            <a:r>
              <a:rPr lang="en-US" altLang="en-US" sz="2000" i="1" baseline="-25000" dirty="0" err="1"/>
              <a:t>j</a:t>
            </a:r>
            <a:r>
              <a:rPr lang="en-US" altLang="en-US" sz="2000" dirty="0"/>
              <a:t>, </a:t>
            </a:r>
            <a:r>
              <a:rPr lang="en-US" altLang="en-US" sz="2000" i="1" dirty="0" err="1"/>
              <a:t>ts</a:t>
            </a:r>
            <a:r>
              <a:rPr lang="en-US" altLang="en-US" sz="2000" dirty="0"/>
              <a:t>(</a:t>
            </a:r>
            <a:r>
              <a:rPr lang="en-US" altLang="en-US" sz="2000" i="1" dirty="0"/>
              <a:t>m</a:t>
            </a:r>
            <a:r>
              <a:rPr lang="en-US" altLang="en-US" sz="2000" dirty="0"/>
              <a:t>)}; then executes step 1 before passing </a:t>
            </a:r>
            <a:r>
              <a:rPr lang="en-US" altLang="en-US" sz="2000" i="1" dirty="0"/>
              <a:t>m </a:t>
            </a:r>
            <a:r>
              <a:rPr lang="en-US" altLang="en-US" sz="2000" dirty="0"/>
              <a:t>to the application.</a:t>
            </a:r>
          </a:p>
          <a:p>
            <a:pPr eaLnBrk="1" hangingPunct="1">
              <a:defRPr/>
            </a:pPr>
            <a:endParaRPr lang="en-US" altLang="en-US" sz="2400" dirty="0"/>
          </a:p>
          <a:p>
            <a:pPr eaLnBrk="1" hangingPunct="1">
              <a:defRPr/>
            </a:pPr>
            <a:r>
              <a:rPr lang="en-US" altLang="en-US" sz="2400" dirty="0"/>
              <a:t>Property </a:t>
            </a:r>
            <a:r>
              <a:rPr lang="en-US" altLang="en-US" sz="2400" b="1" dirty="0"/>
              <a:t>P1 </a:t>
            </a:r>
            <a:r>
              <a:rPr lang="en-US" altLang="en-US" sz="2400" dirty="0"/>
              <a:t>is satisfied by (1);  Property </a:t>
            </a:r>
            <a:r>
              <a:rPr lang="en-US" altLang="en-US" sz="2400" b="1" dirty="0"/>
              <a:t>P2 </a:t>
            </a:r>
            <a:r>
              <a:rPr lang="en-US" altLang="en-US" sz="2400" dirty="0"/>
              <a:t>by (2) and (3).</a:t>
            </a:r>
          </a:p>
          <a:p>
            <a:pPr marL="0" indent="0" eaLnBrk="1" hangingPunct="1">
              <a:buFont typeface="Wingdings" panose="05000000000000000000" pitchFamily="2" charset="2"/>
              <a:buNone/>
              <a:defRPr/>
            </a:pPr>
            <a:endParaRPr lang="en-US" altLang="en-US" sz="2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7"/>
          <p:cNvSpPr>
            <a:spLocks noChangeShapeType="1"/>
          </p:cNvSpPr>
          <p:nvPr/>
        </p:nvSpPr>
        <p:spPr bwMode="auto">
          <a:xfrm flipV="1">
            <a:off x="1955800" y="2422525"/>
            <a:ext cx="6757988" cy="317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68611" name="Text Box 8"/>
          <p:cNvSpPr txBox="1">
            <a:spLocks noChangeArrowheads="1"/>
          </p:cNvSpPr>
          <p:nvPr/>
        </p:nvSpPr>
        <p:spPr bwMode="auto">
          <a:xfrm>
            <a:off x="673100" y="21971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1</a:t>
            </a:r>
          </a:p>
        </p:txBody>
      </p:sp>
      <p:sp>
        <p:nvSpPr>
          <p:cNvPr id="68612" name="Text Box 9"/>
          <p:cNvSpPr txBox="1">
            <a:spLocks noChangeArrowheads="1"/>
          </p:cNvSpPr>
          <p:nvPr/>
        </p:nvSpPr>
        <p:spPr bwMode="auto">
          <a:xfrm>
            <a:off x="711200" y="28448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2</a:t>
            </a:r>
          </a:p>
        </p:txBody>
      </p:sp>
      <p:sp>
        <p:nvSpPr>
          <p:cNvPr id="68613" name="Text Box 10"/>
          <p:cNvSpPr txBox="1">
            <a:spLocks noChangeArrowheads="1"/>
          </p:cNvSpPr>
          <p:nvPr/>
        </p:nvSpPr>
        <p:spPr bwMode="auto">
          <a:xfrm>
            <a:off x="711200" y="3454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3</a:t>
            </a:r>
          </a:p>
        </p:txBody>
      </p:sp>
      <p:sp>
        <p:nvSpPr>
          <p:cNvPr id="68614" name="Text Box 11"/>
          <p:cNvSpPr txBox="1">
            <a:spLocks noChangeArrowheads="1"/>
          </p:cNvSpPr>
          <p:nvPr/>
        </p:nvSpPr>
        <p:spPr bwMode="auto">
          <a:xfrm>
            <a:off x="736600" y="4216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4</a:t>
            </a:r>
          </a:p>
        </p:txBody>
      </p:sp>
      <p:sp>
        <p:nvSpPr>
          <p:cNvPr id="68615" name="Line 12"/>
          <p:cNvSpPr>
            <a:spLocks noChangeShapeType="1"/>
          </p:cNvSpPr>
          <p:nvPr/>
        </p:nvSpPr>
        <p:spPr bwMode="auto">
          <a:xfrm>
            <a:off x="2209800" y="2413000"/>
            <a:ext cx="520700" cy="622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16" name="Line 13"/>
          <p:cNvSpPr>
            <a:spLocks noChangeShapeType="1"/>
          </p:cNvSpPr>
          <p:nvPr/>
        </p:nvSpPr>
        <p:spPr bwMode="auto">
          <a:xfrm>
            <a:off x="2921000" y="2425700"/>
            <a:ext cx="9144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17" name="Line 14"/>
          <p:cNvSpPr>
            <a:spLocks noChangeShapeType="1"/>
          </p:cNvSpPr>
          <p:nvPr/>
        </p:nvSpPr>
        <p:spPr bwMode="auto">
          <a:xfrm>
            <a:off x="4241800" y="3708400"/>
            <a:ext cx="482600" cy="749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18" name="Line 15"/>
          <p:cNvSpPr>
            <a:spLocks noChangeShapeType="1"/>
          </p:cNvSpPr>
          <p:nvPr/>
        </p:nvSpPr>
        <p:spPr bwMode="auto">
          <a:xfrm>
            <a:off x="4470400" y="3048000"/>
            <a:ext cx="406400" cy="660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19" name="Line 16"/>
          <p:cNvSpPr>
            <a:spLocks noChangeShapeType="1"/>
          </p:cNvSpPr>
          <p:nvPr/>
        </p:nvSpPr>
        <p:spPr bwMode="auto">
          <a:xfrm flipV="1">
            <a:off x="5524500" y="2632075"/>
            <a:ext cx="354013" cy="1700213"/>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20" name="Line 17"/>
          <p:cNvSpPr>
            <a:spLocks noChangeShapeType="1"/>
          </p:cNvSpPr>
          <p:nvPr/>
        </p:nvSpPr>
        <p:spPr bwMode="auto">
          <a:xfrm>
            <a:off x="6616700" y="2371725"/>
            <a:ext cx="7620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21" name="Line 18"/>
          <p:cNvSpPr>
            <a:spLocks noChangeShapeType="1"/>
          </p:cNvSpPr>
          <p:nvPr/>
        </p:nvSpPr>
        <p:spPr bwMode="auto">
          <a:xfrm flipV="1">
            <a:off x="1968500" y="3013075"/>
            <a:ext cx="6745288" cy="476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68622" name="Line 19"/>
          <p:cNvSpPr>
            <a:spLocks noChangeShapeType="1"/>
          </p:cNvSpPr>
          <p:nvPr/>
        </p:nvSpPr>
        <p:spPr bwMode="auto">
          <a:xfrm flipV="1">
            <a:off x="1968500" y="3584575"/>
            <a:ext cx="6956425" cy="1365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68623" name="Line 20"/>
          <p:cNvSpPr>
            <a:spLocks noChangeShapeType="1"/>
          </p:cNvSpPr>
          <p:nvPr/>
        </p:nvSpPr>
        <p:spPr bwMode="auto">
          <a:xfrm flipV="1">
            <a:off x="2019300" y="4389438"/>
            <a:ext cx="6905625" cy="42862"/>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68624" name="Line 21"/>
          <p:cNvSpPr>
            <a:spLocks noChangeShapeType="1"/>
          </p:cNvSpPr>
          <p:nvPr/>
        </p:nvSpPr>
        <p:spPr bwMode="auto">
          <a:xfrm flipV="1">
            <a:off x="7747000" y="3716338"/>
            <a:ext cx="431800" cy="595312"/>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25" name="Oval 22"/>
          <p:cNvSpPr>
            <a:spLocks noChangeArrowheads="1"/>
          </p:cNvSpPr>
          <p:nvPr/>
        </p:nvSpPr>
        <p:spPr bwMode="auto">
          <a:xfrm>
            <a:off x="20828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26" name="Text Box 23"/>
          <p:cNvSpPr txBox="1">
            <a:spLocks noChangeArrowheads="1"/>
          </p:cNvSpPr>
          <p:nvPr/>
        </p:nvSpPr>
        <p:spPr bwMode="auto">
          <a:xfrm>
            <a:off x="2079625" y="21844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a:t>
            </a:r>
          </a:p>
        </p:txBody>
      </p:sp>
      <p:sp>
        <p:nvSpPr>
          <p:cNvPr id="68627" name="Oval 24"/>
          <p:cNvSpPr>
            <a:spLocks noChangeArrowheads="1"/>
          </p:cNvSpPr>
          <p:nvPr/>
        </p:nvSpPr>
        <p:spPr bwMode="auto">
          <a:xfrm>
            <a:off x="2616200" y="30226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28" name="Text Box 25"/>
          <p:cNvSpPr txBox="1">
            <a:spLocks noChangeArrowheads="1"/>
          </p:cNvSpPr>
          <p:nvPr/>
        </p:nvSpPr>
        <p:spPr bwMode="auto">
          <a:xfrm>
            <a:off x="2613025" y="29845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68629" name="Oval 26"/>
          <p:cNvSpPr>
            <a:spLocks noChangeArrowheads="1"/>
          </p:cNvSpPr>
          <p:nvPr/>
        </p:nvSpPr>
        <p:spPr bwMode="auto">
          <a:xfrm>
            <a:off x="27686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30" name="Text Box 27"/>
          <p:cNvSpPr txBox="1">
            <a:spLocks noChangeArrowheads="1"/>
          </p:cNvSpPr>
          <p:nvPr/>
        </p:nvSpPr>
        <p:spPr bwMode="auto">
          <a:xfrm>
            <a:off x="2765425" y="21844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68631" name="Oval 28"/>
          <p:cNvSpPr>
            <a:spLocks noChangeArrowheads="1"/>
          </p:cNvSpPr>
          <p:nvPr/>
        </p:nvSpPr>
        <p:spPr bwMode="auto">
          <a:xfrm>
            <a:off x="36957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32" name="Text Box 29"/>
          <p:cNvSpPr txBox="1">
            <a:spLocks noChangeArrowheads="1"/>
          </p:cNvSpPr>
          <p:nvPr/>
        </p:nvSpPr>
        <p:spPr bwMode="auto">
          <a:xfrm>
            <a:off x="36925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68633" name="Oval 30"/>
          <p:cNvSpPr>
            <a:spLocks noChangeArrowheads="1"/>
          </p:cNvSpPr>
          <p:nvPr/>
        </p:nvSpPr>
        <p:spPr bwMode="auto">
          <a:xfrm>
            <a:off x="4330700" y="28702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34" name="Text Box 31"/>
          <p:cNvSpPr txBox="1">
            <a:spLocks noChangeArrowheads="1"/>
          </p:cNvSpPr>
          <p:nvPr/>
        </p:nvSpPr>
        <p:spPr bwMode="auto">
          <a:xfrm>
            <a:off x="4327525" y="28321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68635" name="Oval 32"/>
          <p:cNvSpPr>
            <a:spLocks noChangeArrowheads="1"/>
          </p:cNvSpPr>
          <p:nvPr/>
        </p:nvSpPr>
        <p:spPr bwMode="auto">
          <a:xfrm>
            <a:off x="47625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36" name="Text Box 33"/>
          <p:cNvSpPr txBox="1">
            <a:spLocks noChangeArrowheads="1"/>
          </p:cNvSpPr>
          <p:nvPr/>
        </p:nvSpPr>
        <p:spPr bwMode="auto">
          <a:xfrm>
            <a:off x="47593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68637" name="Oval 34"/>
          <p:cNvSpPr>
            <a:spLocks noChangeArrowheads="1"/>
          </p:cNvSpPr>
          <p:nvPr/>
        </p:nvSpPr>
        <p:spPr bwMode="auto">
          <a:xfrm>
            <a:off x="4127500" y="3543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38" name="Text Box 35"/>
          <p:cNvSpPr txBox="1">
            <a:spLocks noChangeArrowheads="1"/>
          </p:cNvSpPr>
          <p:nvPr/>
        </p:nvSpPr>
        <p:spPr bwMode="auto">
          <a:xfrm>
            <a:off x="4124325" y="3505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4</a:t>
            </a:r>
          </a:p>
        </p:txBody>
      </p:sp>
      <p:sp>
        <p:nvSpPr>
          <p:cNvPr id="68639" name="Oval 36"/>
          <p:cNvSpPr>
            <a:spLocks noChangeArrowheads="1"/>
          </p:cNvSpPr>
          <p:nvPr/>
        </p:nvSpPr>
        <p:spPr bwMode="auto">
          <a:xfrm>
            <a:off x="4584700" y="44069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40" name="Text Box 37"/>
          <p:cNvSpPr txBox="1">
            <a:spLocks noChangeArrowheads="1"/>
          </p:cNvSpPr>
          <p:nvPr/>
        </p:nvSpPr>
        <p:spPr bwMode="auto">
          <a:xfrm>
            <a:off x="4581525" y="43688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68641" name="Oval 38"/>
          <p:cNvSpPr>
            <a:spLocks noChangeArrowheads="1"/>
          </p:cNvSpPr>
          <p:nvPr/>
        </p:nvSpPr>
        <p:spPr bwMode="auto">
          <a:xfrm>
            <a:off x="5724525" y="235743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42" name="Text Box 39"/>
          <p:cNvSpPr txBox="1">
            <a:spLocks noChangeArrowheads="1"/>
          </p:cNvSpPr>
          <p:nvPr/>
        </p:nvSpPr>
        <p:spPr bwMode="auto">
          <a:xfrm>
            <a:off x="5721350" y="231933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68643" name="Oval 40"/>
          <p:cNvSpPr>
            <a:spLocks noChangeArrowheads="1"/>
          </p:cNvSpPr>
          <p:nvPr/>
        </p:nvSpPr>
        <p:spPr bwMode="auto">
          <a:xfrm>
            <a:off x="5407025" y="437038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44" name="Text Box 41"/>
          <p:cNvSpPr txBox="1">
            <a:spLocks noChangeArrowheads="1"/>
          </p:cNvSpPr>
          <p:nvPr/>
        </p:nvSpPr>
        <p:spPr bwMode="auto">
          <a:xfrm>
            <a:off x="5403850" y="433228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6</a:t>
            </a:r>
          </a:p>
        </p:txBody>
      </p:sp>
      <p:sp>
        <p:nvSpPr>
          <p:cNvPr id="68645" name="Oval 42"/>
          <p:cNvSpPr>
            <a:spLocks noChangeArrowheads="1"/>
          </p:cNvSpPr>
          <p:nvPr/>
        </p:nvSpPr>
        <p:spPr bwMode="auto">
          <a:xfrm>
            <a:off x="6489700" y="21812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46" name="Text Box 43"/>
          <p:cNvSpPr txBox="1">
            <a:spLocks noChangeArrowheads="1"/>
          </p:cNvSpPr>
          <p:nvPr/>
        </p:nvSpPr>
        <p:spPr bwMode="auto">
          <a:xfrm>
            <a:off x="6486525" y="21431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8</a:t>
            </a:r>
          </a:p>
        </p:txBody>
      </p:sp>
      <p:sp>
        <p:nvSpPr>
          <p:cNvPr id="68647" name="Oval 44"/>
          <p:cNvSpPr>
            <a:spLocks noChangeArrowheads="1"/>
          </p:cNvSpPr>
          <p:nvPr/>
        </p:nvSpPr>
        <p:spPr bwMode="auto">
          <a:xfrm>
            <a:off x="7277100" y="36290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48" name="Text Box 45"/>
          <p:cNvSpPr txBox="1">
            <a:spLocks noChangeArrowheads="1"/>
          </p:cNvSpPr>
          <p:nvPr/>
        </p:nvSpPr>
        <p:spPr bwMode="auto">
          <a:xfrm>
            <a:off x="7273925" y="35909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9</a:t>
            </a:r>
          </a:p>
        </p:txBody>
      </p:sp>
      <p:sp>
        <p:nvSpPr>
          <p:cNvPr id="68649" name="Oval 46"/>
          <p:cNvSpPr>
            <a:spLocks noChangeArrowheads="1"/>
          </p:cNvSpPr>
          <p:nvPr/>
        </p:nvSpPr>
        <p:spPr bwMode="auto">
          <a:xfrm>
            <a:off x="8128000" y="348297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50" name="Text Box 47"/>
          <p:cNvSpPr txBox="1">
            <a:spLocks noChangeArrowheads="1"/>
          </p:cNvSpPr>
          <p:nvPr/>
        </p:nvSpPr>
        <p:spPr bwMode="auto">
          <a:xfrm>
            <a:off x="8035925" y="3443288"/>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10</a:t>
            </a:r>
          </a:p>
        </p:txBody>
      </p:sp>
      <p:sp>
        <p:nvSpPr>
          <p:cNvPr id="68651" name="Oval 48"/>
          <p:cNvSpPr>
            <a:spLocks noChangeArrowheads="1"/>
          </p:cNvSpPr>
          <p:nvPr/>
        </p:nvSpPr>
        <p:spPr bwMode="auto">
          <a:xfrm>
            <a:off x="7620000" y="429895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52" name="Text Box 49"/>
          <p:cNvSpPr txBox="1">
            <a:spLocks noChangeArrowheads="1"/>
          </p:cNvSpPr>
          <p:nvPr/>
        </p:nvSpPr>
        <p:spPr bwMode="auto">
          <a:xfrm>
            <a:off x="7616825" y="426085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68653" name="Oval 50"/>
          <p:cNvSpPr>
            <a:spLocks noChangeArrowheads="1"/>
          </p:cNvSpPr>
          <p:nvPr/>
        </p:nvSpPr>
        <p:spPr bwMode="auto">
          <a:xfrm>
            <a:off x="1727200" y="2298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54" name="Text Box 51"/>
          <p:cNvSpPr txBox="1">
            <a:spLocks noChangeArrowheads="1"/>
          </p:cNvSpPr>
          <p:nvPr/>
        </p:nvSpPr>
        <p:spPr bwMode="auto">
          <a:xfrm>
            <a:off x="1724025" y="2260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68655" name="Oval 52"/>
          <p:cNvSpPr>
            <a:spLocks noChangeArrowheads="1"/>
          </p:cNvSpPr>
          <p:nvPr/>
        </p:nvSpPr>
        <p:spPr bwMode="auto">
          <a:xfrm>
            <a:off x="1739900" y="2933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56" name="Text Box 53"/>
          <p:cNvSpPr txBox="1">
            <a:spLocks noChangeArrowheads="1"/>
          </p:cNvSpPr>
          <p:nvPr/>
        </p:nvSpPr>
        <p:spPr bwMode="auto">
          <a:xfrm>
            <a:off x="1736725" y="2895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68657" name="Oval 54"/>
          <p:cNvSpPr>
            <a:spLocks noChangeArrowheads="1"/>
          </p:cNvSpPr>
          <p:nvPr/>
        </p:nvSpPr>
        <p:spPr bwMode="auto">
          <a:xfrm>
            <a:off x="1727200" y="3594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58" name="Text Box 55"/>
          <p:cNvSpPr txBox="1">
            <a:spLocks noChangeArrowheads="1"/>
          </p:cNvSpPr>
          <p:nvPr/>
        </p:nvSpPr>
        <p:spPr bwMode="auto">
          <a:xfrm>
            <a:off x="1724025" y="35560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68659" name="Oval 56"/>
          <p:cNvSpPr>
            <a:spLocks noChangeArrowheads="1"/>
          </p:cNvSpPr>
          <p:nvPr/>
        </p:nvSpPr>
        <p:spPr bwMode="auto">
          <a:xfrm>
            <a:off x="1765300" y="4305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60" name="Text Box 57"/>
          <p:cNvSpPr txBox="1">
            <a:spLocks noChangeArrowheads="1"/>
          </p:cNvSpPr>
          <p:nvPr/>
        </p:nvSpPr>
        <p:spPr bwMode="auto">
          <a:xfrm>
            <a:off x="1762125" y="4267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68661" name="Text Box 58"/>
          <p:cNvSpPr txBox="1">
            <a:spLocks noChangeArrowheads="1"/>
          </p:cNvSpPr>
          <p:nvPr/>
        </p:nvSpPr>
        <p:spPr bwMode="auto">
          <a:xfrm>
            <a:off x="2171700" y="25781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1</a:t>
            </a:r>
          </a:p>
        </p:txBody>
      </p:sp>
      <p:sp>
        <p:nvSpPr>
          <p:cNvPr id="68662" name="Text Box 59"/>
          <p:cNvSpPr txBox="1">
            <a:spLocks noChangeArrowheads="1"/>
          </p:cNvSpPr>
          <p:nvPr/>
        </p:nvSpPr>
        <p:spPr bwMode="auto">
          <a:xfrm>
            <a:off x="3149600" y="30353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2</a:t>
            </a:r>
          </a:p>
        </p:txBody>
      </p:sp>
      <p:sp>
        <p:nvSpPr>
          <p:cNvPr id="68663" name="Text Box 60"/>
          <p:cNvSpPr txBox="1">
            <a:spLocks noChangeArrowheads="1"/>
          </p:cNvSpPr>
          <p:nvPr/>
        </p:nvSpPr>
        <p:spPr bwMode="auto">
          <a:xfrm>
            <a:off x="4152900" y="3911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4</a:t>
            </a:r>
          </a:p>
        </p:txBody>
      </p:sp>
      <p:sp>
        <p:nvSpPr>
          <p:cNvPr id="68664" name="Text Box 61"/>
          <p:cNvSpPr txBox="1">
            <a:spLocks noChangeArrowheads="1"/>
          </p:cNvSpPr>
          <p:nvPr/>
        </p:nvSpPr>
        <p:spPr bwMode="auto">
          <a:xfrm>
            <a:off x="4318000" y="31750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3</a:t>
            </a:r>
          </a:p>
        </p:txBody>
      </p:sp>
      <p:sp>
        <p:nvSpPr>
          <p:cNvPr id="68665" name="Text Box 62"/>
          <p:cNvSpPr txBox="1">
            <a:spLocks noChangeArrowheads="1"/>
          </p:cNvSpPr>
          <p:nvPr/>
        </p:nvSpPr>
        <p:spPr bwMode="auto">
          <a:xfrm>
            <a:off x="5454650" y="3276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6</a:t>
            </a:r>
          </a:p>
        </p:txBody>
      </p:sp>
      <p:sp>
        <p:nvSpPr>
          <p:cNvPr id="68666" name="Text Box 63"/>
          <p:cNvSpPr txBox="1">
            <a:spLocks noChangeArrowheads="1"/>
          </p:cNvSpPr>
          <p:nvPr/>
        </p:nvSpPr>
        <p:spPr bwMode="auto">
          <a:xfrm>
            <a:off x="6515100" y="26130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8</a:t>
            </a:r>
          </a:p>
        </p:txBody>
      </p:sp>
      <p:sp>
        <p:nvSpPr>
          <p:cNvPr id="68667" name="Text Box 64"/>
          <p:cNvSpPr txBox="1">
            <a:spLocks noChangeArrowheads="1"/>
          </p:cNvSpPr>
          <p:nvPr/>
        </p:nvSpPr>
        <p:spPr bwMode="auto">
          <a:xfrm>
            <a:off x="7737475" y="38068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7</a:t>
            </a:r>
          </a:p>
        </p:txBody>
      </p:sp>
      <p:sp>
        <p:nvSpPr>
          <p:cNvPr id="68668" name="Line 65"/>
          <p:cNvSpPr>
            <a:spLocks noChangeShapeType="1"/>
          </p:cNvSpPr>
          <p:nvPr/>
        </p:nvSpPr>
        <p:spPr bwMode="auto">
          <a:xfrm>
            <a:off x="5511800" y="17018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69" name="Oval 66"/>
          <p:cNvSpPr>
            <a:spLocks noChangeArrowheads="1"/>
          </p:cNvSpPr>
          <p:nvPr/>
        </p:nvSpPr>
        <p:spPr bwMode="auto">
          <a:xfrm>
            <a:off x="1079500" y="5118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68670" name="Text Box 67"/>
          <p:cNvSpPr txBox="1">
            <a:spLocks noChangeArrowheads="1"/>
          </p:cNvSpPr>
          <p:nvPr/>
        </p:nvSpPr>
        <p:spPr bwMode="auto">
          <a:xfrm>
            <a:off x="1050925" y="5054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n</a:t>
            </a:r>
          </a:p>
        </p:txBody>
      </p:sp>
      <p:sp>
        <p:nvSpPr>
          <p:cNvPr id="68671" name="Text Box 68"/>
          <p:cNvSpPr txBox="1">
            <a:spLocks noChangeArrowheads="1"/>
          </p:cNvSpPr>
          <p:nvPr/>
        </p:nvSpPr>
        <p:spPr bwMode="auto">
          <a:xfrm>
            <a:off x="1435100" y="50419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Clock Value</a:t>
            </a:r>
          </a:p>
        </p:txBody>
      </p:sp>
      <p:sp>
        <p:nvSpPr>
          <p:cNvPr id="68672" name="Line 69"/>
          <p:cNvSpPr>
            <a:spLocks noChangeShapeType="1"/>
          </p:cNvSpPr>
          <p:nvPr/>
        </p:nvSpPr>
        <p:spPr bwMode="auto">
          <a:xfrm>
            <a:off x="1155700" y="5702300"/>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68673" name="Text Box 70"/>
          <p:cNvSpPr txBox="1">
            <a:spLocks noChangeArrowheads="1"/>
          </p:cNvSpPr>
          <p:nvPr/>
        </p:nvSpPr>
        <p:spPr bwMode="auto">
          <a:xfrm>
            <a:off x="-42020" y="5504101"/>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dirty="0">
                <a:latin typeface="Helvetica" panose="020B0604020202020204" pitchFamily="34" charset="0"/>
              </a:rPr>
              <a:t>Message</a:t>
            </a:r>
          </a:p>
        </p:txBody>
      </p:sp>
      <p:sp>
        <p:nvSpPr>
          <p:cNvPr id="68674" name="Text Box 71"/>
          <p:cNvSpPr txBox="1">
            <a:spLocks noChangeArrowheads="1"/>
          </p:cNvSpPr>
          <p:nvPr/>
        </p:nvSpPr>
        <p:spPr bwMode="auto">
          <a:xfrm>
            <a:off x="1435100" y="5422900"/>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timestamp</a:t>
            </a:r>
          </a:p>
        </p:txBody>
      </p:sp>
      <p:sp>
        <p:nvSpPr>
          <p:cNvPr id="68675" name="Line 72"/>
          <p:cNvSpPr>
            <a:spLocks noChangeShapeType="1"/>
          </p:cNvSpPr>
          <p:nvPr/>
        </p:nvSpPr>
        <p:spPr bwMode="auto">
          <a:xfrm flipV="1">
            <a:off x="1790700" y="17018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68676" name="Text Box 73"/>
          <p:cNvSpPr txBox="1">
            <a:spLocks noChangeArrowheads="1"/>
          </p:cNvSpPr>
          <p:nvPr/>
        </p:nvSpPr>
        <p:spPr bwMode="auto">
          <a:xfrm>
            <a:off x="3124200" y="1308100"/>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Physical Time</a:t>
            </a:r>
          </a:p>
        </p:txBody>
      </p:sp>
      <p:sp>
        <p:nvSpPr>
          <p:cNvPr id="68677" name="Rectangle 8"/>
          <p:cNvSpPr>
            <a:spLocks noGrp="1" noChangeArrowheads="1"/>
          </p:cNvSpPr>
          <p:nvPr>
            <p:ph type="title" idx="4294967295"/>
          </p:nvPr>
        </p:nvSpPr>
        <p:spPr>
          <a:xfrm>
            <a:off x="1168400" y="214313"/>
            <a:ext cx="84138" cy="466725"/>
          </a:xfrm>
        </p:spPr>
        <p:txBody>
          <a:bodyPr wrap="none" lIns="41275" tIns="17462" rIns="41275" bIns="17462" anchor="t">
            <a:spAutoFit/>
          </a:bodyPr>
          <a:lstStyle/>
          <a:p>
            <a:pPr eaLnBrk="1" hangingPunct="1"/>
            <a:r>
              <a:rPr lang="en-US" altLang="en-US" dirty="0"/>
              <a:t>Updating </a:t>
            </a:r>
            <a:r>
              <a:rPr lang="en-US" altLang="en-US" dirty="0" err="1"/>
              <a:t>Lamport’s</a:t>
            </a:r>
            <a:r>
              <a:rPr lang="en-US" altLang="en-US" dirty="0"/>
              <a:t> logical timestamps</a:t>
            </a:r>
          </a:p>
        </p:txBody>
      </p:sp>
      <p:sp>
        <p:nvSpPr>
          <p:cNvPr id="70" name="Rectangle 69"/>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2" name="Picture 71">
            <a:extLst>
              <a:ext uri="{FF2B5EF4-FFF2-40B4-BE49-F238E27FC236}">
                <a16:creationId xmlns:a16="http://schemas.microsoft.com/office/drawing/2014/main" id="{AC348E1F-8E91-4EDD-BA63-E5A27FC51F8C}"/>
              </a:ext>
            </a:extLst>
          </p:cNvPr>
          <p:cNvPicPr>
            <a:picLocks noChangeAspect="1"/>
          </p:cNvPicPr>
          <p:nvPr/>
        </p:nvPicPr>
        <p:blipFill>
          <a:blip r:embed="rId3"/>
          <a:stretch>
            <a:fillRect/>
          </a:stretch>
        </p:blipFill>
        <p:spPr>
          <a:xfrm>
            <a:off x="3340100" y="4992319"/>
            <a:ext cx="5774531" cy="141574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658" name="Title 1"/>
          <p:cNvSpPr>
            <a:spLocks noGrp="1"/>
          </p:cNvSpPr>
          <p:nvPr>
            <p:ph type="title" idx="4294967295"/>
          </p:nvPr>
        </p:nvSpPr>
        <p:spPr>
          <a:xfrm>
            <a:off x="1331913" y="447675"/>
            <a:ext cx="2871787" cy="461963"/>
          </a:xfrm>
        </p:spPr>
        <p:txBody>
          <a:bodyPr wrap="none" lIns="41275" tIns="17462" rIns="41275" bIns="17462" anchor="t">
            <a:spAutoFit/>
          </a:bodyPr>
          <a:lstStyle/>
          <a:p>
            <a:pPr eaLnBrk="1" hangingPunct="1"/>
            <a:r>
              <a:rPr lang="en-US" altLang="en-US"/>
              <a:t>Quiz-like question</a:t>
            </a:r>
          </a:p>
        </p:txBody>
      </p:sp>
      <p:sp>
        <p:nvSpPr>
          <p:cNvPr id="529411" name="Content Placeholder 2"/>
          <p:cNvSpPr>
            <a:spLocks noGrp="1"/>
          </p:cNvSpPr>
          <p:nvPr>
            <p:ph idx="4294967295"/>
          </p:nvPr>
        </p:nvSpPr>
        <p:spPr>
          <a:xfrm>
            <a:off x="162498" y="1393825"/>
            <a:ext cx="8915400" cy="2997200"/>
          </a:xfrm>
        </p:spPr>
        <p:txBody>
          <a:bodyPr lIns="92075" tIns="46038" rIns="92075" bIns="46038"/>
          <a:lstStyle/>
          <a:p>
            <a:pPr marL="285750" indent="-285750" eaLnBrk="1" hangingPunct="1">
              <a:buFont typeface="Wingdings" panose="05000000000000000000" pitchFamily="2" charset="2"/>
              <a:buNone/>
            </a:pPr>
            <a:r>
              <a:rPr lang="en-US" altLang="en-US" sz="1800" dirty="0"/>
              <a:t>Notation: </a:t>
            </a:r>
            <a:r>
              <a:rPr lang="en-US" altLang="en-US" sz="1800" b="1" i="1" dirty="0">
                <a:solidFill>
                  <a:srgbClr val="FF0000"/>
                </a:solidFill>
              </a:rPr>
              <a:t>timestamp(</a:t>
            </a:r>
            <a:r>
              <a:rPr lang="en-US" altLang="en-US" sz="1800" b="1" i="1" u="sng" dirty="0">
                <a:solidFill>
                  <a:srgbClr val="FF0000"/>
                </a:solidFill>
              </a:rPr>
              <a:t>a</a:t>
            </a:r>
            <a:r>
              <a:rPr lang="en-US" altLang="en-US" sz="1800" b="1" i="1" dirty="0">
                <a:solidFill>
                  <a:srgbClr val="FF0000"/>
                </a:solidFill>
              </a:rPr>
              <a:t>)</a:t>
            </a:r>
            <a:r>
              <a:rPr lang="en-US" altLang="en-US" sz="1800" dirty="0"/>
              <a:t> is the </a:t>
            </a:r>
            <a:r>
              <a:rPr lang="en-US" altLang="en-US" sz="1800" dirty="0" err="1"/>
              <a:t>Lamport</a:t>
            </a:r>
            <a:r>
              <a:rPr lang="en-US" altLang="en-US" sz="1800" dirty="0"/>
              <a:t> logical clock associated with event </a:t>
            </a:r>
            <a:r>
              <a:rPr lang="en-US" altLang="en-US" sz="1800" i="1" u="sng" dirty="0"/>
              <a:t>a</a:t>
            </a:r>
          </a:p>
          <a:p>
            <a:pPr marL="285750" indent="-285750" eaLnBrk="1" hangingPunct="1">
              <a:buFont typeface="Wingdings" panose="05000000000000000000" pitchFamily="2" charset="2"/>
              <a:buNone/>
            </a:pPr>
            <a:endParaRPr lang="en-US" altLang="en-US" sz="1800" dirty="0"/>
          </a:p>
          <a:p>
            <a:pPr marL="285750" indent="-285750" eaLnBrk="1" hangingPunct="1">
              <a:buFont typeface="Wingdings" panose="05000000000000000000" pitchFamily="2" charset="2"/>
              <a:buNone/>
            </a:pPr>
            <a:r>
              <a:rPr lang="en-US" altLang="en-US" sz="1800" dirty="0"/>
              <a:t>By construction if </a:t>
            </a:r>
            <a:r>
              <a:rPr lang="en-US" altLang="en-US" sz="1800" b="1" i="1" dirty="0"/>
              <a:t>a </a:t>
            </a:r>
            <a:r>
              <a:rPr lang="en-US" altLang="en-US" sz="1800" dirty="0">
                <a:sym typeface="Wingdings" panose="05000000000000000000" pitchFamily="2" charset="2"/>
              </a:rPr>
              <a:t> </a:t>
            </a:r>
            <a:r>
              <a:rPr lang="en-US" altLang="en-US" sz="1800" b="1" i="1" dirty="0"/>
              <a:t>b</a:t>
            </a:r>
            <a:r>
              <a:rPr lang="en-US" altLang="en-US" sz="1800" dirty="0"/>
              <a:t> </a:t>
            </a:r>
            <a:r>
              <a:rPr lang="en-US" altLang="en-US" sz="1800" dirty="0">
                <a:sym typeface="Wingdings" panose="05000000000000000000" pitchFamily="2" charset="2"/>
              </a:rPr>
              <a:t>=&gt; </a:t>
            </a:r>
            <a:r>
              <a:rPr lang="en-US" altLang="en-US" sz="1800" b="1" i="1" dirty="0">
                <a:sym typeface="Wingdings" panose="05000000000000000000" pitchFamily="2" charset="2"/>
              </a:rPr>
              <a:t>timestamp(a) &lt; timestamp(b) </a:t>
            </a:r>
          </a:p>
          <a:p>
            <a:pPr marL="285750" indent="-285750" eaLnBrk="1" hangingPunct="1">
              <a:buFont typeface="Wingdings" panose="05000000000000000000" pitchFamily="2" charset="2"/>
              <a:buNone/>
            </a:pPr>
            <a:r>
              <a:rPr lang="en-US" altLang="en-US" sz="1600" dirty="0">
                <a:sym typeface="Wingdings" panose="05000000000000000000" pitchFamily="2" charset="2"/>
              </a:rPr>
              <a:t>(if  </a:t>
            </a:r>
            <a:r>
              <a:rPr lang="en-US" altLang="en-US" sz="1600" b="1" i="1" dirty="0">
                <a:sym typeface="Wingdings" panose="05000000000000000000" pitchFamily="2" charset="2"/>
              </a:rPr>
              <a:t>a </a:t>
            </a:r>
            <a:r>
              <a:rPr lang="en-US" altLang="en-US" sz="1600" dirty="0">
                <a:solidFill>
                  <a:srgbClr val="FF0000"/>
                </a:solidFill>
                <a:sym typeface="Wingdings" panose="05000000000000000000" pitchFamily="2" charset="2"/>
              </a:rPr>
              <a:t>happens before </a:t>
            </a:r>
            <a:r>
              <a:rPr lang="en-US" altLang="en-US" sz="1600" b="1" i="1" dirty="0">
                <a:sym typeface="Wingdings" panose="05000000000000000000" pitchFamily="2" charset="2"/>
              </a:rPr>
              <a:t>b</a:t>
            </a:r>
            <a:r>
              <a:rPr lang="en-US" altLang="en-US" sz="1600" dirty="0">
                <a:sym typeface="Wingdings" panose="05000000000000000000" pitchFamily="2" charset="2"/>
              </a:rPr>
              <a:t>, then </a:t>
            </a:r>
            <a:r>
              <a:rPr lang="en-US" altLang="en-US" sz="1600" b="1" i="1" dirty="0">
                <a:sym typeface="Wingdings" panose="05000000000000000000" pitchFamily="2" charset="2"/>
              </a:rPr>
              <a:t>timestamp(a) &lt; timestamp(b)</a:t>
            </a:r>
            <a:r>
              <a:rPr lang="en-US" altLang="en-US" sz="1600" dirty="0">
                <a:sym typeface="Wingdings" panose="05000000000000000000" pitchFamily="2" charset="2"/>
              </a:rPr>
              <a:t>)</a:t>
            </a:r>
          </a:p>
          <a:p>
            <a:pPr marL="285750" indent="-285750" eaLnBrk="1" hangingPunct="1">
              <a:buFont typeface="Wingdings" panose="05000000000000000000" pitchFamily="2" charset="2"/>
              <a:buNone/>
            </a:pPr>
            <a:endParaRPr lang="en-US" altLang="en-US" sz="1600" dirty="0">
              <a:sym typeface="Wingdings" panose="05000000000000000000" pitchFamily="2" charset="2"/>
            </a:endParaRPr>
          </a:p>
          <a:p>
            <a:pPr marL="285750" indent="-285750" eaLnBrk="1" hangingPunct="1">
              <a:buFont typeface="Wingdings" panose="05000000000000000000" pitchFamily="2" charset="2"/>
              <a:buNone/>
            </a:pPr>
            <a:endParaRPr lang="en-US" altLang="en-US" sz="1800" b="1" i="1" dirty="0">
              <a:solidFill>
                <a:schemeClr val="hlink"/>
              </a:solidFill>
              <a:sym typeface="Wingdings" panose="05000000000000000000" pitchFamily="2" charset="2"/>
            </a:endParaRPr>
          </a:p>
          <a:p>
            <a:pPr marL="285750" indent="-285750" eaLnBrk="1" hangingPunct="1">
              <a:buFont typeface="Wingdings" panose="05000000000000000000" pitchFamily="2" charset="2"/>
              <a:buNone/>
            </a:pPr>
            <a:r>
              <a:rPr lang="en-US" altLang="en-US" sz="1800" b="1" i="1" dirty="0">
                <a:solidFill>
                  <a:schemeClr val="hlink"/>
                </a:solidFill>
                <a:sym typeface="Wingdings" panose="05000000000000000000" pitchFamily="2" charset="2"/>
              </a:rPr>
              <a:t>Q: is the converse true? </a:t>
            </a:r>
          </a:p>
          <a:p>
            <a:pPr marL="285750" indent="-285750" eaLnBrk="1" hangingPunct="1">
              <a:buFont typeface="Wingdings" panose="05000000000000000000" pitchFamily="2" charset="2"/>
              <a:buNone/>
            </a:pPr>
            <a:r>
              <a:rPr lang="en-US" altLang="en-US" sz="1800" b="1" i="1" dirty="0">
                <a:sym typeface="Wingdings" panose="05000000000000000000" pitchFamily="2" charset="2"/>
              </a:rPr>
              <a:t>	That is:  if timestamp(a) &lt; timestamp(b)    </a:t>
            </a:r>
            <a:r>
              <a:rPr lang="en-US" altLang="en-US" sz="1800" dirty="0">
                <a:sym typeface="Wingdings" panose="05000000000000000000" pitchFamily="2" charset="2"/>
              </a:rPr>
              <a:t>=&gt;      </a:t>
            </a:r>
            <a:r>
              <a:rPr lang="en-US" altLang="en-US" sz="1800" b="1" i="1" dirty="0">
                <a:sym typeface="Wingdings" panose="05000000000000000000" pitchFamily="2" charset="2"/>
              </a:rPr>
              <a:t>a</a:t>
            </a:r>
            <a:r>
              <a:rPr lang="en-US" altLang="en-US" sz="1800" dirty="0">
                <a:sym typeface="Wingdings" panose="05000000000000000000" pitchFamily="2" charset="2"/>
              </a:rPr>
              <a:t>  </a:t>
            </a:r>
            <a:r>
              <a:rPr lang="en-US" altLang="en-US" sz="1800" b="1" i="1" dirty="0">
                <a:sym typeface="Wingdings" panose="05000000000000000000" pitchFamily="2" charset="2"/>
              </a:rPr>
              <a:t>b</a:t>
            </a:r>
          </a:p>
          <a:p>
            <a:pPr marL="285750" indent="-285750" eaLnBrk="1" hangingPunct="1">
              <a:buFont typeface="Wingdings" panose="05000000000000000000" pitchFamily="2" charset="2"/>
              <a:buNone/>
            </a:pPr>
            <a:r>
              <a:rPr lang="en-US" altLang="en-US" sz="1800" b="1" i="1" dirty="0">
                <a:sym typeface="Wingdings" panose="05000000000000000000" pitchFamily="2" charset="2"/>
              </a:rPr>
              <a:t>	</a:t>
            </a:r>
          </a:p>
          <a:p>
            <a:pPr marL="285750" indent="-285750" eaLnBrk="1" hangingPunct="1">
              <a:buFont typeface="Wingdings" panose="05000000000000000000" pitchFamily="2" charset="2"/>
              <a:buNone/>
            </a:pPr>
            <a:r>
              <a:rPr lang="en-US" altLang="en-US" sz="1800" dirty="0">
                <a:sym typeface="Wingdings" panose="05000000000000000000" pitchFamily="2" charset="2"/>
              </a:rPr>
              <a:t>No. If</a:t>
            </a:r>
            <a:r>
              <a:rPr lang="en-US" altLang="en-US" sz="1800" b="1" i="1" dirty="0">
                <a:sym typeface="Wingdings" panose="05000000000000000000" pitchFamily="2" charset="2"/>
              </a:rPr>
              <a:t>  timestamp(a) &lt; timestamp(b), </a:t>
            </a:r>
            <a:r>
              <a:rPr lang="en-US" altLang="en-US" sz="1800" dirty="0">
                <a:sym typeface="Wingdings" panose="05000000000000000000" pitchFamily="2" charset="2"/>
              </a:rPr>
              <a:t>it does </a:t>
            </a:r>
            <a:r>
              <a:rPr lang="en-US" altLang="en-US" sz="1800" u="sng" dirty="0">
                <a:sym typeface="Wingdings" panose="05000000000000000000" pitchFamily="2" charset="2"/>
              </a:rPr>
              <a:t>NOT</a:t>
            </a:r>
            <a:r>
              <a:rPr lang="en-US" altLang="en-US" sz="1800" dirty="0">
                <a:sym typeface="Wingdings" panose="05000000000000000000" pitchFamily="2" charset="2"/>
              </a:rPr>
              <a:t> imply that </a:t>
            </a:r>
            <a:r>
              <a:rPr lang="en-US" altLang="en-US" sz="1800" b="1" i="1" dirty="0">
                <a:sym typeface="Wingdings" panose="05000000000000000000" pitchFamily="2" charset="2"/>
              </a:rPr>
              <a:t>a </a:t>
            </a:r>
            <a:r>
              <a:rPr lang="en-US" altLang="en-US" sz="1800" dirty="0">
                <a:solidFill>
                  <a:srgbClr val="FF0000"/>
                </a:solidFill>
                <a:sym typeface="Wingdings" panose="05000000000000000000" pitchFamily="2" charset="2"/>
              </a:rPr>
              <a:t>happens before </a:t>
            </a:r>
            <a:r>
              <a:rPr lang="en-US" altLang="en-US" sz="1800" b="1" i="1" dirty="0">
                <a:sym typeface="Wingdings" panose="05000000000000000000" pitchFamily="2" charset="2"/>
              </a:rPr>
              <a:t>b</a:t>
            </a:r>
          </a:p>
          <a:p>
            <a:pPr marL="285750" indent="-285750" eaLnBrk="1" hangingPunct="1">
              <a:buFont typeface="Wingdings" panose="05000000000000000000" pitchFamily="2" charset="2"/>
              <a:buNone/>
            </a:pPr>
            <a:endParaRPr lang="en-US" altLang="en-US" sz="1800" b="1" i="1" dirty="0">
              <a:sym typeface="Wingdings" panose="05000000000000000000" pitchFamily="2" charset="2"/>
            </a:endParaRPr>
          </a:p>
          <a:p>
            <a:pPr marL="285750" indent="-285750" eaLnBrk="1" hangingPunct="1">
              <a:buFont typeface="Wingdings" panose="05000000000000000000" pitchFamily="2" charset="2"/>
              <a:buNone/>
            </a:pPr>
            <a:endParaRPr lang="en-US" altLang="en-US" sz="1800" b="1" i="1" dirty="0">
              <a:sym typeface="Wingdings" panose="05000000000000000000" pitchFamily="2" charset="2"/>
            </a:endParaRPr>
          </a:p>
          <a:p>
            <a:pPr marL="285750" indent="-285750" eaLnBrk="1" hangingPunct="1">
              <a:buFont typeface="Wingdings" panose="05000000000000000000" pitchFamily="2" charset="2"/>
              <a:buNone/>
            </a:pPr>
            <a:endParaRPr lang="en-US" altLang="en-US" sz="1800" b="1" i="1" dirty="0">
              <a:sym typeface="Wingdings" panose="05000000000000000000" pitchFamily="2" charset="2"/>
            </a:endParaRPr>
          </a:p>
          <a:p>
            <a:pPr marL="285750" indent="-285750" eaLnBrk="1" hangingPunct="1">
              <a:buNone/>
            </a:pPr>
            <a:r>
              <a:rPr lang="en-US" altLang="en-US" sz="1800" b="1" i="1" dirty="0">
                <a:sym typeface="Wingdings" panose="05000000000000000000" pitchFamily="2" charset="2"/>
              </a:rPr>
              <a:t>Q: Do I know  anything timestamp(a) &lt; timestamp(b)?</a:t>
            </a:r>
          </a:p>
          <a:p>
            <a:pPr marL="285750" indent="-285750" eaLnBrk="1" hangingPunct="1">
              <a:buNone/>
            </a:pPr>
            <a:r>
              <a:rPr lang="en-US" altLang="en-US" sz="1800" i="1" dirty="0">
                <a:sym typeface="Wingdings" panose="05000000000000000000" pitchFamily="2" charset="2"/>
              </a:rPr>
              <a:t>A: Only that b a is FALSE   (i.e.. b surely did NOT happen before a,  more concrete:</a:t>
            </a:r>
          </a:p>
          <a:p>
            <a:pPr marL="685800" lvl="1" eaLnBrk="1" hangingPunct="1">
              <a:buNone/>
            </a:pPr>
            <a:r>
              <a:rPr lang="en-US" altLang="en-US" sz="1800" i="1" dirty="0">
                <a:sym typeface="Wingdings" panose="05000000000000000000" pitchFamily="2" charset="2"/>
              </a:rPr>
              <a:t>  	                                        a and b concurrent OR a happened before b )   </a:t>
            </a:r>
          </a:p>
        </p:txBody>
      </p:sp>
      <p:grpSp>
        <p:nvGrpSpPr>
          <p:cNvPr id="529412" name="Group 4"/>
          <p:cNvGrpSpPr>
            <a:grpSpLocks/>
          </p:cNvGrpSpPr>
          <p:nvPr/>
        </p:nvGrpSpPr>
        <p:grpSpPr bwMode="auto">
          <a:xfrm>
            <a:off x="5557838" y="3203575"/>
            <a:ext cx="287337" cy="544513"/>
            <a:chOff x="2875" y="3006"/>
            <a:chExt cx="181" cy="343"/>
          </a:xfrm>
        </p:grpSpPr>
        <p:cxnSp>
          <p:nvCxnSpPr>
            <p:cNvPr id="6" name="Straight Arrow Connector 5"/>
            <p:cNvCxnSpPr/>
            <p:nvPr/>
          </p:nvCxnSpPr>
          <p:spPr bwMode="auto">
            <a:xfrm rot="5400000" flipH="1" flipV="1">
              <a:off x="2788" y="3093"/>
              <a:ext cx="338" cy="164"/>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663" name="Straight Connector 7"/>
            <p:cNvCxnSpPr>
              <a:cxnSpLocks noChangeShapeType="1"/>
            </p:cNvCxnSpPr>
            <p:nvPr/>
          </p:nvCxnSpPr>
          <p:spPr bwMode="auto">
            <a:xfrm rot="16200000" flipV="1">
              <a:off x="2809" y="3102"/>
              <a:ext cx="320" cy="174"/>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grpSp>
      <p:sp>
        <p:nvSpPr>
          <p:cNvPr id="2" name="TextBox 1"/>
          <p:cNvSpPr txBox="1">
            <a:spLocks noChangeArrowheads="1"/>
          </p:cNvSpPr>
          <p:nvPr/>
        </p:nvSpPr>
        <p:spPr bwMode="auto">
          <a:xfrm>
            <a:off x="5430838" y="2917825"/>
            <a:ext cx="514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CA" altLang="en-US" sz="5400"/>
              <a:t>?</a:t>
            </a:r>
            <a:endParaRPr lang="en-CA"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9411">
                                            <p:txEl>
                                              <p:pRg st="8" end="8"/>
                                            </p:txEl>
                                          </p:spTgt>
                                        </p:tgtEl>
                                        <p:attrNameLst>
                                          <p:attrName>style.visibility</p:attrName>
                                        </p:attrNameLst>
                                      </p:cBhvr>
                                      <p:to>
                                        <p:strVal val="visible"/>
                                      </p:to>
                                    </p:set>
                                    <p:animEffect transition="in" filter="blinds(horizontal)">
                                      <p:cBhvr>
                                        <p:cTn id="7" dur="500"/>
                                        <p:tgtEl>
                                          <p:spTgt spid="529411">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9411">
                                            <p:txEl>
                                              <p:pRg st="9" end="9"/>
                                            </p:txEl>
                                          </p:spTgt>
                                        </p:tgtEl>
                                        <p:attrNameLst>
                                          <p:attrName>style.visibility</p:attrName>
                                        </p:attrNameLst>
                                      </p:cBhvr>
                                      <p:to>
                                        <p:strVal val="visible"/>
                                      </p:to>
                                    </p:set>
                                    <p:animEffect transition="in" filter="blinds(horizontal)">
                                      <p:cBhvr>
                                        <p:cTn id="10" dur="500"/>
                                        <p:tgtEl>
                                          <p:spTgt spid="529411">
                                            <p:txEl>
                                              <p:pRg st="9" end="9"/>
                                            </p:txEl>
                                          </p:spTgt>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9411">
                                            <p:txEl>
                                              <p:pRg st="13" end="13"/>
                                            </p:txEl>
                                          </p:spTgt>
                                        </p:tgtEl>
                                        <p:attrNameLst>
                                          <p:attrName>style.visibility</p:attrName>
                                        </p:attrNameLst>
                                      </p:cBhvr>
                                      <p:to>
                                        <p:strVal val="visible"/>
                                      </p:to>
                                    </p:set>
                                    <p:animEffect transition="in" filter="blinds(horizontal)">
                                      <p:cBhvr>
                                        <p:cTn id="17" dur="500"/>
                                        <p:tgtEl>
                                          <p:spTgt spid="529411">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29411">
                                            <p:txEl>
                                              <p:pRg st="14" end="1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29411">
                                            <p:txEl>
                                              <p:pRg st="15" end="15"/>
                                            </p:txEl>
                                          </p:spTgt>
                                        </p:tgtEl>
                                        <p:attrNameLst>
                                          <p:attrName>style.visibility</p:attrName>
                                        </p:attrNameLst>
                                      </p:cBhvr>
                                      <p:to>
                                        <p:strVal val="visible"/>
                                      </p:to>
                                    </p:set>
                                  </p:childTnLst>
                                </p:cTn>
                              </p:par>
                              <p:par>
                                <p:cTn id="26" presetID="3" presetClass="entr" presetSubtype="10" fill="hold" nodeType="withEffect">
                                  <p:stCondLst>
                                    <p:cond delay="0"/>
                                  </p:stCondLst>
                                  <p:childTnLst>
                                    <p:set>
                                      <p:cBhvr>
                                        <p:cTn id="27" dur="1" fill="hold">
                                          <p:stCondLst>
                                            <p:cond delay="0"/>
                                          </p:stCondLst>
                                        </p:cTn>
                                        <p:tgtEl>
                                          <p:spTgt spid="529412"/>
                                        </p:tgtEl>
                                        <p:attrNameLst>
                                          <p:attrName>style.visibility</p:attrName>
                                        </p:attrNameLst>
                                      </p:cBhvr>
                                      <p:to>
                                        <p:strVal val="visible"/>
                                      </p:to>
                                    </p:set>
                                    <p:animEffect transition="in" filter="blinds(horizontal)">
                                      <p:cBhvr>
                                        <p:cTn id="28" dur="500"/>
                                        <p:tgtEl>
                                          <p:spTgt spid="52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4884738" y="3073401"/>
            <a:ext cx="3294062" cy="2867026"/>
            <a:chOff x="3077" y="1936"/>
            <a:chExt cx="2075" cy="1806"/>
          </a:xfrm>
        </p:grpSpPr>
        <p:sp>
          <p:nvSpPr>
            <p:cNvPr id="72777" name="Text Box 3"/>
            <p:cNvSpPr txBox="1">
              <a:spLocks noChangeArrowheads="1"/>
            </p:cNvSpPr>
            <p:nvPr/>
          </p:nvSpPr>
          <p:spPr bwMode="auto">
            <a:xfrm>
              <a:off x="3314" y="3160"/>
              <a:ext cx="1838" cy="582"/>
            </a:xfrm>
            <a:prstGeom prst="rect">
              <a:avLst/>
            </a:prstGeom>
            <a:noFill/>
            <a:ln w="12700">
              <a:solidFill>
                <a:srgbClr val="000000"/>
              </a:solidFill>
              <a:prstDash val="dash"/>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b="1" dirty="0">
                  <a:solidFill>
                    <a:schemeClr val="tx2"/>
                  </a:solidFill>
                  <a:latin typeface="Helvetica" panose="020B0604020202020204" pitchFamily="34" charset="0"/>
                </a:rPr>
                <a:t>concurrent events can not be detected based on </a:t>
              </a:r>
              <a:r>
                <a:rPr lang="en-US" altLang="en-US" sz="2000" b="1" dirty="0" err="1">
                  <a:solidFill>
                    <a:schemeClr val="tx2"/>
                  </a:solidFill>
                  <a:latin typeface="Helvetica" panose="020B0604020202020204" pitchFamily="34" charset="0"/>
                </a:rPr>
                <a:t>Lamport</a:t>
              </a:r>
              <a:r>
                <a:rPr lang="en-US" altLang="en-US" sz="2000" b="1" dirty="0">
                  <a:solidFill>
                    <a:schemeClr val="tx2"/>
                  </a:solidFill>
                  <a:latin typeface="Helvetica" panose="020B0604020202020204" pitchFamily="34" charset="0"/>
                </a:rPr>
                <a:t> clock info</a:t>
              </a:r>
            </a:p>
          </p:txBody>
        </p:sp>
        <p:sp>
          <p:nvSpPr>
            <p:cNvPr id="72778" name="Line 4"/>
            <p:cNvSpPr>
              <a:spLocks noChangeShapeType="1"/>
            </p:cNvSpPr>
            <p:nvPr/>
          </p:nvSpPr>
          <p:spPr bwMode="auto">
            <a:xfrm flipH="1" flipV="1">
              <a:off x="3077" y="1936"/>
              <a:ext cx="277" cy="1344"/>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grpSp>
      <p:sp>
        <p:nvSpPr>
          <p:cNvPr id="72707" name="Rectangle 5"/>
          <p:cNvSpPr>
            <a:spLocks noGrp="1" noChangeArrowheads="1"/>
          </p:cNvSpPr>
          <p:nvPr>
            <p:ph type="title" idx="4294967295"/>
          </p:nvPr>
        </p:nvSpPr>
        <p:spPr>
          <a:xfrm>
            <a:off x="1168400" y="214313"/>
            <a:ext cx="2432050" cy="855662"/>
          </a:xfrm>
        </p:spPr>
        <p:txBody>
          <a:bodyPr wrap="none" lIns="41275" tIns="17462" rIns="41275" bIns="17462" anchor="t">
            <a:spAutoFit/>
          </a:bodyPr>
          <a:lstStyle/>
          <a:p>
            <a:pPr eaLnBrk="1" hangingPunct="1"/>
            <a:r>
              <a:rPr lang="en-US" altLang="en-US">
                <a:solidFill>
                  <a:schemeClr val="bg2"/>
                </a:solidFill>
              </a:rPr>
              <a:t>Example</a:t>
            </a:r>
          </a:p>
        </p:txBody>
      </p:sp>
      <p:sp>
        <p:nvSpPr>
          <p:cNvPr id="72708" name="Line 7"/>
          <p:cNvSpPr>
            <a:spLocks noChangeShapeType="1"/>
          </p:cNvSpPr>
          <p:nvPr/>
        </p:nvSpPr>
        <p:spPr bwMode="auto">
          <a:xfrm flipV="1">
            <a:off x="1955800" y="2422525"/>
            <a:ext cx="6757988" cy="317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09" name="Text Box 8"/>
          <p:cNvSpPr txBox="1">
            <a:spLocks noChangeArrowheads="1"/>
          </p:cNvSpPr>
          <p:nvPr/>
        </p:nvSpPr>
        <p:spPr bwMode="auto">
          <a:xfrm>
            <a:off x="673100" y="21971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1</a:t>
            </a:r>
          </a:p>
        </p:txBody>
      </p:sp>
      <p:sp>
        <p:nvSpPr>
          <p:cNvPr id="72710" name="Text Box 9"/>
          <p:cNvSpPr txBox="1">
            <a:spLocks noChangeArrowheads="1"/>
          </p:cNvSpPr>
          <p:nvPr/>
        </p:nvSpPr>
        <p:spPr bwMode="auto">
          <a:xfrm>
            <a:off x="711200" y="28448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2</a:t>
            </a:r>
          </a:p>
        </p:txBody>
      </p:sp>
      <p:sp>
        <p:nvSpPr>
          <p:cNvPr id="72711" name="Text Box 10"/>
          <p:cNvSpPr txBox="1">
            <a:spLocks noChangeArrowheads="1"/>
          </p:cNvSpPr>
          <p:nvPr/>
        </p:nvSpPr>
        <p:spPr bwMode="auto">
          <a:xfrm>
            <a:off x="711200" y="3454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3</a:t>
            </a:r>
          </a:p>
        </p:txBody>
      </p:sp>
      <p:sp>
        <p:nvSpPr>
          <p:cNvPr id="72712" name="Text Box 11"/>
          <p:cNvSpPr txBox="1">
            <a:spLocks noChangeArrowheads="1"/>
          </p:cNvSpPr>
          <p:nvPr/>
        </p:nvSpPr>
        <p:spPr bwMode="auto">
          <a:xfrm>
            <a:off x="736600" y="4216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4</a:t>
            </a:r>
          </a:p>
        </p:txBody>
      </p:sp>
      <p:sp>
        <p:nvSpPr>
          <p:cNvPr id="72713" name="Line 12"/>
          <p:cNvSpPr>
            <a:spLocks noChangeShapeType="1"/>
          </p:cNvSpPr>
          <p:nvPr/>
        </p:nvSpPr>
        <p:spPr bwMode="auto">
          <a:xfrm>
            <a:off x="2209800" y="2413000"/>
            <a:ext cx="520700" cy="622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4" name="Line 13"/>
          <p:cNvSpPr>
            <a:spLocks noChangeShapeType="1"/>
          </p:cNvSpPr>
          <p:nvPr/>
        </p:nvSpPr>
        <p:spPr bwMode="auto">
          <a:xfrm>
            <a:off x="2921000" y="2425700"/>
            <a:ext cx="9144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5" name="Line 14"/>
          <p:cNvSpPr>
            <a:spLocks noChangeShapeType="1"/>
          </p:cNvSpPr>
          <p:nvPr/>
        </p:nvSpPr>
        <p:spPr bwMode="auto">
          <a:xfrm>
            <a:off x="4241800" y="3708400"/>
            <a:ext cx="482600" cy="749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6" name="Line 15"/>
          <p:cNvSpPr>
            <a:spLocks noChangeShapeType="1"/>
          </p:cNvSpPr>
          <p:nvPr/>
        </p:nvSpPr>
        <p:spPr bwMode="auto">
          <a:xfrm>
            <a:off x="4470400" y="3048000"/>
            <a:ext cx="406400" cy="660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7" name="Line 16"/>
          <p:cNvSpPr>
            <a:spLocks noChangeShapeType="1"/>
          </p:cNvSpPr>
          <p:nvPr/>
        </p:nvSpPr>
        <p:spPr bwMode="auto">
          <a:xfrm flipV="1">
            <a:off x="5524500" y="2632075"/>
            <a:ext cx="354013" cy="1700213"/>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8" name="Line 17"/>
          <p:cNvSpPr>
            <a:spLocks noChangeShapeType="1"/>
          </p:cNvSpPr>
          <p:nvPr/>
        </p:nvSpPr>
        <p:spPr bwMode="auto">
          <a:xfrm>
            <a:off x="6616700" y="2371725"/>
            <a:ext cx="7620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9" name="Line 18"/>
          <p:cNvSpPr>
            <a:spLocks noChangeShapeType="1"/>
          </p:cNvSpPr>
          <p:nvPr/>
        </p:nvSpPr>
        <p:spPr bwMode="auto">
          <a:xfrm flipV="1">
            <a:off x="1968500" y="3013075"/>
            <a:ext cx="6745288" cy="476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0" name="Line 19"/>
          <p:cNvSpPr>
            <a:spLocks noChangeShapeType="1"/>
          </p:cNvSpPr>
          <p:nvPr/>
        </p:nvSpPr>
        <p:spPr bwMode="auto">
          <a:xfrm flipV="1">
            <a:off x="1968500" y="3584575"/>
            <a:ext cx="6956425" cy="1365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1" name="Line 20"/>
          <p:cNvSpPr>
            <a:spLocks noChangeShapeType="1"/>
          </p:cNvSpPr>
          <p:nvPr/>
        </p:nvSpPr>
        <p:spPr bwMode="auto">
          <a:xfrm flipV="1">
            <a:off x="2019300" y="4389438"/>
            <a:ext cx="6905625" cy="42862"/>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2" name="Line 21"/>
          <p:cNvSpPr>
            <a:spLocks noChangeShapeType="1"/>
          </p:cNvSpPr>
          <p:nvPr/>
        </p:nvSpPr>
        <p:spPr bwMode="auto">
          <a:xfrm flipV="1">
            <a:off x="7747000" y="3716338"/>
            <a:ext cx="431800" cy="595312"/>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23" name="Oval 22"/>
          <p:cNvSpPr>
            <a:spLocks noChangeArrowheads="1"/>
          </p:cNvSpPr>
          <p:nvPr/>
        </p:nvSpPr>
        <p:spPr bwMode="auto">
          <a:xfrm>
            <a:off x="20828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4" name="Text Box 23"/>
          <p:cNvSpPr txBox="1">
            <a:spLocks noChangeArrowheads="1"/>
          </p:cNvSpPr>
          <p:nvPr/>
        </p:nvSpPr>
        <p:spPr bwMode="auto">
          <a:xfrm>
            <a:off x="2079625" y="21844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a:t>
            </a:r>
          </a:p>
        </p:txBody>
      </p:sp>
      <p:sp>
        <p:nvSpPr>
          <p:cNvPr id="72725" name="Oval 24"/>
          <p:cNvSpPr>
            <a:spLocks noChangeArrowheads="1"/>
          </p:cNvSpPr>
          <p:nvPr/>
        </p:nvSpPr>
        <p:spPr bwMode="auto">
          <a:xfrm>
            <a:off x="2616200" y="30226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6" name="Text Box 25"/>
          <p:cNvSpPr txBox="1">
            <a:spLocks noChangeArrowheads="1"/>
          </p:cNvSpPr>
          <p:nvPr/>
        </p:nvSpPr>
        <p:spPr bwMode="auto">
          <a:xfrm>
            <a:off x="2613025" y="29845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72727" name="Oval 26"/>
          <p:cNvSpPr>
            <a:spLocks noChangeArrowheads="1"/>
          </p:cNvSpPr>
          <p:nvPr/>
        </p:nvSpPr>
        <p:spPr bwMode="auto">
          <a:xfrm>
            <a:off x="27686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8" name="Text Box 27"/>
          <p:cNvSpPr txBox="1">
            <a:spLocks noChangeArrowheads="1"/>
          </p:cNvSpPr>
          <p:nvPr/>
        </p:nvSpPr>
        <p:spPr bwMode="auto">
          <a:xfrm>
            <a:off x="2787267" y="2214390"/>
            <a:ext cx="20040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dirty="0">
                <a:solidFill>
                  <a:schemeClr val="hlink"/>
                </a:solidFill>
                <a:latin typeface="Helvetica" panose="020B0604020202020204" pitchFamily="34" charset="0"/>
              </a:rPr>
              <a:t>2</a:t>
            </a:r>
          </a:p>
        </p:txBody>
      </p:sp>
      <p:sp>
        <p:nvSpPr>
          <p:cNvPr id="72729" name="Oval 28"/>
          <p:cNvSpPr>
            <a:spLocks noChangeArrowheads="1"/>
          </p:cNvSpPr>
          <p:nvPr/>
        </p:nvSpPr>
        <p:spPr bwMode="auto">
          <a:xfrm>
            <a:off x="36957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0" name="Text Box 29"/>
          <p:cNvSpPr txBox="1">
            <a:spLocks noChangeArrowheads="1"/>
          </p:cNvSpPr>
          <p:nvPr/>
        </p:nvSpPr>
        <p:spPr bwMode="auto">
          <a:xfrm>
            <a:off x="36925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72731" name="Oval 30"/>
          <p:cNvSpPr>
            <a:spLocks noChangeArrowheads="1"/>
          </p:cNvSpPr>
          <p:nvPr/>
        </p:nvSpPr>
        <p:spPr bwMode="auto">
          <a:xfrm>
            <a:off x="4330700" y="28702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2" name="Text Box 31"/>
          <p:cNvSpPr txBox="1">
            <a:spLocks noChangeArrowheads="1"/>
          </p:cNvSpPr>
          <p:nvPr/>
        </p:nvSpPr>
        <p:spPr bwMode="auto">
          <a:xfrm>
            <a:off x="4327525" y="28321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72733" name="Oval 32"/>
          <p:cNvSpPr>
            <a:spLocks noChangeArrowheads="1"/>
          </p:cNvSpPr>
          <p:nvPr/>
        </p:nvSpPr>
        <p:spPr bwMode="auto">
          <a:xfrm>
            <a:off x="47625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4" name="Text Box 33"/>
          <p:cNvSpPr txBox="1">
            <a:spLocks noChangeArrowheads="1"/>
          </p:cNvSpPr>
          <p:nvPr/>
        </p:nvSpPr>
        <p:spPr bwMode="auto">
          <a:xfrm>
            <a:off x="47593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72735" name="Oval 34"/>
          <p:cNvSpPr>
            <a:spLocks noChangeArrowheads="1"/>
          </p:cNvSpPr>
          <p:nvPr/>
        </p:nvSpPr>
        <p:spPr bwMode="auto">
          <a:xfrm>
            <a:off x="4127500" y="3543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6" name="Text Box 35"/>
          <p:cNvSpPr txBox="1">
            <a:spLocks noChangeArrowheads="1"/>
          </p:cNvSpPr>
          <p:nvPr/>
        </p:nvSpPr>
        <p:spPr bwMode="auto">
          <a:xfrm>
            <a:off x="4124325" y="3505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4</a:t>
            </a:r>
          </a:p>
        </p:txBody>
      </p:sp>
      <p:sp>
        <p:nvSpPr>
          <p:cNvPr id="72737" name="Oval 36"/>
          <p:cNvSpPr>
            <a:spLocks noChangeArrowheads="1"/>
          </p:cNvSpPr>
          <p:nvPr/>
        </p:nvSpPr>
        <p:spPr bwMode="auto">
          <a:xfrm>
            <a:off x="4584700" y="44069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8" name="Text Box 37"/>
          <p:cNvSpPr txBox="1">
            <a:spLocks noChangeArrowheads="1"/>
          </p:cNvSpPr>
          <p:nvPr/>
        </p:nvSpPr>
        <p:spPr bwMode="auto">
          <a:xfrm>
            <a:off x="4581525" y="43688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72739" name="Oval 38"/>
          <p:cNvSpPr>
            <a:spLocks noChangeArrowheads="1"/>
          </p:cNvSpPr>
          <p:nvPr/>
        </p:nvSpPr>
        <p:spPr bwMode="auto">
          <a:xfrm>
            <a:off x="5724525" y="235743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0" name="Text Box 39"/>
          <p:cNvSpPr txBox="1">
            <a:spLocks noChangeArrowheads="1"/>
          </p:cNvSpPr>
          <p:nvPr/>
        </p:nvSpPr>
        <p:spPr bwMode="auto">
          <a:xfrm>
            <a:off x="5721350" y="231933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72741" name="Oval 40"/>
          <p:cNvSpPr>
            <a:spLocks noChangeArrowheads="1"/>
          </p:cNvSpPr>
          <p:nvPr/>
        </p:nvSpPr>
        <p:spPr bwMode="auto">
          <a:xfrm>
            <a:off x="5407025" y="437038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2" name="Text Box 41"/>
          <p:cNvSpPr txBox="1">
            <a:spLocks noChangeArrowheads="1"/>
          </p:cNvSpPr>
          <p:nvPr/>
        </p:nvSpPr>
        <p:spPr bwMode="auto">
          <a:xfrm>
            <a:off x="5403850" y="433228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6</a:t>
            </a:r>
          </a:p>
        </p:txBody>
      </p:sp>
      <p:sp>
        <p:nvSpPr>
          <p:cNvPr id="72743" name="Oval 42"/>
          <p:cNvSpPr>
            <a:spLocks noChangeArrowheads="1"/>
          </p:cNvSpPr>
          <p:nvPr/>
        </p:nvSpPr>
        <p:spPr bwMode="auto">
          <a:xfrm>
            <a:off x="6489700" y="21812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4" name="Text Box 43"/>
          <p:cNvSpPr txBox="1">
            <a:spLocks noChangeArrowheads="1"/>
          </p:cNvSpPr>
          <p:nvPr/>
        </p:nvSpPr>
        <p:spPr bwMode="auto">
          <a:xfrm>
            <a:off x="6486525" y="21431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8</a:t>
            </a:r>
          </a:p>
        </p:txBody>
      </p:sp>
      <p:sp>
        <p:nvSpPr>
          <p:cNvPr id="72745" name="Oval 44"/>
          <p:cNvSpPr>
            <a:spLocks noChangeArrowheads="1"/>
          </p:cNvSpPr>
          <p:nvPr/>
        </p:nvSpPr>
        <p:spPr bwMode="auto">
          <a:xfrm>
            <a:off x="7277100" y="36290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6" name="Text Box 45"/>
          <p:cNvSpPr txBox="1">
            <a:spLocks noChangeArrowheads="1"/>
          </p:cNvSpPr>
          <p:nvPr/>
        </p:nvSpPr>
        <p:spPr bwMode="auto">
          <a:xfrm>
            <a:off x="7273925" y="35909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9</a:t>
            </a:r>
          </a:p>
        </p:txBody>
      </p:sp>
      <p:sp>
        <p:nvSpPr>
          <p:cNvPr id="72747" name="Oval 46"/>
          <p:cNvSpPr>
            <a:spLocks noChangeArrowheads="1"/>
          </p:cNvSpPr>
          <p:nvPr/>
        </p:nvSpPr>
        <p:spPr bwMode="auto">
          <a:xfrm>
            <a:off x="8128000" y="348297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8" name="Text Box 47"/>
          <p:cNvSpPr txBox="1">
            <a:spLocks noChangeArrowheads="1"/>
          </p:cNvSpPr>
          <p:nvPr/>
        </p:nvSpPr>
        <p:spPr bwMode="auto">
          <a:xfrm>
            <a:off x="8035925" y="3443288"/>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10</a:t>
            </a:r>
          </a:p>
        </p:txBody>
      </p:sp>
      <p:sp>
        <p:nvSpPr>
          <p:cNvPr id="72749" name="Oval 48"/>
          <p:cNvSpPr>
            <a:spLocks noChangeArrowheads="1"/>
          </p:cNvSpPr>
          <p:nvPr/>
        </p:nvSpPr>
        <p:spPr bwMode="auto">
          <a:xfrm>
            <a:off x="7620000" y="429895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0" name="Text Box 49"/>
          <p:cNvSpPr txBox="1">
            <a:spLocks noChangeArrowheads="1"/>
          </p:cNvSpPr>
          <p:nvPr/>
        </p:nvSpPr>
        <p:spPr bwMode="auto">
          <a:xfrm>
            <a:off x="7616825" y="426085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72751" name="Oval 50"/>
          <p:cNvSpPr>
            <a:spLocks noChangeArrowheads="1"/>
          </p:cNvSpPr>
          <p:nvPr/>
        </p:nvSpPr>
        <p:spPr bwMode="auto">
          <a:xfrm>
            <a:off x="1727200" y="2298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2" name="Text Box 51"/>
          <p:cNvSpPr txBox="1">
            <a:spLocks noChangeArrowheads="1"/>
          </p:cNvSpPr>
          <p:nvPr/>
        </p:nvSpPr>
        <p:spPr bwMode="auto">
          <a:xfrm>
            <a:off x="1724025" y="2260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3" name="Oval 52"/>
          <p:cNvSpPr>
            <a:spLocks noChangeArrowheads="1"/>
          </p:cNvSpPr>
          <p:nvPr/>
        </p:nvSpPr>
        <p:spPr bwMode="auto">
          <a:xfrm>
            <a:off x="1739900" y="2933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4" name="Text Box 53"/>
          <p:cNvSpPr txBox="1">
            <a:spLocks noChangeArrowheads="1"/>
          </p:cNvSpPr>
          <p:nvPr/>
        </p:nvSpPr>
        <p:spPr bwMode="auto">
          <a:xfrm>
            <a:off x="1736725" y="2895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5" name="Oval 54"/>
          <p:cNvSpPr>
            <a:spLocks noChangeArrowheads="1"/>
          </p:cNvSpPr>
          <p:nvPr/>
        </p:nvSpPr>
        <p:spPr bwMode="auto">
          <a:xfrm>
            <a:off x="1727200" y="3594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6" name="Text Box 55"/>
          <p:cNvSpPr txBox="1">
            <a:spLocks noChangeArrowheads="1"/>
          </p:cNvSpPr>
          <p:nvPr/>
        </p:nvSpPr>
        <p:spPr bwMode="auto">
          <a:xfrm>
            <a:off x="1724025" y="35560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7" name="Oval 56"/>
          <p:cNvSpPr>
            <a:spLocks noChangeArrowheads="1"/>
          </p:cNvSpPr>
          <p:nvPr/>
        </p:nvSpPr>
        <p:spPr bwMode="auto">
          <a:xfrm>
            <a:off x="1765300" y="4305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8" name="Text Box 57"/>
          <p:cNvSpPr txBox="1">
            <a:spLocks noChangeArrowheads="1"/>
          </p:cNvSpPr>
          <p:nvPr/>
        </p:nvSpPr>
        <p:spPr bwMode="auto">
          <a:xfrm>
            <a:off x="1762125" y="4267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9" name="Text Box 58"/>
          <p:cNvSpPr txBox="1">
            <a:spLocks noChangeArrowheads="1"/>
          </p:cNvSpPr>
          <p:nvPr/>
        </p:nvSpPr>
        <p:spPr bwMode="auto">
          <a:xfrm>
            <a:off x="2171700" y="25781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1</a:t>
            </a:r>
          </a:p>
        </p:txBody>
      </p:sp>
      <p:sp>
        <p:nvSpPr>
          <p:cNvPr id="72760" name="Text Box 59"/>
          <p:cNvSpPr txBox="1">
            <a:spLocks noChangeArrowheads="1"/>
          </p:cNvSpPr>
          <p:nvPr/>
        </p:nvSpPr>
        <p:spPr bwMode="auto">
          <a:xfrm>
            <a:off x="3149600" y="30353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2</a:t>
            </a:r>
          </a:p>
        </p:txBody>
      </p:sp>
      <p:sp>
        <p:nvSpPr>
          <p:cNvPr id="72761" name="Text Box 60"/>
          <p:cNvSpPr txBox="1">
            <a:spLocks noChangeArrowheads="1"/>
          </p:cNvSpPr>
          <p:nvPr/>
        </p:nvSpPr>
        <p:spPr bwMode="auto">
          <a:xfrm>
            <a:off x="4152900" y="3911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4</a:t>
            </a:r>
          </a:p>
        </p:txBody>
      </p:sp>
      <p:sp>
        <p:nvSpPr>
          <p:cNvPr id="72762" name="Text Box 61"/>
          <p:cNvSpPr txBox="1">
            <a:spLocks noChangeArrowheads="1"/>
          </p:cNvSpPr>
          <p:nvPr/>
        </p:nvSpPr>
        <p:spPr bwMode="auto">
          <a:xfrm>
            <a:off x="4318000" y="31750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3</a:t>
            </a:r>
          </a:p>
        </p:txBody>
      </p:sp>
      <p:sp>
        <p:nvSpPr>
          <p:cNvPr id="72763" name="Text Box 62"/>
          <p:cNvSpPr txBox="1">
            <a:spLocks noChangeArrowheads="1"/>
          </p:cNvSpPr>
          <p:nvPr/>
        </p:nvSpPr>
        <p:spPr bwMode="auto">
          <a:xfrm>
            <a:off x="5454650" y="3276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6</a:t>
            </a:r>
          </a:p>
        </p:txBody>
      </p:sp>
      <p:sp>
        <p:nvSpPr>
          <p:cNvPr id="72764" name="Text Box 63"/>
          <p:cNvSpPr txBox="1">
            <a:spLocks noChangeArrowheads="1"/>
          </p:cNvSpPr>
          <p:nvPr/>
        </p:nvSpPr>
        <p:spPr bwMode="auto">
          <a:xfrm>
            <a:off x="6515100" y="26130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8</a:t>
            </a:r>
          </a:p>
        </p:txBody>
      </p:sp>
      <p:sp>
        <p:nvSpPr>
          <p:cNvPr id="72765" name="Text Box 64"/>
          <p:cNvSpPr txBox="1">
            <a:spLocks noChangeArrowheads="1"/>
          </p:cNvSpPr>
          <p:nvPr/>
        </p:nvSpPr>
        <p:spPr bwMode="auto">
          <a:xfrm>
            <a:off x="7737475" y="38068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7</a:t>
            </a:r>
          </a:p>
        </p:txBody>
      </p:sp>
      <p:sp>
        <p:nvSpPr>
          <p:cNvPr id="72766" name="Line 65"/>
          <p:cNvSpPr>
            <a:spLocks noChangeShapeType="1"/>
          </p:cNvSpPr>
          <p:nvPr/>
        </p:nvSpPr>
        <p:spPr bwMode="auto">
          <a:xfrm>
            <a:off x="5511800" y="17018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67" name="Oval 66"/>
          <p:cNvSpPr>
            <a:spLocks noChangeArrowheads="1"/>
          </p:cNvSpPr>
          <p:nvPr/>
        </p:nvSpPr>
        <p:spPr bwMode="auto">
          <a:xfrm>
            <a:off x="1079500" y="5118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68" name="Text Box 67"/>
          <p:cNvSpPr txBox="1">
            <a:spLocks noChangeArrowheads="1"/>
          </p:cNvSpPr>
          <p:nvPr/>
        </p:nvSpPr>
        <p:spPr bwMode="auto">
          <a:xfrm>
            <a:off x="1050925" y="5054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n</a:t>
            </a:r>
          </a:p>
        </p:txBody>
      </p:sp>
      <p:sp>
        <p:nvSpPr>
          <p:cNvPr id="72769" name="Text Box 68"/>
          <p:cNvSpPr txBox="1">
            <a:spLocks noChangeArrowheads="1"/>
          </p:cNvSpPr>
          <p:nvPr/>
        </p:nvSpPr>
        <p:spPr bwMode="auto">
          <a:xfrm>
            <a:off x="1435100" y="50419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Clock Value</a:t>
            </a:r>
          </a:p>
        </p:txBody>
      </p:sp>
      <p:sp>
        <p:nvSpPr>
          <p:cNvPr id="72770" name="Line 69"/>
          <p:cNvSpPr>
            <a:spLocks noChangeShapeType="1"/>
          </p:cNvSpPr>
          <p:nvPr/>
        </p:nvSpPr>
        <p:spPr bwMode="auto">
          <a:xfrm>
            <a:off x="1155700" y="5702300"/>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71" name="Text Box 70"/>
          <p:cNvSpPr txBox="1">
            <a:spLocks noChangeArrowheads="1"/>
          </p:cNvSpPr>
          <p:nvPr/>
        </p:nvSpPr>
        <p:spPr bwMode="auto">
          <a:xfrm>
            <a:off x="3492500" y="55245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Message</a:t>
            </a:r>
          </a:p>
        </p:txBody>
      </p:sp>
      <p:sp>
        <p:nvSpPr>
          <p:cNvPr id="72772" name="Text Box 71"/>
          <p:cNvSpPr txBox="1">
            <a:spLocks noChangeArrowheads="1"/>
          </p:cNvSpPr>
          <p:nvPr/>
        </p:nvSpPr>
        <p:spPr bwMode="auto">
          <a:xfrm>
            <a:off x="1435100" y="5422900"/>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timestamp</a:t>
            </a:r>
          </a:p>
        </p:txBody>
      </p:sp>
      <p:sp>
        <p:nvSpPr>
          <p:cNvPr id="72773" name="Line 72"/>
          <p:cNvSpPr>
            <a:spLocks noChangeShapeType="1"/>
          </p:cNvSpPr>
          <p:nvPr/>
        </p:nvSpPr>
        <p:spPr bwMode="auto">
          <a:xfrm flipV="1">
            <a:off x="1790700" y="17018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74" name="Text Box 73"/>
          <p:cNvSpPr txBox="1">
            <a:spLocks noChangeArrowheads="1"/>
          </p:cNvSpPr>
          <p:nvPr/>
        </p:nvSpPr>
        <p:spPr bwMode="auto">
          <a:xfrm>
            <a:off x="3124200" y="1308100"/>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Physical Time</a:t>
            </a:r>
          </a:p>
        </p:txBody>
      </p:sp>
      <p:sp>
        <p:nvSpPr>
          <p:cNvPr id="72775" name="Oval 74"/>
          <p:cNvSpPr>
            <a:spLocks noChangeArrowheads="1"/>
          </p:cNvSpPr>
          <p:nvPr/>
        </p:nvSpPr>
        <p:spPr bwMode="auto">
          <a:xfrm>
            <a:off x="4071938" y="2084388"/>
            <a:ext cx="2197100" cy="1266825"/>
          </a:xfrm>
          <a:prstGeom prst="ellips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76" name="TextBox 74"/>
          <p:cNvSpPr txBox="1">
            <a:spLocks noChangeArrowheads="1"/>
          </p:cNvSpPr>
          <p:nvPr/>
        </p:nvSpPr>
        <p:spPr bwMode="auto">
          <a:xfrm>
            <a:off x="0" y="6110288"/>
            <a:ext cx="8924925" cy="72943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r>
              <a:rPr lang="en-US" altLang="en-US" sz="1600" dirty="0">
                <a:solidFill>
                  <a:schemeClr val="tx2"/>
                </a:solidFill>
                <a:latin typeface="Helvetica" panose="020B0604020202020204" pitchFamily="34" charset="0"/>
              </a:rPr>
              <a:t>Note: </a:t>
            </a:r>
            <a:r>
              <a:rPr lang="en-US" altLang="en-US" sz="1600" dirty="0" err="1">
                <a:solidFill>
                  <a:schemeClr val="tx2"/>
                </a:solidFill>
                <a:latin typeface="Helvetica" panose="020B0604020202020204" pitchFamily="34" charset="0"/>
              </a:rPr>
              <a:t>Lamport</a:t>
            </a:r>
            <a:r>
              <a:rPr lang="en-US" altLang="en-US" sz="1600" dirty="0">
                <a:solidFill>
                  <a:schemeClr val="tx2"/>
                </a:solidFill>
                <a:latin typeface="Helvetica" panose="020B0604020202020204" pitchFamily="34" charset="0"/>
              </a:rPr>
              <a:t> Timestamps: 3 &lt; 7, but event with timestamp 3 is concurrent to event with timestamp 7,  (events are  not in ‘happen-before’ relation).</a:t>
            </a:r>
          </a:p>
          <a:p>
            <a:pPr>
              <a:lnSpc>
                <a:spcPct val="90000"/>
              </a:lnSpc>
              <a:spcBef>
                <a:spcPct val="0"/>
              </a:spcBef>
              <a:buClrTx/>
              <a:buSzTx/>
              <a:buFontTx/>
              <a:buNone/>
            </a:pPr>
            <a:endParaRPr lang="en-US" altLang="en-US" sz="1400" b="1" dirty="0">
              <a:solidFill>
                <a:schemeClr val="accent2"/>
              </a:solidFill>
              <a:latin typeface="Helvetica"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564FE-1D56-A898-6E2F-0BE2C3C98F27}"/>
              </a:ext>
            </a:extLst>
          </p:cNvPr>
          <p:cNvSpPr txBox="1"/>
          <p:nvPr/>
        </p:nvSpPr>
        <p:spPr>
          <a:xfrm>
            <a:off x="325120" y="1361440"/>
            <a:ext cx="8727440" cy="5047536"/>
          </a:xfrm>
          <a:prstGeom prst="rect">
            <a:avLst/>
          </a:prstGeom>
          <a:noFill/>
        </p:spPr>
        <p:txBody>
          <a:bodyPr wrap="square">
            <a:spAutoFit/>
          </a:bodyPr>
          <a:lstStyle/>
          <a:p>
            <a:pPr algn="l"/>
            <a:r>
              <a:rPr lang="en-CA" sz="4000" b="0" i="0" u="none" strike="noStrike" baseline="0" dirty="0">
                <a:solidFill>
                  <a:srgbClr val="000000"/>
                </a:solidFill>
                <a:latin typeface="LiberationSans"/>
              </a:rPr>
              <a:t>Last Time: </a:t>
            </a:r>
            <a:r>
              <a:rPr lang="en-CA" sz="3600" b="0" i="0" u="none" strike="noStrike" baseline="0" dirty="0">
                <a:solidFill>
                  <a:srgbClr val="0000FF"/>
                </a:solidFill>
                <a:latin typeface="LiberationSans"/>
              </a:rPr>
              <a:t>Logical time</a:t>
            </a:r>
          </a:p>
          <a:p>
            <a:pPr algn="l"/>
            <a:endParaRPr lang="en-CA" b="0" i="0" u="none" strike="noStrike" baseline="0" dirty="0">
              <a:solidFill>
                <a:srgbClr val="000000"/>
              </a:solidFill>
              <a:latin typeface="LiberationSans"/>
            </a:endParaRPr>
          </a:p>
          <a:p>
            <a:pPr algn="l"/>
            <a:r>
              <a:rPr lang="en-CA" sz="4400" b="0" i="0" u="none" strike="noStrike" baseline="0" dirty="0">
                <a:solidFill>
                  <a:srgbClr val="000000"/>
                </a:solidFill>
                <a:latin typeface="LiberationSans"/>
              </a:rPr>
              <a:t>What is that?</a:t>
            </a:r>
          </a:p>
          <a:p>
            <a:pPr algn="l"/>
            <a:r>
              <a:rPr lang="en-US" sz="3200" b="0" i="0" u="none" strike="noStrike" baseline="0" dirty="0">
                <a:solidFill>
                  <a:srgbClr val="000000"/>
                </a:solidFill>
                <a:latin typeface="LiberationSans"/>
              </a:rPr>
              <a:t>• Discrete assignment of sequence numbers to events, which </a:t>
            </a:r>
            <a:r>
              <a:rPr lang="en-CA" sz="3200" b="0" i="0" u="none" strike="noStrike" baseline="0" dirty="0">
                <a:solidFill>
                  <a:srgbClr val="000000"/>
                </a:solidFill>
                <a:latin typeface="LiberationSans"/>
              </a:rPr>
              <a:t>preserves “happens-before” order</a:t>
            </a:r>
          </a:p>
          <a:p>
            <a:pPr algn="l"/>
            <a:endParaRPr lang="en-US" sz="1800" b="0" i="0" u="none" strike="noStrike" baseline="0" dirty="0">
              <a:solidFill>
                <a:srgbClr val="000000"/>
              </a:solidFill>
              <a:latin typeface="LiberationSans"/>
            </a:endParaRPr>
          </a:p>
          <a:p>
            <a:pPr algn="l"/>
            <a:r>
              <a:rPr lang="en-US" sz="4400" b="0" i="0" u="none" strike="noStrike" baseline="0" dirty="0">
                <a:solidFill>
                  <a:srgbClr val="000000"/>
                </a:solidFill>
                <a:latin typeface="LiberationSans"/>
              </a:rPr>
              <a:t>How do </a:t>
            </a:r>
            <a:r>
              <a:rPr lang="en-US" sz="4400" b="0" i="0" u="none" strike="noStrike" baseline="0" dirty="0" err="1">
                <a:solidFill>
                  <a:srgbClr val="000000"/>
                </a:solidFill>
                <a:latin typeface="LiberationSans"/>
              </a:rPr>
              <a:t>Lamport</a:t>
            </a:r>
            <a:r>
              <a:rPr lang="en-US" sz="4400" b="0" i="0" u="none" strike="noStrike" baseline="0" dirty="0">
                <a:solidFill>
                  <a:srgbClr val="000000"/>
                </a:solidFill>
                <a:latin typeface="LiberationSans"/>
              </a:rPr>
              <a:t> clocks work?</a:t>
            </a:r>
          </a:p>
          <a:p>
            <a:pPr algn="l"/>
            <a:r>
              <a:rPr lang="en-US" sz="3200" b="0" i="0" u="none" strike="noStrike" baseline="0" dirty="0">
                <a:solidFill>
                  <a:srgbClr val="000000"/>
                </a:solidFill>
                <a:latin typeface="LiberationSans"/>
              </a:rPr>
              <a:t>• Processes increment their clocks upon receiving/sending new messages and based on other processes' clocks (carried with messages)</a:t>
            </a:r>
            <a:endParaRPr lang="en-CA" sz="4400" dirty="0"/>
          </a:p>
        </p:txBody>
      </p:sp>
    </p:spTree>
    <p:extLst>
      <p:ext uri="{BB962C8B-B14F-4D97-AF65-F5344CB8AC3E}">
        <p14:creationId xmlns:p14="http://schemas.microsoft.com/office/powerpoint/2010/main" val="28875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0315" y="1295744"/>
            <a:ext cx="8372475" cy="5248275"/>
          </a:xfrm>
        </p:spPr>
        <p:txBody>
          <a:bodyPr/>
          <a:lstStyle/>
          <a:p>
            <a:pPr eaLnBrk="1" hangingPunct="1"/>
            <a:r>
              <a:rPr lang="en-US" altLang="en-US" dirty="0"/>
              <a:t>No single physical clock </a:t>
            </a:r>
          </a:p>
          <a:p>
            <a:pPr lvl="1" eaLnBrk="1" hangingPunct="1"/>
            <a:r>
              <a:rPr lang="en-US" altLang="en-US" dirty="0"/>
              <a:t>Likely multiple physical clocks, </a:t>
            </a:r>
          </a:p>
          <a:p>
            <a:pPr lvl="1" eaLnBrk="1" hangingPunct="1"/>
            <a:r>
              <a:rPr lang="en-US" altLang="en-US" dirty="0"/>
              <a:t>Likely out of sync and drifting</a:t>
            </a:r>
          </a:p>
          <a:p>
            <a:pPr eaLnBrk="1" hangingPunct="1"/>
            <a:r>
              <a:rPr lang="en-US" altLang="en-US" dirty="0"/>
              <a:t>Need to aggregate a ‘global’ view </a:t>
            </a:r>
          </a:p>
          <a:p>
            <a:pPr eaLnBrk="1" hangingPunct="1"/>
            <a:r>
              <a:rPr lang="en-US" altLang="en-US" dirty="0"/>
              <a:t>Failures</a:t>
            </a:r>
          </a:p>
        </p:txBody>
      </p:sp>
      <p:sp>
        <p:nvSpPr>
          <p:cNvPr id="14339" name="Title 1"/>
          <p:cNvSpPr>
            <a:spLocks noGrp="1"/>
          </p:cNvSpPr>
          <p:nvPr>
            <p:ph type="title"/>
          </p:nvPr>
        </p:nvSpPr>
        <p:spPr>
          <a:xfrm>
            <a:off x="1150938" y="214313"/>
            <a:ext cx="7793037" cy="847725"/>
          </a:xfrm>
        </p:spPr>
        <p:txBody>
          <a:bodyPr/>
          <a:lstStyle/>
          <a:p>
            <a:r>
              <a:rPr lang="en-US" altLang="en-US" dirty="0"/>
              <a:t>Why event ordering is more complex than in a single-box system?</a:t>
            </a:r>
            <a:endParaRPr lang="en-CA" altLang="en-US"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4884738" y="3073401"/>
            <a:ext cx="3294062" cy="2867026"/>
            <a:chOff x="3077" y="1936"/>
            <a:chExt cx="2075" cy="1806"/>
          </a:xfrm>
        </p:grpSpPr>
        <p:sp>
          <p:nvSpPr>
            <p:cNvPr id="72777" name="Text Box 3"/>
            <p:cNvSpPr txBox="1">
              <a:spLocks noChangeArrowheads="1"/>
            </p:cNvSpPr>
            <p:nvPr/>
          </p:nvSpPr>
          <p:spPr bwMode="auto">
            <a:xfrm>
              <a:off x="3314" y="3160"/>
              <a:ext cx="1838" cy="582"/>
            </a:xfrm>
            <a:prstGeom prst="rect">
              <a:avLst/>
            </a:prstGeom>
            <a:noFill/>
            <a:ln w="12700">
              <a:solidFill>
                <a:srgbClr val="000000"/>
              </a:solidFill>
              <a:prstDash val="dash"/>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b="1" dirty="0">
                  <a:solidFill>
                    <a:schemeClr val="tx2"/>
                  </a:solidFill>
                  <a:latin typeface="Helvetica" panose="020B0604020202020204" pitchFamily="34" charset="0"/>
                </a:rPr>
                <a:t>concurrent events can not be detected based on </a:t>
              </a:r>
              <a:r>
                <a:rPr lang="en-US" altLang="en-US" sz="2000" b="1" dirty="0" err="1">
                  <a:solidFill>
                    <a:schemeClr val="tx2"/>
                  </a:solidFill>
                  <a:latin typeface="Helvetica" panose="020B0604020202020204" pitchFamily="34" charset="0"/>
                </a:rPr>
                <a:t>Lamport</a:t>
              </a:r>
              <a:r>
                <a:rPr lang="en-US" altLang="en-US" sz="2000" b="1" dirty="0">
                  <a:solidFill>
                    <a:schemeClr val="tx2"/>
                  </a:solidFill>
                  <a:latin typeface="Helvetica" panose="020B0604020202020204" pitchFamily="34" charset="0"/>
                </a:rPr>
                <a:t> clock info</a:t>
              </a:r>
            </a:p>
          </p:txBody>
        </p:sp>
        <p:sp>
          <p:nvSpPr>
            <p:cNvPr id="72778" name="Line 4"/>
            <p:cNvSpPr>
              <a:spLocks noChangeShapeType="1"/>
            </p:cNvSpPr>
            <p:nvPr/>
          </p:nvSpPr>
          <p:spPr bwMode="auto">
            <a:xfrm flipH="1" flipV="1">
              <a:off x="3077" y="1936"/>
              <a:ext cx="277" cy="1344"/>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grpSp>
      <p:sp>
        <p:nvSpPr>
          <p:cNvPr id="72707" name="Rectangle 5"/>
          <p:cNvSpPr>
            <a:spLocks noGrp="1" noChangeArrowheads="1"/>
          </p:cNvSpPr>
          <p:nvPr>
            <p:ph type="title" idx="4294967295"/>
          </p:nvPr>
        </p:nvSpPr>
        <p:spPr>
          <a:xfrm>
            <a:off x="1168400" y="214313"/>
            <a:ext cx="2432050" cy="855662"/>
          </a:xfrm>
        </p:spPr>
        <p:txBody>
          <a:bodyPr wrap="none" lIns="41275" tIns="17462" rIns="41275" bIns="17462" anchor="t">
            <a:spAutoFit/>
          </a:bodyPr>
          <a:lstStyle/>
          <a:p>
            <a:pPr eaLnBrk="1" hangingPunct="1"/>
            <a:r>
              <a:rPr lang="en-US" altLang="en-US">
                <a:solidFill>
                  <a:schemeClr val="bg2"/>
                </a:solidFill>
              </a:rPr>
              <a:t>Example</a:t>
            </a:r>
          </a:p>
        </p:txBody>
      </p:sp>
      <p:sp>
        <p:nvSpPr>
          <p:cNvPr id="72708" name="Line 7"/>
          <p:cNvSpPr>
            <a:spLocks noChangeShapeType="1"/>
          </p:cNvSpPr>
          <p:nvPr/>
        </p:nvSpPr>
        <p:spPr bwMode="auto">
          <a:xfrm flipV="1">
            <a:off x="1955800" y="2422525"/>
            <a:ext cx="6757988" cy="317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09" name="Text Box 8"/>
          <p:cNvSpPr txBox="1">
            <a:spLocks noChangeArrowheads="1"/>
          </p:cNvSpPr>
          <p:nvPr/>
        </p:nvSpPr>
        <p:spPr bwMode="auto">
          <a:xfrm>
            <a:off x="673100" y="21971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1</a:t>
            </a:r>
          </a:p>
        </p:txBody>
      </p:sp>
      <p:sp>
        <p:nvSpPr>
          <p:cNvPr id="72710" name="Text Box 9"/>
          <p:cNvSpPr txBox="1">
            <a:spLocks noChangeArrowheads="1"/>
          </p:cNvSpPr>
          <p:nvPr/>
        </p:nvSpPr>
        <p:spPr bwMode="auto">
          <a:xfrm>
            <a:off x="711200" y="28448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2</a:t>
            </a:r>
          </a:p>
        </p:txBody>
      </p:sp>
      <p:sp>
        <p:nvSpPr>
          <p:cNvPr id="72711" name="Text Box 10"/>
          <p:cNvSpPr txBox="1">
            <a:spLocks noChangeArrowheads="1"/>
          </p:cNvSpPr>
          <p:nvPr/>
        </p:nvSpPr>
        <p:spPr bwMode="auto">
          <a:xfrm>
            <a:off x="711200" y="3454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3</a:t>
            </a:r>
          </a:p>
        </p:txBody>
      </p:sp>
      <p:sp>
        <p:nvSpPr>
          <p:cNvPr id="72712" name="Text Box 11"/>
          <p:cNvSpPr txBox="1">
            <a:spLocks noChangeArrowheads="1"/>
          </p:cNvSpPr>
          <p:nvPr/>
        </p:nvSpPr>
        <p:spPr bwMode="auto">
          <a:xfrm>
            <a:off x="736600" y="42164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4</a:t>
            </a:r>
          </a:p>
        </p:txBody>
      </p:sp>
      <p:sp>
        <p:nvSpPr>
          <p:cNvPr id="72713" name="Line 12"/>
          <p:cNvSpPr>
            <a:spLocks noChangeShapeType="1"/>
          </p:cNvSpPr>
          <p:nvPr/>
        </p:nvSpPr>
        <p:spPr bwMode="auto">
          <a:xfrm>
            <a:off x="2209800" y="2413000"/>
            <a:ext cx="520700" cy="622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4" name="Line 13"/>
          <p:cNvSpPr>
            <a:spLocks noChangeShapeType="1"/>
          </p:cNvSpPr>
          <p:nvPr/>
        </p:nvSpPr>
        <p:spPr bwMode="auto">
          <a:xfrm>
            <a:off x="2921000" y="2425700"/>
            <a:ext cx="9144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5" name="Line 14"/>
          <p:cNvSpPr>
            <a:spLocks noChangeShapeType="1"/>
          </p:cNvSpPr>
          <p:nvPr/>
        </p:nvSpPr>
        <p:spPr bwMode="auto">
          <a:xfrm>
            <a:off x="4241800" y="3708400"/>
            <a:ext cx="482600" cy="749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6" name="Line 15"/>
          <p:cNvSpPr>
            <a:spLocks noChangeShapeType="1"/>
          </p:cNvSpPr>
          <p:nvPr/>
        </p:nvSpPr>
        <p:spPr bwMode="auto">
          <a:xfrm>
            <a:off x="4470400" y="3048000"/>
            <a:ext cx="406400" cy="660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7" name="Line 16"/>
          <p:cNvSpPr>
            <a:spLocks noChangeShapeType="1"/>
          </p:cNvSpPr>
          <p:nvPr/>
        </p:nvSpPr>
        <p:spPr bwMode="auto">
          <a:xfrm flipV="1">
            <a:off x="5524500" y="2632075"/>
            <a:ext cx="354013" cy="1700213"/>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8" name="Line 17"/>
          <p:cNvSpPr>
            <a:spLocks noChangeShapeType="1"/>
          </p:cNvSpPr>
          <p:nvPr/>
        </p:nvSpPr>
        <p:spPr bwMode="auto">
          <a:xfrm>
            <a:off x="6616700" y="2371725"/>
            <a:ext cx="7620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19" name="Line 18"/>
          <p:cNvSpPr>
            <a:spLocks noChangeShapeType="1"/>
          </p:cNvSpPr>
          <p:nvPr/>
        </p:nvSpPr>
        <p:spPr bwMode="auto">
          <a:xfrm flipV="1">
            <a:off x="1968500" y="3013075"/>
            <a:ext cx="6745288" cy="476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0" name="Line 19"/>
          <p:cNvSpPr>
            <a:spLocks noChangeShapeType="1"/>
          </p:cNvSpPr>
          <p:nvPr/>
        </p:nvSpPr>
        <p:spPr bwMode="auto">
          <a:xfrm flipV="1">
            <a:off x="1968500" y="3584575"/>
            <a:ext cx="6956425" cy="1365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1" name="Line 20"/>
          <p:cNvSpPr>
            <a:spLocks noChangeShapeType="1"/>
          </p:cNvSpPr>
          <p:nvPr/>
        </p:nvSpPr>
        <p:spPr bwMode="auto">
          <a:xfrm flipV="1">
            <a:off x="2019300" y="4389438"/>
            <a:ext cx="6905625" cy="42862"/>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22" name="Line 21"/>
          <p:cNvSpPr>
            <a:spLocks noChangeShapeType="1"/>
          </p:cNvSpPr>
          <p:nvPr/>
        </p:nvSpPr>
        <p:spPr bwMode="auto">
          <a:xfrm flipV="1">
            <a:off x="7747000" y="3716338"/>
            <a:ext cx="431800" cy="595312"/>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23" name="Oval 22"/>
          <p:cNvSpPr>
            <a:spLocks noChangeArrowheads="1"/>
          </p:cNvSpPr>
          <p:nvPr/>
        </p:nvSpPr>
        <p:spPr bwMode="auto">
          <a:xfrm>
            <a:off x="20828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4" name="Text Box 23"/>
          <p:cNvSpPr txBox="1">
            <a:spLocks noChangeArrowheads="1"/>
          </p:cNvSpPr>
          <p:nvPr/>
        </p:nvSpPr>
        <p:spPr bwMode="auto">
          <a:xfrm>
            <a:off x="2079625" y="21844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a:t>
            </a:r>
          </a:p>
        </p:txBody>
      </p:sp>
      <p:sp>
        <p:nvSpPr>
          <p:cNvPr id="72725" name="Oval 24"/>
          <p:cNvSpPr>
            <a:spLocks noChangeArrowheads="1"/>
          </p:cNvSpPr>
          <p:nvPr/>
        </p:nvSpPr>
        <p:spPr bwMode="auto">
          <a:xfrm>
            <a:off x="2616200" y="30226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6" name="Text Box 25"/>
          <p:cNvSpPr txBox="1">
            <a:spLocks noChangeArrowheads="1"/>
          </p:cNvSpPr>
          <p:nvPr/>
        </p:nvSpPr>
        <p:spPr bwMode="auto">
          <a:xfrm>
            <a:off x="2613025" y="29845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72727" name="Oval 26"/>
          <p:cNvSpPr>
            <a:spLocks noChangeArrowheads="1"/>
          </p:cNvSpPr>
          <p:nvPr/>
        </p:nvSpPr>
        <p:spPr bwMode="auto">
          <a:xfrm>
            <a:off x="2768600" y="22225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28" name="Text Box 27"/>
          <p:cNvSpPr txBox="1">
            <a:spLocks noChangeArrowheads="1"/>
          </p:cNvSpPr>
          <p:nvPr/>
        </p:nvSpPr>
        <p:spPr bwMode="auto">
          <a:xfrm>
            <a:off x="2787267" y="2214390"/>
            <a:ext cx="20040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dirty="0">
                <a:solidFill>
                  <a:schemeClr val="hlink"/>
                </a:solidFill>
                <a:latin typeface="Helvetica" panose="020B0604020202020204" pitchFamily="34" charset="0"/>
              </a:rPr>
              <a:t>2</a:t>
            </a:r>
          </a:p>
        </p:txBody>
      </p:sp>
      <p:sp>
        <p:nvSpPr>
          <p:cNvPr id="72729" name="Oval 28"/>
          <p:cNvSpPr>
            <a:spLocks noChangeArrowheads="1"/>
          </p:cNvSpPr>
          <p:nvPr/>
        </p:nvSpPr>
        <p:spPr bwMode="auto">
          <a:xfrm>
            <a:off x="36957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0" name="Text Box 29"/>
          <p:cNvSpPr txBox="1">
            <a:spLocks noChangeArrowheads="1"/>
          </p:cNvSpPr>
          <p:nvPr/>
        </p:nvSpPr>
        <p:spPr bwMode="auto">
          <a:xfrm>
            <a:off x="36925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72731" name="Oval 30"/>
          <p:cNvSpPr>
            <a:spLocks noChangeArrowheads="1"/>
          </p:cNvSpPr>
          <p:nvPr/>
        </p:nvSpPr>
        <p:spPr bwMode="auto">
          <a:xfrm>
            <a:off x="4330700" y="28702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2" name="Text Box 31"/>
          <p:cNvSpPr txBox="1">
            <a:spLocks noChangeArrowheads="1"/>
          </p:cNvSpPr>
          <p:nvPr/>
        </p:nvSpPr>
        <p:spPr bwMode="auto">
          <a:xfrm>
            <a:off x="4327525" y="28321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72733" name="Oval 32"/>
          <p:cNvSpPr>
            <a:spLocks noChangeArrowheads="1"/>
          </p:cNvSpPr>
          <p:nvPr/>
        </p:nvSpPr>
        <p:spPr bwMode="auto">
          <a:xfrm>
            <a:off x="4762500" y="3695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4" name="Text Box 33"/>
          <p:cNvSpPr txBox="1">
            <a:spLocks noChangeArrowheads="1"/>
          </p:cNvSpPr>
          <p:nvPr/>
        </p:nvSpPr>
        <p:spPr bwMode="auto">
          <a:xfrm>
            <a:off x="4759325" y="3657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72735" name="Oval 34"/>
          <p:cNvSpPr>
            <a:spLocks noChangeArrowheads="1"/>
          </p:cNvSpPr>
          <p:nvPr/>
        </p:nvSpPr>
        <p:spPr bwMode="auto">
          <a:xfrm>
            <a:off x="4127500" y="3543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6" name="Text Box 35"/>
          <p:cNvSpPr txBox="1">
            <a:spLocks noChangeArrowheads="1"/>
          </p:cNvSpPr>
          <p:nvPr/>
        </p:nvSpPr>
        <p:spPr bwMode="auto">
          <a:xfrm>
            <a:off x="4124325" y="3505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4</a:t>
            </a:r>
          </a:p>
        </p:txBody>
      </p:sp>
      <p:sp>
        <p:nvSpPr>
          <p:cNvPr id="72737" name="Oval 36"/>
          <p:cNvSpPr>
            <a:spLocks noChangeArrowheads="1"/>
          </p:cNvSpPr>
          <p:nvPr/>
        </p:nvSpPr>
        <p:spPr bwMode="auto">
          <a:xfrm>
            <a:off x="4584700" y="44069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38" name="Text Box 37"/>
          <p:cNvSpPr txBox="1">
            <a:spLocks noChangeArrowheads="1"/>
          </p:cNvSpPr>
          <p:nvPr/>
        </p:nvSpPr>
        <p:spPr bwMode="auto">
          <a:xfrm>
            <a:off x="4581525" y="43688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72739" name="Oval 38"/>
          <p:cNvSpPr>
            <a:spLocks noChangeArrowheads="1"/>
          </p:cNvSpPr>
          <p:nvPr/>
        </p:nvSpPr>
        <p:spPr bwMode="auto">
          <a:xfrm>
            <a:off x="5724525" y="235743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0" name="Text Box 39"/>
          <p:cNvSpPr txBox="1">
            <a:spLocks noChangeArrowheads="1"/>
          </p:cNvSpPr>
          <p:nvPr/>
        </p:nvSpPr>
        <p:spPr bwMode="auto">
          <a:xfrm>
            <a:off x="5721350" y="231933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72741" name="Oval 40"/>
          <p:cNvSpPr>
            <a:spLocks noChangeArrowheads="1"/>
          </p:cNvSpPr>
          <p:nvPr/>
        </p:nvSpPr>
        <p:spPr bwMode="auto">
          <a:xfrm>
            <a:off x="5407025" y="437038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2" name="Text Box 41"/>
          <p:cNvSpPr txBox="1">
            <a:spLocks noChangeArrowheads="1"/>
          </p:cNvSpPr>
          <p:nvPr/>
        </p:nvSpPr>
        <p:spPr bwMode="auto">
          <a:xfrm>
            <a:off x="5403850" y="433228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6</a:t>
            </a:r>
          </a:p>
        </p:txBody>
      </p:sp>
      <p:sp>
        <p:nvSpPr>
          <p:cNvPr id="72743" name="Oval 42"/>
          <p:cNvSpPr>
            <a:spLocks noChangeArrowheads="1"/>
          </p:cNvSpPr>
          <p:nvPr/>
        </p:nvSpPr>
        <p:spPr bwMode="auto">
          <a:xfrm>
            <a:off x="6489700" y="21812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4" name="Text Box 43"/>
          <p:cNvSpPr txBox="1">
            <a:spLocks noChangeArrowheads="1"/>
          </p:cNvSpPr>
          <p:nvPr/>
        </p:nvSpPr>
        <p:spPr bwMode="auto">
          <a:xfrm>
            <a:off x="6486525" y="21431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8</a:t>
            </a:r>
          </a:p>
        </p:txBody>
      </p:sp>
      <p:sp>
        <p:nvSpPr>
          <p:cNvPr id="72745" name="Oval 44"/>
          <p:cNvSpPr>
            <a:spLocks noChangeArrowheads="1"/>
          </p:cNvSpPr>
          <p:nvPr/>
        </p:nvSpPr>
        <p:spPr bwMode="auto">
          <a:xfrm>
            <a:off x="7277100" y="362902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6" name="Text Box 45"/>
          <p:cNvSpPr txBox="1">
            <a:spLocks noChangeArrowheads="1"/>
          </p:cNvSpPr>
          <p:nvPr/>
        </p:nvSpPr>
        <p:spPr bwMode="auto">
          <a:xfrm>
            <a:off x="7273925" y="3590925"/>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9</a:t>
            </a:r>
          </a:p>
        </p:txBody>
      </p:sp>
      <p:sp>
        <p:nvSpPr>
          <p:cNvPr id="72747" name="Oval 46"/>
          <p:cNvSpPr>
            <a:spLocks noChangeArrowheads="1"/>
          </p:cNvSpPr>
          <p:nvPr/>
        </p:nvSpPr>
        <p:spPr bwMode="auto">
          <a:xfrm>
            <a:off x="8128000" y="3482975"/>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48" name="Text Box 47"/>
          <p:cNvSpPr txBox="1">
            <a:spLocks noChangeArrowheads="1"/>
          </p:cNvSpPr>
          <p:nvPr/>
        </p:nvSpPr>
        <p:spPr bwMode="auto">
          <a:xfrm>
            <a:off x="8035925" y="3443288"/>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10</a:t>
            </a:r>
          </a:p>
        </p:txBody>
      </p:sp>
      <p:sp>
        <p:nvSpPr>
          <p:cNvPr id="72749" name="Oval 48"/>
          <p:cNvSpPr>
            <a:spLocks noChangeArrowheads="1"/>
          </p:cNvSpPr>
          <p:nvPr/>
        </p:nvSpPr>
        <p:spPr bwMode="auto">
          <a:xfrm>
            <a:off x="7620000" y="429895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0" name="Text Box 49"/>
          <p:cNvSpPr txBox="1">
            <a:spLocks noChangeArrowheads="1"/>
          </p:cNvSpPr>
          <p:nvPr/>
        </p:nvSpPr>
        <p:spPr bwMode="auto">
          <a:xfrm>
            <a:off x="7616825" y="426085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72751" name="Oval 50"/>
          <p:cNvSpPr>
            <a:spLocks noChangeArrowheads="1"/>
          </p:cNvSpPr>
          <p:nvPr/>
        </p:nvSpPr>
        <p:spPr bwMode="auto">
          <a:xfrm>
            <a:off x="1727200" y="2298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2" name="Text Box 51"/>
          <p:cNvSpPr txBox="1">
            <a:spLocks noChangeArrowheads="1"/>
          </p:cNvSpPr>
          <p:nvPr/>
        </p:nvSpPr>
        <p:spPr bwMode="auto">
          <a:xfrm>
            <a:off x="1724025" y="2260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3" name="Oval 52"/>
          <p:cNvSpPr>
            <a:spLocks noChangeArrowheads="1"/>
          </p:cNvSpPr>
          <p:nvPr/>
        </p:nvSpPr>
        <p:spPr bwMode="auto">
          <a:xfrm>
            <a:off x="1739900" y="29337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4" name="Text Box 53"/>
          <p:cNvSpPr txBox="1">
            <a:spLocks noChangeArrowheads="1"/>
          </p:cNvSpPr>
          <p:nvPr/>
        </p:nvSpPr>
        <p:spPr bwMode="auto">
          <a:xfrm>
            <a:off x="1736725" y="2895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5" name="Oval 54"/>
          <p:cNvSpPr>
            <a:spLocks noChangeArrowheads="1"/>
          </p:cNvSpPr>
          <p:nvPr/>
        </p:nvSpPr>
        <p:spPr bwMode="auto">
          <a:xfrm>
            <a:off x="1727200" y="3594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6" name="Text Box 55"/>
          <p:cNvSpPr txBox="1">
            <a:spLocks noChangeArrowheads="1"/>
          </p:cNvSpPr>
          <p:nvPr/>
        </p:nvSpPr>
        <p:spPr bwMode="auto">
          <a:xfrm>
            <a:off x="1724025" y="35560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7" name="Oval 56"/>
          <p:cNvSpPr>
            <a:spLocks noChangeArrowheads="1"/>
          </p:cNvSpPr>
          <p:nvPr/>
        </p:nvSpPr>
        <p:spPr bwMode="auto">
          <a:xfrm>
            <a:off x="1765300" y="43053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58" name="Text Box 57"/>
          <p:cNvSpPr txBox="1">
            <a:spLocks noChangeArrowheads="1"/>
          </p:cNvSpPr>
          <p:nvPr/>
        </p:nvSpPr>
        <p:spPr bwMode="auto">
          <a:xfrm>
            <a:off x="1762125" y="42672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72759" name="Text Box 58"/>
          <p:cNvSpPr txBox="1">
            <a:spLocks noChangeArrowheads="1"/>
          </p:cNvSpPr>
          <p:nvPr/>
        </p:nvSpPr>
        <p:spPr bwMode="auto">
          <a:xfrm>
            <a:off x="2171700" y="25781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1</a:t>
            </a:r>
          </a:p>
        </p:txBody>
      </p:sp>
      <p:sp>
        <p:nvSpPr>
          <p:cNvPr id="72760" name="Text Box 59"/>
          <p:cNvSpPr txBox="1">
            <a:spLocks noChangeArrowheads="1"/>
          </p:cNvSpPr>
          <p:nvPr/>
        </p:nvSpPr>
        <p:spPr bwMode="auto">
          <a:xfrm>
            <a:off x="3149600" y="30353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2</a:t>
            </a:r>
          </a:p>
        </p:txBody>
      </p:sp>
      <p:sp>
        <p:nvSpPr>
          <p:cNvPr id="72761" name="Text Box 60"/>
          <p:cNvSpPr txBox="1">
            <a:spLocks noChangeArrowheads="1"/>
          </p:cNvSpPr>
          <p:nvPr/>
        </p:nvSpPr>
        <p:spPr bwMode="auto">
          <a:xfrm>
            <a:off x="4152900" y="3911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4</a:t>
            </a:r>
          </a:p>
        </p:txBody>
      </p:sp>
      <p:sp>
        <p:nvSpPr>
          <p:cNvPr id="72762" name="Text Box 61"/>
          <p:cNvSpPr txBox="1">
            <a:spLocks noChangeArrowheads="1"/>
          </p:cNvSpPr>
          <p:nvPr/>
        </p:nvSpPr>
        <p:spPr bwMode="auto">
          <a:xfrm>
            <a:off x="4318000" y="31750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3</a:t>
            </a:r>
          </a:p>
        </p:txBody>
      </p:sp>
      <p:sp>
        <p:nvSpPr>
          <p:cNvPr id="72763" name="Text Box 62"/>
          <p:cNvSpPr txBox="1">
            <a:spLocks noChangeArrowheads="1"/>
          </p:cNvSpPr>
          <p:nvPr/>
        </p:nvSpPr>
        <p:spPr bwMode="auto">
          <a:xfrm>
            <a:off x="5454650" y="3276600"/>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6</a:t>
            </a:r>
          </a:p>
        </p:txBody>
      </p:sp>
      <p:sp>
        <p:nvSpPr>
          <p:cNvPr id="72764" name="Text Box 63"/>
          <p:cNvSpPr txBox="1">
            <a:spLocks noChangeArrowheads="1"/>
          </p:cNvSpPr>
          <p:nvPr/>
        </p:nvSpPr>
        <p:spPr bwMode="auto">
          <a:xfrm>
            <a:off x="6515100" y="26130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8</a:t>
            </a:r>
          </a:p>
        </p:txBody>
      </p:sp>
      <p:sp>
        <p:nvSpPr>
          <p:cNvPr id="72765" name="Text Box 64"/>
          <p:cNvSpPr txBox="1">
            <a:spLocks noChangeArrowheads="1"/>
          </p:cNvSpPr>
          <p:nvPr/>
        </p:nvSpPr>
        <p:spPr bwMode="auto">
          <a:xfrm>
            <a:off x="7737475" y="3806825"/>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7</a:t>
            </a:r>
          </a:p>
        </p:txBody>
      </p:sp>
      <p:sp>
        <p:nvSpPr>
          <p:cNvPr id="72766" name="Line 65"/>
          <p:cNvSpPr>
            <a:spLocks noChangeShapeType="1"/>
          </p:cNvSpPr>
          <p:nvPr/>
        </p:nvSpPr>
        <p:spPr bwMode="auto">
          <a:xfrm>
            <a:off x="5511800" y="17018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67" name="Oval 66"/>
          <p:cNvSpPr>
            <a:spLocks noChangeArrowheads="1"/>
          </p:cNvSpPr>
          <p:nvPr/>
        </p:nvSpPr>
        <p:spPr bwMode="auto">
          <a:xfrm>
            <a:off x="1079500" y="51181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68" name="Text Box 67"/>
          <p:cNvSpPr txBox="1">
            <a:spLocks noChangeArrowheads="1"/>
          </p:cNvSpPr>
          <p:nvPr/>
        </p:nvSpPr>
        <p:spPr bwMode="auto">
          <a:xfrm>
            <a:off x="1050925" y="50546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n</a:t>
            </a:r>
          </a:p>
        </p:txBody>
      </p:sp>
      <p:sp>
        <p:nvSpPr>
          <p:cNvPr id="72769" name="Text Box 68"/>
          <p:cNvSpPr txBox="1">
            <a:spLocks noChangeArrowheads="1"/>
          </p:cNvSpPr>
          <p:nvPr/>
        </p:nvSpPr>
        <p:spPr bwMode="auto">
          <a:xfrm>
            <a:off x="1435100" y="50419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Clock Value</a:t>
            </a:r>
          </a:p>
        </p:txBody>
      </p:sp>
      <p:sp>
        <p:nvSpPr>
          <p:cNvPr id="72770" name="Line 69"/>
          <p:cNvSpPr>
            <a:spLocks noChangeShapeType="1"/>
          </p:cNvSpPr>
          <p:nvPr/>
        </p:nvSpPr>
        <p:spPr bwMode="auto">
          <a:xfrm>
            <a:off x="1155700" y="5702300"/>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72771" name="Text Box 70"/>
          <p:cNvSpPr txBox="1">
            <a:spLocks noChangeArrowheads="1"/>
          </p:cNvSpPr>
          <p:nvPr/>
        </p:nvSpPr>
        <p:spPr bwMode="auto">
          <a:xfrm>
            <a:off x="3492500" y="55245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Message</a:t>
            </a:r>
          </a:p>
        </p:txBody>
      </p:sp>
      <p:sp>
        <p:nvSpPr>
          <p:cNvPr id="72772" name="Text Box 71"/>
          <p:cNvSpPr txBox="1">
            <a:spLocks noChangeArrowheads="1"/>
          </p:cNvSpPr>
          <p:nvPr/>
        </p:nvSpPr>
        <p:spPr bwMode="auto">
          <a:xfrm>
            <a:off x="1435100" y="5422900"/>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timestamp</a:t>
            </a:r>
          </a:p>
        </p:txBody>
      </p:sp>
      <p:sp>
        <p:nvSpPr>
          <p:cNvPr id="72773" name="Line 72"/>
          <p:cNvSpPr>
            <a:spLocks noChangeShapeType="1"/>
          </p:cNvSpPr>
          <p:nvPr/>
        </p:nvSpPr>
        <p:spPr bwMode="auto">
          <a:xfrm flipV="1">
            <a:off x="1790700" y="17018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72774" name="Text Box 73"/>
          <p:cNvSpPr txBox="1">
            <a:spLocks noChangeArrowheads="1"/>
          </p:cNvSpPr>
          <p:nvPr/>
        </p:nvSpPr>
        <p:spPr bwMode="auto">
          <a:xfrm>
            <a:off x="3124200" y="1308100"/>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Physical Time</a:t>
            </a:r>
          </a:p>
        </p:txBody>
      </p:sp>
      <p:sp>
        <p:nvSpPr>
          <p:cNvPr id="72775" name="Oval 74"/>
          <p:cNvSpPr>
            <a:spLocks noChangeArrowheads="1"/>
          </p:cNvSpPr>
          <p:nvPr/>
        </p:nvSpPr>
        <p:spPr bwMode="auto">
          <a:xfrm>
            <a:off x="4071938" y="2084388"/>
            <a:ext cx="2197100" cy="1266825"/>
          </a:xfrm>
          <a:prstGeom prst="ellips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72776" name="TextBox 74"/>
          <p:cNvSpPr txBox="1">
            <a:spLocks noChangeArrowheads="1"/>
          </p:cNvSpPr>
          <p:nvPr/>
        </p:nvSpPr>
        <p:spPr bwMode="auto">
          <a:xfrm>
            <a:off x="0" y="6110288"/>
            <a:ext cx="8924925" cy="72943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r>
              <a:rPr lang="en-US" altLang="en-US" sz="1600" dirty="0">
                <a:solidFill>
                  <a:schemeClr val="tx2"/>
                </a:solidFill>
                <a:latin typeface="Helvetica" panose="020B0604020202020204" pitchFamily="34" charset="0"/>
              </a:rPr>
              <a:t>Note: </a:t>
            </a:r>
            <a:r>
              <a:rPr lang="en-US" altLang="en-US" sz="1600" dirty="0" err="1">
                <a:solidFill>
                  <a:schemeClr val="tx2"/>
                </a:solidFill>
                <a:latin typeface="Helvetica" panose="020B0604020202020204" pitchFamily="34" charset="0"/>
              </a:rPr>
              <a:t>Lamport</a:t>
            </a:r>
            <a:r>
              <a:rPr lang="en-US" altLang="en-US" sz="1600" dirty="0">
                <a:solidFill>
                  <a:schemeClr val="tx2"/>
                </a:solidFill>
                <a:latin typeface="Helvetica" panose="020B0604020202020204" pitchFamily="34" charset="0"/>
              </a:rPr>
              <a:t> Timestamps: 3 &lt; 7, but event with timestamp 3 is concurrent to event with timestamp 7,  (events are  not in ‘happen-before’ relation).</a:t>
            </a:r>
          </a:p>
          <a:p>
            <a:pPr>
              <a:lnSpc>
                <a:spcPct val="90000"/>
              </a:lnSpc>
              <a:spcBef>
                <a:spcPct val="0"/>
              </a:spcBef>
              <a:buClrTx/>
              <a:buSzTx/>
              <a:buFontTx/>
              <a:buNone/>
            </a:pPr>
            <a:endParaRPr lang="en-US" altLang="en-US" sz="1400" b="1" dirty="0">
              <a:solidFill>
                <a:schemeClr val="accent2"/>
              </a:solidFill>
              <a:latin typeface="Helvetica" panose="020B0604020202020204" pitchFamily="34" charset="0"/>
            </a:endParaRPr>
          </a:p>
        </p:txBody>
      </p:sp>
    </p:spTree>
    <p:extLst>
      <p:ext uri="{BB962C8B-B14F-4D97-AF65-F5344CB8AC3E}">
        <p14:creationId xmlns:p14="http://schemas.microsoft.com/office/powerpoint/2010/main" val="4013786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577975"/>
            <a:ext cx="3065463" cy="1878013"/>
          </a:xfrm>
          <a:prstGeom prst="rect">
            <a:avLst/>
          </a:prstGeom>
          <a:noFill/>
          <a:ln>
            <a:solidFill>
              <a:schemeClr val="tx2">
                <a:lumMod val="75000"/>
              </a:schemeClr>
            </a:solidFill>
          </a:ln>
        </p:spPr>
        <p:txBody>
          <a:bodyPr>
            <a:spAutoFit/>
          </a:bodyPr>
          <a:lstStyle/>
          <a:p>
            <a:pPr>
              <a:defRPr/>
            </a:pPr>
            <a:r>
              <a:rPr lang="en-CA" sz="2800" b="1" dirty="0"/>
              <a:t>Define partial order for events</a:t>
            </a:r>
          </a:p>
          <a:p>
            <a:pPr>
              <a:defRPr/>
            </a:pPr>
            <a:endParaRPr lang="en-CA" sz="2000" dirty="0"/>
          </a:p>
          <a:p>
            <a:pPr>
              <a:defRPr/>
            </a:pPr>
            <a:r>
              <a:rPr lang="en-CA" sz="2000" dirty="0"/>
              <a:t>“happens before” relationship </a:t>
            </a:r>
          </a:p>
        </p:txBody>
      </p:sp>
      <p:sp>
        <p:nvSpPr>
          <p:cNvPr id="3" name="TextBox 2"/>
          <p:cNvSpPr txBox="1"/>
          <p:nvPr/>
        </p:nvSpPr>
        <p:spPr>
          <a:xfrm>
            <a:off x="4545013" y="1595438"/>
            <a:ext cx="3065462" cy="1754187"/>
          </a:xfrm>
          <a:prstGeom prst="rect">
            <a:avLst/>
          </a:prstGeom>
          <a:noFill/>
          <a:ln>
            <a:solidFill>
              <a:schemeClr val="tx2">
                <a:lumMod val="75000"/>
              </a:schemeClr>
            </a:solidFill>
          </a:ln>
        </p:spPr>
        <p:txBody>
          <a:bodyPr>
            <a:spAutoFit/>
          </a:bodyPr>
          <a:lstStyle/>
          <a:p>
            <a:pPr>
              <a:defRPr/>
            </a:pPr>
            <a:r>
              <a:rPr lang="en-CA" sz="2800" b="1" dirty="0"/>
              <a:t>Logical clocks</a:t>
            </a:r>
          </a:p>
          <a:p>
            <a:pPr>
              <a:defRPr/>
            </a:pPr>
            <a:endParaRPr lang="en-CA" sz="2000" dirty="0"/>
          </a:p>
          <a:p>
            <a:pPr>
              <a:defRPr/>
            </a:pPr>
            <a:r>
              <a:rPr lang="en-CA" sz="2000" dirty="0"/>
              <a:t>Assign timestamp to events such that if a </a:t>
            </a:r>
            <a:r>
              <a:rPr lang="en-CA" sz="2000" dirty="0">
                <a:sym typeface="Wingdings" panose="05000000000000000000" pitchFamily="2" charset="2"/>
              </a:rPr>
              <a:t> b then </a:t>
            </a:r>
            <a:r>
              <a:rPr lang="en-CA" sz="2000" dirty="0" err="1">
                <a:sym typeface="Wingdings" panose="05000000000000000000" pitchFamily="2" charset="2"/>
              </a:rPr>
              <a:t>ts</a:t>
            </a:r>
            <a:r>
              <a:rPr lang="en-CA" sz="2000" dirty="0">
                <a:sym typeface="Wingdings" panose="05000000000000000000" pitchFamily="2" charset="2"/>
              </a:rPr>
              <a:t>(a) &lt; t(b)</a:t>
            </a:r>
            <a:endParaRPr lang="en-CA" sz="2000" dirty="0"/>
          </a:p>
        </p:txBody>
      </p:sp>
      <p:sp>
        <p:nvSpPr>
          <p:cNvPr id="4" name="Right Arrow 3"/>
          <p:cNvSpPr/>
          <p:nvPr/>
        </p:nvSpPr>
        <p:spPr>
          <a:xfrm>
            <a:off x="3729038" y="2516188"/>
            <a:ext cx="681037"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Arrow 4"/>
          <p:cNvSpPr/>
          <p:nvPr/>
        </p:nvSpPr>
        <p:spPr>
          <a:xfrm rot="5400000">
            <a:off x="5667375" y="3816350"/>
            <a:ext cx="682625"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TextBox 5"/>
          <p:cNvSpPr txBox="1"/>
          <p:nvPr/>
        </p:nvSpPr>
        <p:spPr>
          <a:xfrm>
            <a:off x="4597400" y="4522788"/>
            <a:ext cx="3065463" cy="1446212"/>
          </a:xfrm>
          <a:prstGeom prst="rect">
            <a:avLst/>
          </a:prstGeom>
          <a:noFill/>
          <a:ln>
            <a:solidFill>
              <a:schemeClr val="tx2">
                <a:lumMod val="75000"/>
              </a:schemeClr>
            </a:solidFill>
          </a:ln>
        </p:spPr>
        <p:txBody>
          <a:bodyPr>
            <a:spAutoFit/>
          </a:bodyPr>
          <a:lstStyle/>
          <a:p>
            <a:pPr>
              <a:defRPr/>
            </a:pPr>
            <a:r>
              <a:rPr lang="en-CA" sz="2800" b="1" dirty="0"/>
              <a:t>Build systems</a:t>
            </a:r>
          </a:p>
          <a:p>
            <a:pPr>
              <a:defRPr/>
            </a:pPr>
            <a:endParaRPr lang="en-CA" sz="2000" dirty="0"/>
          </a:p>
          <a:p>
            <a:pPr>
              <a:defRPr/>
            </a:pPr>
            <a:r>
              <a:rPr lang="en-CA" sz="2000" dirty="0"/>
              <a:t>E.g., totally ordered group communication</a:t>
            </a:r>
          </a:p>
        </p:txBody>
      </p:sp>
      <p:sp>
        <p:nvSpPr>
          <p:cNvPr id="7" name="Rectangle 6"/>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EF6C5-863C-6878-C6B8-3EE1C908E1AB}"/>
              </a:ext>
            </a:extLst>
          </p:cNvPr>
          <p:cNvSpPr txBox="1"/>
          <p:nvPr/>
        </p:nvSpPr>
        <p:spPr>
          <a:xfrm>
            <a:off x="325120" y="1361440"/>
            <a:ext cx="8727440" cy="4401205"/>
          </a:xfrm>
          <a:prstGeom prst="rect">
            <a:avLst/>
          </a:prstGeom>
          <a:noFill/>
        </p:spPr>
        <p:txBody>
          <a:bodyPr wrap="square">
            <a:spAutoFit/>
          </a:bodyPr>
          <a:lstStyle/>
          <a:p>
            <a:pPr algn="l"/>
            <a:r>
              <a:rPr lang="en-CA" sz="4000" b="0" i="0" u="none" strike="noStrike" baseline="0" dirty="0">
                <a:solidFill>
                  <a:srgbClr val="000000"/>
                </a:solidFill>
                <a:latin typeface="LiberationSans"/>
              </a:rPr>
              <a:t>One example use </a:t>
            </a:r>
          </a:p>
          <a:p>
            <a:pPr algn="l"/>
            <a:endParaRPr lang="en-CA" sz="4000" dirty="0">
              <a:solidFill>
                <a:srgbClr val="000000"/>
              </a:solidFill>
              <a:latin typeface="LiberationSans"/>
            </a:endParaRPr>
          </a:p>
          <a:p>
            <a:pPr algn="l"/>
            <a:r>
              <a:rPr lang="en-CA" sz="4000" b="0" i="0" u="none" strike="noStrike" baseline="0" dirty="0">
                <a:solidFill>
                  <a:srgbClr val="000000"/>
                </a:solidFill>
                <a:latin typeface="LiberationSans"/>
              </a:rPr>
              <a:t>\</a:t>
            </a:r>
            <a:r>
              <a:rPr lang="en-CA" sz="4000" dirty="0" err="1">
                <a:solidFill>
                  <a:srgbClr val="000000"/>
                </a:solidFill>
                <a:latin typeface="LiberationSans"/>
              </a:rPr>
              <a:t>b</a:t>
            </a:r>
            <a:r>
              <a:rPr lang="en-CA" sz="4000" b="0" i="0" u="none" strike="noStrike" baseline="0" dirty="0" err="1">
                <a:solidFill>
                  <a:srgbClr val="000000"/>
                </a:solidFill>
                <a:latin typeface="LiberationSans"/>
              </a:rPr>
              <a:t>ig_detour</a:t>
            </a:r>
            <a:r>
              <a:rPr lang="en-CA" sz="4000" dirty="0">
                <a:solidFill>
                  <a:srgbClr val="000000"/>
                </a:solidFill>
                <a:latin typeface="LiberationSans"/>
              </a:rPr>
              <a:t>{start}</a:t>
            </a:r>
            <a:r>
              <a:rPr lang="en-CA" sz="4000" b="0" i="0" u="none" strike="noStrike" baseline="0" dirty="0">
                <a:solidFill>
                  <a:srgbClr val="000000"/>
                </a:solidFill>
                <a:latin typeface="LiberationSans"/>
              </a:rPr>
              <a:t> </a:t>
            </a:r>
            <a:endParaRPr lang="en-CA" sz="3600" b="0" i="0" u="none" strike="noStrike" baseline="0" dirty="0">
              <a:solidFill>
                <a:srgbClr val="0000FF"/>
              </a:solidFill>
              <a:latin typeface="LiberationSans"/>
            </a:endParaRPr>
          </a:p>
          <a:p>
            <a:pPr algn="l"/>
            <a:endParaRPr lang="en-CA" b="0" i="0" u="none" strike="noStrike" baseline="0" dirty="0">
              <a:solidFill>
                <a:srgbClr val="000000"/>
              </a:solidFill>
              <a:latin typeface="LiberationSans"/>
            </a:endParaRPr>
          </a:p>
          <a:p>
            <a:pPr algn="l"/>
            <a:endParaRPr lang="en-CA" dirty="0">
              <a:solidFill>
                <a:srgbClr val="000000"/>
              </a:solidFill>
              <a:latin typeface="LiberationSans"/>
            </a:endParaRPr>
          </a:p>
          <a:p>
            <a:pPr algn="l"/>
            <a:r>
              <a:rPr lang="en-CA" sz="8000" b="0" i="0" u="none" strike="noStrike" baseline="0" dirty="0">
                <a:solidFill>
                  <a:srgbClr val="000000"/>
                </a:solidFill>
                <a:latin typeface="LiberationSans"/>
              </a:rPr>
              <a:t>Mutual exclusion</a:t>
            </a:r>
          </a:p>
          <a:p>
            <a:pPr algn="l"/>
            <a:r>
              <a:rPr lang="en-CA" sz="4400" dirty="0">
                <a:solidFill>
                  <a:srgbClr val="000000"/>
                </a:solidFill>
                <a:latin typeface="LiberationSans"/>
              </a:rPr>
              <a:t>[see separate slide set] </a:t>
            </a:r>
            <a:r>
              <a:rPr lang="en-CA" sz="4400" b="0" i="0" u="none" strike="noStrike" baseline="0" dirty="0">
                <a:solidFill>
                  <a:srgbClr val="000000"/>
                </a:solidFill>
                <a:latin typeface="LiberationSans"/>
              </a:rPr>
              <a:t> </a:t>
            </a:r>
          </a:p>
        </p:txBody>
      </p:sp>
    </p:spTree>
    <p:extLst>
      <p:ext uri="{BB962C8B-B14F-4D97-AF65-F5344CB8AC3E}">
        <p14:creationId xmlns:p14="http://schemas.microsoft.com/office/powerpoint/2010/main" val="457023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E35297-AB19-FEEA-8156-BDBDF7E671AA}"/>
              </a:ext>
            </a:extLst>
          </p:cNvPr>
          <p:cNvSpPr>
            <a:spLocks noGrp="1"/>
          </p:cNvSpPr>
          <p:nvPr>
            <p:ph idx="1"/>
          </p:nvPr>
        </p:nvSpPr>
        <p:spPr/>
        <p:txBody>
          <a:bodyPr/>
          <a:lstStyle/>
          <a:p>
            <a:pPr marL="0" indent="0">
              <a:buNone/>
            </a:pPr>
            <a:endParaRPr lang="en-CA" sz="2800" b="0" i="0" u="none" strike="noStrike" baseline="0" dirty="0">
              <a:solidFill>
                <a:srgbClr val="000000"/>
              </a:solidFill>
              <a:latin typeface="LiberationSans"/>
            </a:endParaRPr>
          </a:p>
          <a:p>
            <a:pPr marL="0" indent="0">
              <a:buNone/>
            </a:pPr>
            <a:endParaRPr lang="en-CA" dirty="0">
              <a:solidFill>
                <a:srgbClr val="000000"/>
              </a:solidFill>
              <a:latin typeface="LiberationSans"/>
            </a:endParaRPr>
          </a:p>
          <a:p>
            <a:pPr marL="0" indent="0">
              <a:buNone/>
            </a:pPr>
            <a:endParaRPr lang="en-CA" sz="2800" b="0" i="0" u="none" strike="noStrike" baseline="0" dirty="0">
              <a:solidFill>
                <a:srgbClr val="000000"/>
              </a:solidFill>
              <a:latin typeface="LiberationSans"/>
            </a:endParaRPr>
          </a:p>
          <a:p>
            <a:pPr marL="0" indent="0">
              <a:buNone/>
            </a:pPr>
            <a:endParaRPr lang="en-CA" dirty="0">
              <a:solidFill>
                <a:srgbClr val="000000"/>
              </a:solidFill>
              <a:latin typeface="LiberationSans"/>
            </a:endParaRPr>
          </a:p>
          <a:p>
            <a:pPr marL="0" indent="0">
              <a:buNone/>
            </a:pPr>
            <a:endParaRPr lang="en-CA" sz="2800" b="0" i="0" u="none" strike="noStrike" baseline="0" dirty="0">
              <a:solidFill>
                <a:srgbClr val="000000"/>
              </a:solidFill>
              <a:latin typeface="LiberationSans"/>
            </a:endParaRPr>
          </a:p>
          <a:p>
            <a:pPr marL="0" indent="0">
              <a:buNone/>
            </a:pPr>
            <a:endParaRPr lang="en-CA" dirty="0">
              <a:solidFill>
                <a:srgbClr val="000000"/>
              </a:solidFill>
              <a:latin typeface="LiberationSans"/>
            </a:endParaRPr>
          </a:p>
          <a:p>
            <a:pPr marL="0" indent="0">
              <a:buNone/>
            </a:pPr>
            <a:endParaRPr lang="en-CA" sz="2800" b="0" i="0" u="none" strike="noStrike" baseline="0" dirty="0">
              <a:solidFill>
                <a:srgbClr val="000000"/>
              </a:solidFill>
              <a:latin typeface="LiberationSans"/>
            </a:endParaRPr>
          </a:p>
          <a:p>
            <a:pPr marL="0" indent="0">
              <a:buNone/>
            </a:pPr>
            <a:endParaRPr lang="en-CA" dirty="0">
              <a:solidFill>
                <a:srgbClr val="000000"/>
              </a:solidFill>
              <a:latin typeface="LiberationSans"/>
            </a:endParaRPr>
          </a:p>
          <a:p>
            <a:pPr marL="0" indent="0">
              <a:buNone/>
            </a:pPr>
            <a:r>
              <a:rPr lang="en-CA" sz="4000" b="0" i="0" u="none" strike="noStrike" baseline="0" dirty="0">
                <a:solidFill>
                  <a:srgbClr val="000000"/>
                </a:solidFill>
                <a:latin typeface="LiberationSans"/>
              </a:rPr>
              <a:t>\</a:t>
            </a:r>
            <a:r>
              <a:rPr lang="en-CA" sz="4000" dirty="0" err="1">
                <a:solidFill>
                  <a:srgbClr val="000000"/>
                </a:solidFill>
                <a:latin typeface="LiberationSans"/>
              </a:rPr>
              <a:t>b</a:t>
            </a:r>
            <a:r>
              <a:rPr lang="en-CA" sz="4000" b="0" i="0" u="none" strike="noStrike" baseline="0" dirty="0" err="1">
                <a:solidFill>
                  <a:srgbClr val="000000"/>
                </a:solidFill>
                <a:latin typeface="LiberationSans"/>
              </a:rPr>
              <a:t>ig_detour</a:t>
            </a:r>
            <a:r>
              <a:rPr lang="en-CA" sz="4000" dirty="0">
                <a:solidFill>
                  <a:srgbClr val="000000"/>
                </a:solidFill>
                <a:latin typeface="LiberationSans"/>
              </a:rPr>
              <a:t>{end}</a:t>
            </a:r>
            <a:endParaRPr lang="en-CA" sz="4000" dirty="0"/>
          </a:p>
        </p:txBody>
      </p:sp>
      <p:sp>
        <p:nvSpPr>
          <p:cNvPr id="3" name="Title 2">
            <a:extLst>
              <a:ext uri="{FF2B5EF4-FFF2-40B4-BE49-F238E27FC236}">
                <a16:creationId xmlns:a16="http://schemas.microsoft.com/office/drawing/2014/main" id="{04FFEC6E-BE9C-4248-E6FA-54575F6A8DD1}"/>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451617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50938" y="214313"/>
            <a:ext cx="7793037" cy="847725"/>
          </a:xfrm>
        </p:spPr>
        <p:txBody>
          <a:bodyPr/>
          <a:lstStyle/>
          <a:p>
            <a:pPr eaLnBrk="1" hangingPunct="1"/>
            <a:r>
              <a:rPr lang="en-US" altLang="en-US" dirty="0"/>
              <a:t>Example II – replicated state machine</a:t>
            </a:r>
          </a:p>
        </p:txBody>
      </p:sp>
      <p:sp>
        <p:nvSpPr>
          <p:cNvPr id="23555" name="Rectangle 3"/>
          <p:cNvSpPr>
            <a:spLocks noGrp="1" noChangeArrowheads="1"/>
          </p:cNvSpPr>
          <p:nvPr>
            <p:ph type="body" idx="1"/>
          </p:nvPr>
        </p:nvSpPr>
        <p:spPr>
          <a:xfrm>
            <a:off x="935038" y="1198563"/>
            <a:ext cx="8158162" cy="5248275"/>
          </a:xfrm>
        </p:spPr>
        <p:txBody>
          <a:bodyPr/>
          <a:lstStyle/>
          <a:p>
            <a:pPr eaLnBrk="1" hangingPunct="1">
              <a:buFont typeface="Wingdings" panose="05000000000000000000" pitchFamily="2" charset="2"/>
              <a:buNone/>
              <a:defRPr/>
            </a:pPr>
            <a:r>
              <a:rPr lang="en-US" sz="2000" dirty="0"/>
              <a:t>Two accounts:</a:t>
            </a:r>
          </a:p>
          <a:p>
            <a:pPr eaLnBrk="1" hangingPunct="1">
              <a:defRPr/>
            </a:pPr>
            <a:r>
              <a:rPr lang="en-US" sz="2000" dirty="0"/>
              <a:t>Initial state: $100 account balance</a:t>
            </a:r>
          </a:p>
          <a:p>
            <a:pPr eaLnBrk="1" hangingPunct="1">
              <a:defRPr/>
            </a:pPr>
            <a:r>
              <a:rPr lang="en-US" sz="2000" dirty="0"/>
              <a:t>Update 1: add $100</a:t>
            </a:r>
          </a:p>
          <a:p>
            <a:pPr eaLnBrk="1" hangingPunct="1">
              <a:defRPr/>
            </a:pPr>
            <a:r>
              <a:rPr lang="en-US" sz="2000" dirty="0"/>
              <a:t>Update 2: add 1% monthly interest</a:t>
            </a:r>
          </a:p>
          <a:p>
            <a:pPr eaLnBrk="1" hangingPunct="1">
              <a:buFont typeface="Wingdings" panose="05000000000000000000" pitchFamily="2" charset="2"/>
              <a:buNone/>
              <a:defRPr/>
            </a:pPr>
            <a:r>
              <a:rPr lang="en-US" sz="2000" dirty="0">
                <a:solidFill>
                  <a:schemeClr val="tx2">
                    <a:lumMod val="75000"/>
                  </a:schemeClr>
                </a:solidFill>
              </a:rPr>
              <a:t>Updates need to be performed in the same order at the two replicas!</a:t>
            </a:r>
          </a:p>
        </p:txBody>
      </p:sp>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l="28220" t="45468" r="25200" b="41238"/>
          <a:stretch>
            <a:fillRect/>
          </a:stretch>
        </p:blipFill>
        <p:spPr bwMode="auto">
          <a:xfrm>
            <a:off x="1027113" y="3633788"/>
            <a:ext cx="7723187" cy="311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3269" name="Rectangle 5"/>
          <p:cNvSpPr>
            <a:spLocks noChangeArrowheads="1"/>
          </p:cNvSpPr>
          <p:nvPr/>
        </p:nvSpPr>
        <p:spPr bwMode="auto">
          <a:xfrm>
            <a:off x="265113" y="4718050"/>
            <a:ext cx="8574087" cy="371475"/>
          </a:xfrm>
          <a:prstGeom prst="rect">
            <a:avLst/>
          </a:prstGeom>
          <a:solidFill>
            <a:schemeClr val="accent1">
              <a:alpha val="41176"/>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600" dirty="0"/>
              <a:t>Middleware layer that provides total ordering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150938" y="214313"/>
            <a:ext cx="7793037" cy="847725"/>
          </a:xfrm>
        </p:spPr>
        <p:txBody>
          <a:bodyPr/>
          <a:lstStyle/>
          <a:p>
            <a:pPr eaLnBrk="1" hangingPunct="1"/>
            <a:r>
              <a:rPr lang="en-US" altLang="en-US"/>
              <a:t>Architectural view</a:t>
            </a:r>
          </a:p>
        </p:txBody>
      </p:sp>
      <p:sp>
        <p:nvSpPr>
          <p:cNvPr id="77827" name="Rectangle 3"/>
          <p:cNvSpPr>
            <a:spLocks noGrp="1" noChangeArrowheads="1"/>
          </p:cNvSpPr>
          <p:nvPr>
            <p:ph type="body" idx="1"/>
          </p:nvPr>
        </p:nvSpPr>
        <p:spPr>
          <a:xfrm>
            <a:off x="503238" y="4491038"/>
            <a:ext cx="8150225" cy="2690812"/>
          </a:xfrm>
        </p:spPr>
        <p:txBody>
          <a:bodyPr/>
          <a:lstStyle/>
          <a:p>
            <a:pPr eaLnBrk="1" hangingPunct="1"/>
            <a:endParaRPr lang="en-US" altLang="en-US" sz="2000" b="1"/>
          </a:p>
          <a:p>
            <a:pPr eaLnBrk="1" hangingPunct="1"/>
            <a:endParaRPr lang="en-US" altLang="en-US" sz="2000" b="1"/>
          </a:p>
          <a:p>
            <a:pPr eaLnBrk="1" hangingPunct="1"/>
            <a:endParaRPr lang="en-US" altLang="en-US" sz="2000" b="1"/>
          </a:p>
          <a:p>
            <a:pPr eaLnBrk="1" hangingPunct="1"/>
            <a:endParaRPr lang="en-US" altLang="en-US" sz="2000" b="1"/>
          </a:p>
          <a:p>
            <a:pPr eaLnBrk="1" hangingPunct="1"/>
            <a:endParaRPr lang="en-US" altLang="en-US" sz="2000" b="1"/>
          </a:p>
          <a:p>
            <a:pPr eaLnBrk="1" hangingPunct="1"/>
            <a:endParaRPr lang="en-US" altLang="en-US" sz="2000" b="1"/>
          </a:p>
          <a:p>
            <a:pPr eaLnBrk="1" hangingPunct="1"/>
            <a:endParaRPr lang="en-US" altLang="en-US" sz="2000" b="1"/>
          </a:p>
          <a:p>
            <a:pPr eaLnBrk="1" hangingPunct="1"/>
            <a:endParaRPr lang="en-US" altLang="en-US" sz="2000" b="1"/>
          </a:p>
        </p:txBody>
      </p:sp>
      <p:pic>
        <p:nvPicPr>
          <p:cNvPr id="778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35063"/>
            <a:ext cx="7754938"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9" name="Rectangle 7"/>
          <p:cNvSpPr>
            <a:spLocks noChangeArrowheads="1"/>
          </p:cNvSpPr>
          <p:nvPr/>
        </p:nvSpPr>
        <p:spPr bwMode="auto">
          <a:xfrm>
            <a:off x="320674" y="4508995"/>
            <a:ext cx="8823325" cy="2659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dirty="0">
                <a:solidFill>
                  <a:schemeClr val="folHlink"/>
                </a:solidFill>
              </a:rPr>
              <a:t>Middleware layer</a:t>
            </a:r>
            <a:r>
              <a:rPr lang="en-US" altLang="en-US" sz="2400" dirty="0"/>
              <a:t> in charge of: </a:t>
            </a:r>
          </a:p>
          <a:p>
            <a:pPr eaLnBrk="1" hangingPunct="1"/>
            <a:r>
              <a:rPr lang="en-US" altLang="en-US" sz="2400" dirty="0"/>
              <a:t>Local management of logical clocks</a:t>
            </a:r>
          </a:p>
          <a:p>
            <a:pPr lvl="1" eaLnBrk="1" hangingPunct="1"/>
            <a:r>
              <a:rPr lang="en-US" altLang="en-US" sz="2000" dirty="0"/>
              <a:t>i.e., stamping messages with (logical) clock times, updating timestamps at message </a:t>
            </a:r>
            <a:r>
              <a:rPr lang="en-US" altLang="en-US" sz="2000" dirty="0" err="1"/>
              <a:t>receival</a:t>
            </a:r>
            <a:r>
              <a:rPr lang="en-US" altLang="en-US" sz="2000" dirty="0"/>
              <a:t>, </a:t>
            </a:r>
          </a:p>
          <a:p>
            <a:pPr eaLnBrk="1" hangingPunct="1"/>
            <a:r>
              <a:rPr lang="en-US" altLang="en-US" sz="2400" dirty="0"/>
              <a:t>Message ordering: e.g. by delaying delivery/buffering </a:t>
            </a:r>
            <a:r>
              <a:rPr lang="en-US" altLang="en-US" sz="1600" dirty="0"/>
              <a:t>(if needed)</a:t>
            </a:r>
            <a:endParaRPr lang="en-US" altLang="en-US" sz="2400" dirty="0"/>
          </a:p>
          <a:p>
            <a:pPr eaLnBrk="1" hangingPunct="1"/>
            <a:endParaRPr lang="en-US"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50938" y="214313"/>
            <a:ext cx="7793037" cy="847725"/>
          </a:xfrm>
        </p:spPr>
        <p:txBody>
          <a:bodyPr/>
          <a:lstStyle/>
          <a:p>
            <a:pPr eaLnBrk="1" hangingPunct="1"/>
            <a:r>
              <a:rPr lang="en-US" altLang="en-US" dirty="0"/>
              <a:t>Totally ordered group communication (</a:t>
            </a:r>
            <a:r>
              <a:rPr lang="en-US" altLang="en-US" dirty="0" err="1"/>
              <a:t>cont</a:t>
            </a:r>
            <a:r>
              <a:rPr lang="en-US" altLang="en-US" dirty="0"/>
              <a:t>)</a:t>
            </a:r>
          </a:p>
        </p:txBody>
      </p:sp>
      <p:sp>
        <p:nvSpPr>
          <p:cNvPr id="322563" name="Rectangle 3"/>
          <p:cNvSpPr>
            <a:spLocks noGrp="1" noChangeArrowheads="1"/>
          </p:cNvSpPr>
          <p:nvPr>
            <p:ph type="body" idx="1"/>
          </p:nvPr>
        </p:nvSpPr>
        <p:spPr>
          <a:xfrm>
            <a:off x="0" y="1208088"/>
            <a:ext cx="9144000" cy="5649912"/>
          </a:xfrm>
          <a:solidFill>
            <a:schemeClr val="bg1"/>
          </a:solidFill>
        </p:spPr>
        <p:txBody>
          <a:bodyPr/>
          <a:lstStyle/>
          <a:p>
            <a:pPr marL="0" indent="0" eaLnBrk="1" hangingPunct="1">
              <a:lnSpc>
                <a:spcPct val="90000"/>
              </a:lnSpc>
              <a:spcBef>
                <a:spcPct val="10000"/>
              </a:spcBef>
              <a:buFont typeface="Wingdings" panose="05000000000000000000" pitchFamily="2" charset="2"/>
              <a:buNone/>
              <a:defRPr/>
            </a:pPr>
            <a:r>
              <a:rPr lang="en-US" sz="1800" dirty="0"/>
              <a:t>Setup (for simplicity) </a:t>
            </a:r>
          </a:p>
          <a:p>
            <a:pPr eaLnBrk="1" hangingPunct="1">
              <a:lnSpc>
                <a:spcPct val="90000"/>
              </a:lnSpc>
              <a:spcBef>
                <a:spcPct val="10000"/>
              </a:spcBef>
              <a:defRPr/>
            </a:pPr>
            <a:r>
              <a:rPr lang="en-US" sz="1800" dirty="0"/>
              <a:t>All members are both </a:t>
            </a:r>
          </a:p>
          <a:p>
            <a:pPr eaLnBrk="1" hangingPunct="1">
              <a:lnSpc>
                <a:spcPct val="90000"/>
              </a:lnSpc>
              <a:spcBef>
                <a:spcPct val="10000"/>
              </a:spcBef>
              <a:buFont typeface="Wingdings" panose="05000000000000000000" pitchFamily="2" charset="2"/>
              <a:buNone/>
              <a:defRPr/>
            </a:pPr>
            <a:r>
              <a:rPr lang="en-US" sz="1800" dirty="0"/>
              <a:t>		senders and receivers</a:t>
            </a:r>
          </a:p>
          <a:p>
            <a:pPr eaLnBrk="1" hangingPunct="1">
              <a:lnSpc>
                <a:spcPct val="90000"/>
              </a:lnSpc>
              <a:spcBef>
                <a:spcPct val="10000"/>
              </a:spcBef>
              <a:defRPr/>
            </a:pPr>
            <a:r>
              <a:rPr lang="en-US" sz="1800" dirty="0"/>
              <a:t>A one-to-many communication substrate</a:t>
            </a:r>
          </a:p>
          <a:p>
            <a:pPr eaLnBrk="1" hangingPunct="1">
              <a:lnSpc>
                <a:spcPct val="90000"/>
              </a:lnSpc>
              <a:spcBef>
                <a:spcPct val="10000"/>
              </a:spcBef>
              <a:defRPr/>
            </a:pPr>
            <a:r>
              <a:rPr lang="en-US" sz="1800" dirty="0"/>
              <a:t>FIFO / Reliable Channels</a:t>
            </a:r>
          </a:p>
          <a:p>
            <a:pPr eaLnBrk="1" hangingPunct="1">
              <a:lnSpc>
                <a:spcPct val="90000"/>
              </a:lnSpc>
              <a:spcBef>
                <a:spcPct val="10000"/>
              </a:spcBef>
              <a:defRPr/>
            </a:pPr>
            <a:r>
              <a:rPr lang="en-US" sz="1800" dirty="0"/>
              <a:t>No Side Channels</a:t>
            </a:r>
          </a:p>
          <a:p>
            <a:pPr marL="0" indent="0" eaLnBrk="1" hangingPunct="1">
              <a:lnSpc>
                <a:spcPct val="90000"/>
              </a:lnSpc>
              <a:spcBef>
                <a:spcPct val="10000"/>
              </a:spcBef>
              <a:buFont typeface="Wingdings" panose="05000000000000000000" pitchFamily="2" charset="2"/>
              <a:buNone/>
              <a:defRPr/>
            </a:pPr>
            <a:endParaRPr lang="en-US" sz="1800" dirty="0"/>
          </a:p>
          <a:p>
            <a:pPr eaLnBrk="1" hangingPunct="1">
              <a:lnSpc>
                <a:spcPct val="90000"/>
              </a:lnSpc>
              <a:spcBef>
                <a:spcPct val="10000"/>
              </a:spcBef>
              <a:buFont typeface="Wingdings" panose="05000000000000000000" pitchFamily="2" charset="2"/>
              <a:buNone/>
              <a:defRPr/>
            </a:pPr>
            <a:r>
              <a:rPr lang="en-US" sz="2400" dirty="0"/>
              <a:t>Sketch of a solution:</a:t>
            </a:r>
          </a:p>
          <a:p>
            <a:pPr eaLnBrk="1" hangingPunct="1">
              <a:lnSpc>
                <a:spcPct val="90000"/>
              </a:lnSpc>
              <a:spcBef>
                <a:spcPct val="10000"/>
              </a:spcBef>
              <a:defRPr/>
            </a:pPr>
            <a:r>
              <a:rPr lang="en-US" sz="2000" dirty="0"/>
              <a:t>Middleware at each member maintains </a:t>
            </a:r>
            <a:r>
              <a:rPr lang="en-US" sz="2000" dirty="0">
                <a:solidFill>
                  <a:schemeClr val="tx2"/>
                </a:solidFill>
              </a:rPr>
              <a:t>an ordered queue</a:t>
            </a:r>
            <a:r>
              <a:rPr lang="en-US" sz="2000" dirty="0"/>
              <a:t> of received messages that have not yet been delivered to the application.</a:t>
            </a:r>
          </a:p>
          <a:p>
            <a:pPr eaLnBrk="1" hangingPunct="1">
              <a:lnSpc>
                <a:spcPct val="90000"/>
              </a:lnSpc>
              <a:spcBef>
                <a:spcPct val="10000"/>
              </a:spcBef>
              <a:defRPr/>
            </a:pPr>
            <a:r>
              <a:rPr lang="en-US" sz="2200" b="1" dirty="0">
                <a:solidFill>
                  <a:schemeClr val="tx2"/>
                </a:solidFill>
              </a:rPr>
              <a:t>Main issue</a:t>
            </a:r>
            <a:r>
              <a:rPr lang="en-US" sz="2200" dirty="0">
                <a:solidFill>
                  <a:schemeClr val="tx2"/>
                </a:solidFill>
              </a:rPr>
              <a:t>: when to deliver to application such that, at all endpoints, messages are delivered in the same order.</a:t>
            </a:r>
          </a:p>
          <a:p>
            <a:pPr eaLnBrk="1" hangingPunct="1">
              <a:lnSpc>
                <a:spcPct val="90000"/>
              </a:lnSpc>
              <a:spcBef>
                <a:spcPct val="10000"/>
              </a:spcBef>
              <a:defRPr/>
            </a:pPr>
            <a:r>
              <a:rPr lang="en-US" sz="2000" dirty="0"/>
              <a:t>Each message is timestamped with local logical time then </a:t>
            </a:r>
            <a:r>
              <a:rPr lang="en-US" sz="2000" dirty="0" err="1"/>
              <a:t>multicasted</a:t>
            </a:r>
            <a:endParaRPr lang="en-US" sz="2000" dirty="0"/>
          </a:p>
          <a:p>
            <a:pPr lvl="1" eaLnBrk="1" hangingPunct="1">
              <a:lnSpc>
                <a:spcPct val="90000"/>
              </a:lnSpc>
              <a:spcBef>
                <a:spcPct val="10000"/>
              </a:spcBef>
              <a:defRPr/>
            </a:pPr>
            <a:r>
              <a:rPr lang="en-US" sz="1800" dirty="0"/>
              <a:t>When </a:t>
            </a:r>
            <a:r>
              <a:rPr lang="en-US" sz="1800" dirty="0" err="1"/>
              <a:t>multicasted</a:t>
            </a:r>
            <a:r>
              <a:rPr lang="en-US" sz="1800" dirty="0"/>
              <a:t>, also message logically sent to the sender itself</a:t>
            </a:r>
          </a:p>
          <a:p>
            <a:pPr eaLnBrk="1" hangingPunct="1">
              <a:lnSpc>
                <a:spcPct val="90000"/>
              </a:lnSpc>
              <a:spcBef>
                <a:spcPct val="10000"/>
              </a:spcBef>
              <a:defRPr/>
            </a:pPr>
            <a:r>
              <a:rPr lang="en-US" sz="2000" dirty="0"/>
              <a:t>When receiving a message, the middleware layer</a:t>
            </a:r>
          </a:p>
          <a:p>
            <a:pPr lvl="1" eaLnBrk="1" hangingPunct="1">
              <a:lnSpc>
                <a:spcPct val="90000"/>
              </a:lnSpc>
              <a:spcBef>
                <a:spcPct val="10000"/>
              </a:spcBef>
              <a:defRPr/>
            </a:pPr>
            <a:r>
              <a:rPr lang="en-US" sz="2000" dirty="0"/>
              <a:t>Adds message to local queue (</a:t>
            </a:r>
            <a:r>
              <a:rPr lang="en-US" sz="2000" u="sng" dirty="0"/>
              <a:t>ordered</a:t>
            </a:r>
            <a:r>
              <a:rPr lang="en-US" sz="2000" dirty="0"/>
              <a:t> by sending timestamp)</a:t>
            </a:r>
          </a:p>
          <a:p>
            <a:pPr lvl="1" eaLnBrk="1" hangingPunct="1">
              <a:lnSpc>
                <a:spcPct val="90000"/>
              </a:lnSpc>
              <a:spcBef>
                <a:spcPct val="10000"/>
              </a:spcBef>
              <a:defRPr/>
            </a:pPr>
            <a:r>
              <a:rPr lang="en-US" sz="2000" dirty="0"/>
              <a:t>Acknowledges (using multicast) the message</a:t>
            </a:r>
          </a:p>
          <a:p>
            <a:pPr lvl="1" eaLnBrk="1" hangingPunct="1">
              <a:lnSpc>
                <a:spcPct val="90000"/>
              </a:lnSpc>
              <a:spcBef>
                <a:spcPct val="10000"/>
              </a:spcBef>
              <a:defRPr/>
            </a:pPr>
            <a:r>
              <a:rPr lang="en-US" sz="2000" dirty="0"/>
              <a:t>Delivers </a:t>
            </a:r>
            <a:r>
              <a:rPr lang="en-US" sz="2000" u="sng" dirty="0"/>
              <a:t>from top</a:t>
            </a:r>
            <a:r>
              <a:rPr lang="en-US" sz="2000" dirty="0"/>
              <a:t> of queue to application only when </a:t>
            </a:r>
            <a:r>
              <a:rPr lang="en-US" sz="2000" b="1" u="sng" dirty="0"/>
              <a:t>all</a:t>
            </a:r>
            <a:r>
              <a:rPr lang="en-US" sz="2000" dirty="0"/>
              <a:t> </a:t>
            </a:r>
            <a:r>
              <a:rPr lang="en-US" sz="2000" dirty="0" err="1"/>
              <a:t>acks</a:t>
            </a:r>
            <a:r>
              <a:rPr lang="en-US" sz="2000" dirty="0"/>
              <a:t> for message on top have been received (or optimization: see next slide)</a:t>
            </a:r>
          </a:p>
        </p:txBody>
      </p:sp>
      <p:pic>
        <p:nvPicPr>
          <p:cNvPr id="788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028700"/>
            <a:ext cx="4513262"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256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2563">
                                            <p:txEl>
                                              <p:pRg st="9" end="9"/>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256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2563">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256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256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256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256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50938" y="214313"/>
            <a:ext cx="7793037" cy="847725"/>
          </a:xfrm>
        </p:spPr>
        <p:txBody>
          <a:bodyPr/>
          <a:lstStyle/>
          <a:p>
            <a:pPr eaLnBrk="1" hangingPunct="1"/>
            <a:r>
              <a:rPr lang="en-US" altLang="en-US" dirty="0"/>
              <a:t>Totally Ordered Multicast – Algorithm</a:t>
            </a:r>
          </a:p>
        </p:txBody>
      </p:sp>
      <p:sp>
        <p:nvSpPr>
          <p:cNvPr id="525315" name="Rectangle 3"/>
          <p:cNvSpPr>
            <a:spLocks noGrp="1" noChangeArrowheads="1"/>
          </p:cNvSpPr>
          <p:nvPr>
            <p:ph type="body" idx="1"/>
          </p:nvPr>
        </p:nvSpPr>
        <p:spPr>
          <a:xfrm>
            <a:off x="331788" y="1241425"/>
            <a:ext cx="8210550" cy="5591175"/>
          </a:xfrm>
          <a:solidFill>
            <a:schemeClr val="bg1"/>
          </a:solidFill>
        </p:spPr>
        <p:txBody>
          <a:bodyPr/>
          <a:lstStyle/>
          <a:p>
            <a:pPr eaLnBrk="1" hangingPunct="1">
              <a:lnSpc>
                <a:spcPct val="90000"/>
              </a:lnSpc>
            </a:pPr>
            <a:r>
              <a:rPr lang="en-US" altLang="en-US" sz="2000" dirty="0"/>
              <a:t>Process </a:t>
            </a:r>
            <a:r>
              <a:rPr lang="en-US" altLang="en-US" sz="2000" i="1" dirty="0"/>
              <a:t>P</a:t>
            </a:r>
            <a:r>
              <a:rPr lang="en-US" altLang="en-US" sz="2000" i="1" baseline="-25000" dirty="0"/>
              <a:t>i</a:t>
            </a:r>
            <a:r>
              <a:rPr lang="en-US" altLang="en-US" sz="2000" i="1" dirty="0"/>
              <a:t> </a:t>
            </a:r>
            <a:r>
              <a:rPr lang="en-US" altLang="en-US" sz="2000" dirty="0"/>
              <a:t>sends timestamped message </a:t>
            </a:r>
            <a:r>
              <a:rPr lang="en-US" altLang="en-US" sz="2000" i="1" dirty="0" err="1"/>
              <a:t>msg</a:t>
            </a:r>
            <a:r>
              <a:rPr lang="en-US" altLang="en-US" sz="2000" i="1" baseline="-25000" dirty="0" err="1"/>
              <a:t>i</a:t>
            </a:r>
            <a:r>
              <a:rPr lang="en-US" altLang="en-US" sz="2000" i="1" dirty="0"/>
              <a:t> </a:t>
            </a:r>
            <a:r>
              <a:rPr lang="en-US" altLang="en-US" sz="2000" dirty="0"/>
              <a:t>to all others. The message itself is put in the local </a:t>
            </a:r>
            <a:r>
              <a:rPr lang="en-US" altLang="en-US" sz="2000" i="1" dirty="0" err="1"/>
              <a:t>queue</a:t>
            </a:r>
            <a:r>
              <a:rPr lang="en-US" altLang="en-US" sz="2000" i="1" baseline="-25000" dirty="0" err="1"/>
              <a:t>i</a:t>
            </a:r>
            <a:r>
              <a:rPr lang="en-US" altLang="en-US" sz="2000" i="1" baseline="-25000" dirty="0"/>
              <a:t> </a:t>
            </a:r>
            <a:r>
              <a:rPr lang="en-US" altLang="en-US" sz="2000" i="1" dirty="0"/>
              <a:t> </a:t>
            </a:r>
            <a:r>
              <a:rPr lang="en-US" altLang="en-US" sz="2000" dirty="0"/>
              <a:t>as well </a:t>
            </a:r>
          </a:p>
          <a:p>
            <a:pPr eaLnBrk="1" hangingPunct="1">
              <a:lnSpc>
                <a:spcPct val="90000"/>
              </a:lnSpc>
            </a:pPr>
            <a:r>
              <a:rPr lang="en-US" altLang="en-US" sz="2000" dirty="0"/>
              <a:t>Any incoming message </a:t>
            </a:r>
            <a:r>
              <a:rPr lang="en-US" altLang="en-US" sz="2000" i="1" dirty="0" err="1"/>
              <a:t>msg</a:t>
            </a:r>
            <a:r>
              <a:rPr lang="en-US" altLang="en-US" sz="2000" i="1" baseline="-25000" dirty="0" err="1"/>
              <a:t>i</a:t>
            </a:r>
            <a:r>
              <a:rPr lang="en-US" altLang="en-US" sz="2000" i="1" dirty="0"/>
              <a:t>  received </a:t>
            </a:r>
            <a:r>
              <a:rPr lang="en-US" altLang="en-US" sz="2000" dirty="0"/>
              <a:t>at </a:t>
            </a:r>
            <a:r>
              <a:rPr lang="en-US" altLang="en-US" sz="2000" i="1" dirty="0" err="1"/>
              <a:t>P</a:t>
            </a:r>
            <a:r>
              <a:rPr lang="en-US" altLang="en-US" sz="2000" i="1" baseline="-25000" dirty="0" err="1"/>
              <a:t>k</a:t>
            </a:r>
            <a:r>
              <a:rPr lang="en-US" altLang="en-US" sz="2000" i="1" dirty="0"/>
              <a:t> </a:t>
            </a:r>
            <a:r>
              <a:rPr lang="en-US" altLang="en-US" sz="2000" dirty="0"/>
              <a:t>is queued in </a:t>
            </a:r>
            <a:r>
              <a:rPr lang="en-US" altLang="en-US" sz="2000" i="1" dirty="0" err="1"/>
              <a:t>queue</a:t>
            </a:r>
            <a:r>
              <a:rPr lang="en-US" altLang="en-US" sz="2000" i="1" baseline="-25000" dirty="0" err="1"/>
              <a:t>k</a:t>
            </a:r>
            <a:r>
              <a:rPr lang="en-US" altLang="en-US" sz="2000" dirty="0"/>
              <a:t> according to its sent timestamp, </a:t>
            </a:r>
            <a:r>
              <a:rPr lang="en-US" altLang="en-US" sz="2000" dirty="0">
                <a:solidFill>
                  <a:schemeClr val="tx2"/>
                </a:solidFill>
              </a:rPr>
              <a:t>and</a:t>
            </a:r>
            <a:r>
              <a:rPr lang="en-US" altLang="en-US" sz="2000" dirty="0"/>
              <a:t> acknowledged to every other process.</a:t>
            </a:r>
          </a:p>
          <a:p>
            <a:pPr eaLnBrk="1" hangingPunct="1">
              <a:lnSpc>
                <a:spcPct val="90000"/>
              </a:lnSpc>
            </a:pPr>
            <a:endParaRPr lang="en-US" altLang="en-US" sz="1400" i="1" dirty="0"/>
          </a:p>
          <a:p>
            <a:pPr eaLnBrk="1" hangingPunct="1">
              <a:lnSpc>
                <a:spcPct val="90000"/>
              </a:lnSpc>
            </a:pPr>
            <a:r>
              <a:rPr lang="en-US" altLang="en-US" sz="2000" i="1" dirty="0" err="1"/>
              <a:t>P</a:t>
            </a:r>
            <a:r>
              <a:rPr lang="en-US" altLang="en-US" sz="2000" i="1" baseline="-25000" dirty="0" err="1"/>
              <a:t>k</a:t>
            </a:r>
            <a:r>
              <a:rPr lang="en-US" altLang="en-US" sz="2000" i="1" dirty="0"/>
              <a:t> </a:t>
            </a:r>
            <a:r>
              <a:rPr lang="en-US" altLang="en-US" sz="2000" dirty="0"/>
              <a:t>delivers a message </a:t>
            </a:r>
            <a:r>
              <a:rPr lang="en-US" altLang="en-US" sz="2000" i="1" dirty="0" err="1"/>
              <a:t>msg</a:t>
            </a:r>
            <a:r>
              <a:rPr lang="en-US" altLang="en-US" sz="2000" i="1" baseline="-25000" dirty="0" err="1"/>
              <a:t>i</a:t>
            </a:r>
            <a:r>
              <a:rPr lang="en-US" altLang="en-US" sz="2000" i="1" dirty="0"/>
              <a:t> </a:t>
            </a:r>
            <a:r>
              <a:rPr lang="en-US" altLang="en-US" sz="2000" dirty="0"/>
              <a:t>to its application if:</a:t>
            </a:r>
          </a:p>
          <a:p>
            <a:pPr lvl="1" eaLnBrk="1" hangingPunct="1">
              <a:lnSpc>
                <a:spcPct val="90000"/>
              </a:lnSpc>
            </a:pPr>
            <a:r>
              <a:rPr lang="en-US" altLang="en-US" sz="1800" i="1" dirty="0" err="1"/>
              <a:t>msg</a:t>
            </a:r>
            <a:r>
              <a:rPr lang="en-US" altLang="en-US" sz="1800" i="1" baseline="-25000" dirty="0" err="1"/>
              <a:t>i</a:t>
            </a:r>
            <a:r>
              <a:rPr lang="en-US" altLang="en-US" sz="1800" i="1" dirty="0"/>
              <a:t> </a:t>
            </a:r>
            <a:r>
              <a:rPr lang="en-US" altLang="en-US" sz="1800" dirty="0"/>
              <a:t>is at the head of </a:t>
            </a:r>
            <a:r>
              <a:rPr lang="en-US" altLang="en-US" sz="1800" i="1" dirty="0" err="1"/>
              <a:t>queue</a:t>
            </a:r>
            <a:r>
              <a:rPr lang="en-US" altLang="en-US" sz="1800" i="1" baseline="-25000" dirty="0" err="1"/>
              <a:t>k</a:t>
            </a:r>
            <a:r>
              <a:rPr lang="en-US" altLang="en-US" sz="1800" i="1" baseline="-25000" dirty="0"/>
              <a:t> </a:t>
            </a:r>
            <a:r>
              <a:rPr lang="en-US" altLang="en-US" sz="1800" dirty="0">
                <a:solidFill>
                  <a:schemeClr val="tx2"/>
                </a:solidFill>
              </a:rPr>
              <a:t>and</a:t>
            </a:r>
            <a:r>
              <a:rPr lang="en-US" altLang="en-US" sz="1800" dirty="0"/>
              <a:t> </a:t>
            </a:r>
            <a:endParaRPr lang="en-US" altLang="en-US" sz="1800" i="1" dirty="0"/>
          </a:p>
          <a:p>
            <a:pPr lvl="1" eaLnBrk="1" hangingPunct="1">
              <a:lnSpc>
                <a:spcPct val="90000"/>
              </a:lnSpc>
            </a:pPr>
            <a:r>
              <a:rPr lang="en-US" altLang="en-US" sz="1800" dirty="0"/>
              <a:t>for each process </a:t>
            </a:r>
            <a:r>
              <a:rPr lang="en-US" altLang="en-US" sz="1800" i="1" dirty="0" err="1"/>
              <a:t>P</a:t>
            </a:r>
            <a:r>
              <a:rPr lang="en-US" altLang="en-US" sz="1800" i="1" baseline="-25000" dirty="0" err="1"/>
              <a:t>x</a:t>
            </a:r>
            <a:r>
              <a:rPr lang="en-US" altLang="en-US" sz="1800" dirty="0"/>
              <a:t>, there is an </a:t>
            </a:r>
            <a:r>
              <a:rPr lang="en-US" altLang="en-US" sz="1800" dirty="0" err="1"/>
              <a:t>ack</a:t>
            </a:r>
            <a:r>
              <a:rPr lang="en-US" altLang="en-US" sz="1800" dirty="0"/>
              <a:t> or a message in </a:t>
            </a:r>
            <a:r>
              <a:rPr lang="en-US" altLang="en-US" sz="1800" i="1" dirty="0" err="1"/>
              <a:t>queue</a:t>
            </a:r>
            <a:r>
              <a:rPr lang="en-US" altLang="en-US" sz="1800" i="1" baseline="-25000" dirty="0" err="1"/>
              <a:t>k</a:t>
            </a:r>
            <a:r>
              <a:rPr lang="en-US" altLang="en-US" sz="1800" i="1" dirty="0"/>
              <a:t> </a:t>
            </a:r>
            <a:r>
              <a:rPr lang="en-US" altLang="en-US" sz="1800" dirty="0"/>
              <a:t>with a larger sending timestamp.</a:t>
            </a:r>
          </a:p>
          <a:p>
            <a:pPr lvl="1" eaLnBrk="1" hangingPunct="1">
              <a:lnSpc>
                <a:spcPct val="90000"/>
              </a:lnSpc>
              <a:buFont typeface="Wingdings" panose="05000000000000000000" pitchFamily="2" charset="2"/>
              <a:buNone/>
            </a:pPr>
            <a:r>
              <a:rPr lang="en-US" altLang="en-US" sz="2800" dirty="0"/>
              <a:t>	</a:t>
            </a:r>
          </a:p>
          <a:p>
            <a:pPr eaLnBrk="1" hangingPunct="1">
              <a:lnSpc>
                <a:spcPct val="90000"/>
              </a:lnSpc>
              <a:buFont typeface="Wingdings" panose="05000000000000000000" pitchFamily="2" charset="2"/>
              <a:buNone/>
            </a:pPr>
            <a:r>
              <a:rPr lang="en-US" altLang="en-US" sz="2400" dirty="0">
                <a:solidFill>
                  <a:schemeClr val="hlink"/>
                </a:solidFill>
              </a:rPr>
              <a:t>Guarantee</a:t>
            </a:r>
            <a:r>
              <a:rPr lang="en-US" altLang="en-US" sz="2400" dirty="0"/>
              <a:t>: all messages are delivered in the same order at all destinations  </a:t>
            </a:r>
          </a:p>
          <a:p>
            <a:pPr marL="0" indent="0" eaLnBrk="1" hangingPunct="1">
              <a:lnSpc>
                <a:spcPct val="90000"/>
              </a:lnSpc>
              <a:buNone/>
            </a:pPr>
            <a:endParaRPr lang="en-US" altLang="en-US" sz="2000" dirty="0"/>
          </a:p>
          <a:p>
            <a:pPr eaLnBrk="1" hangingPunct="1">
              <a:lnSpc>
                <a:spcPct val="90000"/>
              </a:lnSpc>
              <a:buFont typeface="Wingdings" panose="05000000000000000000" pitchFamily="2" charset="2"/>
              <a:buNone/>
            </a:pPr>
            <a:r>
              <a:rPr lang="en-US" altLang="en-US" sz="2400" dirty="0">
                <a:solidFill>
                  <a:schemeClr val="tx2"/>
                </a:solidFill>
              </a:rPr>
              <a:t>Note:</a:t>
            </a:r>
            <a:r>
              <a:rPr lang="en-US" altLang="en-US" sz="2400" dirty="0"/>
              <a:t> We assume that communication is </a:t>
            </a:r>
            <a:r>
              <a:rPr lang="en-US" altLang="en-US" sz="2400" dirty="0">
                <a:solidFill>
                  <a:schemeClr val="hlink"/>
                </a:solidFill>
              </a:rPr>
              <a:t>reliable</a:t>
            </a:r>
            <a:r>
              <a:rPr lang="en-US" altLang="en-US" sz="2400" dirty="0"/>
              <a:t> and </a:t>
            </a:r>
            <a:r>
              <a:rPr lang="en-US" altLang="en-US" sz="2400" dirty="0">
                <a:solidFill>
                  <a:schemeClr val="hlink"/>
                </a:solidFill>
              </a:rPr>
              <a:t>FIFO ordered</a:t>
            </a:r>
            <a:r>
              <a:rPr lang="en-US" altLang="en-US" sz="2400" dirty="0"/>
              <a:t>.</a:t>
            </a:r>
          </a:p>
          <a:p>
            <a:pPr eaLnBrk="1" hangingPunct="1">
              <a:lnSpc>
                <a:spcPct val="90000"/>
              </a:lnSpc>
              <a:buFont typeface="Wingdings" panose="05000000000000000000" pitchFamily="2" charset="2"/>
              <a:buNone/>
            </a:pPr>
            <a:endParaRPr lang="en-US" altLang="en-US" sz="2400" dirty="0"/>
          </a:p>
          <a:p>
            <a:pPr eaLnBrk="1" hangingPunct="1">
              <a:lnSpc>
                <a:spcPct val="90000"/>
              </a:lnSpc>
              <a:buFont typeface="Wingdings" panose="05000000000000000000" pitchFamily="2" charset="2"/>
              <a:buNone/>
            </a:pPr>
            <a:endParaRPr lang="en-US" altLang="en-US" sz="2400" dirty="0"/>
          </a:p>
          <a:p>
            <a:pPr eaLnBrk="1" hangingPunct="1">
              <a:lnSpc>
                <a:spcPct val="90000"/>
              </a:lnSpc>
              <a:buFont typeface="Wingdings" panose="05000000000000000000" pitchFamily="2" charset="2"/>
              <a:buNone/>
            </a:pPr>
            <a:endParaRPr lang="en-US" altLang="en-US" sz="2400" dirty="0"/>
          </a:p>
          <a:p>
            <a:pPr eaLnBrk="1" hangingPunct="1">
              <a:lnSpc>
                <a:spcPct val="90000"/>
              </a:lnSpc>
              <a:buFont typeface="Wingdings" panose="05000000000000000000" pitchFamily="2" charset="2"/>
              <a:buNone/>
            </a:pPr>
            <a:endParaRPr lang="en-US" altLang="en-US" dirty="0"/>
          </a:p>
        </p:txBody>
      </p:sp>
      <p:sp>
        <p:nvSpPr>
          <p:cNvPr id="80900" name="Line 4"/>
          <p:cNvSpPr>
            <a:spLocks noChangeShapeType="1"/>
          </p:cNvSpPr>
          <p:nvPr/>
        </p:nvSpPr>
        <p:spPr bwMode="auto">
          <a:xfrm>
            <a:off x="346075" y="2851150"/>
            <a:ext cx="855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0901" name="Text Box 5"/>
          <p:cNvSpPr txBox="1">
            <a:spLocks noChangeArrowheads="1"/>
          </p:cNvSpPr>
          <p:nvPr/>
        </p:nvSpPr>
        <p:spPr bwMode="auto">
          <a:xfrm rot="-5400000">
            <a:off x="7844631" y="1148557"/>
            <a:ext cx="161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b="1">
                <a:solidFill>
                  <a:schemeClr val="tx2"/>
                </a:solidFill>
              </a:rPr>
              <a:t>Sending / Receiving</a:t>
            </a:r>
          </a:p>
        </p:txBody>
      </p:sp>
      <p:sp>
        <p:nvSpPr>
          <p:cNvPr id="80902" name="Text Box 6"/>
          <p:cNvSpPr txBox="1">
            <a:spLocks noChangeArrowheads="1"/>
          </p:cNvSpPr>
          <p:nvPr/>
        </p:nvSpPr>
        <p:spPr bwMode="auto">
          <a:xfrm rot="-5400000">
            <a:off x="7862093" y="3418682"/>
            <a:ext cx="161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800" b="1">
                <a:solidFill>
                  <a:schemeClr val="tx2"/>
                </a:solidFill>
              </a:rPr>
              <a:t>Deliver to application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50938" y="214313"/>
            <a:ext cx="7793037" cy="847725"/>
          </a:xfrm>
        </p:spPr>
        <p:txBody>
          <a:bodyPr/>
          <a:lstStyle/>
          <a:p>
            <a:pPr eaLnBrk="1" hangingPunct="1"/>
            <a:r>
              <a:rPr lang="en-US" altLang="en-US" sz="3200" dirty="0"/>
              <a:t>Quiz-Like Questions</a:t>
            </a:r>
          </a:p>
        </p:txBody>
      </p:sp>
      <p:sp>
        <p:nvSpPr>
          <p:cNvPr id="527363" name="Rectangle 3"/>
          <p:cNvSpPr>
            <a:spLocks noGrp="1" noChangeArrowheads="1"/>
          </p:cNvSpPr>
          <p:nvPr>
            <p:ph type="body" idx="1"/>
          </p:nvPr>
        </p:nvSpPr>
        <p:spPr>
          <a:xfrm>
            <a:off x="331788" y="1203325"/>
            <a:ext cx="8812212" cy="5591175"/>
          </a:xfrm>
          <a:solidFill>
            <a:schemeClr val="bg1"/>
          </a:solidFill>
        </p:spPr>
        <p:txBody>
          <a:bodyPr/>
          <a:lstStyle/>
          <a:p>
            <a:pPr eaLnBrk="1" hangingPunct="1"/>
            <a:r>
              <a:rPr lang="en-US" altLang="en-US" dirty="0"/>
              <a:t>What’s the complexity of the protocol in terms of number of messages</a:t>
            </a:r>
          </a:p>
          <a:p>
            <a:pPr eaLnBrk="1" hangingPunct="1"/>
            <a:r>
              <a:rPr lang="en-US" altLang="en-US" dirty="0"/>
              <a:t>What happens if we drop channel reliability assumption?  </a:t>
            </a:r>
          </a:p>
          <a:p>
            <a:pPr lvl="1" eaLnBrk="1" hangingPunct="1"/>
            <a:r>
              <a:rPr lang="en-US" altLang="en-US" dirty="0"/>
              <a:t>Does the protocol still work?  If it fails, explain how.</a:t>
            </a:r>
          </a:p>
          <a:p>
            <a:pPr eaLnBrk="1" hangingPunct="1"/>
            <a:r>
              <a:rPr lang="en-US" altLang="en-US" dirty="0"/>
              <a:t>What happens if we drop channel FIFO assumption? </a:t>
            </a:r>
          </a:p>
          <a:p>
            <a:pPr lvl="1" eaLnBrk="1" hangingPunct="1"/>
            <a:r>
              <a:rPr lang="en-US" altLang="en-US" dirty="0"/>
              <a:t>Does the protocol still work? </a:t>
            </a:r>
          </a:p>
          <a:p>
            <a:pPr lvl="1" eaLnBrk="1" hangingPunct="1"/>
            <a:r>
              <a:rPr lang="en-US" altLang="en-US" dirty="0"/>
              <a:t>How would you change the previous protocol to still work correctly without this assumption?</a:t>
            </a:r>
          </a:p>
          <a:p>
            <a:pPr eaLnBrk="1" hangingPunct="1"/>
            <a:r>
              <a:rPr lang="en-US" altLang="en-US" dirty="0"/>
              <a:t>Assume you have a bound on message propagation time in the network. Design a protocol that provides total ordering (and generates less traffic)</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p:cNvSpPr txBox="1"/>
          <p:nvPr/>
        </p:nvSpPr>
        <p:spPr>
          <a:xfrm>
            <a:off x="412750" y="1577975"/>
            <a:ext cx="3065463" cy="1570038"/>
          </a:xfrm>
          <a:prstGeom prst="rect">
            <a:avLst/>
          </a:prstGeom>
          <a:noFill/>
          <a:ln>
            <a:solidFill>
              <a:schemeClr val="tx2">
                <a:lumMod val="75000"/>
              </a:schemeClr>
            </a:solidFill>
          </a:ln>
        </p:spPr>
        <p:txBody>
          <a:bodyPr>
            <a:spAutoFit/>
          </a:bodyPr>
          <a:lstStyle/>
          <a:p>
            <a:pPr>
              <a:defRPr/>
            </a:pPr>
            <a:r>
              <a:rPr lang="en-CA" sz="2800" b="1" dirty="0"/>
              <a:t>Define (partial) order for events</a:t>
            </a:r>
          </a:p>
          <a:p>
            <a:pPr>
              <a:defRPr/>
            </a:pPr>
            <a:endParaRPr lang="en-CA" sz="2000" dirty="0"/>
          </a:p>
          <a:p>
            <a:pPr>
              <a:defRPr/>
            </a:pPr>
            <a:r>
              <a:rPr lang="en-CA" sz="2000" dirty="0"/>
              <a:t>“happens before” relation</a:t>
            </a:r>
            <a:r>
              <a:rPr lang="en-CA" sz="1800" dirty="0"/>
              <a:t> </a:t>
            </a:r>
          </a:p>
        </p:txBody>
      </p:sp>
      <p:sp>
        <p:nvSpPr>
          <p:cNvPr id="3" name="TextBox 2"/>
          <p:cNvSpPr txBox="1"/>
          <p:nvPr/>
        </p:nvSpPr>
        <p:spPr>
          <a:xfrm>
            <a:off x="4545013" y="1595438"/>
            <a:ext cx="3406775" cy="1446212"/>
          </a:xfrm>
          <a:prstGeom prst="rect">
            <a:avLst/>
          </a:prstGeom>
          <a:noFill/>
          <a:ln>
            <a:solidFill>
              <a:schemeClr val="tx2">
                <a:lumMod val="75000"/>
              </a:schemeClr>
            </a:solidFill>
          </a:ln>
        </p:spPr>
        <p:txBody>
          <a:bodyPr>
            <a:spAutoFit/>
          </a:bodyPr>
          <a:lstStyle/>
          <a:p>
            <a:pPr>
              <a:defRPr/>
            </a:pPr>
            <a:r>
              <a:rPr lang="en-CA" sz="2800" b="1" dirty="0"/>
              <a:t>Logical clocks</a:t>
            </a:r>
          </a:p>
          <a:p>
            <a:pPr>
              <a:defRPr/>
            </a:pPr>
            <a:r>
              <a:rPr lang="en-CA" sz="2000" dirty="0"/>
              <a:t>Assign timestamp to events such that:</a:t>
            </a:r>
          </a:p>
          <a:p>
            <a:pPr>
              <a:defRPr/>
            </a:pPr>
            <a:r>
              <a:rPr lang="en-CA" sz="2000" b="1" dirty="0">
                <a:latin typeface="Century Gothic" panose="020B0502020202020204" pitchFamily="34" charset="0"/>
              </a:rPr>
              <a:t>if a </a:t>
            </a:r>
            <a:r>
              <a:rPr lang="en-CA" sz="2000" b="1" dirty="0">
                <a:latin typeface="Century Gothic" panose="020B0502020202020204" pitchFamily="34" charset="0"/>
                <a:sym typeface="Wingdings" panose="05000000000000000000" pitchFamily="2" charset="2"/>
              </a:rPr>
              <a:t> b then </a:t>
            </a:r>
            <a:r>
              <a:rPr lang="en-CA" sz="2000" b="1" dirty="0" err="1">
                <a:latin typeface="Century Gothic" panose="020B0502020202020204" pitchFamily="34" charset="0"/>
                <a:sym typeface="Wingdings" panose="05000000000000000000" pitchFamily="2" charset="2"/>
              </a:rPr>
              <a:t>ts</a:t>
            </a:r>
            <a:r>
              <a:rPr lang="en-CA" sz="2000" b="1" dirty="0">
                <a:latin typeface="Century Gothic" panose="020B0502020202020204" pitchFamily="34" charset="0"/>
                <a:sym typeface="Wingdings" panose="05000000000000000000" pitchFamily="2" charset="2"/>
              </a:rPr>
              <a:t>(a) &lt; </a:t>
            </a:r>
            <a:r>
              <a:rPr lang="en-CA" sz="2000" b="1" dirty="0" err="1">
                <a:latin typeface="Century Gothic" panose="020B0502020202020204" pitchFamily="34" charset="0"/>
                <a:sym typeface="Wingdings" panose="05000000000000000000" pitchFamily="2" charset="2"/>
              </a:rPr>
              <a:t>ts</a:t>
            </a:r>
            <a:r>
              <a:rPr lang="en-CA" sz="2000" b="1" dirty="0">
                <a:latin typeface="Century Gothic" panose="020B0502020202020204" pitchFamily="34" charset="0"/>
                <a:sym typeface="Wingdings" panose="05000000000000000000" pitchFamily="2" charset="2"/>
              </a:rPr>
              <a:t>(b)</a:t>
            </a:r>
            <a:endParaRPr lang="en-CA" sz="2000" b="1" dirty="0">
              <a:latin typeface="Century Gothic" panose="020B0502020202020204" pitchFamily="34" charset="0"/>
            </a:endParaRPr>
          </a:p>
        </p:txBody>
      </p:sp>
      <p:sp>
        <p:nvSpPr>
          <p:cNvPr id="4" name="Right Arrow 3"/>
          <p:cNvSpPr/>
          <p:nvPr/>
        </p:nvSpPr>
        <p:spPr>
          <a:xfrm>
            <a:off x="3729038" y="2516188"/>
            <a:ext cx="681037"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Arrow 4"/>
          <p:cNvSpPr/>
          <p:nvPr/>
        </p:nvSpPr>
        <p:spPr>
          <a:xfrm rot="5400000">
            <a:off x="5667375" y="3816350"/>
            <a:ext cx="682625"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TextBox 5"/>
          <p:cNvSpPr txBox="1"/>
          <p:nvPr/>
        </p:nvSpPr>
        <p:spPr>
          <a:xfrm>
            <a:off x="4597400" y="4522788"/>
            <a:ext cx="3065463" cy="1446212"/>
          </a:xfrm>
          <a:prstGeom prst="rect">
            <a:avLst/>
          </a:prstGeom>
          <a:noFill/>
          <a:ln>
            <a:solidFill>
              <a:schemeClr val="tx2">
                <a:lumMod val="75000"/>
              </a:schemeClr>
            </a:solidFill>
          </a:ln>
        </p:spPr>
        <p:txBody>
          <a:bodyPr>
            <a:spAutoFit/>
          </a:bodyPr>
          <a:lstStyle/>
          <a:p>
            <a:pPr>
              <a:defRPr/>
            </a:pPr>
            <a:r>
              <a:rPr lang="en-CA" sz="2800" b="1" dirty="0"/>
              <a:t>Build systems</a:t>
            </a:r>
          </a:p>
          <a:p>
            <a:pPr>
              <a:defRPr/>
            </a:pPr>
            <a:endParaRPr lang="en-CA" sz="2000" dirty="0"/>
          </a:p>
          <a:p>
            <a:pPr>
              <a:defRPr/>
            </a:pPr>
            <a:r>
              <a:rPr lang="en-CA" sz="2000" dirty="0"/>
              <a:t>E.g., totally ordered group communication</a:t>
            </a:r>
          </a:p>
        </p:txBody>
      </p:sp>
      <p:sp>
        <p:nvSpPr>
          <p:cNvPr id="7" name="Rectangle 6"/>
          <p:cNvSpPr>
            <a:spLocks noChangeArrowheads="1"/>
          </p:cNvSpPr>
          <p:nvPr/>
        </p:nvSpPr>
        <p:spPr bwMode="auto">
          <a:xfrm>
            <a:off x="269875" y="4056063"/>
            <a:ext cx="45307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 typeface="Wingdings" panose="05000000000000000000" pitchFamily="2" charset="2"/>
              <a:buNone/>
            </a:pPr>
            <a:r>
              <a:rPr lang="en-US" altLang="en-US" sz="3200" b="1" i="1" dirty="0">
                <a:solidFill>
                  <a:srgbClr val="FF0000"/>
                </a:solidFill>
              </a:rPr>
              <a:t>ISSUE</a:t>
            </a:r>
            <a:endParaRPr lang="en-US" altLang="en-US" sz="1600" b="1" i="1" dirty="0">
              <a:solidFill>
                <a:srgbClr val="FF0000"/>
              </a:solidFill>
            </a:endParaRPr>
          </a:p>
          <a:p>
            <a:pPr eaLnBrk="1" hangingPunct="1">
              <a:spcBef>
                <a:spcPct val="0"/>
              </a:spcBef>
              <a:buClrTx/>
              <a:buSzTx/>
              <a:buFont typeface="Wingdings" panose="05000000000000000000" pitchFamily="2" charset="2"/>
              <a:buNone/>
            </a:pPr>
            <a:endParaRPr lang="en-US" altLang="en-US" sz="1600" b="1" i="1" dirty="0"/>
          </a:p>
          <a:p>
            <a:pPr eaLnBrk="1" hangingPunct="1">
              <a:spcBef>
                <a:spcPct val="0"/>
              </a:spcBef>
              <a:buClrTx/>
              <a:buSzTx/>
              <a:buFont typeface="Wingdings" panose="05000000000000000000" pitchFamily="2" charset="2"/>
              <a:buNone/>
            </a:pPr>
            <a:r>
              <a:rPr lang="en-US" altLang="en-US" sz="1600" b="1" i="1" dirty="0"/>
              <a:t>By design  </a:t>
            </a:r>
            <a:r>
              <a:rPr lang="en-US" altLang="en-US" sz="1600" i="1" dirty="0"/>
              <a:t>(with </a:t>
            </a:r>
            <a:r>
              <a:rPr lang="en-US" altLang="en-US" sz="1600" i="1" dirty="0" err="1"/>
              <a:t>Lamport</a:t>
            </a:r>
            <a:r>
              <a:rPr lang="en-US" altLang="en-US" sz="1600" i="1" dirty="0"/>
              <a:t> timestamps)</a:t>
            </a:r>
          </a:p>
          <a:p>
            <a:pPr eaLnBrk="1" hangingPunct="1">
              <a:spcBef>
                <a:spcPct val="0"/>
              </a:spcBef>
              <a:buClrTx/>
              <a:buSzTx/>
              <a:buFont typeface="Wingdings" panose="05000000000000000000" pitchFamily="2" charset="2"/>
              <a:buNone/>
            </a:pPr>
            <a:r>
              <a:rPr lang="en-US" altLang="en-US" sz="1600" i="1" dirty="0"/>
              <a:t>a </a:t>
            </a:r>
            <a:r>
              <a:rPr lang="en-US" altLang="en-US" sz="1600" dirty="0">
                <a:sym typeface="Wingdings" panose="05000000000000000000" pitchFamily="2" charset="2"/>
              </a:rPr>
              <a:t> </a:t>
            </a:r>
            <a:r>
              <a:rPr lang="en-US" altLang="en-US" sz="1600" i="1" dirty="0"/>
              <a:t>b</a:t>
            </a:r>
            <a:r>
              <a:rPr lang="en-US" altLang="en-US" sz="1600" dirty="0"/>
              <a:t> </a:t>
            </a:r>
            <a:r>
              <a:rPr lang="en-US" altLang="en-US" sz="1600" dirty="0">
                <a:sym typeface="Wingdings" panose="05000000000000000000" pitchFamily="2" charset="2"/>
              </a:rPr>
              <a:t>=&gt; </a:t>
            </a:r>
            <a:r>
              <a:rPr lang="en-US" altLang="en-US" sz="1600" i="1" dirty="0">
                <a:sym typeface="Wingdings" panose="05000000000000000000" pitchFamily="2" charset="2"/>
              </a:rPr>
              <a:t>timestamp(a)&lt;timestamp(b) </a:t>
            </a:r>
          </a:p>
          <a:p>
            <a:pPr eaLnBrk="1" hangingPunct="1">
              <a:spcBef>
                <a:spcPct val="0"/>
              </a:spcBef>
              <a:buClrTx/>
              <a:buSzTx/>
              <a:buFont typeface="Wingdings" panose="05000000000000000000" pitchFamily="2" charset="2"/>
              <a:buNone/>
            </a:pPr>
            <a:endParaRPr lang="en-US" altLang="en-US" sz="1600" i="1" dirty="0">
              <a:sym typeface="Wingdings" panose="05000000000000000000" pitchFamily="2" charset="2"/>
            </a:endParaRPr>
          </a:p>
          <a:p>
            <a:pPr eaLnBrk="1" hangingPunct="1">
              <a:spcBef>
                <a:spcPct val="0"/>
              </a:spcBef>
              <a:buClrTx/>
              <a:buSzTx/>
              <a:buFont typeface="Wingdings" panose="05000000000000000000" pitchFamily="2" charset="2"/>
              <a:buNone/>
            </a:pPr>
            <a:r>
              <a:rPr lang="en-US" altLang="en-US" sz="1600" b="1" i="1" dirty="0">
                <a:solidFill>
                  <a:srgbClr val="FF0000"/>
                </a:solidFill>
                <a:sym typeface="Wingdings" panose="05000000000000000000" pitchFamily="2" charset="2"/>
              </a:rPr>
              <a:t>But </a:t>
            </a:r>
          </a:p>
          <a:p>
            <a:pPr eaLnBrk="1" hangingPunct="1">
              <a:spcBef>
                <a:spcPct val="0"/>
              </a:spcBef>
              <a:buClrTx/>
              <a:buSzTx/>
              <a:buFontTx/>
              <a:buNone/>
            </a:pPr>
            <a:r>
              <a:rPr lang="en-US" altLang="en-US" sz="1600" dirty="0">
                <a:solidFill>
                  <a:srgbClr val="FF0000"/>
                </a:solidFill>
                <a:sym typeface="Wingdings" panose="05000000000000000000" pitchFamily="2" charset="2"/>
              </a:rPr>
              <a:t>If </a:t>
            </a:r>
            <a:r>
              <a:rPr lang="en-US" altLang="en-US" sz="1600" i="1" dirty="0">
                <a:solidFill>
                  <a:srgbClr val="FF0000"/>
                </a:solidFill>
                <a:sym typeface="Wingdings" panose="05000000000000000000" pitchFamily="2" charset="2"/>
              </a:rPr>
              <a:t>timestamp(a)&lt;timestamp(b)  </a:t>
            </a:r>
            <a:r>
              <a:rPr lang="en-US" altLang="en-US" sz="1600" dirty="0">
                <a:solidFill>
                  <a:srgbClr val="FF0000"/>
                </a:solidFill>
                <a:sym typeface="Wingdings" panose="05000000000000000000" pitchFamily="2" charset="2"/>
              </a:rPr>
              <a:t>one can not reason about relative ordering of </a:t>
            </a:r>
            <a:r>
              <a:rPr lang="en-US" altLang="en-US" sz="1600" i="1" dirty="0">
                <a:solidFill>
                  <a:srgbClr val="FF0000"/>
                </a:solidFill>
                <a:sym typeface="Wingdings" panose="05000000000000000000" pitchFamily="2" charset="2"/>
              </a:rPr>
              <a:t>a</a:t>
            </a:r>
            <a:r>
              <a:rPr lang="en-US" altLang="en-US" sz="1600" dirty="0">
                <a:solidFill>
                  <a:srgbClr val="FF0000"/>
                </a:solidFill>
                <a:sym typeface="Wingdings" panose="05000000000000000000" pitchFamily="2" charset="2"/>
              </a:rPr>
              <a:t> and </a:t>
            </a:r>
            <a:r>
              <a:rPr lang="en-US" altLang="en-US" sz="1600" i="1" dirty="0">
                <a:solidFill>
                  <a:srgbClr val="FF0000"/>
                </a:solidFill>
                <a:sym typeface="Wingdings" panose="05000000000000000000" pitchFamily="2" charset="2"/>
              </a:rPr>
              <a:t>b</a:t>
            </a:r>
          </a:p>
          <a:p>
            <a:pPr eaLnBrk="1" hangingPunct="1">
              <a:spcBef>
                <a:spcPct val="0"/>
              </a:spcBef>
              <a:buClrTx/>
              <a:buSzTx/>
              <a:buFontTx/>
              <a:buNone/>
            </a:pPr>
            <a:endParaRPr lang="en-US" altLang="en-US" sz="1600" i="1" dirty="0">
              <a:solidFill>
                <a:srgbClr val="FF0000"/>
              </a:solidFill>
              <a:sym typeface="Wingdings" panose="05000000000000000000" pitchFamily="2" charset="2"/>
            </a:endParaRPr>
          </a:p>
          <a:p>
            <a:pPr eaLnBrk="1" hangingPunct="1">
              <a:spcBef>
                <a:spcPct val="0"/>
              </a:spcBef>
              <a:buClrTx/>
              <a:buSzTx/>
              <a:buFontTx/>
              <a:buNone/>
            </a:pPr>
            <a:r>
              <a:rPr lang="en-US" altLang="en-US" sz="1600" i="1" dirty="0">
                <a:solidFill>
                  <a:srgbClr val="FF0000"/>
                </a:solidFill>
                <a:sym typeface="Wingdings" panose="05000000000000000000" pitchFamily="2" charset="2"/>
              </a:rPr>
              <a:t>[the only thing you know is that </a:t>
            </a:r>
            <a:r>
              <a:rPr lang="en-US" altLang="en-US" sz="1600" i="1" dirty="0" err="1">
                <a:solidFill>
                  <a:srgbClr val="FF0000"/>
                </a:solidFill>
                <a:sym typeface="Wingdings" panose="05000000000000000000" pitchFamily="2" charset="2"/>
              </a:rPr>
              <a:t>ba</a:t>
            </a:r>
            <a:r>
              <a:rPr lang="en-US" altLang="en-US" sz="1600" i="1" dirty="0">
                <a:solidFill>
                  <a:srgbClr val="FF0000"/>
                </a:solidFill>
                <a:sym typeface="Wingdings" panose="05000000000000000000" pitchFamily="2" charset="2"/>
              </a:rPr>
              <a:t> is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214313"/>
            <a:ext cx="7793037" cy="847725"/>
          </a:xfrm>
        </p:spPr>
        <p:txBody>
          <a:bodyPr/>
          <a:lstStyle/>
          <a:p>
            <a:pPr eaLnBrk="1" hangingPunct="1"/>
            <a:r>
              <a:rPr lang="en-US" altLang="en-US" dirty="0"/>
              <a:t>What are your tools?  </a:t>
            </a:r>
          </a:p>
        </p:txBody>
      </p:sp>
      <p:sp>
        <p:nvSpPr>
          <p:cNvPr id="13315" name="Rectangle 3"/>
          <p:cNvSpPr>
            <a:spLocks noGrp="1" noChangeArrowheads="1"/>
          </p:cNvSpPr>
          <p:nvPr>
            <p:ph type="body" idx="1"/>
          </p:nvPr>
        </p:nvSpPr>
        <p:spPr>
          <a:xfrm>
            <a:off x="503238" y="1479550"/>
            <a:ext cx="8196262" cy="4054475"/>
          </a:xfrm>
        </p:spPr>
        <p:txBody>
          <a:bodyPr/>
          <a:lstStyle/>
          <a:p>
            <a:pPr eaLnBrk="1" hangingPunct="1">
              <a:defRPr/>
            </a:pPr>
            <a:r>
              <a:rPr lang="en-US" altLang="en-US" dirty="0">
                <a:solidFill>
                  <a:schemeClr val="folHlink"/>
                </a:solidFill>
              </a:rPr>
              <a:t>Physical clocks </a:t>
            </a:r>
          </a:p>
          <a:p>
            <a:pPr lvl="1" eaLnBrk="1" hangingPunct="1">
              <a:defRPr/>
            </a:pPr>
            <a:r>
              <a:rPr lang="en-US" altLang="en-US" dirty="0">
                <a:solidFill>
                  <a:schemeClr val="folHlink"/>
                </a:solidFill>
              </a:rPr>
              <a:t>Provide </a:t>
            </a:r>
            <a:r>
              <a:rPr lang="en-US" altLang="en-US" sz="1600" dirty="0">
                <a:solidFill>
                  <a:schemeClr val="folHlink"/>
                </a:solidFill>
              </a:rPr>
              <a:t>[an estimate of]</a:t>
            </a:r>
            <a:r>
              <a:rPr lang="en-US" altLang="en-US" dirty="0">
                <a:solidFill>
                  <a:schemeClr val="folHlink"/>
                </a:solidFill>
              </a:rPr>
              <a:t> actual (real) time. </a:t>
            </a:r>
          </a:p>
          <a:p>
            <a:pPr eaLnBrk="1" hangingPunct="1">
              <a:defRPr/>
            </a:pPr>
            <a:r>
              <a:rPr lang="en-US" altLang="en-US" dirty="0"/>
              <a:t>‘Logical clocks’ </a:t>
            </a:r>
          </a:p>
          <a:p>
            <a:pPr lvl="2" eaLnBrk="1" hangingPunct="1">
              <a:defRPr/>
            </a:pPr>
            <a:r>
              <a:rPr lang="en-US" altLang="en-US" dirty="0"/>
              <a:t>Where only ordering of events matters </a:t>
            </a:r>
          </a:p>
          <a:p>
            <a:pPr lvl="1" eaLnBrk="1" hangingPunct="1">
              <a:defRPr/>
            </a:pPr>
            <a:r>
              <a:rPr lang="en-US" altLang="en-US" dirty="0" err="1"/>
              <a:t>Lamport</a:t>
            </a:r>
            <a:r>
              <a:rPr lang="en-US" altLang="en-US" dirty="0"/>
              <a:t> clocks</a:t>
            </a:r>
          </a:p>
          <a:p>
            <a:pPr lvl="1" eaLnBrk="1" hangingPunct="1">
              <a:defRPr/>
            </a:pPr>
            <a:r>
              <a:rPr lang="en-US" altLang="en-US" dirty="0"/>
              <a:t>Vector clocks (ability to trace event dependence)  </a:t>
            </a:r>
          </a:p>
          <a:p>
            <a:pPr lvl="1" eaLnBrk="1" hangingPunct="1">
              <a:defRPr/>
            </a:pPr>
            <a:endParaRPr lang="en-US" altLang="en-US" dirty="0"/>
          </a:p>
          <a:p>
            <a:pPr eaLnBrk="1" hangingPunct="1">
              <a:defRPr/>
            </a:pPr>
            <a:endParaRPr lang="en-US" altLang="en-US" dirty="0"/>
          </a:p>
          <a:p>
            <a:pPr eaLnBrk="1" hangingPunct="1">
              <a:defRPr/>
            </a:pPr>
            <a:endParaRPr lang="en-US" altLang="en-US"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E1949871-79D6-43C6-5789-283C1CFA5BDB}"/>
              </a:ext>
            </a:extLst>
          </p:cNvPr>
          <p:cNvSpPr/>
          <p:nvPr/>
        </p:nvSpPr>
        <p:spPr>
          <a:xfrm>
            <a:off x="194310" y="1479550"/>
            <a:ext cx="8505190" cy="977900"/>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2"/>
          <p:cNvGrpSpPr>
            <a:grpSpLocks/>
          </p:cNvGrpSpPr>
          <p:nvPr/>
        </p:nvGrpSpPr>
        <p:grpSpPr bwMode="auto">
          <a:xfrm>
            <a:off x="4884738" y="2894014"/>
            <a:ext cx="3294062" cy="2589213"/>
            <a:chOff x="3077" y="1936"/>
            <a:chExt cx="2075" cy="1631"/>
          </a:xfrm>
        </p:grpSpPr>
        <p:sp>
          <p:nvSpPr>
            <p:cNvPr id="89161" name="Text Box 3"/>
            <p:cNvSpPr txBox="1">
              <a:spLocks noChangeArrowheads="1"/>
            </p:cNvSpPr>
            <p:nvPr/>
          </p:nvSpPr>
          <p:spPr bwMode="auto">
            <a:xfrm>
              <a:off x="3314" y="3160"/>
              <a:ext cx="1838" cy="407"/>
            </a:xfrm>
            <a:prstGeom prst="rect">
              <a:avLst/>
            </a:prstGeom>
            <a:noFill/>
            <a:ln w="12700">
              <a:solidFill>
                <a:srgbClr val="000000"/>
              </a:solidFill>
              <a:prstDash val="dash"/>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b="1" dirty="0">
                  <a:solidFill>
                    <a:srgbClr val="FF0000"/>
                  </a:solidFill>
                  <a:latin typeface="Helvetica" panose="020B0604020202020204" pitchFamily="34" charset="0"/>
                </a:rPr>
                <a:t>concurrent events can not be detected</a:t>
              </a:r>
            </a:p>
          </p:txBody>
        </p:sp>
        <p:sp>
          <p:nvSpPr>
            <p:cNvPr id="89162" name="Line 4"/>
            <p:cNvSpPr>
              <a:spLocks noChangeShapeType="1"/>
            </p:cNvSpPr>
            <p:nvPr/>
          </p:nvSpPr>
          <p:spPr bwMode="auto">
            <a:xfrm flipH="1" flipV="1">
              <a:off x="3077" y="1936"/>
              <a:ext cx="277" cy="1344"/>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grpSp>
      <p:sp>
        <p:nvSpPr>
          <p:cNvPr id="89091" name="Rectangle 5"/>
          <p:cNvSpPr>
            <a:spLocks noGrp="1" noChangeArrowheads="1"/>
          </p:cNvSpPr>
          <p:nvPr>
            <p:ph type="title" idx="4294967295"/>
          </p:nvPr>
        </p:nvSpPr>
        <p:spPr>
          <a:xfrm>
            <a:off x="1168400" y="214313"/>
            <a:ext cx="2432050" cy="855662"/>
          </a:xfrm>
        </p:spPr>
        <p:txBody>
          <a:bodyPr wrap="none" lIns="41275" tIns="17462" rIns="41275" bIns="17462" anchor="t">
            <a:spAutoFit/>
          </a:bodyPr>
          <a:lstStyle/>
          <a:p>
            <a:pPr eaLnBrk="1" hangingPunct="1"/>
            <a:r>
              <a:rPr lang="en-US" altLang="en-US">
                <a:solidFill>
                  <a:schemeClr val="bg2"/>
                </a:solidFill>
              </a:rPr>
              <a:t>Example</a:t>
            </a:r>
          </a:p>
        </p:txBody>
      </p:sp>
      <p:sp>
        <p:nvSpPr>
          <p:cNvPr id="89092" name="Line 7"/>
          <p:cNvSpPr>
            <a:spLocks noChangeShapeType="1"/>
          </p:cNvSpPr>
          <p:nvPr/>
        </p:nvSpPr>
        <p:spPr bwMode="auto">
          <a:xfrm flipV="1">
            <a:off x="1955800" y="2243138"/>
            <a:ext cx="6757988" cy="317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89093" name="Text Box 8"/>
          <p:cNvSpPr txBox="1">
            <a:spLocks noChangeArrowheads="1"/>
          </p:cNvSpPr>
          <p:nvPr/>
        </p:nvSpPr>
        <p:spPr bwMode="auto">
          <a:xfrm>
            <a:off x="673100" y="2017713"/>
            <a:ext cx="1155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1</a:t>
            </a:r>
          </a:p>
        </p:txBody>
      </p:sp>
      <p:sp>
        <p:nvSpPr>
          <p:cNvPr id="89094" name="Text Box 9"/>
          <p:cNvSpPr txBox="1">
            <a:spLocks noChangeArrowheads="1"/>
          </p:cNvSpPr>
          <p:nvPr/>
        </p:nvSpPr>
        <p:spPr bwMode="auto">
          <a:xfrm>
            <a:off x="711200" y="2665413"/>
            <a:ext cx="1155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2</a:t>
            </a:r>
          </a:p>
        </p:txBody>
      </p:sp>
      <p:sp>
        <p:nvSpPr>
          <p:cNvPr id="89095" name="Text Box 10"/>
          <p:cNvSpPr txBox="1">
            <a:spLocks noChangeArrowheads="1"/>
          </p:cNvSpPr>
          <p:nvPr/>
        </p:nvSpPr>
        <p:spPr bwMode="auto">
          <a:xfrm>
            <a:off x="711200" y="3275013"/>
            <a:ext cx="1155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3</a:t>
            </a:r>
          </a:p>
        </p:txBody>
      </p:sp>
      <p:sp>
        <p:nvSpPr>
          <p:cNvPr id="89096" name="Text Box 11"/>
          <p:cNvSpPr txBox="1">
            <a:spLocks noChangeArrowheads="1"/>
          </p:cNvSpPr>
          <p:nvPr/>
        </p:nvSpPr>
        <p:spPr bwMode="auto">
          <a:xfrm>
            <a:off x="736600" y="4037013"/>
            <a:ext cx="1155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4</a:t>
            </a:r>
          </a:p>
        </p:txBody>
      </p:sp>
      <p:sp>
        <p:nvSpPr>
          <p:cNvPr id="89097" name="Line 12"/>
          <p:cNvSpPr>
            <a:spLocks noChangeShapeType="1"/>
          </p:cNvSpPr>
          <p:nvPr/>
        </p:nvSpPr>
        <p:spPr bwMode="auto">
          <a:xfrm>
            <a:off x="2209800" y="2233613"/>
            <a:ext cx="520700" cy="622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098" name="Line 13"/>
          <p:cNvSpPr>
            <a:spLocks noChangeShapeType="1"/>
          </p:cNvSpPr>
          <p:nvPr/>
        </p:nvSpPr>
        <p:spPr bwMode="auto">
          <a:xfrm>
            <a:off x="2921000" y="2246313"/>
            <a:ext cx="9144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099" name="Line 14"/>
          <p:cNvSpPr>
            <a:spLocks noChangeShapeType="1"/>
          </p:cNvSpPr>
          <p:nvPr/>
        </p:nvSpPr>
        <p:spPr bwMode="auto">
          <a:xfrm>
            <a:off x="4241800" y="3529013"/>
            <a:ext cx="482600" cy="749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00" name="Line 15"/>
          <p:cNvSpPr>
            <a:spLocks noChangeShapeType="1"/>
          </p:cNvSpPr>
          <p:nvPr/>
        </p:nvSpPr>
        <p:spPr bwMode="auto">
          <a:xfrm>
            <a:off x="4470400" y="2868613"/>
            <a:ext cx="406400" cy="660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01" name="Line 16"/>
          <p:cNvSpPr>
            <a:spLocks noChangeShapeType="1"/>
          </p:cNvSpPr>
          <p:nvPr/>
        </p:nvSpPr>
        <p:spPr bwMode="auto">
          <a:xfrm flipV="1">
            <a:off x="5524500" y="2452688"/>
            <a:ext cx="354013" cy="1700212"/>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02" name="Line 17"/>
          <p:cNvSpPr>
            <a:spLocks noChangeShapeType="1"/>
          </p:cNvSpPr>
          <p:nvPr/>
        </p:nvSpPr>
        <p:spPr bwMode="auto">
          <a:xfrm>
            <a:off x="6616700" y="2192338"/>
            <a:ext cx="7620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03" name="Line 18"/>
          <p:cNvSpPr>
            <a:spLocks noChangeShapeType="1"/>
          </p:cNvSpPr>
          <p:nvPr/>
        </p:nvSpPr>
        <p:spPr bwMode="auto">
          <a:xfrm flipV="1">
            <a:off x="1968500" y="2833688"/>
            <a:ext cx="6745288" cy="476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89104" name="Line 19"/>
          <p:cNvSpPr>
            <a:spLocks noChangeShapeType="1"/>
          </p:cNvSpPr>
          <p:nvPr/>
        </p:nvSpPr>
        <p:spPr bwMode="auto">
          <a:xfrm flipV="1">
            <a:off x="1968500" y="3405188"/>
            <a:ext cx="6956425" cy="13652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89105" name="Line 20"/>
          <p:cNvSpPr>
            <a:spLocks noChangeShapeType="1"/>
          </p:cNvSpPr>
          <p:nvPr/>
        </p:nvSpPr>
        <p:spPr bwMode="auto">
          <a:xfrm flipV="1">
            <a:off x="2019300" y="4210050"/>
            <a:ext cx="6905625" cy="42863"/>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89106" name="Line 21"/>
          <p:cNvSpPr>
            <a:spLocks noChangeShapeType="1"/>
          </p:cNvSpPr>
          <p:nvPr/>
        </p:nvSpPr>
        <p:spPr bwMode="auto">
          <a:xfrm flipV="1">
            <a:off x="7747000" y="3536950"/>
            <a:ext cx="431800" cy="595313"/>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07" name="Oval 22"/>
          <p:cNvSpPr>
            <a:spLocks noChangeArrowheads="1"/>
          </p:cNvSpPr>
          <p:nvPr/>
        </p:nvSpPr>
        <p:spPr bwMode="auto">
          <a:xfrm>
            <a:off x="2082800" y="20431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08" name="Text Box 23"/>
          <p:cNvSpPr txBox="1">
            <a:spLocks noChangeArrowheads="1"/>
          </p:cNvSpPr>
          <p:nvPr/>
        </p:nvSpPr>
        <p:spPr bwMode="auto">
          <a:xfrm>
            <a:off x="2079625" y="20050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a:t>
            </a:r>
          </a:p>
        </p:txBody>
      </p:sp>
      <p:sp>
        <p:nvSpPr>
          <p:cNvPr id="89109" name="Oval 24"/>
          <p:cNvSpPr>
            <a:spLocks noChangeArrowheads="1"/>
          </p:cNvSpPr>
          <p:nvPr/>
        </p:nvSpPr>
        <p:spPr bwMode="auto">
          <a:xfrm>
            <a:off x="2616200" y="28432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10" name="Text Box 25"/>
          <p:cNvSpPr txBox="1">
            <a:spLocks noChangeArrowheads="1"/>
          </p:cNvSpPr>
          <p:nvPr/>
        </p:nvSpPr>
        <p:spPr bwMode="auto">
          <a:xfrm>
            <a:off x="2613025" y="28051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89111" name="Oval 26"/>
          <p:cNvSpPr>
            <a:spLocks noChangeArrowheads="1"/>
          </p:cNvSpPr>
          <p:nvPr/>
        </p:nvSpPr>
        <p:spPr bwMode="auto">
          <a:xfrm>
            <a:off x="2768600" y="20431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12" name="Text Box 27"/>
          <p:cNvSpPr txBox="1">
            <a:spLocks noChangeArrowheads="1"/>
          </p:cNvSpPr>
          <p:nvPr/>
        </p:nvSpPr>
        <p:spPr bwMode="auto">
          <a:xfrm>
            <a:off x="2765425" y="20050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2</a:t>
            </a:r>
          </a:p>
        </p:txBody>
      </p:sp>
      <p:sp>
        <p:nvSpPr>
          <p:cNvPr id="89113" name="Oval 28"/>
          <p:cNvSpPr>
            <a:spLocks noChangeArrowheads="1"/>
          </p:cNvSpPr>
          <p:nvPr/>
        </p:nvSpPr>
        <p:spPr bwMode="auto">
          <a:xfrm>
            <a:off x="3695700" y="35163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14" name="Text Box 29"/>
          <p:cNvSpPr txBox="1">
            <a:spLocks noChangeArrowheads="1"/>
          </p:cNvSpPr>
          <p:nvPr/>
        </p:nvSpPr>
        <p:spPr bwMode="auto">
          <a:xfrm>
            <a:off x="3692525" y="34782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89115" name="Oval 30"/>
          <p:cNvSpPr>
            <a:spLocks noChangeArrowheads="1"/>
          </p:cNvSpPr>
          <p:nvPr/>
        </p:nvSpPr>
        <p:spPr bwMode="auto">
          <a:xfrm>
            <a:off x="4330700" y="26908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16" name="Text Box 31"/>
          <p:cNvSpPr txBox="1">
            <a:spLocks noChangeArrowheads="1"/>
          </p:cNvSpPr>
          <p:nvPr/>
        </p:nvSpPr>
        <p:spPr bwMode="auto">
          <a:xfrm>
            <a:off x="4327525" y="26527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3</a:t>
            </a:r>
          </a:p>
        </p:txBody>
      </p:sp>
      <p:sp>
        <p:nvSpPr>
          <p:cNvPr id="89117" name="Oval 32"/>
          <p:cNvSpPr>
            <a:spLocks noChangeArrowheads="1"/>
          </p:cNvSpPr>
          <p:nvPr/>
        </p:nvSpPr>
        <p:spPr bwMode="auto">
          <a:xfrm>
            <a:off x="4762500" y="35163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18" name="Text Box 33"/>
          <p:cNvSpPr txBox="1">
            <a:spLocks noChangeArrowheads="1"/>
          </p:cNvSpPr>
          <p:nvPr/>
        </p:nvSpPr>
        <p:spPr bwMode="auto">
          <a:xfrm>
            <a:off x="4759325" y="34782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89119" name="Oval 34"/>
          <p:cNvSpPr>
            <a:spLocks noChangeArrowheads="1"/>
          </p:cNvSpPr>
          <p:nvPr/>
        </p:nvSpPr>
        <p:spPr bwMode="auto">
          <a:xfrm>
            <a:off x="4127500" y="33639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20" name="Text Box 35"/>
          <p:cNvSpPr txBox="1">
            <a:spLocks noChangeArrowheads="1"/>
          </p:cNvSpPr>
          <p:nvPr/>
        </p:nvSpPr>
        <p:spPr bwMode="auto">
          <a:xfrm>
            <a:off x="4124325" y="33258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4</a:t>
            </a:r>
          </a:p>
        </p:txBody>
      </p:sp>
      <p:sp>
        <p:nvSpPr>
          <p:cNvPr id="89121" name="Oval 36"/>
          <p:cNvSpPr>
            <a:spLocks noChangeArrowheads="1"/>
          </p:cNvSpPr>
          <p:nvPr/>
        </p:nvSpPr>
        <p:spPr bwMode="auto">
          <a:xfrm>
            <a:off x="4584700" y="42275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22" name="Text Box 37"/>
          <p:cNvSpPr txBox="1">
            <a:spLocks noChangeArrowheads="1"/>
          </p:cNvSpPr>
          <p:nvPr/>
        </p:nvSpPr>
        <p:spPr bwMode="auto">
          <a:xfrm>
            <a:off x="4581525" y="41894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5</a:t>
            </a:r>
          </a:p>
        </p:txBody>
      </p:sp>
      <p:sp>
        <p:nvSpPr>
          <p:cNvPr id="89123" name="Oval 38"/>
          <p:cNvSpPr>
            <a:spLocks noChangeArrowheads="1"/>
          </p:cNvSpPr>
          <p:nvPr/>
        </p:nvSpPr>
        <p:spPr bwMode="auto">
          <a:xfrm>
            <a:off x="5724525" y="217805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24" name="Text Box 39"/>
          <p:cNvSpPr txBox="1">
            <a:spLocks noChangeArrowheads="1"/>
          </p:cNvSpPr>
          <p:nvPr/>
        </p:nvSpPr>
        <p:spPr bwMode="auto">
          <a:xfrm>
            <a:off x="5721350" y="213995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89125" name="Oval 40"/>
          <p:cNvSpPr>
            <a:spLocks noChangeArrowheads="1"/>
          </p:cNvSpPr>
          <p:nvPr/>
        </p:nvSpPr>
        <p:spPr bwMode="auto">
          <a:xfrm>
            <a:off x="5407025" y="4191000"/>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26" name="Text Box 41"/>
          <p:cNvSpPr txBox="1">
            <a:spLocks noChangeArrowheads="1"/>
          </p:cNvSpPr>
          <p:nvPr/>
        </p:nvSpPr>
        <p:spPr bwMode="auto">
          <a:xfrm>
            <a:off x="5403850" y="4152900"/>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6</a:t>
            </a:r>
          </a:p>
        </p:txBody>
      </p:sp>
      <p:sp>
        <p:nvSpPr>
          <p:cNvPr id="89127" name="Oval 42"/>
          <p:cNvSpPr>
            <a:spLocks noChangeArrowheads="1"/>
          </p:cNvSpPr>
          <p:nvPr/>
        </p:nvSpPr>
        <p:spPr bwMode="auto">
          <a:xfrm>
            <a:off x="6489700" y="200183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28" name="Text Box 43"/>
          <p:cNvSpPr txBox="1">
            <a:spLocks noChangeArrowheads="1"/>
          </p:cNvSpPr>
          <p:nvPr/>
        </p:nvSpPr>
        <p:spPr bwMode="auto">
          <a:xfrm>
            <a:off x="6486525" y="196373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8</a:t>
            </a:r>
          </a:p>
        </p:txBody>
      </p:sp>
      <p:sp>
        <p:nvSpPr>
          <p:cNvPr id="89129" name="Oval 44"/>
          <p:cNvSpPr>
            <a:spLocks noChangeArrowheads="1"/>
          </p:cNvSpPr>
          <p:nvPr/>
        </p:nvSpPr>
        <p:spPr bwMode="auto">
          <a:xfrm>
            <a:off x="7277100" y="344963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30" name="Text Box 45"/>
          <p:cNvSpPr txBox="1">
            <a:spLocks noChangeArrowheads="1"/>
          </p:cNvSpPr>
          <p:nvPr/>
        </p:nvSpPr>
        <p:spPr bwMode="auto">
          <a:xfrm>
            <a:off x="7273925" y="3411538"/>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9</a:t>
            </a:r>
          </a:p>
        </p:txBody>
      </p:sp>
      <p:sp>
        <p:nvSpPr>
          <p:cNvPr id="89131" name="Oval 46"/>
          <p:cNvSpPr>
            <a:spLocks noChangeArrowheads="1"/>
          </p:cNvSpPr>
          <p:nvPr/>
        </p:nvSpPr>
        <p:spPr bwMode="auto">
          <a:xfrm>
            <a:off x="8128000" y="3303588"/>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32" name="Text Box 47"/>
          <p:cNvSpPr txBox="1">
            <a:spLocks noChangeArrowheads="1"/>
          </p:cNvSpPr>
          <p:nvPr/>
        </p:nvSpPr>
        <p:spPr bwMode="auto">
          <a:xfrm>
            <a:off x="8035925" y="3263900"/>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10</a:t>
            </a:r>
          </a:p>
        </p:txBody>
      </p:sp>
      <p:sp>
        <p:nvSpPr>
          <p:cNvPr id="89133" name="Oval 48"/>
          <p:cNvSpPr>
            <a:spLocks noChangeArrowheads="1"/>
          </p:cNvSpPr>
          <p:nvPr/>
        </p:nvSpPr>
        <p:spPr bwMode="auto">
          <a:xfrm>
            <a:off x="7620000" y="411956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34" name="Text Box 49"/>
          <p:cNvSpPr txBox="1">
            <a:spLocks noChangeArrowheads="1"/>
          </p:cNvSpPr>
          <p:nvPr/>
        </p:nvSpPr>
        <p:spPr bwMode="auto">
          <a:xfrm>
            <a:off x="7616825" y="408146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7</a:t>
            </a:r>
          </a:p>
        </p:txBody>
      </p:sp>
      <p:sp>
        <p:nvSpPr>
          <p:cNvPr id="89135" name="Oval 50"/>
          <p:cNvSpPr>
            <a:spLocks noChangeArrowheads="1"/>
          </p:cNvSpPr>
          <p:nvPr/>
        </p:nvSpPr>
        <p:spPr bwMode="auto">
          <a:xfrm>
            <a:off x="1727200" y="21193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36" name="Text Box 51"/>
          <p:cNvSpPr txBox="1">
            <a:spLocks noChangeArrowheads="1"/>
          </p:cNvSpPr>
          <p:nvPr/>
        </p:nvSpPr>
        <p:spPr bwMode="auto">
          <a:xfrm>
            <a:off x="1724025" y="20812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89137" name="Oval 52"/>
          <p:cNvSpPr>
            <a:spLocks noChangeArrowheads="1"/>
          </p:cNvSpPr>
          <p:nvPr/>
        </p:nvSpPr>
        <p:spPr bwMode="auto">
          <a:xfrm>
            <a:off x="1739900" y="27543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38" name="Text Box 53"/>
          <p:cNvSpPr txBox="1">
            <a:spLocks noChangeArrowheads="1"/>
          </p:cNvSpPr>
          <p:nvPr/>
        </p:nvSpPr>
        <p:spPr bwMode="auto">
          <a:xfrm>
            <a:off x="1736725" y="27162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89139" name="Oval 54"/>
          <p:cNvSpPr>
            <a:spLocks noChangeArrowheads="1"/>
          </p:cNvSpPr>
          <p:nvPr/>
        </p:nvSpPr>
        <p:spPr bwMode="auto">
          <a:xfrm>
            <a:off x="1727200" y="34147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40" name="Text Box 55"/>
          <p:cNvSpPr txBox="1">
            <a:spLocks noChangeArrowheads="1"/>
          </p:cNvSpPr>
          <p:nvPr/>
        </p:nvSpPr>
        <p:spPr bwMode="auto">
          <a:xfrm>
            <a:off x="1724025" y="33766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89141" name="Oval 56"/>
          <p:cNvSpPr>
            <a:spLocks noChangeArrowheads="1"/>
          </p:cNvSpPr>
          <p:nvPr/>
        </p:nvSpPr>
        <p:spPr bwMode="auto">
          <a:xfrm>
            <a:off x="1765300" y="41259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42" name="Text Box 57"/>
          <p:cNvSpPr txBox="1">
            <a:spLocks noChangeArrowheads="1"/>
          </p:cNvSpPr>
          <p:nvPr/>
        </p:nvSpPr>
        <p:spPr bwMode="auto">
          <a:xfrm>
            <a:off x="1762125" y="40878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0</a:t>
            </a:r>
          </a:p>
        </p:txBody>
      </p:sp>
      <p:sp>
        <p:nvSpPr>
          <p:cNvPr id="89143" name="Text Box 58"/>
          <p:cNvSpPr txBox="1">
            <a:spLocks noChangeArrowheads="1"/>
          </p:cNvSpPr>
          <p:nvPr/>
        </p:nvSpPr>
        <p:spPr bwMode="auto">
          <a:xfrm>
            <a:off x="2171700" y="2398713"/>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1</a:t>
            </a:r>
          </a:p>
        </p:txBody>
      </p:sp>
      <p:sp>
        <p:nvSpPr>
          <p:cNvPr id="89144" name="Text Box 59"/>
          <p:cNvSpPr txBox="1">
            <a:spLocks noChangeArrowheads="1"/>
          </p:cNvSpPr>
          <p:nvPr/>
        </p:nvSpPr>
        <p:spPr bwMode="auto">
          <a:xfrm>
            <a:off x="3149600" y="2855913"/>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2</a:t>
            </a:r>
          </a:p>
        </p:txBody>
      </p:sp>
      <p:sp>
        <p:nvSpPr>
          <p:cNvPr id="89145" name="Text Box 60"/>
          <p:cNvSpPr txBox="1">
            <a:spLocks noChangeArrowheads="1"/>
          </p:cNvSpPr>
          <p:nvPr/>
        </p:nvSpPr>
        <p:spPr bwMode="auto">
          <a:xfrm>
            <a:off x="4152900" y="3732213"/>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4</a:t>
            </a:r>
          </a:p>
        </p:txBody>
      </p:sp>
      <p:sp>
        <p:nvSpPr>
          <p:cNvPr id="89146" name="Text Box 61"/>
          <p:cNvSpPr txBox="1">
            <a:spLocks noChangeArrowheads="1"/>
          </p:cNvSpPr>
          <p:nvPr/>
        </p:nvSpPr>
        <p:spPr bwMode="auto">
          <a:xfrm>
            <a:off x="4318000" y="2995613"/>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3</a:t>
            </a:r>
          </a:p>
        </p:txBody>
      </p:sp>
      <p:sp>
        <p:nvSpPr>
          <p:cNvPr id="89147" name="Text Box 62"/>
          <p:cNvSpPr txBox="1">
            <a:spLocks noChangeArrowheads="1"/>
          </p:cNvSpPr>
          <p:nvPr/>
        </p:nvSpPr>
        <p:spPr bwMode="auto">
          <a:xfrm>
            <a:off x="5454650" y="3097213"/>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6</a:t>
            </a:r>
          </a:p>
        </p:txBody>
      </p:sp>
      <p:sp>
        <p:nvSpPr>
          <p:cNvPr id="89148" name="Text Box 63"/>
          <p:cNvSpPr txBox="1">
            <a:spLocks noChangeArrowheads="1"/>
          </p:cNvSpPr>
          <p:nvPr/>
        </p:nvSpPr>
        <p:spPr bwMode="auto">
          <a:xfrm>
            <a:off x="6515100" y="2433638"/>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8</a:t>
            </a:r>
          </a:p>
        </p:txBody>
      </p:sp>
      <p:sp>
        <p:nvSpPr>
          <p:cNvPr id="89149" name="Text Box 64"/>
          <p:cNvSpPr txBox="1">
            <a:spLocks noChangeArrowheads="1"/>
          </p:cNvSpPr>
          <p:nvPr/>
        </p:nvSpPr>
        <p:spPr bwMode="auto">
          <a:xfrm>
            <a:off x="7737475" y="3627438"/>
            <a:ext cx="36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7</a:t>
            </a:r>
          </a:p>
        </p:txBody>
      </p:sp>
      <p:sp>
        <p:nvSpPr>
          <p:cNvPr id="89150" name="Line 65"/>
          <p:cNvSpPr>
            <a:spLocks noChangeShapeType="1"/>
          </p:cNvSpPr>
          <p:nvPr/>
        </p:nvSpPr>
        <p:spPr bwMode="auto">
          <a:xfrm>
            <a:off x="5511800" y="1522413"/>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51" name="Oval 66"/>
          <p:cNvSpPr>
            <a:spLocks noChangeArrowheads="1"/>
          </p:cNvSpPr>
          <p:nvPr/>
        </p:nvSpPr>
        <p:spPr bwMode="auto">
          <a:xfrm>
            <a:off x="1079500" y="4938713"/>
            <a:ext cx="266700" cy="2159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52" name="Text Box 67"/>
          <p:cNvSpPr txBox="1">
            <a:spLocks noChangeArrowheads="1"/>
          </p:cNvSpPr>
          <p:nvPr/>
        </p:nvSpPr>
        <p:spPr bwMode="auto">
          <a:xfrm>
            <a:off x="1050925" y="4875213"/>
            <a:ext cx="22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hlink"/>
                </a:solidFill>
                <a:latin typeface="Helvetica" panose="020B0604020202020204" pitchFamily="34" charset="0"/>
              </a:rPr>
              <a:t>n</a:t>
            </a:r>
          </a:p>
        </p:txBody>
      </p:sp>
      <p:sp>
        <p:nvSpPr>
          <p:cNvPr id="89153" name="Text Box 68"/>
          <p:cNvSpPr txBox="1">
            <a:spLocks noChangeArrowheads="1"/>
          </p:cNvSpPr>
          <p:nvPr/>
        </p:nvSpPr>
        <p:spPr bwMode="auto">
          <a:xfrm>
            <a:off x="1435100" y="4862513"/>
            <a:ext cx="166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Clock Value</a:t>
            </a:r>
          </a:p>
        </p:txBody>
      </p:sp>
      <p:sp>
        <p:nvSpPr>
          <p:cNvPr id="89154" name="Line 69"/>
          <p:cNvSpPr>
            <a:spLocks noChangeShapeType="1"/>
          </p:cNvSpPr>
          <p:nvPr/>
        </p:nvSpPr>
        <p:spPr bwMode="auto">
          <a:xfrm>
            <a:off x="1155700" y="5522913"/>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89155" name="Text Box 70"/>
          <p:cNvSpPr txBox="1">
            <a:spLocks noChangeArrowheads="1"/>
          </p:cNvSpPr>
          <p:nvPr/>
        </p:nvSpPr>
        <p:spPr bwMode="auto">
          <a:xfrm>
            <a:off x="3492500" y="5345113"/>
            <a:ext cx="166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Message</a:t>
            </a:r>
          </a:p>
        </p:txBody>
      </p:sp>
      <p:sp>
        <p:nvSpPr>
          <p:cNvPr id="89156" name="Text Box 71"/>
          <p:cNvSpPr txBox="1">
            <a:spLocks noChangeArrowheads="1"/>
          </p:cNvSpPr>
          <p:nvPr/>
        </p:nvSpPr>
        <p:spPr bwMode="auto">
          <a:xfrm>
            <a:off x="1435100" y="5243513"/>
            <a:ext cx="1358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timestamp</a:t>
            </a:r>
          </a:p>
        </p:txBody>
      </p:sp>
      <p:sp>
        <p:nvSpPr>
          <p:cNvPr id="89157" name="Line 72"/>
          <p:cNvSpPr>
            <a:spLocks noChangeShapeType="1"/>
          </p:cNvSpPr>
          <p:nvPr/>
        </p:nvSpPr>
        <p:spPr bwMode="auto">
          <a:xfrm flipV="1">
            <a:off x="1790700" y="1522413"/>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89158" name="Text Box 73"/>
          <p:cNvSpPr txBox="1">
            <a:spLocks noChangeArrowheads="1"/>
          </p:cNvSpPr>
          <p:nvPr/>
        </p:nvSpPr>
        <p:spPr bwMode="auto">
          <a:xfrm>
            <a:off x="3124200" y="1128713"/>
            <a:ext cx="229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Physical Time</a:t>
            </a:r>
          </a:p>
        </p:txBody>
      </p:sp>
      <p:sp>
        <p:nvSpPr>
          <p:cNvPr id="89159" name="Oval 74"/>
          <p:cNvSpPr>
            <a:spLocks noChangeArrowheads="1"/>
          </p:cNvSpPr>
          <p:nvPr/>
        </p:nvSpPr>
        <p:spPr bwMode="auto">
          <a:xfrm>
            <a:off x="4071938" y="1905000"/>
            <a:ext cx="2197100" cy="1266825"/>
          </a:xfrm>
          <a:prstGeom prst="ellips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89160" name="TextBox 74"/>
          <p:cNvSpPr txBox="1">
            <a:spLocks noChangeArrowheads="1"/>
          </p:cNvSpPr>
          <p:nvPr/>
        </p:nvSpPr>
        <p:spPr bwMode="auto">
          <a:xfrm>
            <a:off x="130175" y="5848350"/>
            <a:ext cx="8859838"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r>
              <a:rPr lang="en-US" altLang="en-US" sz="2000" b="1" dirty="0">
                <a:latin typeface="Helvetica" panose="020B0604020202020204" pitchFamily="34" charset="0"/>
              </a:rPr>
              <a:t>Issue: </a:t>
            </a:r>
            <a:r>
              <a:rPr lang="en-US" altLang="en-US" sz="2000" b="1" dirty="0" err="1">
                <a:latin typeface="Helvetica" panose="020B0604020202020204" pitchFamily="34" charset="0"/>
              </a:rPr>
              <a:t>Lamport</a:t>
            </a:r>
            <a:r>
              <a:rPr lang="en-US" altLang="en-US" sz="2000" b="1" dirty="0">
                <a:latin typeface="Helvetica" panose="020B0604020202020204" pitchFamily="34" charset="0"/>
              </a:rPr>
              <a:t> Timestamps 3 &lt; 7, but event with timestamp 3 is concurrent to event with timestamp 7,  i.e., events are  not in ‘happen-before’ relation.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150938" y="214313"/>
            <a:ext cx="7793037" cy="847725"/>
          </a:xfrm>
        </p:spPr>
        <p:txBody>
          <a:bodyPr/>
          <a:lstStyle/>
          <a:p>
            <a:pPr eaLnBrk="1" hangingPunct="1"/>
            <a:r>
              <a:rPr lang="en-US" altLang="en-US"/>
              <a:t>Causality</a:t>
            </a:r>
          </a:p>
        </p:txBody>
      </p:sp>
      <p:sp>
        <p:nvSpPr>
          <p:cNvPr id="91139" name="Rectangle 3"/>
          <p:cNvSpPr>
            <a:spLocks noGrp="1" noChangeArrowheads="1"/>
          </p:cNvSpPr>
          <p:nvPr>
            <p:ph type="body" idx="1"/>
          </p:nvPr>
        </p:nvSpPr>
        <p:spPr>
          <a:xfrm>
            <a:off x="161925" y="1296988"/>
            <a:ext cx="6303963" cy="5381625"/>
          </a:xfrm>
          <a:solidFill>
            <a:schemeClr val="bg1"/>
          </a:solidFill>
        </p:spPr>
        <p:txBody>
          <a:bodyPr/>
          <a:lstStyle/>
          <a:p>
            <a:pPr eaLnBrk="1" hangingPunct="1"/>
            <a:r>
              <a:rPr lang="en-US" altLang="en-US" sz="2400" dirty="0" err="1"/>
              <a:t>Isue</a:t>
            </a:r>
            <a:r>
              <a:rPr lang="en-US" altLang="en-US" sz="2400" dirty="0"/>
              <a:t>: </a:t>
            </a:r>
            <a:r>
              <a:rPr lang="en-US" altLang="en-US" sz="2400" dirty="0" err="1"/>
              <a:t>Lamport</a:t>
            </a:r>
            <a:r>
              <a:rPr lang="en-US" altLang="en-US" sz="2400" dirty="0"/>
              <a:t> timestamps don’t properly capture </a:t>
            </a:r>
            <a:r>
              <a:rPr lang="en-US" altLang="en-US" sz="2400" dirty="0">
                <a:solidFill>
                  <a:schemeClr val="tx2"/>
                </a:solidFill>
              </a:rPr>
              <a:t>causality</a:t>
            </a:r>
          </a:p>
          <a:p>
            <a:pPr lvl="1" eaLnBrk="1" hangingPunct="1"/>
            <a:r>
              <a:rPr lang="en-US" altLang="en-US" sz="2000" dirty="0"/>
              <a:t>Introduce </a:t>
            </a:r>
            <a:r>
              <a:rPr lang="en-US" altLang="en-US" sz="2000" dirty="0">
                <a:solidFill>
                  <a:schemeClr val="tx2"/>
                </a:solidFill>
              </a:rPr>
              <a:t>more ordering than necessary</a:t>
            </a:r>
          </a:p>
          <a:p>
            <a:pPr lvl="1" eaLnBrk="1" hangingPunct="1"/>
            <a:endParaRPr lang="en-US" altLang="en-US" sz="2000" dirty="0"/>
          </a:p>
          <a:p>
            <a:pPr eaLnBrk="1" hangingPunct="1"/>
            <a:r>
              <a:rPr lang="en-US" altLang="en-US" sz="2400" dirty="0"/>
              <a:t>Applications often need to reason about </a:t>
            </a:r>
            <a:r>
              <a:rPr lang="en-US" altLang="en-US" sz="1600" dirty="0"/>
              <a:t>(i.e., order similarly)</a:t>
            </a:r>
            <a:r>
              <a:rPr lang="en-US" altLang="en-US" sz="2400" dirty="0"/>
              <a:t> </a:t>
            </a:r>
            <a:r>
              <a:rPr lang="en-US" altLang="en-US" sz="2400" dirty="0">
                <a:solidFill>
                  <a:srgbClr val="FF0000"/>
                </a:solidFill>
              </a:rPr>
              <a:t>only </a:t>
            </a:r>
            <a:r>
              <a:rPr lang="en-US" altLang="en-US" sz="2400" dirty="0"/>
              <a:t>causally related messages.</a:t>
            </a:r>
          </a:p>
          <a:p>
            <a:pPr lvl="1" eaLnBrk="1" hangingPunct="1"/>
            <a:r>
              <a:rPr lang="en-US" altLang="en-US" sz="2200" dirty="0"/>
              <a:t>Example: news postings have multiple independent threads of messages.</a:t>
            </a:r>
          </a:p>
          <a:p>
            <a:pPr lvl="2" eaLnBrk="1" hangingPunct="1"/>
            <a:r>
              <a:rPr lang="en-US" altLang="en-US" sz="1800" dirty="0"/>
              <a:t>What are the constraints on ordering?</a:t>
            </a:r>
          </a:p>
          <a:p>
            <a:pPr eaLnBrk="1" hangingPunct="1"/>
            <a:endParaRPr lang="en-US" altLang="en-US" sz="1600" dirty="0"/>
          </a:p>
          <a:p>
            <a:pPr eaLnBrk="1" hangingPunct="1"/>
            <a:r>
              <a:rPr lang="en-US" altLang="en-US" sz="2400" dirty="0"/>
              <a:t>To model causality – </a:t>
            </a:r>
            <a:r>
              <a:rPr lang="en-US" altLang="en-US" sz="2400" b="1" dirty="0">
                <a:solidFill>
                  <a:schemeClr val="tx2"/>
                </a:solidFill>
              </a:rPr>
              <a:t>vector</a:t>
            </a:r>
            <a:r>
              <a:rPr lang="en-US" altLang="en-US" sz="2400" dirty="0"/>
              <a:t> timestamps</a:t>
            </a:r>
          </a:p>
          <a:p>
            <a:pPr lvl="1" eaLnBrk="1" hangingPunct="1"/>
            <a:r>
              <a:rPr lang="en-US" altLang="en-US" sz="2000" b="1" dirty="0">
                <a:solidFill>
                  <a:schemeClr val="tx2"/>
                </a:solidFill>
              </a:rPr>
              <a:t>Intuition</a:t>
            </a:r>
            <a:r>
              <a:rPr lang="en-US" altLang="en-US" sz="2000" dirty="0"/>
              <a:t>: each item in vector logical clock for one causality thread.</a:t>
            </a:r>
          </a:p>
          <a:p>
            <a:pPr eaLnBrk="1" hangingPunct="1"/>
            <a:endParaRPr lang="en-US" altLang="en-US" sz="2400" dirty="0"/>
          </a:p>
        </p:txBody>
      </p:sp>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138" y="146050"/>
            <a:ext cx="2830512"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50" y="1577975"/>
            <a:ext cx="3065463" cy="1878013"/>
          </a:xfrm>
          <a:prstGeom prst="rect">
            <a:avLst/>
          </a:prstGeom>
          <a:noFill/>
          <a:ln>
            <a:solidFill>
              <a:schemeClr val="tx2">
                <a:lumMod val="75000"/>
              </a:schemeClr>
            </a:solidFill>
          </a:ln>
        </p:spPr>
        <p:txBody>
          <a:bodyPr>
            <a:spAutoFit/>
          </a:bodyPr>
          <a:lstStyle/>
          <a:p>
            <a:pPr>
              <a:defRPr/>
            </a:pPr>
            <a:r>
              <a:rPr lang="en-CA" sz="2800" b="1" dirty="0"/>
              <a:t>Define partial order for events</a:t>
            </a:r>
          </a:p>
          <a:p>
            <a:pPr>
              <a:defRPr/>
            </a:pPr>
            <a:endParaRPr lang="en-CA" sz="2000" dirty="0"/>
          </a:p>
          <a:p>
            <a:pPr>
              <a:defRPr/>
            </a:pPr>
            <a:r>
              <a:rPr lang="en-CA" sz="2000" dirty="0"/>
              <a:t>“happens before” relationship </a:t>
            </a:r>
          </a:p>
        </p:txBody>
      </p:sp>
      <p:sp>
        <p:nvSpPr>
          <p:cNvPr id="3" name="TextBox 2"/>
          <p:cNvSpPr txBox="1"/>
          <p:nvPr/>
        </p:nvSpPr>
        <p:spPr>
          <a:xfrm>
            <a:off x="4545013" y="1595438"/>
            <a:ext cx="3065462" cy="1754187"/>
          </a:xfrm>
          <a:prstGeom prst="rect">
            <a:avLst/>
          </a:prstGeom>
          <a:noFill/>
          <a:ln>
            <a:solidFill>
              <a:schemeClr val="tx2">
                <a:lumMod val="75000"/>
              </a:schemeClr>
            </a:solidFill>
          </a:ln>
        </p:spPr>
        <p:txBody>
          <a:bodyPr>
            <a:spAutoFit/>
          </a:bodyPr>
          <a:lstStyle/>
          <a:p>
            <a:pPr>
              <a:defRPr/>
            </a:pPr>
            <a:r>
              <a:rPr lang="en-CA" sz="2800" b="1" dirty="0">
                <a:solidFill>
                  <a:srgbClr val="FF0000"/>
                </a:solidFill>
              </a:rPr>
              <a:t>Vector clocks</a:t>
            </a:r>
          </a:p>
          <a:p>
            <a:pPr>
              <a:defRPr/>
            </a:pPr>
            <a:endParaRPr lang="en-CA" sz="2000" dirty="0"/>
          </a:p>
          <a:p>
            <a:pPr>
              <a:defRPr/>
            </a:pPr>
            <a:r>
              <a:rPr lang="en-CA" sz="2000" dirty="0">
                <a:solidFill>
                  <a:schemeClr val="tx2"/>
                </a:solidFill>
              </a:rPr>
              <a:t>Assign timestamps to keep track of event causality</a:t>
            </a:r>
          </a:p>
        </p:txBody>
      </p:sp>
      <p:sp>
        <p:nvSpPr>
          <p:cNvPr id="4" name="Right Arrow 3"/>
          <p:cNvSpPr/>
          <p:nvPr/>
        </p:nvSpPr>
        <p:spPr>
          <a:xfrm>
            <a:off x="3729038" y="2516188"/>
            <a:ext cx="681037"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Right Arrow 4"/>
          <p:cNvSpPr/>
          <p:nvPr/>
        </p:nvSpPr>
        <p:spPr>
          <a:xfrm rot="5400000">
            <a:off x="5667375" y="3816350"/>
            <a:ext cx="682625"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TextBox 5"/>
          <p:cNvSpPr txBox="1"/>
          <p:nvPr/>
        </p:nvSpPr>
        <p:spPr>
          <a:xfrm>
            <a:off x="4597400" y="4522788"/>
            <a:ext cx="3065463" cy="1446212"/>
          </a:xfrm>
          <a:prstGeom prst="rect">
            <a:avLst/>
          </a:prstGeom>
          <a:noFill/>
          <a:ln>
            <a:solidFill>
              <a:schemeClr val="tx2">
                <a:lumMod val="75000"/>
              </a:schemeClr>
            </a:solidFill>
          </a:ln>
        </p:spPr>
        <p:txBody>
          <a:bodyPr>
            <a:spAutoFit/>
          </a:bodyPr>
          <a:lstStyle/>
          <a:p>
            <a:pPr>
              <a:defRPr/>
            </a:pPr>
            <a:r>
              <a:rPr lang="en-CA" sz="2800" b="1" dirty="0"/>
              <a:t>Build systems</a:t>
            </a:r>
          </a:p>
          <a:p>
            <a:pPr>
              <a:defRPr/>
            </a:pPr>
            <a:endParaRPr lang="en-CA" sz="2000" dirty="0"/>
          </a:p>
          <a:p>
            <a:pPr>
              <a:defRPr/>
            </a:pPr>
            <a:r>
              <a:rPr lang="en-CA" sz="2000" dirty="0"/>
              <a:t>E.g., </a:t>
            </a:r>
            <a:r>
              <a:rPr lang="en-CA" sz="2000" b="1" dirty="0">
                <a:solidFill>
                  <a:srgbClr val="FF0000"/>
                </a:solidFill>
              </a:rPr>
              <a:t>causally</a:t>
            </a:r>
            <a:r>
              <a:rPr lang="en-CA" sz="2000" dirty="0">
                <a:solidFill>
                  <a:srgbClr val="FF0000"/>
                </a:solidFill>
              </a:rPr>
              <a:t> </a:t>
            </a:r>
            <a:r>
              <a:rPr lang="en-CA" sz="2000" dirty="0"/>
              <a:t>ordered group communication</a:t>
            </a:r>
          </a:p>
        </p:txBody>
      </p:sp>
      <p:sp>
        <p:nvSpPr>
          <p:cNvPr id="7" name="Rectangle 6"/>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8"/>
          <p:cNvSpPr>
            <a:spLocks noGrp="1" noChangeArrowheads="1"/>
          </p:cNvSpPr>
          <p:nvPr>
            <p:ph type="title" idx="4294967295"/>
          </p:nvPr>
        </p:nvSpPr>
        <p:spPr>
          <a:xfrm>
            <a:off x="1520825" y="374650"/>
            <a:ext cx="4926013" cy="461963"/>
          </a:xfrm>
        </p:spPr>
        <p:txBody>
          <a:bodyPr wrap="none" lIns="41275" tIns="17462" rIns="41275" bIns="17462" anchor="t">
            <a:spAutoFit/>
          </a:bodyPr>
          <a:lstStyle/>
          <a:p>
            <a:pPr eaLnBrk="1" hangingPunct="1"/>
            <a:r>
              <a:rPr lang="en-US" altLang="en-US">
                <a:solidFill>
                  <a:schemeClr val="bg2"/>
                </a:solidFill>
              </a:rPr>
              <a:t>Example: Vector Timestamsps</a:t>
            </a:r>
            <a:r>
              <a:rPr lang="en-US" altLang="en-US"/>
              <a:t> </a:t>
            </a:r>
            <a:endParaRPr lang="en-US" altLang="en-US">
              <a:solidFill>
                <a:schemeClr val="bg2"/>
              </a:solidFill>
            </a:endParaRPr>
          </a:p>
        </p:txBody>
      </p:sp>
      <p:sp>
        <p:nvSpPr>
          <p:cNvPr id="94211" name="Line 10"/>
          <p:cNvSpPr>
            <a:spLocks noChangeShapeType="1"/>
          </p:cNvSpPr>
          <p:nvPr/>
        </p:nvSpPr>
        <p:spPr bwMode="auto">
          <a:xfrm>
            <a:off x="2590800" y="2387600"/>
            <a:ext cx="6427788"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94212" name="Text Box 11"/>
          <p:cNvSpPr txBox="1">
            <a:spLocks noChangeArrowheads="1"/>
          </p:cNvSpPr>
          <p:nvPr/>
        </p:nvSpPr>
        <p:spPr bwMode="auto">
          <a:xfrm>
            <a:off x="673100" y="21971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1</a:t>
            </a:r>
          </a:p>
        </p:txBody>
      </p:sp>
      <p:sp>
        <p:nvSpPr>
          <p:cNvPr id="94213" name="Text Box 12"/>
          <p:cNvSpPr txBox="1">
            <a:spLocks noChangeArrowheads="1"/>
          </p:cNvSpPr>
          <p:nvPr/>
        </p:nvSpPr>
        <p:spPr bwMode="auto">
          <a:xfrm>
            <a:off x="673100" y="28067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2</a:t>
            </a:r>
          </a:p>
        </p:txBody>
      </p:sp>
      <p:sp>
        <p:nvSpPr>
          <p:cNvPr id="94214" name="Text Box 13"/>
          <p:cNvSpPr txBox="1">
            <a:spLocks noChangeArrowheads="1"/>
          </p:cNvSpPr>
          <p:nvPr/>
        </p:nvSpPr>
        <p:spPr bwMode="auto">
          <a:xfrm>
            <a:off x="647700" y="34417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3</a:t>
            </a:r>
          </a:p>
        </p:txBody>
      </p:sp>
      <p:sp>
        <p:nvSpPr>
          <p:cNvPr id="94215" name="Text Box 14"/>
          <p:cNvSpPr txBox="1">
            <a:spLocks noChangeArrowheads="1"/>
          </p:cNvSpPr>
          <p:nvPr/>
        </p:nvSpPr>
        <p:spPr bwMode="auto">
          <a:xfrm>
            <a:off x="698500" y="4140200"/>
            <a:ext cx="1155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400">
                <a:solidFill>
                  <a:schemeClr val="accent2"/>
                </a:solidFill>
                <a:latin typeface="Helvetica" panose="020B0604020202020204" pitchFamily="34" charset="0"/>
              </a:rPr>
              <a:t>p  4</a:t>
            </a:r>
          </a:p>
        </p:txBody>
      </p:sp>
      <p:sp>
        <p:nvSpPr>
          <p:cNvPr id="94216" name="Line 15"/>
          <p:cNvSpPr>
            <a:spLocks noChangeShapeType="1"/>
          </p:cNvSpPr>
          <p:nvPr/>
        </p:nvSpPr>
        <p:spPr bwMode="auto">
          <a:xfrm>
            <a:off x="2844800" y="2374900"/>
            <a:ext cx="381000" cy="6350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17" name="Line 16"/>
          <p:cNvSpPr>
            <a:spLocks noChangeShapeType="1"/>
          </p:cNvSpPr>
          <p:nvPr/>
        </p:nvSpPr>
        <p:spPr bwMode="auto">
          <a:xfrm>
            <a:off x="3657600" y="2374900"/>
            <a:ext cx="609600" cy="13335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18" name="Line 17"/>
          <p:cNvSpPr>
            <a:spLocks noChangeShapeType="1"/>
          </p:cNvSpPr>
          <p:nvPr/>
        </p:nvSpPr>
        <p:spPr bwMode="auto">
          <a:xfrm>
            <a:off x="4876800" y="3670300"/>
            <a:ext cx="482600" cy="7493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19" name="Line 18"/>
          <p:cNvSpPr>
            <a:spLocks noChangeShapeType="1"/>
          </p:cNvSpPr>
          <p:nvPr/>
        </p:nvSpPr>
        <p:spPr bwMode="auto">
          <a:xfrm>
            <a:off x="5105400" y="3009900"/>
            <a:ext cx="406400" cy="660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20" name="Line 19"/>
          <p:cNvSpPr>
            <a:spLocks noChangeShapeType="1"/>
          </p:cNvSpPr>
          <p:nvPr/>
        </p:nvSpPr>
        <p:spPr bwMode="auto">
          <a:xfrm flipV="1">
            <a:off x="6181725" y="2387600"/>
            <a:ext cx="257175" cy="1906588"/>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21" name="Line 20"/>
          <p:cNvSpPr>
            <a:spLocks noChangeShapeType="1"/>
          </p:cNvSpPr>
          <p:nvPr/>
        </p:nvSpPr>
        <p:spPr bwMode="auto">
          <a:xfrm>
            <a:off x="7108825" y="2387600"/>
            <a:ext cx="762000" cy="1295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22" name="Line 21"/>
          <p:cNvSpPr>
            <a:spLocks noChangeShapeType="1"/>
          </p:cNvSpPr>
          <p:nvPr/>
        </p:nvSpPr>
        <p:spPr bwMode="auto">
          <a:xfrm flipV="1">
            <a:off x="2603500" y="2994025"/>
            <a:ext cx="6540500" cy="28575"/>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94223" name="Line 22"/>
          <p:cNvSpPr>
            <a:spLocks noChangeShapeType="1"/>
          </p:cNvSpPr>
          <p:nvPr/>
        </p:nvSpPr>
        <p:spPr bwMode="auto">
          <a:xfrm flipV="1">
            <a:off x="2603500" y="3638550"/>
            <a:ext cx="6415088" cy="4445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94224" name="Line 23"/>
          <p:cNvSpPr>
            <a:spLocks noChangeShapeType="1"/>
          </p:cNvSpPr>
          <p:nvPr/>
        </p:nvSpPr>
        <p:spPr bwMode="auto">
          <a:xfrm>
            <a:off x="2654300" y="4394200"/>
            <a:ext cx="6489700" cy="33338"/>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94225" name="Line 24"/>
          <p:cNvSpPr>
            <a:spLocks noChangeShapeType="1"/>
          </p:cNvSpPr>
          <p:nvPr/>
        </p:nvSpPr>
        <p:spPr bwMode="auto">
          <a:xfrm flipV="1">
            <a:off x="8593138" y="3770313"/>
            <a:ext cx="66675" cy="57785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26" name="Oval 53"/>
          <p:cNvSpPr>
            <a:spLocks noChangeArrowheads="1"/>
          </p:cNvSpPr>
          <p:nvPr/>
        </p:nvSpPr>
        <p:spPr bwMode="auto">
          <a:xfrm>
            <a:off x="1638300" y="22860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27" name="Text Box 54"/>
          <p:cNvSpPr txBox="1">
            <a:spLocks noChangeArrowheads="1"/>
          </p:cNvSpPr>
          <p:nvPr/>
        </p:nvSpPr>
        <p:spPr bwMode="auto">
          <a:xfrm>
            <a:off x="1635125" y="22606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0,0,0,0</a:t>
            </a:r>
          </a:p>
        </p:txBody>
      </p:sp>
      <p:sp>
        <p:nvSpPr>
          <p:cNvPr id="94228" name="Line 68"/>
          <p:cNvSpPr>
            <a:spLocks noChangeShapeType="1"/>
          </p:cNvSpPr>
          <p:nvPr/>
        </p:nvSpPr>
        <p:spPr bwMode="auto">
          <a:xfrm>
            <a:off x="5511800" y="17018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29" name="Text Box 71"/>
          <p:cNvSpPr txBox="1">
            <a:spLocks noChangeArrowheads="1"/>
          </p:cNvSpPr>
          <p:nvPr/>
        </p:nvSpPr>
        <p:spPr bwMode="auto">
          <a:xfrm>
            <a:off x="1981200" y="4940300"/>
            <a:ext cx="237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Vector logical clock</a:t>
            </a:r>
          </a:p>
        </p:txBody>
      </p:sp>
      <p:sp>
        <p:nvSpPr>
          <p:cNvPr id="94230" name="Line 72"/>
          <p:cNvSpPr>
            <a:spLocks noChangeShapeType="1"/>
          </p:cNvSpPr>
          <p:nvPr/>
        </p:nvSpPr>
        <p:spPr bwMode="auto">
          <a:xfrm>
            <a:off x="1104900" y="5765800"/>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CA"/>
          </a:p>
        </p:txBody>
      </p:sp>
      <p:sp>
        <p:nvSpPr>
          <p:cNvPr id="94231" name="Text Box 73"/>
          <p:cNvSpPr txBox="1">
            <a:spLocks noChangeArrowheads="1"/>
          </p:cNvSpPr>
          <p:nvPr/>
        </p:nvSpPr>
        <p:spPr bwMode="auto">
          <a:xfrm>
            <a:off x="3492500" y="55245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Message</a:t>
            </a:r>
          </a:p>
        </p:txBody>
      </p:sp>
      <p:sp>
        <p:nvSpPr>
          <p:cNvPr id="94232" name="Text Box 74"/>
          <p:cNvSpPr txBox="1">
            <a:spLocks noChangeArrowheads="1"/>
          </p:cNvSpPr>
          <p:nvPr/>
        </p:nvSpPr>
        <p:spPr bwMode="auto">
          <a:xfrm>
            <a:off x="977900" y="5397500"/>
            <a:ext cx="2908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800" b="1">
                <a:solidFill>
                  <a:schemeClr val="accent2"/>
                </a:solidFill>
                <a:latin typeface="Helvetica" panose="020B0604020202020204" pitchFamily="34" charset="0"/>
              </a:rPr>
              <a:t>(vector timestamp)</a:t>
            </a:r>
          </a:p>
        </p:txBody>
      </p:sp>
      <p:sp>
        <p:nvSpPr>
          <p:cNvPr id="94233" name="Line 75"/>
          <p:cNvSpPr>
            <a:spLocks noChangeShapeType="1"/>
          </p:cNvSpPr>
          <p:nvPr/>
        </p:nvSpPr>
        <p:spPr bwMode="auto">
          <a:xfrm flipV="1">
            <a:off x="1790700" y="17018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CA"/>
          </a:p>
        </p:txBody>
      </p:sp>
      <p:sp>
        <p:nvSpPr>
          <p:cNvPr id="94234" name="Text Box 76"/>
          <p:cNvSpPr txBox="1">
            <a:spLocks noChangeArrowheads="1"/>
          </p:cNvSpPr>
          <p:nvPr/>
        </p:nvSpPr>
        <p:spPr bwMode="auto">
          <a:xfrm>
            <a:off x="3124200" y="1308100"/>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latin typeface="Helvetica" panose="020B0604020202020204" pitchFamily="34" charset="0"/>
              </a:rPr>
              <a:t>Physical Time</a:t>
            </a:r>
          </a:p>
        </p:txBody>
      </p:sp>
      <p:sp>
        <p:nvSpPr>
          <p:cNvPr id="94235" name="Oval 77"/>
          <p:cNvSpPr>
            <a:spLocks noChangeArrowheads="1"/>
          </p:cNvSpPr>
          <p:nvPr/>
        </p:nvSpPr>
        <p:spPr bwMode="auto">
          <a:xfrm>
            <a:off x="1676400" y="28575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36" name="Text Box 78"/>
          <p:cNvSpPr txBox="1">
            <a:spLocks noChangeArrowheads="1"/>
          </p:cNvSpPr>
          <p:nvPr/>
        </p:nvSpPr>
        <p:spPr bwMode="auto">
          <a:xfrm>
            <a:off x="1673225" y="28321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0,0,0,0</a:t>
            </a:r>
          </a:p>
        </p:txBody>
      </p:sp>
      <p:sp>
        <p:nvSpPr>
          <p:cNvPr id="94237" name="Oval 79"/>
          <p:cNvSpPr>
            <a:spLocks noChangeArrowheads="1"/>
          </p:cNvSpPr>
          <p:nvPr/>
        </p:nvSpPr>
        <p:spPr bwMode="auto">
          <a:xfrm>
            <a:off x="1676400" y="35052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38" name="Text Box 80"/>
          <p:cNvSpPr txBox="1">
            <a:spLocks noChangeArrowheads="1"/>
          </p:cNvSpPr>
          <p:nvPr/>
        </p:nvSpPr>
        <p:spPr bwMode="auto">
          <a:xfrm>
            <a:off x="1673225" y="34798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0,0,0,0</a:t>
            </a:r>
          </a:p>
        </p:txBody>
      </p:sp>
      <p:sp>
        <p:nvSpPr>
          <p:cNvPr id="94239" name="Oval 81"/>
          <p:cNvSpPr>
            <a:spLocks noChangeArrowheads="1"/>
          </p:cNvSpPr>
          <p:nvPr/>
        </p:nvSpPr>
        <p:spPr bwMode="auto">
          <a:xfrm>
            <a:off x="1727200" y="42164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40" name="Text Box 82"/>
          <p:cNvSpPr txBox="1">
            <a:spLocks noChangeArrowheads="1"/>
          </p:cNvSpPr>
          <p:nvPr/>
        </p:nvSpPr>
        <p:spPr bwMode="auto">
          <a:xfrm>
            <a:off x="1724025" y="41910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0,0,0,0</a:t>
            </a:r>
          </a:p>
        </p:txBody>
      </p:sp>
      <p:grpSp>
        <p:nvGrpSpPr>
          <p:cNvPr id="2" name="Group 119"/>
          <p:cNvGrpSpPr>
            <a:grpSpLocks/>
          </p:cNvGrpSpPr>
          <p:nvPr/>
        </p:nvGrpSpPr>
        <p:grpSpPr bwMode="auto">
          <a:xfrm>
            <a:off x="2397125" y="2108200"/>
            <a:ext cx="1263650" cy="1214438"/>
            <a:chOff x="1510" y="1328"/>
            <a:chExt cx="796" cy="765"/>
          </a:xfrm>
        </p:grpSpPr>
        <p:sp>
          <p:nvSpPr>
            <p:cNvPr id="94282" name="Text Box 61"/>
            <p:cNvSpPr txBox="1">
              <a:spLocks noChangeArrowheads="1"/>
            </p:cNvSpPr>
            <p:nvPr/>
          </p:nvSpPr>
          <p:spPr bwMode="auto">
            <a:xfrm>
              <a:off x="1600" y="1568"/>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(1,0,0,0)</a:t>
              </a:r>
            </a:p>
          </p:txBody>
        </p:sp>
        <p:sp>
          <p:nvSpPr>
            <p:cNvPr id="94283" name="Oval 83"/>
            <p:cNvSpPr>
              <a:spLocks noChangeArrowheads="1"/>
            </p:cNvSpPr>
            <p:nvPr/>
          </p:nvSpPr>
          <p:spPr bwMode="auto">
            <a:xfrm>
              <a:off x="1512"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84" name="Text Box 84"/>
            <p:cNvSpPr txBox="1">
              <a:spLocks noChangeArrowheads="1"/>
            </p:cNvSpPr>
            <p:nvPr/>
          </p:nvSpPr>
          <p:spPr bwMode="auto">
            <a:xfrm>
              <a:off x="1510" y="1328"/>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1,0,0,0</a:t>
              </a:r>
            </a:p>
          </p:txBody>
        </p:sp>
        <p:sp>
          <p:nvSpPr>
            <p:cNvPr id="94285" name="Oval 97"/>
            <p:cNvSpPr>
              <a:spLocks noChangeArrowheads="1"/>
            </p:cNvSpPr>
            <p:nvPr/>
          </p:nvSpPr>
          <p:spPr bwMode="auto">
            <a:xfrm>
              <a:off x="1760" y="191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86" name="Text Box 98"/>
            <p:cNvSpPr txBox="1">
              <a:spLocks noChangeArrowheads="1"/>
            </p:cNvSpPr>
            <p:nvPr/>
          </p:nvSpPr>
          <p:spPr bwMode="auto">
            <a:xfrm>
              <a:off x="1758" y="1896"/>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1,1,0,0</a:t>
              </a:r>
            </a:p>
          </p:txBody>
        </p:sp>
      </p:grpSp>
      <p:grpSp>
        <p:nvGrpSpPr>
          <p:cNvPr id="3" name="Group 120"/>
          <p:cNvGrpSpPr>
            <a:grpSpLocks/>
          </p:cNvGrpSpPr>
          <p:nvPr/>
        </p:nvGrpSpPr>
        <p:grpSpPr bwMode="auto">
          <a:xfrm>
            <a:off x="3235325" y="2108200"/>
            <a:ext cx="1454150" cy="1862138"/>
            <a:chOff x="2038" y="1328"/>
            <a:chExt cx="916" cy="1173"/>
          </a:xfrm>
        </p:grpSpPr>
        <p:sp>
          <p:nvSpPr>
            <p:cNvPr id="94277" name="Oval 85"/>
            <p:cNvSpPr>
              <a:spLocks noChangeArrowheads="1"/>
            </p:cNvSpPr>
            <p:nvPr/>
          </p:nvSpPr>
          <p:spPr bwMode="auto">
            <a:xfrm>
              <a:off x="2040"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78" name="Text Box 86"/>
            <p:cNvSpPr txBox="1">
              <a:spLocks noChangeArrowheads="1"/>
            </p:cNvSpPr>
            <p:nvPr/>
          </p:nvSpPr>
          <p:spPr bwMode="auto">
            <a:xfrm>
              <a:off x="2038" y="1328"/>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2,0,0,0</a:t>
              </a:r>
            </a:p>
          </p:txBody>
        </p:sp>
        <p:sp>
          <p:nvSpPr>
            <p:cNvPr id="94279" name="Oval 99"/>
            <p:cNvSpPr>
              <a:spLocks noChangeArrowheads="1"/>
            </p:cNvSpPr>
            <p:nvPr/>
          </p:nvSpPr>
          <p:spPr bwMode="auto">
            <a:xfrm>
              <a:off x="2408" y="2320"/>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80" name="Text Box 100"/>
            <p:cNvSpPr txBox="1">
              <a:spLocks noChangeArrowheads="1"/>
            </p:cNvSpPr>
            <p:nvPr/>
          </p:nvSpPr>
          <p:spPr bwMode="auto">
            <a:xfrm>
              <a:off x="2406" y="2304"/>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2,0,1,0</a:t>
              </a:r>
            </a:p>
          </p:txBody>
        </p:sp>
        <p:sp>
          <p:nvSpPr>
            <p:cNvPr id="94281" name="Text Box 113"/>
            <p:cNvSpPr txBox="1">
              <a:spLocks noChangeArrowheads="1"/>
            </p:cNvSpPr>
            <p:nvPr/>
          </p:nvSpPr>
          <p:spPr bwMode="auto">
            <a:xfrm>
              <a:off x="2224" y="1912"/>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(2,0,0,0)</a:t>
              </a:r>
            </a:p>
          </p:txBody>
        </p:sp>
      </p:grpSp>
      <p:grpSp>
        <p:nvGrpSpPr>
          <p:cNvPr id="4" name="Group 121"/>
          <p:cNvGrpSpPr>
            <a:grpSpLocks/>
          </p:cNvGrpSpPr>
          <p:nvPr/>
        </p:nvGrpSpPr>
        <p:grpSpPr bwMode="auto">
          <a:xfrm>
            <a:off x="4445000" y="3416300"/>
            <a:ext cx="1349375" cy="1277938"/>
            <a:chOff x="2800" y="2152"/>
            <a:chExt cx="850" cy="805"/>
          </a:xfrm>
        </p:grpSpPr>
        <p:sp>
          <p:nvSpPr>
            <p:cNvPr id="94272" name="Oval 87"/>
            <p:cNvSpPr>
              <a:spLocks noChangeArrowheads="1"/>
            </p:cNvSpPr>
            <p:nvPr/>
          </p:nvSpPr>
          <p:spPr bwMode="auto">
            <a:xfrm>
              <a:off x="2824" y="2168"/>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73" name="Text Box 88"/>
            <p:cNvSpPr txBox="1">
              <a:spLocks noChangeArrowheads="1"/>
            </p:cNvSpPr>
            <p:nvPr/>
          </p:nvSpPr>
          <p:spPr bwMode="auto">
            <a:xfrm>
              <a:off x="2822" y="2152"/>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2,0,2,0</a:t>
              </a:r>
            </a:p>
          </p:txBody>
        </p:sp>
        <p:sp>
          <p:nvSpPr>
            <p:cNvPr id="94274" name="Oval 101"/>
            <p:cNvSpPr>
              <a:spLocks noChangeArrowheads="1"/>
            </p:cNvSpPr>
            <p:nvPr/>
          </p:nvSpPr>
          <p:spPr bwMode="auto">
            <a:xfrm>
              <a:off x="3104" y="2776"/>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75" name="Text Box 102"/>
            <p:cNvSpPr txBox="1">
              <a:spLocks noChangeArrowheads="1"/>
            </p:cNvSpPr>
            <p:nvPr/>
          </p:nvSpPr>
          <p:spPr bwMode="auto">
            <a:xfrm>
              <a:off x="3102" y="2760"/>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2,0,2,1</a:t>
              </a:r>
            </a:p>
          </p:txBody>
        </p:sp>
        <p:sp>
          <p:nvSpPr>
            <p:cNvPr id="94276" name="Text Box 114"/>
            <p:cNvSpPr txBox="1">
              <a:spLocks noChangeArrowheads="1"/>
            </p:cNvSpPr>
            <p:nvPr/>
          </p:nvSpPr>
          <p:spPr bwMode="auto">
            <a:xfrm>
              <a:off x="2800" y="2472"/>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(2,0,2,0)</a:t>
              </a:r>
            </a:p>
          </p:txBody>
        </p:sp>
      </p:grpSp>
      <p:grpSp>
        <p:nvGrpSpPr>
          <p:cNvPr id="5" name="Group 122"/>
          <p:cNvGrpSpPr>
            <a:grpSpLocks/>
          </p:cNvGrpSpPr>
          <p:nvPr/>
        </p:nvGrpSpPr>
        <p:grpSpPr bwMode="auto">
          <a:xfrm>
            <a:off x="4556125" y="2755900"/>
            <a:ext cx="1492250" cy="1227138"/>
            <a:chOff x="2870" y="1736"/>
            <a:chExt cx="940" cy="773"/>
          </a:xfrm>
        </p:grpSpPr>
        <p:sp>
          <p:nvSpPr>
            <p:cNvPr id="94267" name="Oval 89"/>
            <p:cNvSpPr>
              <a:spLocks noChangeArrowheads="1"/>
            </p:cNvSpPr>
            <p:nvPr/>
          </p:nvSpPr>
          <p:spPr bwMode="auto">
            <a:xfrm>
              <a:off x="2872" y="175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68" name="Text Box 90"/>
            <p:cNvSpPr txBox="1">
              <a:spLocks noChangeArrowheads="1"/>
            </p:cNvSpPr>
            <p:nvPr/>
          </p:nvSpPr>
          <p:spPr bwMode="auto">
            <a:xfrm>
              <a:off x="2870" y="1736"/>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1,2,0,0</a:t>
              </a:r>
            </a:p>
          </p:txBody>
        </p:sp>
        <p:sp>
          <p:nvSpPr>
            <p:cNvPr id="94269" name="Oval 103"/>
            <p:cNvSpPr>
              <a:spLocks noChangeArrowheads="1"/>
            </p:cNvSpPr>
            <p:nvPr/>
          </p:nvSpPr>
          <p:spPr bwMode="auto">
            <a:xfrm>
              <a:off x="3264" y="2328"/>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70" name="Text Box 104"/>
            <p:cNvSpPr txBox="1">
              <a:spLocks noChangeArrowheads="1"/>
            </p:cNvSpPr>
            <p:nvPr/>
          </p:nvSpPr>
          <p:spPr bwMode="auto">
            <a:xfrm>
              <a:off x="3262" y="2312"/>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2,2,3,0</a:t>
              </a:r>
            </a:p>
          </p:txBody>
        </p:sp>
        <p:sp>
          <p:nvSpPr>
            <p:cNvPr id="94271" name="Text Box 115"/>
            <p:cNvSpPr txBox="1">
              <a:spLocks noChangeArrowheads="1"/>
            </p:cNvSpPr>
            <p:nvPr/>
          </p:nvSpPr>
          <p:spPr bwMode="auto">
            <a:xfrm>
              <a:off x="2960" y="1944"/>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(1,2,0,0)</a:t>
              </a:r>
            </a:p>
          </p:txBody>
        </p:sp>
      </p:grpSp>
      <p:grpSp>
        <p:nvGrpSpPr>
          <p:cNvPr id="6" name="Group 124"/>
          <p:cNvGrpSpPr>
            <a:grpSpLocks/>
          </p:cNvGrpSpPr>
          <p:nvPr/>
        </p:nvGrpSpPr>
        <p:grpSpPr bwMode="auto">
          <a:xfrm>
            <a:off x="6905625" y="2108200"/>
            <a:ext cx="1355725" cy="1849438"/>
            <a:chOff x="3718" y="1328"/>
            <a:chExt cx="854" cy="1165"/>
          </a:xfrm>
        </p:grpSpPr>
        <p:sp>
          <p:nvSpPr>
            <p:cNvPr id="94262" name="Oval 91"/>
            <p:cNvSpPr>
              <a:spLocks noChangeArrowheads="1"/>
            </p:cNvSpPr>
            <p:nvPr/>
          </p:nvSpPr>
          <p:spPr bwMode="auto">
            <a:xfrm>
              <a:off x="3726"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63" name="Text Box 92"/>
            <p:cNvSpPr txBox="1">
              <a:spLocks noChangeArrowheads="1"/>
            </p:cNvSpPr>
            <p:nvPr/>
          </p:nvSpPr>
          <p:spPr bwMode="auto">
            <a:xfrm>
              <a:off x="3718" y="1328"/>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dirty="0">
                  <a:solidFill>
                    <a:schemeClr val="hlink"/>
                  </a:solidFill>
                  <a:latin typeface="Helvetica" panose="020B0604020202020204" pitchFamily="34" charset="0"/>
                </a:rPr>
                <a:t>4,0,2,2</a:t>
              </a:r>
            </a:p>
          </p:txBody>
        </p:sp>
        <p:sp>
          <p:nvSpPr>
            <p:cNvPr id="94264" name="Oval 107"/>
            <p:cNvSpPr>
              <a:spLocks noChangeArrowheads="1"/>
            </p:cNvSpPr>
            <p:nvPr/>
          </p:nvSpPr>
          <p:spPr bwMode="auto">
            <a:xfrm>
              <a:off x="4032" y="231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65" name="Text Box 108"/>
            <p:cNvSpPr txBox="1">
              <a:spLocks noChangeArrowheads="1"/>
            </p:cNvSpPr>
            <p:nvPr/>
          </p:nvSpPr>
          <p:spPr bwMode="auto">
            <a:xfrm>
              <a:off x="4024" y="2296"/>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4,2,4,2</a:t>
              </a:r>
            </a:p>
          </p:txBody>
        </p:sp>
        <p:sp>
          <p:nvSpPr>
            <p:cNvPr id="94266" name="Text Box 116"/>
            <p:cNvSpPr txBox="1">
              <a:spLocks noChangeArrowheads="1"/>
            </p:cNvSpPr>
            <p:nvPr/>
          </p:nvSpPr>
          <p:spPr bwMode="auto">
            <a:xfrm>
              <a:off x="3736" y="1688"/>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(4,0,2,2)</a:t>
              </a:r>
            </a:p>
          </p:txBody>
        </p:sp>
      </p:grpSp>
      <p:grpSp>
        <p:nvGrpSpPr>
          <p:cNvPr id="10" name="Group 9"/>
          <p:cNvGrpSpPr>
            <a:grpSpLocks/>
          </p:cNvGrpSpPr>
          <p:nvPr/>
        </p:nvGrpSpPr>
        <p:grpSpPr bwMode="auto">
          <a:xfrm>
            <a:off x="5700715" y="2132013"/>
            <a:ext cx="1152129" cy="2409825"/>
            <a:chOff x="5700806" y="2132109"/>
            <a:chExt cx="1152600" cy="2409729"/>
          </a:xfrm>
        </p:grpSpPr>
        <p:sp>
          <p:nvSpPr>
            <p:cNvPr id="94257" name="Oval 93"/>
            <p:cNvSpPr>
              <a:spLocks noChangeArrowheads="1"/>
            </p:cNvSpPr>
            <p:nvPr/>
          </p:nvSpPr>
          <p:spPr bwMode="auto">
            <a:xfrm>
              <a:off x="5985439" y="42545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58" name="Text Box 94"/>
            <p:cNvSpPr txBox="1">
              <a:spLocks noChangeArrowheads="1"/>
            </p:cNvSpPr>
            <p:nvPr/>
          </p:nvSpPr>
          <p:spPr bwMode="auto">
            <a:xfrm>
              <a:off x="5982264" y="4229100"/>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2,0,2,2</a:t>
              </a:r>
            </a:p>
          </p:txBody>
        </p:sp>
        <p:sp>
          <p:nvSpPr>
            <p:cNvPr id="94259" name="Oval 105"/>
            <p:cNvSpPr>
              <a:spLocks noChangeArrowheads="1"/>
            </p:cNvSpPr>
            <p:nvPr/>
          </p:nvSpPr>
          <p:spPr bwMode="auto">
            <a:xfrm>
              <a:off x="6001695" y="215751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60" name="Text Box 106"/>
            <p:cNvSpPr txBox="1">
              <a:spLocks noChangeArrowheads="1"/>
            </p:cNvSpPr>
            <p:nvPr/>
          </p:nvSpPr>
          <p:spPr bwMode="auto">
            <a:xfrm>
              <a:off x="5983456" y="2132109"/>
              <a:ext cx="869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3,0,2,2</a:t>
              </a:r>
            </a:p>
          </p:txBody>
        </p:sp>
        <p:sp>
          <p:nvSpPr>
            <p:cNvPr id="94261" name="Text Box 117"/>
            <p:cNvSpPr txBox="1">
              <a:spLocks noChangeArrowheads="1"/>
            </p:cNvSpPr>
            <p:nvPr/>
          </p:nvSpPr>
          <p:spPr bwMode="auto">
            <a:xfrm>
              <a:off x="5700806" y="3238500"/>
              <a:ext cx="9652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(2,0,2,2)</a:t>
              </a:r>
            </a:p>
          </p:txBody>
        </p:sp>
      </p:grpSp>
      <p:grpSp>
        <p:nvGrpSpPr>
          <p:cNvPr id="8" name="Group 125"/>
          <p:cNvGrpSpPr>
            <a:grpSpLocks/>
          </p:cNvGrpSpPr>
          <p:nvPr/>
        </p:nvGrpSpPr>
        <p:grpSpPr bwMode="auto">
          <a:xfrm>
            <a:off x="7929611" y="3524250"/>
            <a:ext cx="1301759" cy="1114425"/>
            <a:chOff x="4452" y="2240"/>
            <a:chExt cx="820" cy="702"/>
          </a:xfrm>
        </p:grpSpPr>
        <p:sp>
          <p:nvSpPr>
            <p:cNvPr id="94252" name="Oval 109"/>
            <p:cNvSpPr>
              <a:spLocks noChangeArrowheads="1"/>
            </p:cNvSpPr>
            <p:nvPr/>
          </p:nvSpPr>
          <p:spPr bwMode="auto">
            <a:xfrm>
              <a:off x="4478" y="2760"/>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53" name="Text Box 110"/>
            <p:cNvSpPr txBox="1">
              <a:spLocks noChangeArrowheads="1"/>
            </p:cNvSpPr>
            <p:nvPr/>
          </p:nvSpPr>
          <p:spPr bwMode="auto">
            <a:xfrm>
              <a:off x="4452" y="2744"/>
              <a:ext cx="54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dirty="0">
                  <a:solidFill>
                    <a:schemeClr val="hlink"/>
                  </a:solidFill>
                  <a:latin typeface="Helvetica" panose="020B0604020202020204" pitchFamily="34" charset="0"/>
                </a:rPr>
                <a:t>2,0,2,3</a:t>
              </a:r>
            </a:p>
          </p:txBody>
        </p:sp>
        <p:sp>
          <p:nvSpPr>
            <p:cNvPr id="94254" name="Oval 111"/>
            <p:cNvSpPr>
              <a:spLocks noChangeArrowheads="1"/>
            </p:cNvSpPr>
            <p:nvPr/>
          </p:nvSpPr>
          <p:spPr bwMode="auto">
            <a:xfrm>
              <a:off x="4568" y="2256"/>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55" name="Text Box 112"/>
            <p:cNvSpPr txBox="1">
              <a:spLocks noChangeArrowheads="1"/>
            </p:cNvSpPr>
            <p:nvPr/>
          </p:nvSpPr>
          <p:spPr bwMode="auto">
            <a:xfrm>
              <a:off x="4566" y="2240"/>
              <a:ext cx="54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4,2,5,3</a:t>
              </a:r>
            </a:p>
          </p:txBody>
        </p:sp>
        <p:sp>
          <p:nvSpPr>
            <p:cNvPr id="94256" name="Text Box 118"/>
            <p:cNvSpPr txBox="1">
              <a:spLocks noChangeArrowheads="1"/>
            </p:cNvSpPr>
            <p:nvPr/>
          </p:nvSpPr>
          <p:spPr bwMode="auto">
            <a:xfrm>
              <a:off x="4664" y="2528"/>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accent2"/>
                  </a:solidFill>
                  <a:latin typeface="Helvetica" panose="020B0604020202020204" pitchFamily="34" charset="0"/>
                </a:rPr>
                <a:t>(2,0,2,3)</a:t>
              </a:r>
            </a:p>
          </p:txBody>
        </p:sp>
      </p:grpSp>
      <p:sp>
        <p:nvSpPr>
          <p:cNvPr id="94248" name="Oval 126"/>
          <p:cNvSpPr>
            <a:spLocks noChangeArrowheads="1"/>
          </p:cNvSpPr>
          <p:nvPr/>
        </p:nvSpPr>
        <p:spPr bwMode="auto">
          <a:xfrm>
            <a:off x="965200" y="5016500"/>
            <a:ext cx="838200" cy="2921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49" name="Text Box 127"/>
          <p:cNvSpPr txBox="1">
            <a:spLocks noChangeArrowheads="1"/>
          </p:cNvSpPr>
          <p:nvPr/>
        </p:nvSpPr>
        <p:spPr bwMode="auto">
          <a:xfrm>
            <a:off x="923925" y="4991100"/>
            <a:ext cx="958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1600" b="1">
                <a:solidFill>
                  <a:schemeClr val="hlink"/>
                </a:solidFill>
                <a:latin typeface="Helvetica" panose="020B0604020202020204" pitchFamily="34" charset="0"/>
              </a:rPr>
              <a:t>n,m,p,q</a:t>
            </a:r>
          </a:p>
        </p:txBody>
      </p:sp>
      <p:sp>
        <p:nvSpPr>
          <p:cNvPr id="571470" name="Oval 74"/>
          <p:cNvSpPr>
            <a:spLocks noChangeArrowheads="1"/>
          </p:cNvSpPr>
          <p:nvPr/>
        </p:nvSpPr>
        <p:spPr bwMode="auto">
          <a:xfrm>
            <a:off x="4340225" y="1700213"/>
            <a:ext cx="2528838" cy="1600200"/>
          </a:xfrm>
          <a:prstGeom prst="ellipse">
            <a:avLst/>
          </a:prstGeom>
          <a:noFill/>
          <a:ln w="12700">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0"/>
              </a:spcBef>
              <a:buClrTx/>
              <a:buSzTx/>
              <a:buFontTx/>
              <a:buNone/>
            </a:pPr>
            <a:endParaRPr lang="en-US" altLang="en-US" sz="1400">
              <a:solidFill>
                <a:schemeClr val="accent2"/>
              </a:solidFill>
              <a:latin typeface="Helvetica" panose="020B0604020202020204" pitchFamily="34" charset="0"/>
            </a:endParaRPr>
          </a:p>
        </p:txBody>
      </p:sp>
      <p:sp>
        <p:nvSpPr>
          <p:cNvPr id="94251" name="Text Box 3"/>
          <p:cNvSpPr txBox="1">
            <a:spLocks noChangeArrowheads="1"/>
          </p:cNvSpPr>
          <p:nvPr/>
        </p:nvSpPr>
        <p:spPr bwMode="auto">
          <a:xfrm>
            <a:off x="5956300" y="965200"/>
            <a:ext cx="3160713" cy="646113"/>
          </a:xfrm>
          <a:prstGeom prst="rect">
            <a:avLst/>
          </a:prstGeom>
          <a:noFill/>
          <a:ln w="12700">
            <a:solidFill>
              <a:srgbClr val="000000"/>
            </a:solidFill>
            <a:prstDash val="dash"/>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nSpc>
                <a:spcPct val="90000"/>
              </a:lnSpc>
              <a:spcBef>
                <a:spcPct val="50000"/>
              </a:spcBef>
              <a:buClrTx/>
              <a:buSzTx/>
              <a:buFontTx/>
              <a:buNone/>
            </a:pPr>
            <a:r>
              <a:rPr lang="en-US" altLang="en-US" sz="2000">
                <a:solidFill>
                  <a:schemeClr val="tx2"/>
                </a:solidFill>
                <a:latin typeface="Helvetica" panose="020B0604020202020204" pitchFamily="34" charset="0"/>
              </a:rPr>
              <a:t>logically concurrent events can be detected</a:t>
            </a:r>
          </a:p>
        </p:txBody>
      </p:sp>
      <p:sp>
        <p:nvSpPr>
          <p:cNvPr id="79" name="Rectangle 78"/>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0" name="Picture 79">
            <a:extLst>
              <a:ext uri="{FF2B5EF4-FFF2-40B4-BE49-F238E27FC236}">
                <a16:creationId xmlns:a16="http://schemas.microsoft.com/office/drawing/2014/main" id="{3C97FD9C-7D11-48E6-AADF-119EF751B2B1}"/>
              </a:ext>
            </a:extLst>
          </p:cNvPr>
          <p:cNvPicPr>
            <a:picLocks noChangeAspect="1"/>
          </p:cNvPicPr>
          <p:nvPr/>
        </p:nvPicPr>
        <p:blipFill>
          <a:blip r:embed="rId3"/>
          <a:stretch>
            <a:fillRect/>
          </a:stretch>
        </p:blipFill>
        <p:spPr>
          <a:xfrm>
            <a:off x="4789913" y="4757351"/>
            <a:ext cx="4327100" cy="20339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1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7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50938" y="214313"/>
            <a:ext cx="7793037" cy="847725"/>
          </a:xfrm>
        </p:spPr>
        <p:txBody>
          <a:bodyPr/>
          <a:lstStyle/>
          <a:p>
            <a:r>
              <a:rPr lang="en-US" altLang="en-US" sz="2400"/>
              <a:t>Vector clocks/timestamps </a:t>
            </a:r>
            <a:br>
              <a:rPr lang="en-US" altLang="en-US" sz="2400"/>
            </a:br>
            <a:r>
              <a:rPr lang="en-US" altLang="en-US" sz="2400"/>
              <a:t>	enable reasoning about causality</a:t>
            </a:r>
          </a:p>
        </p:txBody>
      </p:sp>
      <p:sp>
        <p:nvSpPr>
          <p:cNvPr id="96259" name="Rectangle 3"/>
          <p:cNvSpPr>
            <a:spLocks noGrp="1" noChangeArrowheads="1"/>
          </p:cNvSpPr>
          <p:nvPr>
            <p:ph type="body" idx="1"/>
          </p:nvPr>
        </p:nvSpPr>
        <p:spPr/>
        <p:txBody>
          <a:bodyPr/>
          <a:lstStyle/>
          <a:p>
            <a:endParaRPr lang="en-US" altLang="en-US"/>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270000"/>
            <a:ext cx="8983662" cy="673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1" name="Rectangle 5"/>
          <p:cNvSpPr>
            <a:spLocks noChangeArrowheads="1"/>
          </p:cNvSpPr>
          <p:nvPr/>
        </p:nvSpPr>
        <p:spPr bwMode="auto">
          <a:xfrm>
            <a:off x="242888" y="6088063"/>
            <a:ext cx="86995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chemeClr val="tx2"/>
                </a:solidFill>
              </a:rPr>
              <a:t>Events in the blue region are the causes leading to event B4, whereas those in the red region are the effects of event B4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847725"/>
          </a:xfrm>
        </p:spPr>
        <p:txBody>
          <a:bodyPr/>
          <a:lstStyle/>
          <a:p>
            <a:pPr eaLnBrk="1" hangingPunct="1"/>
            <a:r>
              <a:rPr lang="en-US" altLang="en-US"/>
              <a:t>Vector clocks: the formal definition</a:t>
            </a:r>
          </a:p>
        </p:txBody>
      </p:sp>
      <p:sp>
        <p:nvSpPr>
          <p:cNvPr id="97283" name="Rectangle 3"/>
          <p:cNvSpPr>
            <a:spLocks noGrp="1" noChangeArrowheads="1"/>
          </p:cNvSpPr>
          <p:nvPr>
            <p:ph type="body" idx="1"/>
          </p:nvPr>
        </p:nvSpPr>
        <p:spPr>
          <a:xfrm>
            <a:off x="158750" y="1284288"/>
            <a:ext cx="8923338" cy="5573712"/>
          </a:xfrm>
          <a:solidFill>
            <a:schemeClr val="bg1"/>
          </a:solidFill>
        </p:spPr>
        <p:txBody>
          <a:bodyPr/>
          <a:lstStyle/>
          <a:p>
            <a:pPr eaLnBrk="1" hangingPunct="1">
              <a:lnSpc>
                <a:spcPct val="90000"/>
              </a:lnSpc>
            </a:pPr>
            <a:r>
              <a:rPr lang="en-US" altLang="en-US" sz="2400" dirty="0"/>
              <a:t>Each process </a:t>
            </a:r>
            <a:r>
              <a:rPr lang="en-US" altLang="en-US" sz="2400" i="1" dirty="0"/>
              <a:t>P</a:t>
            </a:r>
            <a:r>
              <a:rPr lang="en-US" altLang="en-US" sz="2400" i="1" baseline="-25000" dirty="0"/>
              <a:t>i</a:t>
            </a:r>
            <a:r>
              <a:rPr lang="en-US" altLang="en-US" sz="2400" i="1" dirty="0"/>
              <a:t> </a:t>
            </a:r>
            <a:r>
              <a:rPr lang="en-US" altLang="en-US" sz="2400" dirty="0"/>
              <a:t>has an array </a:t>
            </a:r>
            <a:r>
              <a:rPr lang="en-US" altLang="en-US" sz="2400" i="1" dirty="0" err="1"/>
              <a:t>VC</a:t>
            </a:r>
            <a:r>
              <a:rPr lang="en-US" altLang="en-US" sz="2400" i="1" baseline="-25000" dirty="0" err="1"/>
              <a:t>i</a:t>
            </a:r>
            <a:r>
              <a:rPr lang="en-US" altLang="en-US" sz="2400" i="1" dirty="0"/>
              <a:t> </a:t>
            </a:r>
            <a:r>
              <a:rPr lang="en-US" altLang="en-US" sz="2400" dirty="0"/>
              <a:t>[1..</a:t>
            </a:r>
            <a:r>
              <a:rPr lang="en-US" altLang="en-US" sz="2400" i="1" dirty="0"/>
              <a:t>n</a:t>
            </a:r>
            <a:r>
              <a:rPr lang="en-US" altLang="en-US" sz="2400" dirty="0"/>
              <a:t>] of clocks </a:t>
            </a:r>
            <a:r>
              <a:rPr lang="en-US" altLang="en-US" sz="1800" dirty="0"/>
              <a:t>(all initially at 0) </a:t>
            </a:r>
            <a:endParaRPr lang="en-US" altLang="en-US" sz="2400" dirty="0"/>
          </a:p>
          <a:p>
            <a:pPr lvl="1" eaLnBrk="1" hangingPunct="1">
              <a:lnSpc>
                <a:spcPct val="90000"/>
              </a:lnSpc>
            </a:pPr>
            <a:r>
              <a:rPr lang="en-US" altLang="en-US" sz="2000" i="1" dirty="0" err="1"/>
              <a:t>VC</a:t>
            </a:r>
            <a:r>
              <a:rPr lang="en-US" altLang="en-US" sz="2000" i="1" baseline="-25000" dirty="0" err="1"/>
              <a:t>i</a:t>
            </a:r>
            <a:r>
              <a:rPr lang="en-US" altLang="en-US" sz="2000" i="1" dirty="0"/>
              <a:t> </a:t>
            </a:r>
            <a:r>
              <a:rPr lang="en-US" altLang="en-US" sz="2000" dirty="0"/>
              <a:t>[j] denotes the number of events that process </a:t>
            </a:r>
            <a:r>
              <a:rPr lang="en-US" altLang="en-US" sz="2000" i="1" dirty="0"/>
              <a:t>P</a:t>
            </a:r>
            <a:r>
              <a:rPr lang="en-US" altLang="en-US" sz="2000" i="1" baseline="-25000" dirty="0"/>
              <a:t>i</a:t>
            </a:r>
            <a:r>
              <a:rPr lang="en-US" altLang="en-US" sz="2000" i="1" dirty="0"/>
              <a:t> </a:t>
            </a:r>
            <a:r>
              <a:rPr lang="en-US" altLang="en-US" sz="2000" dirty="0"/>
              <a:t>knows have taken place at process </a:t>
            </a:r>
            <a:r>
              <a:rPr lang="en-US" altLang="en-US" sz="2000" i="1" dirty="0" err="1"/>
              <a:t>P</a:t>
            </a:r>
            <a:r>
              <a:rPr lang="en-US" altLang="en-US" sz="2000" i="1" baseline="-25000" dirty="0" err="1"/>
              <a:t>j</a:t>
            </a:r>
            <a:r>
              <a:rPr lang="en-US" altLang="en-US" sz="2000" dirty="0"/>
              <a:t>.</a:t>
            </a:r>
          </a:p>
          <a:p>
            <a:pPr eaLnBrk="1" hangingPunct="1">
              <a:lnSpc>
                <a:spcPct val="90000"/>
              </a:lnSpc>
            </a:pPr>
            <a:r>
              <a:rPr lang="en-US" altLang="en-US" sz="2400" i="1" dirty="0"/>
              <a:t>P</a:t>
            </a:r>
            <a:r>
              <a:rPr lang="en-US" altLang="en-US" sz="2400" i="1" baseline="-25000" dirty="0"/>
              <a:t>i</a:t>
            </a:r>
            <a:r>
              <a:rPr lang="en-US" altLang="en-US" sz="2400" i="1" dirty="0"/>
              <a:t>  </a:t>
            </a:r>
            <a:r>
              <a:rPr lang="en-US" altLang="en-US" sz="2400" dirty="0"/>
              <a:t>increments</a:t>
            </a:r>
            <a:r>
              <a:rPr lang="en-US" altLang="en-US" sz="2400" i="1" dirty="0"/>
              <a:t> </a:t>
            </a:r>
            <a:r>
              <a:rPr lang="en-US" altLang="en-US" sz="2400" i="1" dirty="0" err="1"/>
              <a:t>VC</a:t>
            </a:r>
            <a:r>
              <a:rPr lang="en-US" altLang="en-US" sz="2400" i="1" baseline="-25000" dirty="0" err="1"/>
              <a:t>i</a:t>
            </a:r>
            <a:r>
              <a:rPr lang="en-US" altLang="en-US" sz="2400" i="1" dirty="0"/>
              <a:t> </a:t>
            </a:r>
            <a:r>
              <a:rPr lang="en-US" altLang="en-US" sz="2400" dirty="0"/>
              <a:t>[</a:t>
            </a:r>
            <a:r>
              <a:rPr lang="en-US" altLang="en-US" sz="2400" dirty="0" err="1"/>
              <a:t>i</a:t>
            </a:r>
            <a:r>
              <a:rPr lang="en-US" altLang="en-US" sz="2400" dirty="0"/>
              <a:t>]: when an event occurs  </a:t>
            </a:r>
          </a:p>
          <a:p>
            <a:pPr lvl="1" eaLnBrk="1" hangingPunct="1">
              <a:lnSpc>
                <a:spcPct val="90000"/>
              </a:lnSpc>
            </a:pPr>
            <a:r>
              <a:rPr lang="en-US" altLang="en-US" sz="2000" dirty="0"/>
              <a:t>local event, message sending, message receiving</a:t>
            </a:r>
          </a:p>
          <a:p>
            <a:pPr lvl="1" eaLnBrk="1" hangingPunct="1">
              <a:lnSpc>
                <a:spcPct val="90000"/>
              </a:lnSpc>
            </a:pPr>
            <a:r>
              <a:rPr lang="en-US" altLang="en-US" sz="2000" dirty="0"/>
              <a:t>timestamp of the event is vector value</a:t>
            </a:r>
          </a:p>
          <a:p>
            <a:pPr eaLnBrk="1" hangingPunct="1">
              <a:lnSpc>
                <a:spcPct val="90000"/>
              </a:lnSpc>
            </a:pPr>
            <a:endParaRPr lang="en-US" altLang="en-US" sz="2400" dirty="0"/>
          </a:p>
          <a:p>
            <a:pPr eaLnBrk="1" hangingPunct="1">
              <a:lnSpc>
                <a:spcPct val="90000"/>
              </a:lnSpc>
            </a:pPr>
            <a:r>
              <a:rPr lang="en-US" altLang="en-US" sz="2400" dirty="0"/>
              <a:t>When </a:t>
            </a:r>
            <a:r>
              <a:rPr lang="en-US" altLang="en-US" sz="2400" dirty="0">
                <a:solidFill>
                  <a:schemeClr val="folHlink"/>
                </a:solidFill>
              </a:rPr>
              <a:t>sending </a:t>
            </a:r>
          </a:p>
          <a:p>
            <a:pPr lvl="1" eaLnBrk="1" hangingPunct="1">
              <a:lnSpc>
                <a:spcPct val="90000"/>
              </a:lnSpc>
            </a:pPr>
            <a:r>
              <a:rPr lang="en-US" altLang="en-US" sz="2000" dirty="0"/>
              <a:t>Messages sent by </a:t>
            </a:r>
            <a:r>
              <a:rPr lang="en-US" altLang="en-US" sz="2000" i="1" dirty="0" err="1"/>
              <a:t>VC</a:t>
            </a:r>
            <a:r>
              <a:rPr lang="en-US" altLang="en-US" sz="2000" i="1" baseline="-25000" dirty="0" err="1"/>
              <a:t>i</a:t>
            </a:r>
            <a:r>
              <a:rPr lang="en-US" altLang="en-US" sz="2000" i="1" dirty="0"/>
              <a:t>  </a:t>
            </a:r>
            <a:r>
              <a:rPr lang="en-US" altLang="en-US" sz="2000" dirty="0"/>
              <a:t>includes a </a:t>
            </a:r>
            <a:r>
              <a:rPr lang="en-US" altLang="en-US" sz="2000" b="1" dirty="0"/>
              <a:t>vector timestamp </a:t>
            </a:r>
            <a:r>
              <a:rPr lang="en-US" altLang="en-US" sz="2000" i="1" dirty="0" err="1"/>
              <a:t>vt</a:t>
            </a:r>
            <a:r>
              <a:rPr lang="en-US" altLang="en-US" sz="2000" dirty="0"/>
              <a:t>(</a:t>
            </a:r>
            <a:r>
              <a:rPr lang="en-US" altLang="en-US" sz="2000" i="1" dirty="0"/>
              <a:t>m</a:t>
            </a:r>
            <a:r>
              <a:rPr lang="en-US" altLang="en-US" sz="2000" dirty="0"/>
              <a:t>). </a:t>
            </a:r>
          </a:p>
          <a:p>
            <a:pPr lvl="1" eaLnBrk="1" hangingPunct="1">
              <a:lnSpc>
                <a:spcPct val="90000"/>
              </a:lnSpc>
            </a:pPr>
            <a:r>
              <a:rPr lang="en-US" altLang="en-US" sz="2000" dirty="0"/>
              <a:t>Result: upon arrival, recipient knows </a:t>
            </a:r>
            <a:r>
              <a:rPr lang="en-US" altLang="en-US" sz="2000" i="1" dirty="0"/>
              <a:t>P</a:t>
            </a:r>
            <a:r>
              <a:rPr lang="en-US" altLang="en-US" sz="2000" i="1" baseline="-25000" dirty="0"/>
              <a:t>i</a:t>
            </a:r>
            <a:r>
              <a:rPr lang="en-US" altLang="en-US" sz="2000" dirty="0"/>
              <a:t>’s timestamp.</a:t>
            </a:r>
          </a:p>
          <a:p>
            <a:pPr eaLnBrk="1" hangingPunct="1">
              <a:lnSpc>
                <a:spcPct val="90000"/>
              </a:lnSpc>
            </a:pPr>
            <a:r>
              <a:rPr lang="en-US" altLang="en-US" sz="2400" dirty="0"/>
              <a:t>When </a:t>
            </a:r>
            <a:r>
              <a:rPr lang="en-US" altLang="en-US" sz="2400" i="1" dirty="0" err="1"/>
              <a:t>P</a:t>
            </a:r>
            <a:r>
              <a:rPr lang="en-US" altLang="en-US" sz="2400" i="1" baseline="-25000" dirty="0" err="1"/>
              <a:t>j</a:t>
            </a:r>
            <a:r>
              <a:rPr lang="en-US" altLang="en-US" sz="2400" i="1" dirty="0"/>
              <a:t> </a:t>
            </a:r>
            <a:r>
              <a:rPr lang="en-US" altLang="en-US" sz="2400" dirty="0">
                <a:solidFill>
                  <a:schemeClr val="folHlink"/>
                </a:solidFill>
              </a:rPr>
              <a:t>receives</a:t>
            </a:r>
            <a:r>
              <a:rPr lang="en-US" altLang="en-US" sz="2400" dirty="0"/>
              <a:t> a </a:t>
            </a:r>
            <a:r>
              <a:rPr lang="en-US" altLang="en-US" sz="2400" dirty="0" err="1"/>
              <a:t>msg</a:t>
            </a:r>
            <a:r>
              <a:rPr lang="en-US" altLang="en-US" sz="2400" dirty="0"/>
              <a:t> from </a:t>
            </a:r>
            <a:r>
              <a:rPr lang="en-US" altLang="en-US" sz="2400" i="1" dirty="0"/>
              <a:t>P</a:t>
            </a:r>
            <a:r>
              <a:rPr lang="en-US" altLang="en-US" sz="2400" i="1" baseline="-25000" dirty="0"/>
              <a:t>i</a:t>
            </a:r>
            <a:r>
              <a:rPr lang="en-US" altLang="en-US" sz="2400" i="1" dirty="0"/>
              <a:t> </a:t>
            </a:r>
            <a:r>
              <a:rPr lang="en-US" altLang="en-US" sz="2400" dirty="0"/>
              <a:t>with vector timestamp </a:t>
            </a:r>
            <a:r>
              <a:rPr lang="en-US" altLang="en-US" sz="2400" i="1" dirty="0" err="1"/>
              <a:t>ts</a:t>
            </a:r>
            <a:r>
              <a:rPr lang="en-US" altLang="en-US" sz="2400" dirty="0"/>
              <a:t>(</a:t>
            </a:r>
            <a:r>
              <a:rPr lang="en-US" altLang="en-US" sz="2400" i="1" dirty="0"/>
              <a:t>m</a:t>
            </a:r>
            <a:r>
              <a:rPr lang="en-US" altLang="en-US" sz="2400" dirty="0"/>
              <a:t>):</a:t>
            </a:r>
          </a:p>
          <a:p>
            <a:pPr lvl="1" eaLnBrk="1" hangingPunct="1">
              <a:lnSpc>
                <a:spcPct val="90000"/>
              </a:lnSpc>
            </a:pPr>
            <a:r>
              <a:rPr lang="en-US" altLang="en-US" sz="2000" dirty="0"/>
              <a:t>for k ≠ j: update each </a:t>
            </a:r>
            <a:r>
              <a:rPr lang="en-US" altLang="en-US" sz="2000" i="1" dirty="0" err="1"/>
              <a:t>VC</a:t>
            </a:r>
            <a:r>
              <a:rPr lang="en-US" altLang="en-US" sz="2000" i="1" baseline="-25000" dirty="0" err="1"/>
              <a:t>j</a:t>
            </a:r>
            <a:r>
              <a:rPr lang="en-US" altLang="en-US" sz="2000" i="1" dirty="0"/>
              <a:t> </a:t>
            </a:r>
            <a:r>
              <a:rPr lang="en-US" altLang="en-US" sz="2000" dirty="0"/>
              <a:t>[</a:t>
            </a:r>
            <a:r>
              <a:rPr lang="en-US" altLang="en-US" sz="2000" i="1" dirty="0"/>
              <a:t>k</a:t>
            </a:r>
            <a:r>
              <a:rPr lang="en-US" altLang="en-US" sz="2000" dirty="0"/>
              <a:t>] to max{</a:t>
            </a:r>
            <a:r>
              <a:rPr lang="en-US" altLang="en-US" sz="2000" i="1" dirty="0" err="1"/>
              <a:t>VC</a:t>
            </a:r>
            <a:r>
              <a:rPr lang="en-US" altLang="en-US" sz="2000" i="1" baseline="-25000" dirty="0" err="1"/>
              <a:t>j</a:t>
            </a:r>
            <a:r>
              <a:rPr lang="en-US" altLang="en-US" sz="2000" i="1" dirty="0"/>
              <a:t> </a:t>
            </a:r>
            <a:r>
              <a:rPr lang="en-US" altLang="en-US" sz="2000" dirty="0"/>
              <a:t>[</a:t>
            </a:r>
            <a:r>
              <a:rPr lang="en-US" altLang="en-US" sz="2000" i="1" dirty="0"/>
              <a:t>k</a:t>
            </a:r>
            <a:r>
              <a:rPr lang="en-US" altLang="en-US" sz="2000" dirty="0"/>
              <a:t>], </a:t>
            </a:r>
            <a:r>
              <a:rPr lang="en-US" altLang="en-US" sz="2000" i="1" dirty="0" err="1"/>
              <a:t>ts</a:t>
            </a:r>
            <a:r>
              <a:rPr lang="en-US" altLang="en-US" sz="2000" dirty="0"/>
              <a:t>(</a:t>
            </a:r>
            <a:r>
              <a:rPr lang="en-US" altLang="en-US" sz="2000" i="1" dirty="0"/>
              <a:t>m</a:t>
            </a:r>
            <a:r>
              <a:rPr lang="en-US" altLang="en-US" sz="2000" dirty="0"/>
              <a:t>)[</a:t>
            </a:r>
            <a:r>
              <a:rPr lang="en-US" altLang="en-US" sz="2000" i="1" dirty="0"/>
              <a:t>k</a:t>
            </a:r>
            <a:r>
              <a:rPr lang="en-US" altLang="en-US" sz="2000" dirty="0"/>
              <a:t>]}</a:t>
            </a:r>
          </a:p>
          <a:p>
            <a:pPr lvl="1" eaLnBrk="1" hangingPunct="1">
              <a:lnSpc>
                <a:spcPct val="90000"/>
              </a:lnSpc>
            </a:pPr>
            <a:endParaRPr lang="en-US" altLang="en-US" sz="2000" b="1" dirty="0"/>
          </a:p>
          <a:p>
            <a:pPr lvl="1" eaLnBrk="1" hangingPunct="1">
              <a:lnSpc>
                <a:spcPct val="90000"/>
              </a:lnSpc>
            </a:pPr>
            <a:endParaRPr lang="en-US" altLang="en-US" sz="1800" b="1" dirty="0"/>
          </a:p>
          <a:p>
            <a:pPr eaLnBrk="1" hangingPunct="1">
              <a:lnSpc>
                <a:spcPct val="90000"/>
              </a:lnSpc>
              <a:buFont typeface="Wingdings" panose="05000000000000000000" pitchFamily="2" charset="2"/>
              <a:buNone/>
            </a:pPr>
            <a:r>
              <a:rPr lang="en-US" altLang="en-US" sz="2400" b="1" dirty="0"/>
              <a:t>Note: </a:t>
            </a:r>
            <a:r>
              <a:rPr lang="en-US" altLang="en-US" sz="2000" dirty="0"/>
              <a:t>vector timestamps require a static notion of system membership</a:t>
            </a:r>
            <a:endParaRPr lang="en-US" altLang="en-US" sz="2400" b="1" dirty="0"/>
          </a:p>
          <a:p>
            <a:pPr eaLnBrk="1" hangingPunct="1">
              <a:lnSpc>
                <a:spcPct val="90000"/>
              </a:lnSpc>
            </a:pPr>
            <a:endParaRPr lang="en-US"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7"/>
          <p:cNvSpPr>
            <a:spLocks noGrp="1" noChangeArrowheads="1"/>
          </p:cNvSpPr>
          <p:nvPr>
            <p:ph type="title" idx="4294967295"/>
          </p:nvPr>
        </p:nvSpPr>
        <p:spPr>
          <a:xfrm>
            <a:off x="1444625" y="403225"/>
            <a:ext cx="4886325" cy="461963"/>
          </a:xfrm>
        </p:spPr>
        <p:txBody>
          <a:bodyPr wrap="none" lIns="41275" tIns="17462" rIns="41275" bIns="17462" anchor="t">
            <a:spAutoFit/>
          </a:bodyPr>
          <a:lstStyle/>
          <a:p>
            <a:pPr eaLnBrk="1" hangingPunct="1"/>
            <a:r>
              <a:rPr lang="en-US" altLang="en-US">
                <a:solidFill>
                  <a:schemeClr val="bg2"/>
                </a:solidFill>
              </a:rPr>
              <a:t>Comparing vector timestamps </a:t>
            </a:r>
          </a:p>
        </p:txBody>
      </p:sp>
      <p:sp>
        <p:nvSpPr>
          <p:cNvPr id="99331" name="Rectangle 8"/>
          <p:cNvSpPr>
            <a:spLocks noGrp="1" noChangeArrowheads="1"/>
          </p:cNvSpPr>
          <p:nvPr>
            <p:ph type="body" idx="4294967295"/>
          </p:nvPr>
        </p:nvSpPr>
        <p:spPr>
          <a:xfrm>
            <a:off x="752475" y="1419225"/>
            <a:ext cx="7899400" cy="4705350"/>
          </a:xfrm>
        </p:spPr>
        <p:txBody>
          <a:bodyPr lIns="92075" tIns="46038" rIns="92075" bIns="46038"/>
          <a:lstStyle/>
          <a:p>
            <a:pPr marL="285750" indent="-285750" eaLnBrk="1" hangingPunct="1">
              <a:buClr>
                <a:schemeClr val="tx1"/>
              </a:buClr>
              <a:buFont typeface="Wingdings" panose="05000000000000000000" pitchFamily="2" charset="2"/>
              <a:buNone/>
            </a:pPr>
            <a:endParaRPr lang="en-US" altLang="en-US" dirty="0">
              <a:solidFill>
                <a:schemeClr val="hlink"/>
              </a:solidFill>
            </a:endParaRPr>
          </a:p>
          <a:p>
            <a:pPr marL="285750" indent="-285750" eaLnBrk="1" hangingPunct="1">
              <a:buClr>
                <a:schemeClr val="tx1"/>
              </a:buClr>
              <a:buFont typeface="Wingdings" panose="05000000000000000000" pitchFamily="2" charset="2"/>
              <a:buNone/>
            </a:pPr>
            <a:r>
              <a:rPr lang="en-US" altLang="en-US" sz="2400" dirty="0">
                <a:solidFill>
                  <a:schemeClr val="hlink"/>
                </a:solidFill>
              </a:rPr>
              <a:t>Notation</a:t>
            </a:r>
          </a:p>
          <a:p>
            <a:pPr marL="285750" indent="-285750" eaLnBrk="1" hangingPunct="1">
              <a:buClr>
                <a:schemeClr val="tx1"/>
              </a:buClr>
              <a:buFont typeface="Wingdings" panose="05000000000000000000" pitchFamily="2" charset="2"/>
              <a:buChar char="v"/>
            </a:pPr>
            <a:r>
              <a:rPr lang="en-US" altLang="en-US" sz="2400" dirty="0"/>
              <a:t>VT</a:t>
            </a:r>
            <a:r>
              <a:rPr lang="en-US" altLang="en-US" sz="2400" baseline="-25000" dirty="0"/>
              <a:t>1</a:t>
            </a:r>
            <a:r>
              <a:rPr lang="en-US" altLang="en-US" sz="2400" dirty="0"/>
              <a:t> &lt; VT</a:t>
            </a:r>
            <a:r>
              <a:rPr lang="en-US" altLang="en-US" sz="2400" baseline="-25000" dirty="0"/>
              <a:t>2</a:t>
            </a:r>
            <a:r>
              <a:rPr lang="en-US" altLang="en-US" sz="2400" dirty="0"/>
              <a:t>, </a:t>
            </a:r>
          </a:p>
          <a:p>
            <a:pPr marL="285750" indent="-285750" eaLnBrk="1" hangingPunct="1">
              <a:buClr>
                <a:schemeClr val="tx1"/>
              </a:buClr>
              <a:buFont typeface="Wingdings" panose="05000000000000000000" pitchFamily="2" charset="2"/>
              <a:buNone/>
            </a:pPr>
            <a:r>
              <a:rPr lang="en-US" altLang="en-US" sz="2400" dirty="0"/>
              <a:t>		</a:t>
            </a:r>
            <a:r>
              <a:rPr lang="en-US" altLang="en-US" sz="2400" i="1" dirty="0" err="1"/>
              <a:t>iff</a:t>
            </a:r>
            <a:r>
              <a:rPr lang="en-US" altLang="en-US" sz="2400" dirty="0"/>
              <a:t>   </a:t>
            </a:r>
            <a:r>
              <a:rPr lang="en-US" altLang="en-US" sz="2400" dirty="0" err="1"/>
              <a:t>forall</a:t>
            </a:r>
            <a:r>
              <a:rPr lang="en-US" altLang="en-US" sz="2400" dirty="0"/>
              <a:t> </a:t>
            </a:r>
            <a:r>
              <a:rPr lang="en-US" altLang="en-US" sz="2400" dirty="0">
                <a:sym typeface="Symbol" panose="05050102010706020507" pitchFamily="18" charset="2"/>
              </a:rPr>
              <a:t>j (1 </a:t>
            </a:r>
            <a:r>
              <a:rPr lang="en-US" altLang="en-US" sz="2400" dirty="0"/>
              <a:t>≤</a:t>
            </a:r>
            <a:r>
              <a:rPr lang="en-US" altLang="en-US" sz="2400" dirty="0">
                <a:sym typeface="Symbol" panose="05050102010706020507" pitchFamily="18" charset="2"/>
              </a:rPr>
              <a:t> j </a:t>
            </a:r>
            <a:r>
              <a:rPr lang="en-US" altLang="en-US" sz="2400" dirty="0"/>
              <a:t>≤</a:t>
            </a:r>
            <a:r>
              <a:rPr lang="en-US" altLang="en-US" sz="2400" dirty="0">
                <a:sym typeface="Symbol" panose="05050102010706020507" pitchFamily="18" charset="2"/>
              </a:rPr>
              <a:t> n) such that VT</a:t>
            </a:r>
            <a:r>
              <a:rPr lang="en-US" altLang="en-US" sz="2400" baseline="-25000" dirty="0">
                <a:sym typeface="Symbol" panose="05050102010706020507" pitchFamily="18" charset="2"/>
              </a:rPr>
              <a:t>1</a:t>
            </a:r>
            <a:r>
              <a:rPr lang="en-US" altLang="en-US" sz="2400" dirty="0">
                <a:sym typeface="Symbol" panose="05050102010706020507" pitchFamily="18" charset="2"/>
              </a:rPr>
              <a:t>[j] </a:t>
            </a:r>
            <a:r>
              <a:rPr lang="en-US" altLang="en-US" sz="2400" dirty="0">
                <a:latin typeface="Times New Roman" panose="02020603050405020304" pitchFamily="18" charset="0"/>
                <a:sym typeface="Symbol" panose="05050102010706020507" pitchFamily="18" charset="2"/>
              </a:rPr>
              <a:t>≤</a:t>
            </a:r>
            <a:r>
              <a:rPr lang="en-US" altLang="en-US" sz="2400" dirty="0">
                <a:sym typeface="Symbol" panose="05050102010706020507" pitchFamily="18" charset="2"/>
              </a:rPr>
              <a:t> VT</a:t>
            </a:r>
            <a:r>
              <a:rPr lang="en-US" altLang="en-US" sz="2400" baseline="-25000" dirty="0">
                <a:sym typeface="Symbol" panose="05050102010706020507" pitchFamily="18" charset="2"/>
              </a:rPr>
              <a:t>2</a:t>
            </a:r>
            <a:r>
              <a:rPr lang="en-US" altLang="en-US" sz="2400" dirty="0">
                <a:sym typeface="Symbol" panose="05050102010706020507" pitchFamily="18" charset="2"/>
              </a:rPr>
              <a:t> [j]</a:t>
            </a:r>
          </a:p>
          <a:p>
            <a:pPr marL="285750" indent="-285750" eaLnBrk="1" hangingPunct="1">
              <a:buClr>
                <a:schemeClr val="tx1"/>
              </a:buClr>
              <a:buFont typeface="Wingdings" panose="05000000000000000000" pitchFamily="2" charset="2"/>
              <a:buNone/>
            </a:pPr>
            <a:r>
              <a:rPr lang="en-US" altLang="en-US" sz="2400" dirty="0"/>
              <a:t>			and </a:t>
            </a:r>
          </a:p>
          <a:p>
            <a:pPr marL="285750" indent="-285750" eaLnBrk="1" hangingPunct="1">
              <a:buClr>
                <a:schemeClr val="tx1"/>
              </a:buClr>
              <a:buFont typeface="Wingdings" panose="05000000000000000000" pitchFamily="2" charset="2"/>
              <a:buNone/>
            </a:pPr>
            <a:r>
              <a:rPr lang="en-US" altLang="en-US" sz="2400" dirty="0"/>
              <a:t>		      </a:t>
            </a:r>
            <a:r>
              <a:rPr lang="en-US" altLang="en-US" sz="2400" dirty="0">
                <a:latin typeface="Traditional Arabic" pitchFamily="2" charset="0"/>
                <a:cs typeface="Traditional Arabic" pitchFamily="2" charset="0"/>
              </a:rPr>
              <a:t> </a:t>
            </a:r>
            <a:r>
              <a:rPr lang="en-US" altLang="en-US" sz="2400" dirty="0">
                <a:sym typeface="Symbol" panose="05050102010706020507" pitchFamily="18" charset="2"/>
              </a:rPr>
              <a:t>exists  j (1 </a:t>
            </a:r>
            <a:r>
              <a:rPr lang="en-US" altLang="en-US" sz="2400" dirty="0"/>
              <a:t>≤</a:t>
            </a:r>
            <a:r>
              <a:rPr lang="en-US" altLang="en-US" sz="2400" dirty="0">
                <a:sym typeface="Symbol" panose="05050102010706020507" pitchFamily="18" charset="2"/>
              </a:rPr>
              <a:t> j </a:t>
            </a:r>
            <a:r>
              <a:rPr lang="en-US" altLang="en-US" sz="2400" dirty="0"/>
              <a:t>≤</a:t>
            </a:r>
            <a:r>
              <a:rPr lang="en-US" altLang="en-US" sz="2400" dirty="0">
                <a:sym typeface="Symbol" panose="05050102010706020507" pitchFamily="18" charset="2"/>
              </a:rPr>
              <a:t> n) such that VT</a:t>
            </a:r>
            <a:r>
              <a:rPr lang="en-US" altLang="en-US" sz="2400" baseline="-25000" dirty="0">
                <a:sym typeface="Symbol" panose="05050102010706020507" pitchFamily="18" charset="2"/>
              </a:rPr>
              <a:t>1</a:t>
            </a:r>
            <a:r>
              <a:rPr lang="en-US" altLang="en-US" sz="2400" dirty="0">
                <a:sym typeface="Symbol" panose="05050102010706020507" pitchFamily="18" charset="2"/>
              </a:rPr>
              <a:t>[j] &lt; VT</a:t>
            </a:r>
            <a:r>
              <a:rPr lang="en-US" altLang="en-US" sz="2400" baseline="-25000" dirty="0">
                <a:sym typeface="Symbol" panose="05050102010706020507" pitchFamily="18" charset="2"/>
              </a:rPr>
              <a:t>2</a:t>
            </a:r>
            <a:r>
              <a:rPr lang="en-US" altLang="en-US" sz="2400" dirty="0">
                <a:sym typeface="Symbol" panose="05050102010706020507" pitchFamily="18" charset="2"/>
              </a:rPr>
              <a:t> [j]</a:t>
            </a:r>
          </a:p>
          <a:p>
            <a:pPr marL="285750" indent="-285750" eaLnBrk="1" hangingPunct="1">
              <a:buClr>
                <a:schemeClr val="tx1"/>
              </a:buClr>
              <a:buFont typeface="Wingdings" panose="05000000000000000000" pitchFamily="2" charset="2"/>
              <a:buChar char="v"/>
            </a:pPr>
            <a:endParaRPr lang="en-US" altLang="en-US" dirty="0">
              <a:solidFill>
                <a:schemeClr val="hlink"/>
              </a:solidFill>
            </a:endParaRPr>
          </a:p>
          <a:p>
            <a:pPr marL="285750" indent="-285750" eaLnBrk="1" hangingPunct="1">
              <a:buClr>
                <a:schemeClr val="tx1"/>
              </a:buClr>
              <a:buFont typeface="Wingdings" panose="05000000000000000000" pitchFamily="2" charset="2"/>
              <a:buChar char="v"/>
            </a:pPr>
            <a:r>
              <a:rPr lang="en-US" altLang="en-US" sz="2400" dirty="0"/>
              <a:t>VT</a:t>
            </a:r>
            <a:r>
              <a:rPr lang="en-US" altLang="en-US" sz="2400" baseline="-25000" dirty="0"/>
              <a:t>1</a:t>
            </a:r>
            <a:r>
              <a:rPr lang="en-US" altLang="en-US" sz="2400" dirty="0"/>
              <a:t> is </a:t>
            </a:r>
            <a:r>
              <a:rPr lang="en-US" altLang="en-US" sz="2400" dirty="0">
                <a:solidFill>
                  <a:schemeClr val="hlink"/>
                </a:solidFill>
              </a:rPr>
              <a:t>concurrent</a:t>
            </a:r>
            <a:r>
              <a:rPr lang="en-US" altLang="en-US" sz="2400" dirty="0"/>
              <a:t> with VT</a:t>
            </a:r>
            <a:r>
              <a:rPr lang="en-US" altLang="en-US" sz="2400" baseline="-25000" dirty="0"/>
              <a:t>2</a:t>
            </a:r>
          </a:p>
          <a:p>
            <a:pPr marL="285750" indent="-285750" eaLnBrk="1" hangingPunct="1">
              <a:buClr>
                <a:schemeClr val="tx1"/>
              </a:buClr>
              <a:buFont typeface="Wingdings" panose="05000000000000000000" pitchFamily="2" charset="2"/>
              <a:buNone/>
            </a:pPr>
            <a:r>
              <a:rPr lang="en-US" altLang="en-US" sz="2400" dirty="0">
                <a:solidFill>
                  <a:schemeClr val="hlink"/>
                </a:solidFill>
              </a:rPr>
              <a:t>		</a:t>
            </a:r>
            <a:r>
              <a:rPr lang="en-US" altLang="en-US" sz="2400" i="1" dirty="0" err="1"/>
              <a:t>iff</a:t>
            </a:r>
            <a:r>
              <a:rPr lang="en-US" altLang="en-US" sz="2400" dirty="0"/>
              <a:t>  (not VT</a:t>
            </a:r>
            <a:r>
              <a:rPr lang="en-US" altLang="en-US" sz="2400" baseline="-25000" dirty="0"/>
              <a:t>1</a:t>
            </a:r>
            <a:r>
              <a:rPr lang="en-US" altLang="en-US" sz="2400" dirty="0"/>
              <a:t> &lt; VT</a:t>
            </a:r>
            <a:r>
              <a:rPr lang="en-US" altLang="en-US" sz="2400" baseline="-25000" dirty="0"/>
              <a:t>2</a:t>
            </a:r>
            <a:r>
              <a:rPr lang="en-US" altLang="en-US" sz="2400" dirty="0"/>
              <a:t>  AND not  VT</a:t>
            </a:r>
            <a:r>
              <a:rPr lang="en-US" altLang="en-US" sz="2400" baseline="-25000" dirty="0"/>
              <a:t>2</a:t>
            </a:r>
            <a:r>
              <a:rPr lang="en-US" altLang="en-US" sz="2400" dirty="0"/>
              <a:t> &lt; VT</a:t>
            </a:r>
            <a:r>
              <a:rPr lang="en-US" altLang="en-US" sz="2400" baseline="-25000" dirty="0"/>
              <a:t>1</a:t>
            </a:r>
            <a:r>
              <a:rPr lang="en-US" altLang="en-US" sz="2400" dirty="0"/>
              <a:t>)</a:t>
            </a:r>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1150938" y="214313"/>
            <a:ext cx="2803525" cy="461962"/>
          </a:xfrm>
        </p:spPr>
        <p:txBody>
          <a:bodyPr wrap="none" lIns="41275" tIns="17462" rIns="41275" bIns="17462" anchor="t">
            <a:spAutoFit/>
          </a:bodyPr>
          <a:lstStyle/>
          <a:p>
            <a:pPr eaLnBrk="1" hangingPunct="1"/>
            <a:r>
              <a:rPr lang="en-US" altLang="en-US"/>
              <a:t>Quiz like problem</a:t>
            </a:r>
          </a:p>
        </p:txBody>
      </p:sp>
      <p:sp>
        <p:nvSpPr>
          <p:cNvPr id="101379" name="Content Placeholder 2"/>
          <p:cNvSpPr>
            <a:spLocks noGrp="1"/>
          </p:cNvSpPr>
          <p:nvPr>
            <p:ph idx="4294967295"/>
          </p:nvPr>
        </p:nvSpPr>
        <p:spPr>
          <a:xfrm>
            <a:off x="869950" y="1336675"/>
            <a:ext cx="7772400" cy="5248275"/>
          </a:xfrm>
        </p:spPr>
        <p:txBody>
          <a:bodyPr lIns="92075" tIns="46038" rIns="92075" bIns="46038"/>
          <a:lstStyle/>
          <a:p>
            <a:pPr marL="285750" indent="-285750" eaLnBrk="1" hangingPunct="1">
              <a:buFont typeface="Wingdings" panose="05000000000000000000" pitchFamily="2" charset="2"/>
              <a:buNone/>
            </a:pPr>
            <a:r>
              <a:rPr lang="en-US" altLang="en-US" sz="2400"/>
              <a:t>Show that: </a:t>
            </a:r>
          </a:p>
          <a:p>
            <a:pPr marL="285750" indent="-285750" eaLnBrk="1" hangingPunct="1">
              <a:buFont typeface="Wingdings" panose="05000000000000000000" pitchFamily="2" charset="2"/>
              <a:buNone/>
            </a:pPr>
            <a:r>
              <a:rPr lang="en-US" altLang="en-US" sz="2000"/>
              <a:t>  </a:t>
            </a:r>
            <a:r>
              <a:rPr lang="en-US" altLang="en-US" sz="2000" b="1" i="1"/>
              <a:t>a </a:t>
            </a:r>
            <a:r>
              <a:rPr lang="en-US" altLang="en-US" sz="2000" b="1" i="1">
                <a:sym typeface="Wingdings" panose="05000000000000000000" pitchFamily="2" charset="2"/>
              </a:rPr>
              <a:t></a:t>
            </a:r>
            <a:r>
              <a:rPr lang="en-US" altLang="en-US" sz="2000" b="1" i="1"/>
              <a:t> b        </a:t>
            </a:r>
            <a:r>
              <a:rPr lang="en-US" altLang="en-US" sz="2000"/>
              <a:t>if and only if      </a:t>
            </a:r>
            <a:r>
              <a:rPr lang="en-US" altLang="en-US" sz="2000" b="1" i="1"/>
              <a:t>vectorTS(a) &lt; vectorTS(b)</a:t>
            </a:r>
          </a:p>
        </p:txBody>
      </p:sp>
      <p:sp>
        <p:nvSpPr>
          <p:cNvPr id="4" name="Rectangle 3"/>
          <p:cNvSpPr/>
          <p:nvPr/>
        </p:nvSpPr>
        <p:spPr>
          <a:xfrm>
            <a:off x="2633031" y="6356733"/>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50938" y="214313"/>
            <a:ext cx="7793037" cy="847725"/>
          </a:xfrm>
        </p:spPr>
        <p:txBody>
          <a:bodyPr/>
          <a:lstStyle/>
          <a:p>
            <a:pPr eaLnBrk="1" hangingPunct="1"/>
            <a:r>
              <a:rPr lang="en-US" altLang="en-US"/>
              <a:t>Extending group communication </a:t>
            </a:r>
          </a:p>
        </p:txBody>
      </p:sp>
      <p:sp>
        <p:nvSpPr>
          <p:cNvPr id="103427" name="Text Box 23"/>
          <p:cNvSpPr txBox="1">
            <a:spLocks noChangeArrowheads="1"/>
          </p:cNvSpPr>
          <p:nvPr/>
        </p:nvSpPr>
        <p:spPr bwMode="auto">
          <a:xfrm>
            <a:off x="215900" y="1390650"/>
            <a:ext cx="89281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tabLst>
                <a:tab pos="4630738" algn="l"/>
              </a:tabLst>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tabLst>
                <a:tab pos="4630738" algn="l"/>
              </a:tabLst>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tabLst>
                <a:tab pos="4630738" algn="l"/>
              </a:tabLst>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4630738" algn="l"/>
              </a:tabLst>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GB" altLang="en-US" sz="1800" dirty="0"/>
              <a:t>ASSUMPTIONS</a:t>
            </a:r>
          </a:p>
          <a:p>
            <a:pPr lvl="1" eaLnBrk="1" hangingPunct="1">
              <a:lnSpc>
                <a:spcPct val="90000"/>
              </a:lnSpc>
              <a:buClr>
                <a:schemeClr val="folHlink"/>
              </a:buClr>
              <a:buSzPct val="60000"/>
            </a:pPr>
            <a:r>
              <a:rPr lang="en-GB" altLang="en-US" sz="2000" dirty="0"/>
              <a:t>messages are multicast to (named) process groups</a:t>
            </a:r>
          </a:p>
          <a:p>
            <a:pPr lvl="1" eaLnBrk="1" hangingPunct="1">
              <a:lnSpc>
                <a:spcPct val="90000"/>
              </a:lnSpc>
              <a:buClr>
                <a:schemeClr val="folHlink"/>
              </a:buClr>
              <a:buSzPct val="60000"/>
            </a:pPr>
            <a:r>
              <a:rPr lang="en-GB" altLang="en-US" sz="2000" dirty="0"/>
              <a:t>reliable and FIFO channels</a:t>
            </a:r>
          </a:p>
          <a:p>
            <a:pPr lvl="1" eaLnBrk="1" hangingPunct="1">
              <a:lnSpc>
                <a:spcPct val="90000"/>
              </a:lnSpc>
              <a:buClr>
                <a:schemeClr val="folHlink"/>
              </a:buClr>
              <a:buSzPct val="60000"/>
            </a:pPr>
            <a:r>
              <a:rPr lang="en-GB" altLang="en-US" sz="2000" dirty="0"/>
              <a:t>processes don’t crash </a:t>
            </a:r>
          </a:p>
          <a:p>
            <a:pPr lvl="1" eaLnBrk="1" hangingPunct="1">
              <a:lnSpc>
                <a:spcPct val="90000"/>
              </a:lnSpc>
              <a:buClr>
                <a:schemeClr val="folHlink"/>
              </a:buClr>
              <a:buSzPct val="60000"/>
            </a:pPr>
            <a:r>
              <a:rPr lang="en-GB" altLang="en-US" sz="2000" dirty="0"/>
              <a:t>processes behave as specified </a:t>
            </a:r>
            <a:r>
              <a:rPr lang="en-GB" altLang="en-US" sz="1600" dirty="0"/>
              <a:t>(i.e., we are not considering Byzantine behaviour)</a:t>
            </a:r>
            <a:endParaRPr lang="en-US" altLang="en-US" sz="2000" dirty="0"/>
          </a:p>
        </p:txBody>
      </p:sp>
      <p:grpSp>
        <p:nvGrpSpPr>
          <p:cNvPr id="103428" name="Group 1"/>
          <p:cNvGrpSpPr>
            <a:grpSpLocks/>
          </p:cNvGrpSpPr>
          <p:nvPr/>
        </p:nvGrpSpPr>
        <p:grpSpPr bwMode="auto">
          <a:xfrm>
            <a:off x="917575" y="3946525"/>
            <a:ext cx="2743200" cy="1909763"/>
            <a:chOff x="917575" y="3946525"/>
            <a:chExt cx="2743200" cy="1909763"/>
          </a:xfrm>
        </p:grpSpPr>
        <p:sp>
          <p:nvSpPr>
            <p:cNvPr id="103433" name="Rectangle 3"/>
            <p:cNvSpPr>
              <a:spLocks noChangeArrowheads="1"/>
            </p:cNvSpPr>
            <p:nvPr/>
          </p:nvSpPr>
          <p:spPr bwMode="auto">
            <a:xfrm>
              <a:off x="1468438" y="3965575"/>
              <a:ext cx="1600200" cy="55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GB" altLang="en-US" sz="1600">
                <a:latin typeface="Times New Roman" panose="02020603050405020304" pitchFamily="18" charset="0"/>
              </a:endParaRPr>
            </a:p>
          </p:txBody>
        </p:sp>
        <p:sp>
          <p:nvSpPr>
            <p:cNvPr id="103434" name="Text Box 4"/>
            <p:cNvSpPr txBox="1">
              <a:spLocks noChangeArrowheads="1"/>
            </p:cNvSpPr>
            <p:nvPr/>
          </p:nvSpPr>
          <p:spPr bwMode="auto">
            <a:xfrm>
              <a:off x="1473200" y="3946525"/>
              <a:ext cx="1498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GB" altLang="en-US" sz="1600">
                  <a:latin typeface="Times New Roman" panose="02020603050405020304" pitchFamily="18" charset="0"/>
                </a:rPr>
                <a:t>Application</a:t>
              </a:r>
            </a:p>
            <a:p>
              <a:pPr algn="ctr" eaLnBrk="1" hangingPunct="1">
                <a:spcBef>
                  <a:spcPct val="0"/>
                </a:spcBef>
                <a:buClrTx/>
                <a:buSzTx/>
                <a:buFontTx/>
                <a:buNone/>
              </a:pPr>
              <a:r>
                <a:rPr lang="en-GB" altLang="en-US" sz="1600">
                  <a:latin typeface="Times New Roman" panose="02020603050405020304" pitchFamily="18" charset="0"/>
                </a:rPr>
                <a:t>process</a:t>
              </a:r>
              <a:endParaRPr lang="en-US" altLang="en-US" sz="1600">
                <a:latin typeface="Times New Roman" panose="02020603050405020304" pitchFamily="18" charset="0"/>
              </a:endParaRPr>
            </a:p>
          </p:txBody>
        </p:sp>
        <p:sp>
          <p:nvSpPr>
            <p:cNvPr id="103435" name="Rectangle 5"/>
            <p:cNvSpPr>
              <a:spLocks noChangeArrowheads="1"/>
            </p:cNvSpPr>
            <p:nvPr/>
          </p:nvSpPr>
          <p:spPr bwMode="auto">
            <a:xfrm>
              <a:off x="1136650" y="4803775"/>
              <a:ext cx="2127250" cy="371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GB" altLang="en-US" sz="1600">
                <a:latin typeface="Times New Roman" panose="02020603050405020304" pitchFamily="18" charset="0"/>
              </a:endParaRPr>
            </a:p>
          </p:txBody>
        </p:sp>
        <p:sp>
          <p:nvSpPr>
            <p:cNvPr id="103436" name="Text Box 6"/>
            <p:cNvSpPr txBox="1">
              <a:spLocks noChangeArrowheads="1"/>
            </p:cNvSpPr>
            <p:nvPr/>
          </p:nvSpPr>
          <p:spPr bwMode="auto">
            <a:xfrm>
              <a:off x="1185863" y="4803775"/>
              <a:ext cx="213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GB" altLang="en-US" sz="1600">
                  <a:latin typeface="Times New Roman" panose="02020603050405020304" pitchFamily="18" charset="0"/>
                </a:rPr>
                <a:t>Messaging middleware </a:t>
              </a:r>
            </a:p>
          </p:txBody>
        </p:sp>
        <p:sp>
          <p:nvSpPr>
            <p:cNvPr id="103437" name="Rectangle 7"/>
            <p:cNvSpPr>
              <a:spLocks noChangeArrowheads="1"/>
            </p:cNvSpPr>
            <p:nvPr/>
          </p:nvSpPr>
          <p:spPr bwMode="auto">
            <a:xfrm>
              <a:off x="1298575" y="5427663"/>
              <a:ext cx="1981200" cy="428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GB" altLang="en-US" sz="1600">
                <a:latin typeface="Times New Roman" panose="02020603050405020304" pitchFamily="18" charset="0"/>
              </a:endParaRPr>
            </a:p>
          </p:txBody>
        </p:sp>
        <p:sp>
          <p:nvSpPr>
            <p:cNvPr id="103438" name="Text Box 8"/>
            <p:cNvSpPr txBox="1">
              <a:spLocks noChangeArrowheads="1"/>
            </p:cNvSpPr>
            <p:nvPr/>
          </p:nvSpPr>
          <p:spPr bwMode="auto">
            <a:xfrm>
              <a:off x="1317625" y="5503863"/>
              <a:ext cx="1898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GB" altLang="en-US" sz="1600">
                  <a:latin typeface="Times New Roman" panose="02020603050405020304" pitchFamily="18" charset="0"/>
                </a:rPr>
                <a:t>OS comms. interface</a:t>
              </a:r>
              <a:endParaRPr lang="en-US" altLang="en-US" sz="1600">
                <a:latin typeface="Times New Roman" panose="02020603050405020304" pitchFamily="18" charset="0"/>
              </a:endParaRPr>
            </a:p>
          </p:txBody>
        </p:sp>
        <p:sp>
          <p:nvSpPr>
            <p:cNvPr id="103439" name="Line 9"/>
            <p:cNvSpPr>
              <a:spLocks noChangeShapeType="1"/>
            </p:cNvSpPr>
            <p:nvPr/>
          </p:nvSpPr>
          <p:spPr bwMode="auto">
            <a:xfrm>
              <a:off x="3279775" y="573246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440" name="Line 10"/>
            <p:cNvSpPr>
              <a:spLocks noChangeShapeType="1"/>
            </p:cNvSpPr>
            <p:nvPr/>
          </p:nvSpPr>
          <p:spPr bwMode="auto">
            <a:xfrm flipH="1">
              <a:off x="917575" y="573246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441" name="Line 11"/>
            <p:cNvSpPr>
              <a:spLocks noChangeShapeType="1"/>
            </p:cNvSpPr>
            <p:nvPr/>
          </p:nvSpPr>
          <p:spPr bwMode="auto">
            <a:xfrm>
              <a:off x="2235200" y="4498975"/>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03442" name="Line 12"/>
            <p:cNvSpPr>
              <a:spLocks noChangeShapeType="1"/>
            </p:cNvSpPr>
            <p:nvPr/>
          </p:nvSpPr>
          <p:spPr bwMode="auto">
            <a:xfrm>
              <a:off x="2238375" y="5146675"/>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03429" name="TextBox 29"/>
          <p:cNvSpPr txBox="1">
            <a:spLocks noChangeArrowheads="1"/>
          </p:cNvSpPr>
          <p:nvPr/>
        </p:nvSpPr>
        <p:spPr bwMode="auto">
          <a:xfrm>
            <a:off x="3937000" y="4540250"/>
            <a:ext cx="48133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GB" altLang="en-US" sz="1800" i="1" dirty="0">
                <a:latin typeface="Times New Roman" panose="02020603050405020304" pitchFamily="18" charset="0"/>
              </a:rPr>
              <a:t>Middleware: may reorder/delay message delivery to application by buffering messages to implement reordering policy </a:t>
            </a:r>
          </a:p>
        </p:txBody>
      </p:sp>
      <p:sp>
        <p:nvSpPr>
          <p:cNvPr id="103430" name="TextBox 33"/>
          <p:cNvSpPr txBox="1">
            <a:spLocks noChangeArrowheads="1"/>
          </p:cNvSpPr>
          <p:nvPr/>
        </p:nvSpPr>
        <p:spPr bwMode="auto">
          <a:xfrm>
            <a:off x="3879850" y="3511550"/>
            <a:ext cx="5264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GB" altLang="en-US" sz="1800" i="1" u="sng" dirty="0">
                <a:latin typeface="Times New Roman" panose="02020603050405020304" pitchFamily="18" charset="0"/>
              </a:rPr>
              <a:t>Application:</a:t>
            </a:r>
            <a:r>
              <a:rPr lang="en-GB" altLang="en-US" sz="1800" i="1" dirty="0">
                <a:latin typeface="Times New Roman" panose="02020603050405020304" pitchFamily="18" charset="0"/>
              </a:rPr>
              <a:t> chooses delivery order of message service e.g. </a:t>
            </a:r>
            <a:r>
              <a:rPr lang="en-GB" altLang="en-US" sz="1800" b="1" i="1" dirty="0">
                <a:solidFill>
                  <a:srgbClr val="FF0000"/>
                </a:solidFill>
                <a:latin typeface="Arial" panose="020B0604020202020204" pitchFamily="34" charset="0"/>
              </a:rPr>
              <a:t>total order,</a:t>
            </a:r>
            <a:r>
              <a:rPr lang="en-GB" altLang="en-US" sz="1800" b="1" dirty="0">
                <a:latin typeface="Arial" panose="020B0604020202020204" pitchFamily="34" charset="0"/>
              </a:rPr>
              <a:t> </a:t>
            </a:r>
            <a:r>
              <a:rPr lang="en-GB" altLang="en-US" sz="1800" b="1" i="1" dirty="0">
                <a:solidFill>
                  <a:srgbClr val="FF0000"/>
                </a:solidFill>
                <a:latin typeface="Arial" panose="020B0604020202020204" pitchFamily="34" charset="0"/>
              </a:rPr>
              <a:t>FIFO order, causal order</a:t>
            </a:r>
            <a:r>
              <a:rPr lang="en-GB" altLang="en-US" sz="1800" i="1" dirty="0">
                <a:solidFill>
                  <a:srgbClr val="FF0000"/>
                </a:solidFill>
                <a:latin typeface="Times New Roman" panose="02020603050405020304" pitchFamily="18" charset="0"/>
              </a:rPr>
              <a:t> </a:t>
            </a:r>
          </a:p>
          <a:p>
            <a:pPr eaLnBrk="1" hangingPunct="1">
              <a:spcBef>
                <a:spcPct val="0"/>
              </a:spcBef>
              <a:buClrTx/>
              <a:buSzTx/>
              <a:buFontTx/>
              <a:buNone/>
            </a:pPr>
            <a:r>
              <a:rPr lang="en-GB" altLang="en-US" sz="1800" i="1" dirty="0">
                <a:latin typeface="Times New Roman" panose="02020603050405020304" pitchFamily="18" charset="0"/>
              </a:rPr>
              <a:t>(last time we looked at ‘total order’)</a:t>
            </a:r>
          </a:p>
        </p:txBody>
      </p:sp>
      <p:sp>
        <p:nvSpPr>
          <p:cNvPr id="103431" name="TextBox 35"/>
          <p:cNvSpPr txBox="1">
            <a:spLocks noChangeArrowheads="1"/>
          </p:cNvSpPr>
          <p:nvPr/>
        </p:nvSpPr>
        <p:spPr bwMode="auto">
          <a:xfrm>
            <a:off x="3898900" y="5607050"/>
            <a:ext cx="50117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GB" altLang="en-US" sz="1800" i="1">
                <a:latin typeface="Times New Roman" panose="02020603050405020304" pitchFamily="18" charset="0"/>
              </a:rPr>
              <a:t>Basic network layer: provides reliable FIFO from each source (done at lower levels)</a:t>
            </a:r>
          </a:p>
        </p:txBody>
      </p:sp>
      <p:sp>
        <p:nvSpPr>
          <p:cNvPr id="18" name="Rectangle 2"/>
          <p:cNvSpPr txBox="1">
            <a:spLocks noChangeArrowheads="1"/>
          </p:cNvSpPr>
          <p:nvPr/>
        </p:nvSpPr>
        <p:spPr bwMode="auto">
          <a:xfrm>
            <a:off x="271463" y="3590925"/>
            <a:ext cx="22082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Tahoma" pitchFamily="34" charset="0"/>
                <a:cs typeface="Arial" charset="0"/>
              </a:defRPr>
            </a:lvl2pPr>
            <a:lvl3pPr algn="l" rtl="0" eaLnBrk="0" fontAlgn="base" hangingPunct="0">
              <a:spcBef>
                <a:spcPct val="0"/>
              </a:spcBef>
              <a:spcAft>
                <a:spcPct val="0"/>
              </a:spcAft>
              <a:defRPr sz="2800">
                <a:solidFill>
                  <a:schemeClr val="tx2"/>
                </a:solidFill>
                <a:latin typeface="Tahoma" pitchFamily="34" charset="0"/>
                <a:cs typeface="Arial" charset="0"/>
              </a:defRPr>
            </a:lvl3pPr>
            <a:lvl4pPr algn="l" rtl="0" eaLnBrk="0" fontAlgn="base" hangingPunct="0">
              <a:spcBef>
                <a:spcPct val="0"/>
              </a:spcBef>
              <a:spcAft>
                <a:spcPct val="0"/>
              </a:spcAft>
              <a:defRPr sz="2800">
                <a:solidFill>
                  <a:schemeClr val="tx2"/>
                </a:solidFill>
                <a:latin typeface="Tahoma" pitchFamily="34" charset="0"/>
                <a:cs typeface="Arial" charset="0"/>
              </a:defRPr>
            </a:lvl4pPr>
            <a:lvl5pPr algn="l" rtl="0" eaLnBrk="0" fontAlgn="base" hangingPunct="0">
              <a:spcBef>
                <a:spcPct val="0"/>
              </a:spcBef>
              <a:spcAft>
                <a:spcPct val="0"/>
              </a:spcAft>
              <a:defRPr sz="2800">
                <a:solidFill>
                  <a:schemeClr val="tx2"/>
                </a:solidFill>
                <a:latin typeface="Tahoma" pitchFamily="34" charset="0"/>
                <a:cs typeface="Arial" charset="0"/>
              </a:defRPr>
            </a:lvl5pPr>
            <a:lvl6pPr marL="457200" algn="l" rtl="0" fontAlgn="base">
              <a:spcBef>
                <a:spcPct val="0"/>
              </a:spcBef>
              <a:spcAft>
                <a:spcPct val="0"/>
              </a:spcAft>
              <a:defRPr sz="2800">
                <a:solidFill>
                  <a:schemeClr val="tx2"/>
                </a:solidFill>
                <a:latin typeface="Tahoma" pitchFamily="34" charset="0"/>
                <a:cs typeface="Arial" charset="0"/>
              </a:defRPr>
            </a:lvl6pPr>
            <a:lvl7pPr marL="914400" algn="l" rtl="0" fontAlgn="base">
              <a:spcBef>
                <a:spcPct val="0"/>
              </a:spcBef>
              <a:spcAft>
                <a:spcPct val="0"/>
              </a:spcAft>
              <a:defRPr sz="2800">
                <a:solidFill>
                  <a:schemeClr val="tx2"/>
                </a:solidFill>
                <a:latin typeface="Tahoma" pitchFamily="34" charset="0"/>
                <a:cs typeface="Arial" charset="0"/>
              </a:defRPr>
            </a:lvl7pPr>
            <a:lvl8pPr marL="1371600" algn="l" rtl="0" fontAlgn="base">
              <a:spcBef>
                <a:spcPct val="0"/>
              </a:spcBef>
              <a:spcAft>
                <a:spcPct val="0"/>
              </a:spcAft>
              <a:defRPr sz="2800">
                <a:solidFill>
                  <a:schemeClr val="tx2"/>
                </a:solidFill>
                <a:latin typeface="Tahoma" pitchFamily="34" charset="0"/>
                <a:cs typeface="Arial" charset="0"/>
              </a:defRPr>
            </a:lvl8pPr>
            <a:lvl9pPr marL="1828800" algn="l" rtl="0" fontAlgn="base">
              <a:spcBef>
                <a:spcPct val="0"/>
              </a:spcBef>
              <a:spcAft>
                <a:spcPct val="0"/>
              </a:spcAft>
              <a:defRPr sz="2800">
                <a:solidFill>
                  <a:schemeClr val="tx2"/>
                </a:solidFill>
                <a:latin typeface="Tahoma" pitchFamily="34" charset="0"/>
                <a:cs typeface="Arial" charset="0"/>
              </a:defRPr>
            </a:lvl9pPr>
          </a:lstStyle>
          <a:p>
            <a:pPr eaLnBrk="1" hangingPunct="1">
              <a:defRPr/>
            </a:pPr>
            <a:r>
              <a:rPr lang="en-US" altLang="en-US" sz="1600" b="1" kern="0" dirty="0"/>
              <a:t>Architectural view</a:t>
            </a:r>
          </a:p>
        </p:txBody>
      </p:sp>
      <p:sp>
        <p:nvSpPr>
          <p:cNvPr id="19" name="Rectangle 18"/>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50938" y="214313"/>
            <a:ext cx="7793037" cy="8477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FIFO multicast</a:t>
            </a:r>
          </a:p>
        </p:txBody>
      </p:sp>
      <p:sp>
        <p:nvSpPr>
          <p:cNvPr id="104451" name="Rectangle 3"/>
          <p:cNvSpPr>
            <a:spLocks noGrp="1" noChangeArrowheads="1"/>
          </p:cNvSpPr>
          <p:nvPr>
            <p:ph type="body" idx="1"/>
          </p:nvPr>
        </p:nvSpPr>
        <p:spPr>
          <a:xfrm>
            <a:off x="511175" y="1433513"/>
            <a:ext cx="8342313" cy="11049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400" i="1"/>
              <a:t>FIFO (</a:t>
            </a:r>
            <a:r>
              <a:rPr lang="en-US" altLang="en-US" sz="2400"/>
              <a:t>or </a:t>
            </a:r>
            <a:r>
              <a:rPr lang="en-US" altLang="en-US" sz="2400" i="1"/>
              <a:t>sender ordered)</a:t>
            </a:r>
            <a:r>
              <a:rPr lang="en-US" altLang="en-US" sz="2400"/>
              <a:t> multicast: </a:t>
            </a:r>
            <a:r>
              <a:rPr lang="en-US" altLang="en-US" sz="2400" i="1">
                <a:solidFill>
                  <a:schemeClr val="folHlink"/>
                </a:solidFill>
              </a:rPr>
              <a:t>Messages sent by any single sender are received in the same order</a:t>
            </a:r>
          </a:p>
          <a:p>
            <a:pPr lvl="1" eaLnBrk="1" hangingPunct="1">
              <a:lnSpc>
                <a:spcPct val="90000"/>
              </a:lnSpc>
            </a:pPr>
            <a:r>
              <a:rPr lang="en-US" altLang="en-US" sz="2000"/>
              <a:t>Nothing guaranteed for relative ordering of messages sent by two different senders</a:t>
            </a:r>
          </a:p>
        </p:txBody>
      </p:sp>
      <p:sp>
        <p:nvSpPr>
          <p:cNvPr id="104452" name="Line 4"/>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3" name="Line 5"/>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4" name="Line 6"/>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5" name="Line 7"/>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6" name="Line 8"/>
          <p:cNvSpPr>
            <a:spLocks noChangeShapeType="1"/>
          </p:cNvSpPr>
          <p:nvPr/>
        </p:nvSpPr>
        <p:spPr bwMode="auto">
          <a:xfrm>
            <a:off x="1447800" y="4191000"/>
            <a:ext cx="76200" cy="3810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7" name="Line 9"/>
          <p:cNvSpPr>
            <a:spLocks noChangeShapeType="1"/>
          </p:cNvSpPr>
          <p:nvPr/>
        </p:nvSpPr>
        <p:spPr bwMode="auto">
          <a:xfrm>
            <a:off x="1447800" y="4191000"/>
            <a:ext cx="381000" cy="7620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8" name="Line 10"/>
          <p:cNvSpPr>
            <a:spLocks noChangeShapeType="1"/>
          </p:cNvSpPr>
          <p:nvPr/>
        </p:nvSpPr>
        <p:spPr bwMode="auto">
          <a:xfrm>
            <a:off x="1447800" y="4191000"/>
            <a:ext cx="14478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59" name="Line 11"/>
          <p:cNvSpPr>
            <a:spLocks noChangeShapeType="1"/>
          </p:cNvSpPr>
          <p:nvPr/>
        </p:nvSpPr>
        <p:spPr bwMode="auto">
          <a:xfrm>
            <a:off x="3886200" y="4191000"/>
            <a:ext cx="76200" cy="3048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60" name="Line 12"/>
          <p:cNvSpPr>
            <a:spLocks noChangeShapeType="1"/>
          </p:cNvSpPr>
          <p:nvPr/>
        </p:nvSpPr>
        <p:spPr bwMode="auto">
          <a:xfrm>
            <a:off x="3962400" y="4191000"/>
            <a:ext cx="381000" cy="7620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61" name="Line 13"/>
          <p:cNvSpPr>
            <a:spLocks noChangeShapeType="1"/>
          </p:cNvSpPr>
          <p:nvPr/>
        </p:nvSpPr>
        <p:spPr bwMode="auto">
          <a:xfrm>
            <a:off x="3962400" y="4191000"/>
            <a:ext cx="14478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4462" name="Rectangle 14"/>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04463" name="Rectangle 15"/>
          <p:cNvSpPr>
            <a:spLocks noChangeArrowheads="1"/>
          </p:cNvSpPr>
          <p:nvPr/>
        </p:nvSpPr>
        <p:spPr bwMode="auto">
          <a:xfrm>
            <a:off x="37353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e</a:t>
            </a:r>
          </a:p>
        </p:txBody>
      </p:sp>
      <p:sp>
        <p:nvSpPr>
          <p:cNvPr id="104464" name="Rectangle 16"/>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17" name="Rectangle 16"/>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1144588"/>
            <a:ext cx="8509227" cy="5248275"/>
          </a:xfrm>
        </p:spPr>
        <p:txBody>
          <a:bodyPr/>
          <a:lstStyle/>
          <a:p>
            <a:pPr marL="0" indent="0">
              <a:buNone/>
            </a:pPr>
            <a:endParaRPr lang="en-CA" dirty="0"/>
          </a:p>
          <a:p>
            <a:pPr marL="0" indent="0">
              <a:buNone/>
            </a:pPr>
            <a:r>
              <a:rPr lang="en-CA" dirty="0"/>
              <a:t>"Fifty-six standards of time are now employed by the various railroads of the country in preparing their schedules of running times" </a:t>
            </a:r>
          </a:p>
          <a:p>
            <a:pPr marL="0" indent="0" algn="r">
              <a:buNone/>
            </a:pPr>
            <a:r>
              <a:rPr lang="en-CA" sz="1800" dirty="0"/>
              <a:t>-- New York Times, April 1883  [</a:t>
            </a:r>
            <a:r>
              <a:rPr lang="en-CA" sz="1800" dirty="0">
                <a:hlinkClick r:id="rId3"/>
              </a:rPr>
              <a:t>source</a:t>
            </a:r>
            <a:r>
              <a:rPr lang="en-CA" sz="1800" dirty="0"/>
              <a:t>]</a:t>
            </a:r>
          </a:p>
        </p:txBody>
      </p:sp>
      <p:sp>
        <p:nvSpPr>
          <p:cNvPr id="3" name="Title 2"/>
          <p:cNvSpPr>
            <a:spLocks noGrp="1"/>
          </p:cNvSpPr>
          <p:nvPr>
            <p:ph type="title"/>
          </p:nvPr>
        </p:nvSpPr>
        <p:spPr>
          <a:xfrm>
            <a:off x="1150938" y="44137"/>
            <a:ext cx="8152719" cy="873352"/>
          </a:xfrm>
        </p:spPr>
        <p:txBody>
          <a:bodyPr/>
          <a:lstStyle/>
          <a:p>
            <a:r>
              <a:rPr lang="en-CA" dirty="0"/>
              <a:t>Keeping track of time easily gets complex …</a:t>
            </a:r>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4DAA7B4C-0B47-45AC-A706-5347885D3F9A}"/>
              </a:ext>
            </a:extLst>
          </p:cNvPr>
          <p:cNvSpPr txBox="1"/>
          <p:nvPr/>
        </p:nvSpPr>
        <p:spPr>
          <a:xfrm>
            <a:off x="391886" y="4397768"/>
            <a:ext cx="8259643" cy="1446550"/>
          </a:xfrm>
          <a:prstGeom prst="rect">
            <a:avLst/>
          </a:prstGeom>
          <a:noFill/>
        </p:spPr>
        <p:txBody>
          <a:bodyPr wrap="square" rtlCol="0">
            <a:spAutoFit/>
          </a:bodyPr>
          <a:lstStyle/>
          <a:p>
            <a:r>
              <a:rPr lang="en-US" sz="3200" dirty="0">
                <a:solidFill>
                  <a:schemeClr val="tx2"/>
                </a:solidFill>
              </a:rPr>
              <a:t>Other Examples?</a:t>
            </a:r>
          </a:p>
          <a:p>
            <a:pPr marL="457200" indent="-457200">
              <a:buClr>
                <a:srgbClr val="FF0000"/>
              </a:buClr>
              <a:buFont typeface="Wingdings" panose="05000000000000000000" pitchFamily="2" charset="2"/>
              <a:buChar char="§"/>
            </a:pPr>
            <a:r>
              <a:rPr lang="en-US" sz="2800" dirty="0">
                <a:solidFill>
                  <a:schemeClr val="tx2"/>
                </a:solidFill>
              </a:rPr>
              <a:t>The October with only 20 days (in 1582)</a:t>
            </a:r>
          </a:p>
          <a:p>
            <a:pPr marL="457200" indent="-457200">
              <a:buClr>
                <a:srgbClr val="FF0000"/>
              </a:buClr>
              <a:buFont typeface="Wingdings" panose="05000000000000000000" pitchFamily="2" charset="2"/>
              <a:buChar char="§"/>
            </a:pPr>
            <a:r>
              <a:rPr lang="en-US" sz="2800" dirty="0">
                <a:solidFill>
                  <a:schemeClr val="tx2"/>
                </a:solidFill>
              </a:rPr>
              <a:t>Leap Second</a:t>
            </a:r>
            <a:endParaRPr lang="en-CA" sz="2800" dirty="0">
              <a:solidFill>
                <a:schemeClr val="tx2"/>
              </a:solidFill>
            </a:endParaRPr>
          </a:p>
        </p:txBody>
      </p:sp>
    </p:spTree>
    <p:extLst>
      <p:ext uri="{BB962C8B-B14F-4D97-AF65-F5344CB8AC3E}">
        <p14:creationId xmlns:p14="http://schemas.microsoft.com/office/powerpoint/2010/main" val="11640990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Line 2"/>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75" name="Line 3"/>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76" name="Line 4"/>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77" name="Line 5"/>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78" name="Line 6"/>
          <p:cNvSpPr>
            <a:spLocks noChangeShapeType="1"/>
          </p:cNvSpPr>
          <p:nvPr/>
        </p:nvSpPr>
        <p:spPr bwMode="auto">
          <a:xfrm flipV="1">
            <a:off x="1143000" y="4572000"/>
            <a:ext cx="838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79" name="Line 7"/>
          <p:cNvSpPr>
            <a:spLocks noChangeShapeType="1"/>
          </p:cNvSpPr>
          <p:nvPr/>
        </p:nvSpPr>
        <p:spPr bwMode="auto">
          <a:xfrm flipV="1">
            <a:off x="1219200" y="5029200"/>
            <a:ext cx="12192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0" name="Line 8"/>
          <p:cNvSpPr>
            <a:spLocks noChangeShapeType="1"/>
          </p:cNvSpPr>
          <p:nvPr/>
        </p:nvSpPr>
        <p:spPr bwMode="auto">
          <a:xfrm flipV="1">
            <a:off x="1143000" y="4191000"/>
            <a:ext cx="20574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1" name="Line 9"/>
          <p:cNvSpPr>
            <a:spLocks noChangeShapeType="1"/>
          </p:cNvSpPr>
          <p:nvPr/>
        </p:nvSpPr>
        <p:spPr bwMode="auto">
          <a:xfrm flipV="1">
            <a:off x="3657600" y="5029200"/>
            <a:ext cx="4572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2" name="Line 10"/>
          <p:cNvSpPr>
            <a:spLocks noChangeShapeType="1"/>
          </p:cNvSpPr>
          <p:nvPr/>
        </p:nvSpPr>
        <p:spPr bwMode="auto">
          <a:xfrm flipV="1">
            <a:off x="3733800" y="4648200"/>
            <a:ext cx="533400" cy="838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3" name="Line 11"/>
          <p:cNvSpPr>
            <a:spLocks noChangeShapeType="1"/>
          </p:cNvSpPr>
          <p:nvPr/>
        </p:nvSpPr>
        <p:spPr bwMode="auto">
          <a:xfrm flipV="1">
            <a:off x="3733800" y="4191000"/>
            <a:ext cx="4572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4" name="Line 12"/>
          <p:cNvSpPr>
            <a:spLocks noChangeShapeType="1"/>
          </p:cNvSpPr>
          <p:nvPr/>
        </p:nvSpPr>
        <p:spPr bwMode="auto">
          <a:xfrm flipV="1">
            <a:off x="2286000" y="5029200"/>
            <a:ext cx="3048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5" name="Line 13"/>
          <p:cNvSpPr>
            <a:spLocks noChangeShapeType="1"/>
          </p:cNvSpPr>
          <p:nvPr/>
        </p:nvSpPr>
        <p:spPr bwMode="auto">
          <a:xfrm flipV="1">
            <a:off x="2286000" y="4572000"/>
            <a:ext cx="457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6" name="Line 14"/>
          <p:cNvSpPr>
            <a:spLocks noChangeShapeType="1"/>
          </p:cNvSpPr>
          <p:nvPr/>
        </p:nvSpPr>
        <p:spPr bwMode="auto">
          <a:xfrm flipV="1">
            <a:off x="2286000" y="4419600"/>
            <a:ext cx="457200" cy="106680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7" name="Arc 15"/>
          <p:cNvSpPr>
            <a:spLocks/>
          </p:cNvSpPr>
          <p:nvPr/>
        </p:nvSpPr>
        <p:spPr bwMode="auto">
          <a:xfrm>
            <a:off x="2743200" y="4191000"/>
            <a:ext cx="685800" cy="2286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25400" cap="rnd">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8" name="Line 16"/>
          <p:cNvSpPr>
            <a:spLocks noChangeShapeType="1"/>
          </p:cNvSpPr>
          <p:nvPr/>
        </p:nvSpPr>
        <p:spPr bwMode="auto">
          <a:xfrm>
            <a:off x="1447800" y="4191000"/>
            <a:ext cx="76200" cy="38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89" name="Line 17"/>
          <p:cNvSpPr>
            <a:spLocks noChangeShapeType="1"/>
          </p:cNvSpPr>
          <p:nvPr/>
        </p:nvSpPr>
        <p:spPr bwMode="auto">
          <a:xfrm>
            <a:off x="14478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90" name="Line 18"/>
          <p:cNvSpPr>
            <a:spLocks noChangeShapeType="1"/>
          </p:cNvSpPr>
          <p:nvPr/>
        </p:nvSpPr>
        <p:spPr bwMode="auto">
          <a:xfrm>
            <a:off x="14478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91" name="Line 19"/>
          <p:cNvSpPr>
            <a:spLocks noChangeShapeType="1"/>
          </p:cNvSpPr>
          <p:nvPr/>
        </p:nvSpPr>
        <p:spPr bwMode="auto">
          <a:xfrm>
            <a:off x="3886200" y="4191000"/>
            <a:ext cx="76200" cy="3048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92" name="Line 20"/>
          <p:cNvSpPr>
            <a:spLocks noChangeShapeType="1"/>
          </p:cNvSpPr>
          <p:nvPr/>
        </p:nvSpPr>
        <p:spPr bwMode="auto">
          <a:xfrm>
            <a:off x="39624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93" name="Line 21"/>
          <p:cNvSpPr>
            <a:spLocks noChangeShapeType="1"/>
          </p:cNvSpPr>
          <p:nvPr/>
        </p:nvSpPr>
        <p:spPr bwMode="auto">
          <a:xfrm>
            <a:off x="39624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5494" name="Rectangle 22"/>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05495" name="Rectangle 23"/>
          <p:cNvSpPr>
            <a:spLocks noChangeArrowheads="1"/>
          </p:cNvSpPr>
          <p:nvPr/>
        </p:nvSpPr>
        <p:spPr bwMode="auto">
          <a:xfrm>
            <a:off x="10683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b</a:t>
            </a:r>
          </a:p>
        </p:txBody>
      </p:sp>
      <p:sp>
        <p:nvSpPr>
          <p:cNvPr id="105496" name="Rectangle 24"/>
          <p:cNvSpPr>
            <a:spLocks noChangeArrowheads="1"/>
          </p:cNvSpPr>
          <p:nvPr/>
        </p:nvSpPr>
        <p:spPr bwMode="auto">
          <a:xfrm>
            <a:off x="21351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c</a:t>
            </a:r>
          </a:p>
        </p:txBody>
      </p:sp>
      <p:sp>
        <p:nvSpPr>
          <p:cNvPr id="105497" name="Rectangle 25"/>
          <p:cNvSpPr>
            <a:spLocks noChangeArrowheads="1"/>
          </p:cNvSpPr>
          <p:nvPr/>
        </p:nvSpPr>
        <p:spPr bwMode="auto">
          <a:xfrm>
            <a:off x="35829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d</a:t>
            </a:r>
          </a:p>
        </p:txBody>
      </p:sp>
      <p:sp>
        <p:nvSpPr>
          <p:cNvPr id="105498" name="Rectangle 26"/>
          <p:cNvSpPr>
            <a:spLocks noChangeArrowheads="1"/>
          </p:cNvSpPr>
          <p:nvPr/>
        </p:nvSpPr>
        <p:spPr bwMode="auto">
          <a:xfrm>
            <a:off x="37353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e</a:t>
            </a:r>
          </a:p>
        </p:txBody>
      </p:sp>
      <p:sp>
        <p:nvSpPr>
          <p:cNvPr id="105499" name="Rectangle 27"/>
          <p:cNvSpPr>
            <a:spLocks noChangeArrowheads="1"/>
          </p:cNvSpPr>
          <p:nvPr/>
        </p:nvSpPr>
        <p:spPr bwMode="auto">
          <a:xfrm>
            <a:off x="1220787" y="5716588"/>
            <a:ext cx="5830007" cy="1197764"/>
          </a:xfrm>
          <a:prstGeom prst="rect">
            <a:avLst/>
          </a:prstGeom>
          <a:solidFill>
            <a:schemeClr val="bg1"/>
          </a:solidFill>
          <a:ln>
            <a:noFill/>
          </a:ln>
          <a:effectLst/>
        </p:spPr>
        <p:txBody>
          <a:bodyPr wrap="square" lIns="90488" tIns="44450" rIns="90488" bIns="44450">
            <a:spAutoFit/>
          </a:bodyPr>
          <a:lstStyle>
            <a:lvl1pPr marL="2857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pPr>
            <a:r>
              <a:rPr lang="en-US" altLang="en-US" sz="1800" b="1" i="1" dirty="0">
                <a:solidFill>
                  <a:srgbClr val="FF3300"/>
                </a:solidFill>
                <a:latin typeface="Times New Roman" panose="02020603050405020304" pitchFamily="18" charset="0"/>
              </a:rPr>
              <a:t>delivery of c to P1 is delayed until after b is delivered</a:t>
            </a:r>
          </a:p>
          <a:p>
            <a:pPr>
              <a:spcBef>
                <a:spcPct val="50000"/>
              </a:spcBef>
              <a:buClrTx/>
              <a:buSzTx/>
            </a:pPr>
            <a:r>
              <a:rPr lang="en-US" altLang="en-US" sz="1800" b="1" i="1" dirty="0">
                <a:solidFill>
                  <a:srgbClr val="FF3300"/>
                </a:solidFill>
                <a:latin typeface="Times New Roman" panose="02020603050405020304" pitchFamily="18" charset="0"/>
              </a:rPr>
              <a:t>d and e are received in different order at P2 and P3</a:t>
            </a:r>
          </a:p>
          <a:p>
            <a:pPr marL="0" indent="0">
              <a:spcBef>
                <a:spcPct val="50000"/>
              </a:spcBef>
              <a:buClrTx/>
              <a:buSzTx/>
              <a:buNone/>
            </a:pPr>
            <a:endParaRPr lang="en-US" altLang="en-US" sz="1800" b="1" i="1" dirty="0">
              <a:solidFill>
                <a:srgbClr val="FF3300"/>
              </a:solidFill>
              <a:latin typeface="Times New Roman" panose="02020603050405020304" pitchFamily="18" charset="0"/>
            </a:endParaRPr>
          </a:p>
        </p:txBody>
      </p:sp>
      <p:sp>
        <p:nvSpPr>
          <p:cNvPr id="105500" name="Rectangle 29"/>
          <p:cNvSpPr>
            <a:spLocks noChangeArrowheads="1"/>
          </p:cNvSpPr>
          <p:nvPr/>
        </p:nvSpPr>
        <p:spPr bwMode="auto">
          <a:xfrm>
            <a:off x="1136650" y="212725"/>
            <a:ext cx="7793038"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a:solidFill>
                  <a:schemeClr val="tx2"/>
                </a:solidFill>
              </a:rPr>
              <a:t>FIFO multicast</a:t>
            </a:r>
          </a:p>
        </p:txBody>
      </p:sp>
      <p:sp>
        <p:nvSpPr>
          <p:cNvPr id="105501" name="Rectangle 30"/>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32" name="Rectangle 3"/>
          <p:cNvSpPr txBox="1">
            <a:spLocks noChangeArrowheads="1"/>
          </p:cNvSpPr>
          <p:nvPr/>
        </p:nvSpPr>
        <p:spPr bwMode="auto">
          <a:xfrm>
            <a:off x="511175" y="1417638"/>
            <a:ext cx="83423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eaLnBrk="1" hangingPunct="1">
              <a:lnSpc>
                <a:spcPct val="90000"/>
              </a:lnSpc>
              <a:defRPr/>
            </a:pPr>
            <a:r>
              <a:rPr lang="en-US" altLang="en-US" sz="2400" i="1" kern="0"/>
              <a:t>FIFO (</a:t>
            </a:r>
            <a:r>
              <a:rPr lang="en-US" altLang="en-US" sz="2400" kern="0"/>
              <a:t>or </a:t>
            </a:r>
            <a:r>
              <a:rPr lang="en-US" altLang="en-US" sz="2400" i="1" kern="0"/>
              <a:t>sender ordered)</a:t>
            </a:r>
            <a:r>
              <a:rPr lang="en-US" altLang="en-US" sz="2400" kern="0"/>
              <a:t> multicast: </a:t>
            </a:r>
            <a:r>
              <a:rPr lang="en-US" altLang="en-US" sz="2400" i="1" kern="0">
                <a:solidFill>
                  <a:schemeClr val="folHlink"/>
                </a:solidFill>
              </a:rPr>
              <a:t>Messages sent by any single sender are received in the same order</a:t>
            </a:r>
          </a:p>
          <a:p>
            <a:pPr lvl="1" eaLnBrk="1" hangingPunct="1">
              <a:lnSpc>
                <a:spcPct val="90000"/>
              </a:lnSpc>
              <a:defRPr/>
            </a:pPr>
            <a:r>
              <a:rPr lang="en-US" altLang="en-US" sz="2000" kern="0"/>
              <a:t>Nothing guaranteed for relative ordering of messages sent by two different senders</a:t>
            </a:r>
            <a:endParaRPr lang="en-US" altLang="en-US" sz="2000" kern="0" dirty="0"/>
          </a:p>
        </p:txBody>
      </p:sp>
    </p:spTree>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50938" y="463550"/>
            <a:ext cx="7793037" cy="598488"/>
          </a:xfrm>
        </p:spPr>
        <p:txBody>
          <a:bodyPr/>
          <a:lstStyle/>
          <a:p>
            <a:pPr eaLnBrk="1" hangingPunct="1"/>
            <a:r>
              <a:rPr lang="en-US" altLang="en-US"/>
              <a:t>Implementing FIFO multicast</a:t>
            </a:r>
          </a:p>
        </p:txBody>
      </p:sp>
      <p:sp>
        <p:nvSpPr>
          <p:cNvPr id="106499" name="Rectangle 3"/>
          <p:cNvSpPr>
            <a:spLocks noGrp="1" noChangeArrowheads="1"/>
          </p:cNvSpPr>
          <p:nvPr>
            <p:ph type="body" idx="1"/>
          </p:nvPr>
        </p:nvSpPr>
        <p:spPr>
          <a:xfrm>
            <a:off x="728663" y="1584368"/>
            <a:ext cx="7772400" cy="4497456"/>
          </a:xfrm>
        </p:spPr>
        <p:txBody>
          <a:bodyPr/>
          <a:lstStyle/>
          <a:p>
            <a:pPr eaLnBrk="1" hangingPunct="1">
              <a:lnSpc>
                <a:spcPct val="90000"/>
              </a:lnSpc>
            </a:pPr>
            <a:r>
              <a:rPr lang="en-US" altLang="en-US" sz="2400" dirty="0"/>
              <a:t>Basic reliable (i.e., no message loss) multicast has this property</a:t>
            </a:r>
          </a:p>
          <a:p>
            <a:pPr lvl="1" eaLnBrk="1" hangingPunct="1">
              <a:lnSpc>
                <a:spcPct val="90000"/>
              </a:lnSpc>
            </a:pPr>
            <a:r>
              <a:rPr lang="en-US" altLang="en-US" sz="2000" dirty="0"/>
              <a:t>Without failures </a:t>
            </a:r>
            <a:r>
              <a:rPr lang="en-US" altLang="en-US" sz="2000" dirty="0">
                <a:solidFill>
                  <a:srgbClr val="FF3300"/>
                </a:solidFill>
              </a:rPr>
              <a:t>all we need is to run it on FIFO channels</a:t>
            </a:r>
            <a:r>
              <a:rPr lang="en-US" altLang="en-US" sz="2000" dirty="0"/>
              <a:t> (like TCP)</a:t>
            </a:r>
          </a:p>
          <a:p>
            <a:pPr lvl="1" eaLnBrk="1" hangingPunct="1">
              <a:lnSpc>
                <a:spcPct val="90000"/>
              </a:lnSpc>
            </a:pPr>
            <a:r>
              <a:rPr lang="en-US" altLang="en-US" sz="2000" dirty="0"/>
              <a:t>[Later: dealing with node failures]</a:t>
            </a:r>
          </a:p>
          <a:p>
            <a:pPr eaLnBrk="1" hangingPunct="1">
              <a:lnSpc>
                <a:spcPct val="90000"/>
              </a:lnSpc>
              <a:buFont typeface="Wingdings" panose="05000000000000000000" pitchFamily="2" charset="2"/>
              <a:buNone/>
            </a:pPr>
            <a:endParaRPr lang="en-US" altLang="en-US" sz="2400"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150938" y="214313"/>
            <a:ext cx="7793037" cy="8477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Causal multicast</a:t>
            </a:r>
          </a:p>
        </p:txBody>
      </p:sp>
      <p:sp>
        <p:nvSpPr>
          <p:cNvPr id="107523" name="Rectangle 3"/>
          <p:cNvSpPr>
            <a:spLocks noGrp="1" noChangeArrowheads="1"/>
          </p:cNvSpPr>
          <p:nvPr>
            <p:ph type="body" idx="1"/>
          </p:nvPr>
        </p:nvSpPr>
        <p:spPr>
          <a:xfrm>
            <a:off x="380999" y="1346200"/>
            <a:ext cx="8295167" cy="21383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000" i="1" dirty="0"/>
              <a:t>Causal (</a:t>
            </a:r>
            <a:r>
              <a:rPr lang="en-US" altLang="en-US" sz="2000" dirty="0"/>
              <a:t>or </a:t>
            </a:r>
            <a:r>
              <a:rPr lang="en-US" altLang="en-US" sz="2000" i="1" dirty="0"/>
              <a:t>happens-before </a:t>
            </a:r>
            <a:r>
              <a:rPr lang="en-US" altLang="en-US" sz="2000" dirty="0"/>
              <a:t>ordering)</a:t>
            </a:r>
          </a:p>
          <a:p>
            <a:pPr eaLnBrk="1" hangingPunct="1">
              <a:lnSpc>
                <a:spcPct val="90000"/>
              </a:lnSpc>
            </a:pPr>
            <a:r>
              <a:rPr lang="en-US" altLang="en-US" sz="2000" i="1" dirty="0">
                <a:solidFill>
                  <a:schemeClr val="folHlink"/>
                </a:solidFill>
              </a:rPr>
              <a:t>If send(a) </a:t>
            </a:r>
            <a:r>
              <a:rPr lang="en-US" altLang="en-US" sz="2000" i="1" dirty="0">
                <a:solidFill>
                  <a:schemeClr val="folHlink"/>
                </a:solidFill>
                <a:sym typeface="Symbol" panose="05050102010706020507" pitchFamily="18" charset="2"/>
              </a:rPr>
              <a:t></a:t>
            </a:r>
            <a:r>
              <a:rPr lang="en-US" altLang="en-US" sz="2000" i="1" dirty="0">
                <a:solidFill>
                  <a:schemeClr val="folHlink"/>
                </a:solidFill>
              </a:rPr>
              <a:t> send(b) </a:t>
            </a:r>
            <a:r>
              <a:rPr lang="en-US" altLang="en-US" sz="1800" i="1" dirty="0">
                <a:solidFill>
                  <a:schemeClr val="folHlink"/>
                </a:solidFill>
              </a:rPr>
              <a:t>(i.e., there was some causal relationship) </a:t>
            </a:r>
            <a:endParaRPr lang="en-US" altLang="en-US" sz="2000" i="1" dirty="0">
              <a:solidFill>
                <a:schemeClr val="folHlink"/>
              </a:solidFill>
            </a:endParaRPr>
          </a:p>
          <a:p>
            <a:pPr lvl="1" eaLnBrk="1" hangingPunct="1">
              <a:lnSpc>
                <a:spcPct val="90000"/>
              </a:lnSpc>
            </a:pPr>
            <a:r>
              <a:rPr lang="en-US" altLang="en-US" sz="1800" i="1" dirty="0">
                <a:solidFill>
                  <a:schemeClr val="folHlink"/>
                </a:solidFill>
              </a:rPr>
              <a:t>then deliver(a) occurs before deliver(b) at common destinations</a:t>
            </a:r>
          </a:p>
        </p:txBody>
      </p:sp>
      <p:sp>
        <p:nvSpPr>
          <p:cNvPr id="107524" name="Line 4"/>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25" name="Line 5"/>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26" name="Line 6"/>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27" name="Line 7"/>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28" name="Line 8"/>
          <p:cNvSpPr>
            <a:spLocks noChangeShapeType="1"/>
          </p:cNvSpPr>
          <p:nvPr/>
        </p:nvSpPr>
        <p:spPr bwMode="auto">
          <a:xfrm flipV="1">
            <a:off x="1143000" y="4572000"/>
            <a:ext cx="838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29" name="Line 9"/>
          <p:cNvSpPr>
            <a:spLocks noChangeShapeType="1"/>
          </p:cNvSpPr>
          <p:nvPr/>
        </p:nvSpPr>
        <p:spPr bwMode="auto">
          <a:xfrm flipV="1">
            <a:off x="1219200" y="5029200"/>
            <a:ext cx="33528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30" name="Line 10"/>
          <p:cNvSpPr>
            <a:spLocks noChangeShapeType="1"/>
          </p:cNvSpPr>
          <p:nvPr/>
        </p:nvSpPr>
        <p:spPr bwMode="auto">
          <a:xfrm flipV="1">
            <a:off x="1143000" y="4191000"/>
            <a:ext cx="20574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31" name="Line 11"/>
          <p:cNvSpPr>
            <a:spLocks noChangeShapeType="1"/>
          </p:cNvSpPr>
          <p:nvPr/>
        </p:nvSpPr>
        <p:spPr bwMode="auto">
          <a:xfrm>
            <a:off x="1447800" y="4191000"/>
            <a:ext cx="76200" cy="38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32" name="Line 12"/>
          <p:cNvSpPr>
            <a:spLocks noChangeShapeType="1"/>
          </p:cNvSpPr>
          <p:nvPr/>
        </p:nvSpPr>
        <p:spPr bwMode="auto">
          <a:xfrm>
            <a:off x="14478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33" name="Line 13"/>
          <p:cNvSpPr>
            <a:spLocks noChangeShapeType="1"/>
          </p:cNvSpPr>
          <p:nvPr/>
        </p:nvSpPr>
        <p:spPr bwMode="auto">
          <a:xfrm>
            <a:off x="14478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7534" name="Rectangle 14"/>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07535" name="Rectangle 15"/>
          <p:cNvSpPr>
            <a:spLocks noChangeArrowheads="1"/>
          </p:cNvSpPr>
          <p:nvPr/>
        </p:nvSpPr>
        <p:spPr bwMode="auto">
          <a:xfrm>
            <a:off x="10683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b</a:t>
            </a:r>
          </a:p>
        </p:txBody>
      </p:sp>
      <p:sp>
        <p:nvSpPr>
          <p:cNvPr id="107536" name="Rectangle 16"/>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17" name="Rectangle 16"/>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50938" y="214313"/>
            <a:ext cx="7793037" cy="8477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Ordering properties: Causal</a:t>
            </a:r>
          </a:p>
        </p:txBody>
      </p:sp>
      <p:sp>
        <p:nvSpPr>
          <p:cNvPr id="108547" name="Line 3"/>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48" name="Line 4"/>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49" name="Line 5"/>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0" name="Line 6"/>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1" name="Line 7"/>
          <p:cNvSpPr>
            <a:spLocks noChangeShapeType="1"/>
          </p:cNvSpPr>
          <p:nvPr/>
        </p:nvSpPr>
        <p:spPr bwMode="auto">
          <a:xfrm flipV="1">
            <a:off x="1143000" y="4572000"/>
            <a:ext cx="838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2" name="Line 8"/>
          <p:cNvSpPr>
            <a:spLocks noChangeShapeType="1"/>
          </p:cNvSpPr>
          <p:nvPr/>
        </p:nvSpPr>
        <p:spPr bwMode="auto">
          <a:xfrm flipV="1">
            <a:off x="1219200" y="5029200"/>
            <a:ext cx="33528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3" name="Line 9"/>
          <p:cNvSpPr>
            <a:spLocks noChangeShapeType="1"/>
          </p:cNvSpPr>
          <p:nvPr/>
        </p:nvSpPr>
        <p:spPr bwMode="auto">
          <a:xfrm flipV="1">
            <a:off x="1143000" y="4191000"/>
            <a:ext cx="20574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4" name="Line 10"/>
          <p:cNvSpPr>
            <a:spLocks noChangeShapeType="1"/>
          </p:cNvSpPr>
          <p:nvPr/>
        </p:nvSpPr>
        <p:spPr bwMode="auto">
          <a:xfrm flipV="1">
            <a:off x="2286000" y="5029200"/>
            <a:ext cx="31242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5" name="Line 11"/>
          <p:cNvSpPr>
            <a:spLocks noChangeShapeType="1"/>
          </p:cNvSpPr>
          <p:nvPr/>
        </p:nvSpPr>
        <p:spPr bwMode="auto">
          <a:xfrm flipV="1">
            <a:off x="2286000" y="4572000"/>
            <a:ext cx="457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6" name="Line 12"/>
          <p:cNvSpPr>
            <a:spLocks noChangeShapeType="1"/>
          </p:cNvSpPr>
          <p:nvPr/>
        </p:nvSpPr>
        <p:spPr bwMode="auto">
          <a:xfrm flipV="1">
            <a:off x="2286000" y="4419600"/>
            <a:ext cx="457200" cy="10668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7" name="Arc 13"/>
          <p:cNvSpPr>
            <a:spLocks/>
          </p:cNvSpPr>
          <p:nvPr/>
        </p:nvSpPr>
        <p:spPr bwMode="auto">
          <a:xfrm>
            <a:off x="2743200" y="4191000"/>
            <a:ext cx="685800" cy="2286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25400" cap="rnd">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8" name="Line 14"/>
          <p:cNvSpPr>
            <a:spLocks noChangeShapeType="1"/>
          </p:cNvSpPr>
          <p:nvPr/>
        </p:nvSpPr>
        <p:spPr bwMode="auto">
          <a:xfrm>
            <a:off x="1447800" y="4191000"/>
            <a:ext cx="76200" cy="38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59" name="Line 15"/>
          <p:cNvSpPr>
            <a:spLocks noChangeShapeType="1"/>
          </p:cNvSpPr>
          <p:nvPr/>
        </p:nvSpPr>
        <p:spPr bwMode="auto">
          <a:xfrm>
            <a:off x="14478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60" name="Line 16"/>
          <p:cNvSpPr>
            <a:spLocks noChangeShapeType="1"/>
          </p:cNvSpPr>
          <p:nvPr/>
        </p:nvSpPr>
        <p:spPr bwMode="auto">
          <a:xfrm>
            <a:off x="14478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561" name="Rectangle 17"/>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08562" name="Rectangle 18"/>
          <p:cNvSpPr>
            <a:spLocks noChangeArrowheads="1"/>
          </p:cNvSpPr>
          <p:nvPr/>
        </p:nvSpPr>
        <p:spPr bwMode="auto">
          <a:xfrm>
            <a:off x="10683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b</a:t>
            </a:r>
          </a:p>
        </p:txBody>
      </p:sp>
      <p:sp>
        <p:nvSpPr>
          <p:cNvPr id="108563" name="Rectangle 19"/>
          <p:cNvSpPr>
            <a:spLocks noChangeArrowheads="1"/>
          </p:cNvSpPr>
          <p:nvPr/>
        </p:nvSpPr>
        <p:spPr bwMode="auto">
          <a:xfrm>
            <a:off x="21351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c</a:t>
            </a:r>
          </a:p>
        </p:txBody>
      </p:sp>
      <p:sp>
        <p:nvSpPr>
          <p:cNvPr id="108564" name="Rectangle 20"/>
          <p:cNvSpPr>
            <a:spLocks noChangeArrowheads="1"/>
          </p:cNvSpPr>
          <p:nvPr/>
        </p:nvSpPr>
        <p:spPr bwMode="auto">
          <a:xfrm>
            <a:off x="1220788" y="5716588"/>
            <a:ext cx="58912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rgbClr val="FF3300"/>
                </a:solidFill>
                <a:latin typeface="Times New Roman" panose="02020603050405020304" pitchFamily="18" charset="0"/>
              </a:rPr>
              <a:t>delivery of c to P1 is delayed until after b is delivered</a:t>
            </a:r>
          </a:p>
        </p:txBody>
      </p:sp>
      <p:sp>
        <p:nvSpPr>
          <p:cNvPr id="108565" name="Rectangle 22"/>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24" name="Rectangle 3"/>
          <p:cNvSpPr txBox="1">
            <a:spLocks noChangeArrowheads="1"/>
          </p:cNvSpPr>
          <p:nvPr/>
        </p:nvSpPr>
        <p:spPr bwMode="auto">
          <a:xfrm>
            <a:off x="820738" y="1298575"/>
            <a:ext cx="77724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eaLnBrk="1" hangingPunct="1">
              <a:lnSpc>
                <a:spcPct val="90000"/>
              </a:lnSpc>
              <a:defRPr/>
            </a:pPr>
            <a:r>
              <a:rPr lang="en-US" altLang="en-US" sz="2000" i="1" kern="0"/>
              <a:t>Causal (</a:t>
            </a:r>
            <a:r>
              <a:rPr lang="en-US" altLang="en-US" sz="2000" kern="0"/>
              <a:t>or </a:t>
            </a:r>
            <a:r>
              <a:rPr lang="en-US" altLang="en-US" sz="2000" i="1" kern="0"/>
              <a:t>happens-before </a:t>
            </a:r>
            <a:r>
              <a:rPr lang="en-US" altLang="en-US" sz="2000" kern="0"/>
              <a:t>ordering)</a:t>
            </a:r>
          </a:p>
          <a:p>
            <a:pPr eaLnBrk="1" hangingPunct="1">
              <a:lnSpc>
                <a:spcPct val="90000"/>
              </a:lnSpc>
              <a:defRPr/>
            </a:pPr>
            <a:r>
              <a:rPr lang="en-US" altLang="en-US" sz="2000" i="1" kern="0">
                <a:solidFill>
                  <a:schemeClr val="folHlink"/>
                </a:solidFill>
              </a:rPr>
              <a:t>If send(a) </a:t>
            </a:r>
            <a:r>
              <a:rPr lang="en-US" altLang="en-US" sz="2000" i="1" kern="0">
                <a:solidFill>
                  <a:schemeClr val="folHlink"/>
                </a:solidFill>
                <a:sym typeface="Symbol" panose="05050102010706020507" pitchFamily="18" charset="2"/>
              </a:rPr>
              <a:t></a:t>
            </a:r>
            <a:r>
              <a:rPr lang="en-US" altLang="en-US" sz="2000" i="1" kern="0">
                <a:solidFill>
                  <a:schemeClr val="folHlink"/>
                </a:solidFill>
              </a:rPr>
              <a:t> send(b) (i.e., there was some causal relationship) </a:t>
            </a:r>
          </a:p>
          <a:p>
            <a:pPr lvl="1" eaLnBrk="1" hangingPunct="1">
              <a:lnSpc>
                <a:spcPct val="90000"/>
              </a:lnSpc>
              <a:defRPr/>
            </a:pPr>
            <a:r>
              <a:rPr lang="en-US" altLang="en-US" sz="1800" i="1" kern="0">
                <a:solidFill>
                  <a:schemeClr val="folHlink"/>
                </a:solidFill>
              </a:rPr>
              <a:t>then deliver(a) occurs before deliver(b) at common destinations</a:t>
            </a:r>
            <a:endParaRPr lang="en-US" altLang="en-US" sz="1800" i="1" kern="0" dirty="0">
              <a:solidFill>
                <a:schemeClr val="folHlink"/>
              </a:solidFill>
            </a:endParaRPr>
          </a:p>
        </p:txBody>
      </p:sp>
      <p:sp>
        <p:nvSpPr>
          <p:cNvPr id="23" name="Rectangle 22"/>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150938" y="214313"/>
            <a:ext cx="7793037" cy="8477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Ordering properties: Causal</a:t>
            </a:r>
          </a:p>
        </p:txBody>
      </p:sp>
      <p:sp>
        <p:nvSpPr>
          <p:cNvPr id="109571" name="Line 3"/>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2" name="Line 4"/>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3" name="Line 5"/>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4" name="Line 6"/>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5" name="Line 7"/>
          <p:cNvSpPr>
            <a:spLocks noChangeShapeType="1"/>
          </p:cNvSpPr>
          <p:nvPr/>
        </p:nvSpPr>
        <p:spPr bwMode="auto">
          <a:xfrm flipV="1">
            <a:off x="1143000" y="4572000"/>
            <a:ext cx="838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6" name="Line 8"/>
          <p:cNvSpPr>
            <a:spLocks noChangeShapeType="1"/>
          </p:cNvSpPr>
          <p:nvPr/>
        </p:nvSpPr>
        <p:spPr bwMode="auto">
          <a:xfrm flipV="1">
            <a:off x="1219200" y="5029200"/>
            <a:ext cx="33528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7" name="Line 9"/>
          <p:cNvSpPr>
            <a:spLocks noChangeShapeType="1"/>
          </p:cNvSpPr>
          <p:nvPr/>
        </p:nvSpPr>
        <p:spPr bwMode="auto">
          <a:xfrm flipV="1">
            <a:off x="1143000" y="4191000"/>
            <a:ext cx="20574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8" name="Line 10"/>
          <p:cNvSpPr>
            <a:spLocks noChangeShapeType="1"/>
          </p:cNvSpPr>
          <p:nvPr/>
        </p:nvSpPr>
        <p:spPr bwMode="auto">
          <a:xfrm flipV="1">
            <a:off x="2286000" y="5029200"/>
            <a:ext cx="31242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9" name="Line 11"/>
          <p:cNvSpPr>
            <a:spLocks noChangeShapeType="1"/>
          </p:cNvSpPr>
          <p:nvPr/>
        </p:nvSpPr>
        <p:spPr bwMode="auto">
          <a:xfrm flipV="1">
            <a:off x="2286000" y="4572000"/>
            <a:ext cx="457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0" name="Line 12"/>
          <p:cNvSpPr>
            <a:spLocks noChangeShapeType="1"/>
          </p:cNvSpPr>
          <p:nvPr/>
        </p:nvSpPr>
        <p:spPr bwMode="auto">
          <a:xfrm flipV="1">
            <a:off x="2286000" y="4419600"/>
            <a:ext cx="457200" cy="10668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1" name="Arc 13"/>
          <p:cNvSpPr>
            <a:spLocks/>
          </p:cNvSpPr>
          <p:nvPr/>
        </p:nvSpPr>
        <p:spPr bwMode="auto">
          <a:xfrm>
            <a:off x="2743200" y="4191000"/>
            <a:ext cx="685800" cy="2286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25400" cap="rnd">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2" name="Line 14"/>
          <p:cNvSpPr>
            <a:spLocks noChangeShapeType="1"/>
          </p:cNvSpPr>
          <p:nvPr/>
        </p:nvSpPr>
        <p:spPr bwMode="auto">
          <a:xfrm>
            <a:off x="1447800" y="4191000"/>
            <a:ext cx="76200" cy="38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3" name="Line 15"/>
          <p:cNvSpPr>
            <a:spLocks noChangeShapeType="1"/>
          </p:cNvSpPr>
          <p:nvPr/>
        </p:nvSpPr>
        <p:spPr bwMode="auto">
          <a:xfrm>
            <a:off x="14478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4" name="Line 16"/>
          <p:cNvSpPr>
            <a:spLocks noChangeShapeType="1"/>
          </p:cNvSpPr>
          <p:nvPr/>
        </p:nvSpPr>
        <p:spPr bwMode="auto">
          <a:xfrm>
            <a:off x="14478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5" name="Line 17"/>
          <p:cNvSpPr>
            <a:spLocks noChangeShapeType="1"/>
          </p:cNvSpPr>
          <p:nvPr/>
        </p:nvSpPr>
        <p:spPr bwMode="auto">
          <a:xfrm>
            <a:off x="3886200" y="4191000"/>
            <a:ext cx="76200" cy="3048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6" name="Line 18"/>
          <p:cNvSpPr>
            <a:spLocks noChangeShapeType="1"/>
          </p:cNvSpPr>
          <p:nvPr/>
        </p:nvSpPr>
        <p:spPr bwMode="auto">
          <a:xfrm>
            <a:off x="3962400" y="4191000"/>
            <a:ext cx="304800" cy="2286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87" name="Rectangle 19"/>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09588" name="Rectangle 20"/>
          <p:cNvSpPr>
            <a:spLocks noChangeArrowheads="1"/>
          </p:cNvSpPr>
          <p:nvPr/>
        </p:nvSpPr>
        <p:spPr bwMode="auto">
          <a:xfrm>
            <a:off x="10683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b</a:t>
            </a:r>
          </a:p>
        </p:txBody>
      </p:sp>
      <p:sp>
        <p:nvSpPr>
          <p:cNvPr id="109589" name="Rectangle 21"/>
          <p:cNvSpPr>
            <a:spLocks noChangeArrowheads="1"/>
          </p:cNvSpPr>
          <p:nvPr/>
        </p:nvSpPr>
        <p:spPr bwMode="auto">
          <a:xfrm>
            <a:off x="21351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c</a:t>
            </a:r>
          </a:p>
        </p:txBody>
      </p:sp>
      <p:sp>
        <p:nvSpPr>
          <p:cNvPr id="109590" name="Rectangle 22"/>
          <p:cNvSpPr>
            <a:spLocks noChangeArrowheads="1"/>
          </p:cNvSpPr>
          <p:nvPr/>
        </p:nvSpPr>
        <p:spPr bwMode="auto">
          <a:xfrm>
            <a:off x="37353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e</a:t>
            </a:r>
          </a:p>
        </p:txBody>
      </p:sp>
      <p:sp>
        <p:nvSpPr>
          <p:cNvPr id="109591" name="Rectangle 23"/>
          <p:cNvSpPr>
            <a:spLocks noChangeArrowheads="1"/>
          </p:cNvSpPr>
          <p:nvPr/>
        </p:nvSpPr>
        <p:spPr bwMode="auto">
          <a:xfrm>
            <a:off x="1325563" y="5691188"/>
            <a:ext cx="5026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chemeClr val="folHlink"/>
                </a:solidFill>
                <a:latin typeface="Times New Roman" panose="02020603050405020304" pitchFamily="18" charset="0"/>
              </a:rPr>
              <a:t>e is sent (causally) after b and c</a:t>
            </a:r>
          </a:p>
        </p:txBody>
      </p:sp>
      <p:sp>
        <p:nvSpPr>
          <p:cNvPr id="109592" name="Line 24"/>
          <p:cNvSpPr>
            <a:spLocks noChangeShapeType="1"/>
          </p:cNvSpPr>
          <p:nvPr/>
        </p:nvSpPr>
        <p:spPr bwMode="auto">
          <a:xfrm>
            <a:off x="3962400" y="4191000"/>
            <a:ext cx="152400" cy="3048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93" name="Line 25"/>
          <p:cNvSpPr>
            <a:spLocks noChangeShapeType="1"/>
          </p:cNvSpPr>
          <p:nvPr/>
        </p:nvSpPr>
        <p:spPr bwMode="auto">
          <a:xfrm flipH="1">
            <a:off x="3200400" y="4191000"/>
            <a:ext cx="68580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94" name="Rectangle 27"/>
          <p:cNvSpPr>
            <a:spLocks noChangeArrowheads="1"/>
          </p:cNvSpPr>
          <p:nvPr/>
        </p:nvSpPr>
        <p:spPr bwMode="auto">
          <a:xfrm>
            <a:off x="3700463" y="538003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d</a:t>
            </a:r>
          </a:p>
        </p:txBody>
      </p:sp>
      <p:sp>
        <p:nvSpPr>
          <p:cNvPr id="109595" name="Rectangle 28"/>
          <p:cNvSpPr>
            <a:spLocks noChangeArrowheads="1"/>
          </p:cNvSpPr>
          <p:nvPr/>
        </p:nvSpPr>
        <p:spPr bwMode="auto">
          <a:xfrm>
            <a:off x="1325563" y="5970588"/>
            <a:ext cx="5026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chemeClr val="folHlink"/>
                </a:solidFill>
                <a:latin typeface="Times New Roman" panose="02020603050405020304" pitchFamily="18" charset="0"/>
              </a:rPr>
              <a:t>e is sent concurrently with d</a:t>
            </a:r>
          </a:p>
        </p:txBody>
      </p:sp>
      <p:sp>
        <p:nvSpPr>
          <p:cNvPr id="109596" name="Rectangle 29"/>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31" name="Rectangle 3"/>
          <p:cNvSpPr txBox="1">
            <a:spLocks noChangeArrowheads="1"/>
          </p:cNvSpPr>
          <p:nvPr/>
        </p:nvSpPr>
        <p:spPr bwMode="auto">
          <a:xfrm>
            <a:off x="820738" y="1298575"/>
            <a:ext cx="77724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eaLnBrk="1" hangingPunct="1">
              <a:lnSpc>
                <a:spcPct val="90000"/>
              </a:lnSpc>
              <a:defRPr/>
            </a:pPr>
            <a:r>
              <a:rPr lang="en-US" altLang="en-US" sz="2000" i="1" kern="0"/>
              <a:t>Causal (</a:t>
            </a:r>
            <a:r>
              <a:rPr lang="en-US" altLang="en-US" sz="2000" kern="0"/>
              <a:t>or </a:t>
            </a:r>
            <a:r>
              <a:rPr lang="en-US" altLang="en-US" sz="2000" i="1" kern="0"/>
              <a:t>happens-before </a:t>
            </a:r>
            <a:r>
              <a:rPr lang="en-US" altLang="en-US" sz="2000" kern="0"/>
              <a:t>ordering)</a:t>
            </a:r>
          </a:p>
          <a:p>
            <a:pPr eaLnBrk="1" hangingPunct="1">
              <a:lnSpc>
                <a:spcPct val="90000"/>
              </a:lnSpc>
              <a:defRPr/>
            </a:pPr>
            <a:r>
              <a:rPr lang="en-US" altLang="en-US" sz="2000" i="1" kern="0">
                <a:solidFill>
                  <a:schemeClr val="folHlink"/>
                </a:solidFill>
              </a:rPr>
              <a:t>If send(a) </a:t>
            </a:r>
            <a:r>
              <a:rPr lang="en-US" altLang="en-US" sz="2000" i="1" kern="0">
                <a:solidFill>
                  <a:schemeClr val="folHlink"/>
                </a:solidFill>
                <a:sym typeface="Symbol" panose="05050102010706020507" pitchFamily="18" charset="2"/>
              </a:rPr>
              <a:t></a:t>
            </a:r>
            <a:r>
              <a:rPr lang="en-US" altLang="en-US" sz="2000" i="1" kern="0">
                <a:solidFill>
                  <a:schemeClr val="folHlink"/>
                </a:solidFill>
              </a:rPr>
              <a:t> send(b) (i.e., there was some causal relationship) </a:t>
            </a:r>
          </a:p>
          <a:p>
            <a:pPr lvl="1" eaLnBrk="1" hangingPunct="1">
              <a:lnSpc>
                <a:spcPct val="90000"/>
              </a:lnSpc>
              <a:defRPr/>
            </a:pPr>
            <a:r>
              <a:rPr lang="en-US" altLang="en-US" sz="1800" i="1" kern="0">
                <a:solidFill>
                  <a:schemeClr val="folHlink"/>
                </a:solidFill>
              </a:rPr>
              <a:t>then deliver(a) occurs before deliver(b) at common destinations</a:t>
            </a:r>
            <a:endParaRPr lang="en-US" altLang="en-US" sz="1800" i="1" kern="0" dirty="0">
              <a:solidFill>
                <a:schemeClr val="folHlink"/>
              </a:solidFill>
            </a:endParaRPr>
          </a:p>
        </p:txBody>
      </p:sp>
      <p:sp>
        <p:nvSpPr>
          <p:cNvPr id="30" name="Rectangle 29"/>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150938" y="214313"/>
            <a:ext cx="7793037" cy="8477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Ordering properties: Causal</a:t>
            </a:r>
          </a:p>
        </p:txBody>
      </p:sp>
      <p:sp>
        <p:nvSpPr>
          <p:cNvPr id="110595" name="Line 3"/>
          <p:cNvSpPr>
            <a:spLocks noChangeShapeType="1"/>
          </p:cNvSpPr>
          <p:nvPr/>
        </p:nvSpPr>
        <p:spPr bwMode="auto">
          <a:xfrm>
            <a:off x="609600" y="4191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596" name="Line 4"/>
          <p:cNvSpPr>
            <a:spLocks noChangeShapeType="1"/>
          </p:cNvSpPr>
          <p:nvPr/>
        </p:nvSpPr>
        <p:spPr bwMode="auto">
          <a:xfrm>
            <a:off x="609600" y="45720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597" name="Line 5"/>
          <p:cNvSpPr>
            <a:spLocks noChangeShapeType="1"/>
          </p:cNvSpPr>
          <p:nvPr/>
        </p:nvSpPr>
        <p:spPr bwMode="auto">
          <a:xfrm>
            <a:off x="609600" y="50292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598" name="Line 6"/>
          <p:cNvSpPr>
            <a:spLocks noChangeShapeType="1"/>
          </p:cNvSpPr>
          <p:nvPr/>
        </p:nvSpPr>
        <p:spPr bwMode="auto">
          <a:xfrm>
            <a:off x="609600" y="5486400"/>
            <a:ext cx="7543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599" name="Line 7"/>
          <p:cNvSpPr>
            <a:spLocks noChangeShapeType="1"/>
          </p:cNvSpPr>
          <p:nvPr/>
        </p:nvSpPr>
        <p:spPr bwMode="auto">
          <a:xfrm flipV="1">
            <a:off x="1143000" y="4572000"/>
            <a:ext cx="838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0" name="Line 8"/>
          <p:cNvSpPr>
            <a:spLocks noChangeShapeType="1"/>
          </p:cNvSpPr>
          <p:nvPr/>
        </p:nvSpPr>
        <p:spPr bwMode="auto">
          <a:xfrm flipV="1">
            <a:off x="1219200" y="5029200"/>
            <a:ext cx="33528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1" name="Line 9"/>
          <p:cNvSpPr>
            <a:spLocks noChangeShapeType="1"/>
          </p:cNvSpPr>
          <p:nvPr/>
        </p:nvSpPr>
        <p:spPr bwMode="auto">
          <a:xfrm flipV="1">
            <a:off x="1143000" y="4191000"/>
            <a:ext cx="2057400"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2" name="Line 10"/>
          <p:cNvSpPr>
            <a:spLocks noChangeShapeType="1"/>
          </p:cNvSpPr>
          <p:nvPr/>
        </p:nvSpPr>
        <p:spPr bwMode="auto">
          <a:xfrm flipV="1">
            <a:off x="3657600" y="5029200"/>
            <a:ext cx="28956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3" name="Line 11"/>
          <p:cNvSpPr>
            <a:spLocks noChangeShapeType="1"/>
          </p:cNvSpPr>
          <p:nvPr/>
        </p:nvSpPr>
        <p:spPr bwMode="auto">
          <a:xfrm flipV="1">
            <a:off x="3657600" y="4535488"/>
            <a:ext cx="1096963" cy="950912"/>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4" name="Line 12"/>
          <p:cNvSpPr>
            <a:spLocks noChangeShapeType="1"/>
          </p:cNvSpPr>
          <p:nvPr/>
        </p:nvSpPr>
        <p:spPr bwMode="auto">
          <a:xfrm flipV="1">
            <a:off x="3670300" y="4191000"/>
            <a:ext cx="619125" cy="1295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5" name="Line 13"/>
          <p:cNvSpPr>
            <a:spLocks noChangeShapeType="1"/>
          </p:cNvSpPr>
          <p:nvPr/>
        </p:nvSpPr>
        <p:spPr bwMode="auto">
          <a:xfrm flipV="1">
            <a:off x="2286000" y="5029200"/>
            <a:ext cx="3124200" cy="4572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6" name="Line 14"/>
          <p:cNvSpPr>
            <a:spLocks noChangeShapeType="1"/>
          </p:cNvSpPr>
          <p:nvPr/>
        </p:nvSpPr>
        <p:spPr bwMode="auto">
          <a:xfrm flipV="1">
            <a:off x="2286000" y="4572000"/>
            <a:ext cx="457200" cy="914400"/>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7" name="Line 15"/>
          <p:cNvSpPr>
            <a:spLocks noChangeShapeType="1"/>
          </p:cNvSpPr>
          <p:nvPr/>
        </p:nvSpPr>
        <p:spPr bwMode="auto">
          <a:xfrm flipV="1">
            <a:off x="2286000" y="4419600"/>
            <a:ext cx="457200" cy="106680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8" name="Arc 16"/>
          <p:cNvSpPr>
            <a:spLocks/>
          </p:cNvSpPr>
          <p:nvPr/>
        </p:nvSpPr>
        <p:spPr bwMode="auto">
          <a:xfrm>
            <a:off x="2743200" y="4191000"/>
            <a:ext cx="685800" cy="2286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25400" cap="rnd">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09" name="Line 17"/>
          <p:cNvSpPr>
            <a:spLocks noChangeShapeType="1"/>
          </p:cNvSpPr>
          <p:nvPr/>
        </p:nvSpPr>
        <p:spPr bwMode="auto">
          <a:xfrm>
            <a:off x="1447800" y="4191000"/>
            <a:ext cx="76200" cy="381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0" name="Line 18"/>
          <p:cNvSpPr>
            <a:spLocks noChangeShapeType="1"/>
          </p:cNvSpPr>
          <p:nvPr/>
        </p:nvSpPr>
        <p:spPr bwMode="auto">
          <a:xfrm>
            <a:off x="1447800" y="4191000"/>
            <a:ext cx="381000" cy="7620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1" name="Line 19"/>
          <p:cNvSpPr>
            <a:spLocks noChangeShapeType="1"/>
          </p:cNvSpPr>
          <p:nvPr/>
        </p:nvSpPr>
        <p:spPr bwMode="auto">
          <a:xfrm>
            <a:off x="14478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2" name="Line 20"/>
          <p:cNvSpPr>
            <a:spLocks noChangeShapeType="1"/>
          </p:cNvSpPr>
          <p:nvPr/>
        </p:nvSpPr>
        <p:spPr bwMode="auto">
          <a:xfrm>
            <a:off x="3937000" y="4191000"/>
            <a:ext cx="76200" cy="379413"/>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3" name="Line 21"/>
          <p:cNvSpPr>
            <a:spLocks noChangeShapeType="1"/>
          </p:cNvSpPr>
          <p:nvPr/>
        </p:nvSpPr>
        <p:spPr bwMode="auto">
          <a:xfrm>
            <a:off x="3962400" y="4191000"/>
            <a:ext cx="304800" cy="68580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4" name="Line 22"/>
          <p:cNvSpPr>
            <a:spLocks noChangeShapeType="1"/>
          </p:cNvSpPr>
          <p:nvPr/>
        </p:nvSpPr>
        <p:spPr bwMode="auto">
          <a:xfrm>
            <a:off x="3962400" y="4191000"/>
            <a:ext cx="1447800" cy="129540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15" name="Rectangle 23"/>
          <p:cNvSpPr>
            <a:spLocks noChangeArrowheads="1"/>
          </p:cNvSpPr>
          <p:nvPr/>
        </p:nvSpPr>
        <p:spPr bwMode="auto">
          <a:xfrm>
            <a:off x="12207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a</a:t>
            </a:r>
          </a:p>
        </p:txBody>
      </p:sp>
      <p:sp>
        <p:nvSpPr>
          <p:cNvPr id="110616" name="Rectangle 24"/>
          <p:cNvSpPr>
            <a:spLocks noChangeArrowheads="1"/>
          </p:cNvSpPr>
          <p:nvPr/>
        </p:nvSpPr>
        <p:spPr bwMode="auto">
          <a:xfrm>
            <a:off x="10683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b</a:t>
            </a:r>
          </a:p>
        </p:txBody>
      </p:sp>
      <p:sp>
        <p:nvSpPr>
          <p:cNvPr id="110617" name="Rectangle 25"/>
          <p:cNvSpPr>
            <a:spLocks noChangeArrowheads="1"/>
          </p:cNvSpPr>
          <p:nvPr/>
        </p:nvSpPr>
        <p:spPr bwMode="auto">
          <a:xfrm>
            <a:off x="21351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c</a:t>
            </a:r>
          </a:p>
        </p:txBody>
      </p:sp>
      <p:sp>
        <p:nvSpPr>
          <p:cNvPr id="110618" name="Rectangle 26"/>
          <p:cNvSpPr>
            <a:spLocks noChangeArrowheads="1"/>
          </p:cNvSpPr>
          <p:nvPr/>
        </p:nvSpPr>
        <p:spPr bwMode="auto">
          <a:xfrm>
            <a:off x="3582988" y="5335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d</a:t>
            </a:r>
          </a:p>
        </p:txBody>
      </p:sp>
      <p:sp>
        <p:nvSpPr>
          <p:cNvPr id="110619" name="Rectangle 27"/>
          <p:cNvSpPr>
            <a:spLocks noChangeArrowheads="1"/>
          </p:cNvSpPr>
          <p:nvPr/>
        </p:nvSpPr>
        <p:spPr bwMode="auto">
          <a:xfrm>
            <a:off x="3735388" y="3811588"/>
            <a:ext cx="301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2400" b="1" i="1">
                <a:latin typeface="Times New Roman" panose="02020603050405020304" pitchFamily="18" charset="0"/>
              </a:rPr>
              <a:t>e</a:t>
            </a:r>
          </a:p>
        </p:txBody>
      </p:sp>
      <p:sp>
        <p:nvSpPr>
          <p:cNvPr id="110620" name="Arc 28"/>
          <p:cNvSpPr>
            <a:spLocks/>
          </p:cNvSpPr>
          <p:nvPr/>
        </p:nvSpPr>
        <p:spPr bwMode="auto">
          <a:xfrm>
            <a:off x="4267200" y="4876800"/>
            <a:ext cx="1219200" cy="1539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0621" name="Rectangle 29"/>
          <p:cNvSpPr>
            <a:spLocks noChangeArrowheads="1"/>
          </p:cNvSpPr>
          <p:nvPr/>
        </p:nvSpPr>
        <p:spPr bwMode="auto">
          <a:xfrm>
            <a:off x="1220788" y="5653088"/>
            <a:ext cx="5476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rgbClr val="FF3300"/>
                </a:solidFill>
                <a:latin typeface="Times New Roman" panose="02020603050405020304" pitchFamily="18" charset="0"/>
              </a:rPr>
              <a:t>delivery of c to P1 is delayed until after b is delivered</a:t>
            </a:r>
          </a:p>
        </p:txBody>
      </p:sp>
      <p:sp>
        <p:nvSpPr>
          <p:cNvPr id="110622" name="Rectangle 30"/>
          <p:cNvSpPr>
            <a:spLocks noChangeArrowheads="1"/>
          </p:cNvSpPr>
          <p:nvPr/>
        </p:nvSpPr>
        <p:spPr bwMode="auto">
          <a:xfrm>
            <a:off x="1217613" y="5943600"/>
            <a:ext cx="59610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rgbClr val="FF3300"/>
                </a:solidFill>
                <a:latin typeface="Times New Roman" panose="02020603050405020304" pitchFamily="18" charset="0"/>
              </a:rPr>
              <a:t>delivery of e to P3 is delayed until after b&amp;c are delivered</a:t>
            </a:r>
          </a:p>
        </p:txBody>
      </p:sp>
      <p:sp>
        <p:nvSpPr>
          <p:cNvPr id="110623" name="Rectangle 32"/>
          <p:cNvSpPr>
            <a:spLocks noChangeArrowheads="1"/>
          </p:cNvSpPr>
          <p:nvPr/>
        </p:nvSpPr>
        <p:spPr bwMode="auto">
          <a:xfrm>
            <a:off x="139700" y="4078288"/>
            <a:ext cx="5889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600" b="1" i="1">
                <a:latin typeface="Times New Roman" panose="02020603050405020304" pitchFamily="18" charset="0"/>
              </a:rPr>
              <a:t>P1</a:t>
            </a:r>
          </a:p>
          <a:p>
            <a:pPr>
              <a:spcBef>
                <a:spcPct val="50000"/>
              </a:spcBef>
              <a:buClrTx/>
              <a:buSzTx/>
              <a:buFontTx/>
              <a:buNone/>
            </a:pPr>
            <a:r>
              <a:rPr lang="en-US" altLang="en-US" sz="1600" b="1" i="1">
                <a:latin typeface="Times New Roman" panose="02020603050405020304" pitchFamily="18" charset="0"/>
              </a:rPr>
              <a:t>P2</a:t>
            </a:r>
          </a:p>
          <a:p>
            <a:pPr>
              <a:spcBef>
                <a:spcPct val="50000"/>
              </a:spcBef>
              <a:buClrTx/>
              <a:buSzTx/>
              <a:buFontTx/>
              <a:buNone/>
            </a:pPr>
            <a:r>
              <a:rPr lang="en-US" altLang="en-US" sz="1600" b="1" i="1">
                <a:latin typeface="Times New Roman" panose="02020603050405020304" pitchFamily="18" charset="0"/>
              </a:rPr>
              <a:t>P3</a:t>
            </a:r>
          </a:p>
          <a:p>
            <a:pPr>
              <a:spcBef>
                <a:spcPct val="50000"/>
              </a:spcBef>
              <a:buClrTx/>
              <a:buSzTx/>
              <a:buFontTx/>
              <a:buNone/>
            </a:pPr>
            <a:r>
              <a:rPr lang="en-US" altLang="en-US" sz="1600" b="1" i="1">
                <a:latin typeface="Times New Roman" panose="02020603050405020304" pitchFamily="18" charset="0"/>
              </a:rPr>
              <a:t>P4</a:t>
            </a:r>
          </a:p>
        </p:txBody>
      </p:sp>
      <p:sp>
        <p:nvSpPr>
          <p:cNvPr id="110624" name="Rectangle 33"/>
          <p:cNvSpPr>
            <a:spLocks noChangeArrowheads="1"/>
          </p:cNvSpPr>
          <p:nvPr/>
        </p:nvSpPr>
        <p:spPr bwMode="auto">
          <a:xfrm>
            <a:off x="1230313" y="6273800"/>
            <a:ext cx="7389812" cy="3635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b="1" i="1">
                <a:solidFill>
                  <a:srgbClr val="FF3300"/>
                </a:solidFill>
                <a:latin typeface="Times New Roman" panose="02020603050405020304" pitchFamily="18" charset="0"/>
              </a:rPr>
              <a:t>delivery of e and d to P2 and P3 in any relative order (concurrent)</a:t>
            </a:r>
          </a:p>
        </p:txBody>
      </p:sp>
      <p:sp>
        <p:nvSpPr>
          <p:cNvPr id="35" name="Rectangle 3"/>
          <p:cNvSpPr txBox="1">
            <a:spLocks noChangeArrowheads="1"/>
          </p:cNvSpPr>
          <p:nvPr/>
        </p:nvSpPr>
        <p:spPr bwMode="auto">
          <a:xfrm>
            <a:off x="820738" y="1298575"/>
            <a:ext cx="77724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cs typeface="+mn-cs"/>
              </a:defRPr>
            </a:lvl9pPr>
          </a:lstStyle>
          <a:p>
            <a:pPr eaLnBrk="1" hangingPunct="1">
              <a:lnSpc>
                <a:spcPct val="90000"/>
              </a:lnSpc>
              <a:defRPr/>
            </a:pPr>
            <a:r>
              <a:rPr lang="en-US" altLang="en-US" sz="2000" i="1" kern="0" dirty="0"/>
              <a:t>Causal (</a:t>
            </a:r>
            <a:r>
              <a:rPr lang="en-US" altLang="en-US" sz="2000" kern="0" dirty="0"/>
              <a:t>or </a:t>
            </a:r>
            <a:r>
              <a:rPr lang="en-US" altLang="en-US" sz="2000" i="1" kern="0" dirty="0"/>
              <a:t>happens-before </a:t>
            </a:r>
            <a:r>
              <a:rPr lang="en-US" altLang="en-US" sz="2000" kern="0" dirty="0"/>
              <a:t>ordering)</a:t>
            </a:r>
          </a:p>
          <a:p>
            <a:pPr eaLnBrk="1" hangingPunct="1">
              <a:lnSpc>
                <a:spcPct val="90000"/>
              </a:lnSpc>
              <a:defRPr/>
            </a:pPr>
            <a:r>
              <a:rPr lang="en-US" altLang="en-US" sz="2000" i="1" kern="0" dirty="0">
                <a:solidFill>
                  <a:schemeClr val="folHlink"/>
                </a:solidFill>
              </a:rPr>
              <a:t>If send(a) </a:t>
            </a:r>
            <a:r>
              <a:rPr lang="en-US" altLang="en-US" sz="2000" i="1" kern="0" dirty="0">
                <a:solidFill>
                  <a:schemeClr val="folHlink"/>
                </a:solidFill>
                <a:sym typeface="Symbol" panose="05050102010706020507" pitchFamily="18" charset="2"/>
              </a:rPr>
              <a:t></a:t>
            </a:r>
            <a:r>
              <a:rPr lang="en-US" altLang="en-US" sz="2000" i="1" kern="0" dirty="0">
                <a:solidFill>
                  <a:schemeClr val="folHlink"/>
                </a:solidFill>
              </a:rPr>
              <a:t> send(b) </a:t>
            </a:r>
          </a:p>
          <a:p>
            <a:pPr marL="457200" lvl="1" indent="0" eaLnBrk="1" hangingPunct="1">
              <a:lnSpc>
                <a:spcPct val="90000"/>
              </a:lnSpc>
              <a:buFont typeface="Wingdings" panose="05000000000000000000" pitchFamily="2" charset="2"/>
              <a:buNone/>
              <a:defRPr/>
            </a:pPr>
            <a:r>
              <a:rPr lang="en-US" altLang="en-US" sz="1600" i="1" kern="0" dirty="0">
                <a:solidFill>
                  <a:schemeClr val="folHlink"/>
                </a:solidFill>
              </a:rPr>
              <a:t>(i.e., if there was some causal relationship) between a and b) </a:t>
            </a:r>
          </a:p>
          <a:p>
            <a:pPr lvl="1" eaLnBrk="1" hangingPunct="1">
              <a:lnSpc>
                <a:spcPct val="90000"/>
              </a:lnSpc>
              <a:defRPr/>
            </a:pPr>
            <a:r>
              <a:rPr lang="en-US" altLang="en-US" sz="1800" i="1" kern="0" dirty="0">
                <a:solidFill>
                  <a:schemeClr val="folHlink"/>
                </a:solidFill>
              </a:rPr>
              <a:t>then deliver(a) occurs before deliver(b) at common destinations</a:t>
            </a:r>
          </a:p>
        </p:txBody>
      </p:sp>
    </p:spTree>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150938" y="214313"/>
            <a:ext cx="7793037" cy="847725"/>
          </a:xfrm>
        </p:spPr>
        <p:txBody>
          <a:bodyPr/>
          <a:lstStyle/>
          <a:p>
            <a:pPr eaLnBrk="1" hangingPunct="1"/>
            <a:r>
              <a:rPr lang="en-US" altLang="en-US" dirty="0"/>
              <a:t>Implementing causally ordered multicast</a:t>
            </a:r>
          </a:p>
        </p:txBody>
      </p:sp>
      <p:pic>
        <p:nvPicPr>
          <p:cNvPr id="5" name="Picture 3">
            <a:extLst>
              <a:ext uri="{FF2B5EF4-FFF2-40B4-BE49-F238E27FC236}">
                <a16:creationId xmlns:a16="http://schemas.microsoft.com/office/drawing/2014/main" id="{DEF62E41-A909-4DC6-B787-9CF7312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9" y="1810385"/>
            <a:ext cx="7641006"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DBAF8F18-248B-4789-9914-C24BB299FDB5}"/>
              </a:ext>
            </a:extLst>
          </p:cNvPr>
          <p:cNvSpPr/>
          <p:nvPr/>
        </p:nvSpPr>
        <p:spPr>
          <a:xfrm>
            <a:off x="522288" y="1260158"/>
            <a:ext cx="8143875" cy="584200"/>
          </a:xfrm>
          <a:prstGeom prst="rect">
            <a:avLst/>
          </a:prstGeom>
        </p:spPr>
        <p:txBody>
          <a:bodyPr>
            <a:spAutoFit/>
          </a:bodyPr>
          <a:lstStyle/>
          <a:p>
            <a:pPr eaLnBrk="1" hangingPunct="1">
              <a:defRPr/>
            </a:pPr>
            <a:r>
              <a:rPr lang="en-US" altLang="en-US" kern="0" dirty="0"/>
              <a:t>[note slightly different update rule for vector clocks to enable counting the number of messages sent by each machine]</a:t>
            </a:r>
          </a:p>
        </p:txBody>
      </p:sp>
      <p:pic>
        <p:nvPicPr>
          <p:cNvPr id="7" name="Picture 6">
            <a:extLst>
              <a:ext uri="{FF2B5EF4-FFF2-40B4-BE49-F238E27FC236}">
                <a16:creationId xmlns:a16="http://schemas.microsoft.com/office/drawing/2014/main" id="{0D295150-2567-4C49-981B-8B88D46369E3}"/>
              </a:ext>
            </a:extLst>
          </p:cNvPr>
          <p:cNvPicPr>
            <a:picLocks noChangeAspect="1"/>
          </p:cNvPicPr>
          <p:nvPr/>
        </p:nvPicPr>
        <p:blipFill>
          <a:blip r:embed="rId4"/>
          <a:stretch>
            <a:fillRect/>
          </a:stretch>
        </p:blipFill>
        <p:spPr>
          <a:xfrm>
            <a:off x="518477" y="5424184"/>
            <a:ext cx="7790916" cy="1513840"/>
          </a:xfrm>
          <a:prstGeom prst="rect">
            <a:avLst/>
          </a:prstGeo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77</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2961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8" name="Rectangle 7">
            <a:extLst>
              <a:ext uri="{FF2B5EF4-FFF2-40B4-BE49-F238E27FC236}">
                <a16:creationId xmlns:a16="http://schemas.microsoft.com/office/drawing/2014/main" id="{3328A55C-E647-6FF5-9B42-19066BC28E5E}"/>
              </a:ext>
            </a:extLst>
          </p:cNvPr>
          <p:cNvSpPr/>
          <p:nvPr/>
        </p:nvSpPr>
        <p:spPr>
          <a:xfrm>
            <a:off x="-170208" y="3565033"/>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11" name="Rectangle 10">
            <a:extLst>
              <a:ext uri="{FF2B5EF4-FFF2-40B4-BE49-F238E27FC236}">
                <a16:creationId xmlns:a16="http://schemas.microsoft.com/office/drawing/2014/main" id="{19963931-AEDB-E7A4-CB75-A56036661EC1}"/>
              </a:ext>
            </a:extLst>
          </p:cNvPr>
          <p:cNvSpPr/>
          <p:nvPr/>
        </p:nvSpPr>
        <p:spPr>
          <a:xfrm>
            <a:off x="-159098" y="507568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 name="Rectangle 2">
            <a:extLst>
              <a:ext uri="{FF2B5EF4-FFF2-40B4-BE49-F238E27FC236}">
                <a16:creationId xmlns:a16="http://schemas.microsoft.com/office/drawing/2014/main" id="{160D5B78-1EEE-73EC-F709-1D6340EB4266}"/>
              </a:ext>
            </a:extLst>
          </p:cNvPr>
          <p:cNvSpPr>
            <a:spLocks noGrp="1" noChangeArrowheads="1"/>
          </p:cNvSpPr>
          <p:nvPr>
            <p:ph type="title"/>
          </p:nvPr>
        </p:nvSpPr>
        <p:spPr>
          <a:xfrm>
            <a:off x="1150938" y="214313"/>
            <a:ext cx="7793037" cy="847725"/>
          </a:xfrm>
        </p:spPr>
        <p:txBody>
          <a:bodyPr/>
          <a:lstStyle/>
          <a:p>
            <a:pPr eaLnBrk="1" hangingPunct="1"/>
            <a:r>
              <a:rPr lang="en-US" altLang="en-US" dirty="0"/>
              <a:t>Implementing causally ordered multicast</a:t>
            </a:r>
          </a:p>
        </p:txBody>
      </p:sp>
      <p:sp>
        <p:nvSpPr>
          <p:cNvPr id="12" name="TextBox 11">
            <a:extLst>
              <a:ext uri="{FF2B5EF4-FFF2-40B4-BE49-F238E27FC236}">
                <a16:creationId xmlns:a16="http://schemas.microsoft.com/office/drawing/2014/main" id="{871E266A-9998-0819-E9CD-5A15AED70DEE}"/>
              </a:ext>
            </a:extLst>
          </p:cNvPr>
          <p:cNvSpPr txBox="1"/>
          <p:nvPr/>
        </p:nvSpPr>
        <p:spPr>
          <a:xfrm>
            <a:off x="843649" y="5847914"/>
            <a:ext cx="7876118" cy="830997"/>
          </a:xfrm>
          <a:prstGeom prst="rect">
            <a:avLst/>
          </a:prstGeom>
          <a:noFill/>
        </p:spPr>
        <p:txBody>
          <a:bodyPr wrap="square">
            <a:spAutoFit/>
          </a:bodyPr>
          <a:lstStyle/>
          <a:p>
            <a:r>
              <a:rPr lang="en-CA" dirty="0"/>
              <a:t>Vector clocks on each process all initialized at (0,0,0)</a:t>
            </a:r>
          </a:p>
          <a:p>
            <a:r>
              <a:rPr lang="en-CA" dirty="0"/>
              <a:t>At process </a:t>
            </a:r>
            <a:r>
              <a:rPr lang="en-CA" b="1" i="1" dirty="0"/>
              <a:t>P</a:t>
            </a:r>
            <a:r>
              <a:rPr lang="en-CA" b="1" i="1" baseline="-25000" dirty="0"/>
              <a:t>i</a:t>
            </a:r>
            <a:r>
              <a:rPr lang="en-CA" b="1" i="1" dirty="0"/>
              <a:t> </a:t>
            </a:r>
            <a:r>
              <a:rPr lang="en-CA" b="1" dirty="0"/>
              <a:t> </a:t>
            </a:r>
            <a:r>
              <a:rPr lang="en-CA" dirty="0"/>
              <a:t>position </a:t>
            </a:r>
            <a:r>
              <a:rPr lang="en-CA" i="1" dirty="0" err="1"/>
              <a:t>i</a:t>
            </a:r>
            <a:r>
              <a:rPr lang="en-CA" dirty="0"/>
              <a:t>  will count how many messages </a:t>
            </a:r>
            <a:r>
              <a:rPr lang="en-CA" b="1" i="1" dirty="0"/>
              <a:t>P</a:t>
            </a:r>
            <a:r>
              <a:rPr lang="en-CA" b="1" i="1" baseline="-25000" dirty="0"/>
              <a:t>i </a:t>
            </a:r>
            <a:r>
              <a:rPr lang="en-CA" dirty="0"/>
              <a:t>has sent </a:t>
            </a:r>
          </a:p>
          <a:p>
            <a:r>
              <a:rPr lang="en-CA" dirty="0"/>
              <a:t>                     position </a:t>
            </a:r>
            <a:r>
              <a:rPr lang="en-CA" i="1" dirty="0"/>
              <a:t>k≠ </a:t>
            </a:r>
            <a:r>
              <a:rPr lang="en-CA" i="1" dirty="0" err="1"/>
              <a:t>i</a:t>
            </a:r>
            <a:r>
              <a:rPr lang="en-CA" dirty="0"/>
              <a:t> will count how many messages </a:t>
            </a:r>
            <a:r>
              <a:rPr lang="en-CA" b="1" i="1" dirty="0"/>
              <a:t>P</a:t>
            </a:r>
            <a:r>
              <a:rPr lang="en-CA" b="1" i="1" baseline="-25000" dirty="0"/>
              <a:t>i</a:t>
            </a:r>
            <a:r>
              <a:rPr lang="en-CA" dirty="0"/>
              <a:t> has received from  </a:t>
            </a:r>
            <a:r>
              <a:rPr lang="en-CA" b="1" i="1" dirty="0"/>
              <a:t>P</a:t>
            </a:r>
            <a:r>
              <a:rPr lang="en-CA" b="1" i="1" baseline="-25000" dirty="0"/>
              <a:t>k</a:t>
            </a:r>
            <a:r>
              <a:rPr lang="en-CA" dirty="0"/>
              <a:t>  </a:t>
            </a:r>
          </a:p>
        </p:txBody>
      </p:sp>
    </p:spTree>
    <p:extLst>
      <p:ext uri="{BB962C8B-B14F-4D97-AF65-F5344CB8AC3E}">
        <p14:creationId xmlns:p14="http://schemas.microsoft.com/office/powerpoint/2010/main" val="3545418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78</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2961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935038" y="1707278"/>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r>
              <a:rPr lang="en-US" sz="2000" dirty="0">
                <a:solidFill>
                  <a:schemeClr val="tx1"/>
                </a:solidFill>
              </a:rPr>
              <a:t> = (1,0,0)</a:t>
            </a:r>
            <a:endParaRPr lang="en-US" sz="2000" baseline="-25000" dirty="0">
              <a:solidFill>
                <a:schemeClr val="tx1"/>
              </a:solidFill>
            </a:endParaRP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8" name="Rectangle 7">
            <a:extLst>
              <a:ext uri="{FF2B5EF4-FFF2-40B4-BE49-F238E27FC236}">
                <a16:creationId xmlns:a16="http://schemas.microsoft.com/office/drawing/2014/main" id="{D63DB33B-61B5-8C07-40E7-8FF61CACE750}"/>
              </a:ext>
            </a:extLst>
          </p:cNvPr>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1" name="Rectangle 10">
            <a:extLst>
              <a:ext uri="{FF2B5EF4-FFF2-40B4-BE49-F238E27FC236}">
                <a16:creationId xmlns:a16="http://schemas.microsoft.com/office/drawing/2014/main" id="{890ECFCD-7577-F2D1-AD1C-21B7157B3AC5}"/>
              </a:ext>
            </a:extLst>
          </p:cNvPr>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2" name="Rectangle 11">
            <a:extLst>
              <a:ext uri="{FF2B5EF4-FFF2-40B4-BE49-F238E27FC236}">
                <a16:creationId xmlns:a16="http://schemas.microsoft.com/office/drawing/2014/main" id="{C2EC999F-D94E-6AE1-AAFA-2354CB3332BB}"/>
              </a:ext>
            </a:extLst>
          </p:cNvPr>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13" name="Rectangle 12">
            <a:extLst>
              <a:ext uri="{FF2B5EF4-FFF2-40B4-BE49-F238E27FC236}">
                <a16:creationId xmlns:a16="http://schemas.microsoft.com/office/drawing/2014/main" id="{A10E2A84-3E4A-1DE4-10C3-4C2FD5EA1307}"/>
              </a:ext>
            </a:extLst>
          </p:cNvPr>
          <p:cNvSpPr/>
          <p:nvPr/>
        </p:nvSpPr>
        <p:spPr>
          <a:xfrm>
            <a:off x="-170208" y="2509704"/>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t>
            </a:r>
            <a:r>
              <a:rPr lang="en-US" sz="2000" b="1" dirty="0">
                <a:solidFill>
                  <a:srgbClr val="FF0000"/>
                </a:solidFill>
              </a:rPr>
              <a:t>1</a:t>
            </a:r>
            <a:r>
              <a:rPr lang="en-US" sz="2000" dirty="0">
                <a:solidFill>
                  <a:schemeClr val="tx1"/>
                </a:solidFill>
              </a:rPr>
              <a:t>,0,0)</a:t>
            </a:r>
            <a:endParaRPr lang="en-US" sz="2000" baseline="-25000" dirty="0">
              <a:solidFill>
                <a:schemeClr val="tx1"/>
              </a:solidFill>
            </a:endParaRPr>
          </a:p>
        </p:txBody>
      </p:sp>
      <p:sp>
        <p:nvSpPr>
          <p:cNvPr id="14" name="Rectangle 13">
            <a:extLst>
              <a:ext uri="{FF2B5EF4-FFF2-40B4-BE49-F238E27FC236}">
                <a16:creationId xmlns:a16="http://schemas.microsoft.com/office/drawing/2014/main" id="{718FBB5A-09EF-D142-F990-601EA5C6EFB6}"/>
              </a:ext>
            </a:extLst>
          </p:cNvPr>
          <p:cNvSpPr/>
          <p:nvPr/>
        </p:nvSpPr>
        <p:spPr>
          <a:xfrm>
            <a:off x="-170208" y="3607565"/>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A0CD9684-5C06-D93B-AE39-2E013DD5E7F4}"/>
              </a:ext>
            </a:extLst>
          </p:cNvPr>
          <p:cNvSpPr/>
          <p:nvPr/>
        </p:nvSpPr>
        <p:spPr>
          <a:xfrm>
            <a:off x="-159098" y="5054423"/>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 name="TextBox 1">
            <a:extLst>
              <a:ext uri="{FF2B5EF4-FFF2-40B4-BE49-F238E27FC236}">
                <a16:creationId xmlns:a16="http://schemas.microsoft.com/office/drawing/2014/main" id="{03440C8E-1A0B-78EC-FC49-CBF96B7E7521}"/>
              </a:ext>
            </a:extLst>
          </p:cNvPr>
          <p:cNvSpPr txBox="1"/>
          <p:nvPr/>
        </p:nvSpPr>
        <p:spPr>
          <a:xfrm>
            <a:off x="1067857" y="5612552"/>
            <a:ext cx="7876118" cy="830997"/>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is initiated at Po and can be delivered to application locally. </a:t>
            </a:r>
          </a:p>
          <a:p>
            <a:pPr marL="285750" indent="-285750">
              <a:buClr>
                <a:schemeClr val="tx2">
                  <a:lumMod val="60000"/>
                  <a:lumOff val="40000"/>
                </a:schemeClr>
              </a:buClr>
              <a:buFont typeface="Wingdings" panose="05000000000000000000" pitchFamily="2" charset="2"/>
              <a:buChar char="§"/>
            </a:pPr>
            <a:r>
              <a:rPr lang="en-CA" dirty="0"/>
              <a:t>Vector clock at Po is updated.   </a:t>
            </a:r>
          </a:p>
          <a:p>
            <a:pPr marL="285750" indent="-285750">
              <a:buClr>
                <a:schemeClr val="tx2">
                  <a:lumMod val="60000"/>
                  <a:lumOff val="40000"/>
                </a:schemeClr>
              </a:buClr>
              <a:buFont typeface="Wingdings" panose="05000000000000000000" pitchFamily="2" charset="2"/>
              <a:buChar char="§"/>
            </a:pPr>
            <a:r>
              <a:rPr lang="en-CA" dirty="0"/>
              <a:t>Mo is sent with its vector clock</a:t>
            </a:r>
          </a:p>
        </p:txBody>
      </p:sp>
      <p:sp>
        <p:nvSpPr>
          <p:cNvPr id="5" name="TextBox 4">
            <a:extLst>
              <a:ext uri="{FF2B5EF4-FFF2-40B4-BE49-F238E27FC236}">
                <a16:creationId xmlns:a16="http://schemas.microsoft.com/office/drawing/2014/main" id="{6111AED3-918F-9C5B-A917-D1D7B3C947B0}"/>
              </a:ext>
            </a:extLst>
          </p:cNvPr>
          <p:cNvSpPr txBox="1"/>
          <p:nvPr/>
        </p:nvSpPr>
        <p:spPr>
          <a:xfrm>
            <a:off x="0" y="85813"/>
            <a:ext cx="5635256" cy="1323439"/>
          </a:xfrm>
          <a:prstGeom prst="rect">
            <a:avLst/>
          </a:prstGeom>
          <a:solidFill>
            <a:schemeClr val="bg1"/>
          </a:solidFill>
        </p:spPr>
        <p:txBody>
          <a:bodyPr wrap="square">
            <a:spAutoFit/>
          </a:bodyPr>
          <a:lstStyle/>
          <a:p>
            <a:pPr eaLnBrk="1" hangingPunct="1">
              <a:defRPr/>
            </a:pPr>
            <a:r>
              <a:rPr lang="en-US" altLang="en-US" kern="0" dirty="0"/>
              <a:t>[note slightly different update rule for vector clocks to enable counting the number of messages sent by each machine]</a:t>
            </a:r>
          </a:p>
          <a:p>
            <a:pPr eaLnBrk="1" hangingPunct="1">
              <a:defRPr/>
            </a:pPr>
            <a:endParaRPr lang="en-US" altLang="en-US" kern="0" dirty="0"/>
          </a:p>
          <a:p>
            <a:pPr eaLnBrk="1" hangingPunct="1">
              <a:defRPr/>
            </a:pPr>
            <a:endParaRPr lang="en-US" altLang="en-US" kern="0" dirty="0"/>
          </a:p>
        </p:txBody>
      </p:sp>
    </p:spTree>
    <p:extLst>
      <p:ext uri="{BB962C8B-B14F-4D97-AF65-F5344CB8AC3E}">
        <p14:creationId xmlns:p14="http://schemas.microsoft.com/office/powerpoint/2010/main" val="25446903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79</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2961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a:stCxn id="53" idx="4"/>
          </p:cNvCxnSpPr>
          <p:nvPr/>
        </p:nvCxnSpPr>
        <p:spPr>
          <a:xfrm rot="16200000" flipH="1">
            <a:off x="2181184" y="2461244"/>
            <a:ext cx="2184152" cy="2023327"/>
          </a:xfrm>
          <a:prstGeom prst="curvedConnector3">
            <a:avLst>
              <a:gd name="adj1" fmla="val 3929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182013"/>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4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TextBox 1">
            <a:extLst>
              <a:ext uri="{FF2B5EF4-FFF2-40B4-BE49-F238E27FC236}">
                <a16:creationId xmlns:a16="http://schemas.microsoft.com/office/drawing/2014/main" id="{5E56A6D9-AE98-C4C9-5831-0BA7097F4207}"/>
              </a:ext>
            </a:extLst>
          </p:cNvPr>
          <p:cNvSpPr txBox="1"/>
          <p:nvPr/>
        </p:nvSpPr>
        <p:spPr>
          <a:xfrm>
            <a:off x="1067857" y="5612552"/>
            <a:ext cx="7876118" cy="830997"/>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is initiated at Po and can be delivered to the application locally. </a:t>
            </a:r>
          </a:p>
          <a:p>
            <a:pPr marL="285750" indent="-285750">
              <a:buClr>
                <a:schemeClr val="tx2">
                  <a:lumMod val="60000"/>
                  <a:lumOff val="40000"/>
                </a:schemeClr>
              </a:buClr>
              <a:buFont typeface="Wingdings" panose="05000000000000000000" pitchFamily="2" charset="2"/>
              <a:buChar char="§"/>
            </a:pPr>
            <a:r>
              <a:rPr lang="en-CA" dirty="0"/>
              <a:t>Vector clock at Po is updated.   </a:t>
            </a:r>
          </a:p>
          <a:p>
            <a:pPr marL="285750" indent="-285750">
              <a:buClr>
                <a:schemeClr val="tx2">
                  <a:lumMod val="60000"/>
                  <a:lumOff val="40000"/>
                </a:schemeClr>
              </a:buClr>
              <a:buFont typeface="Wingdings" panose="05000000000000000000" pitchFamily="2" charset="2"/>
              <a:buChar char="§"/>
            </a:pPr>
            <a:r>
              <a:rPr lang="en-CA" dirty="0"/>
              <a:t>Mo is sent with its vector clock to the other processes</a:t>
            </a:r>
          </a:p>
        </p:txBody>
      </p:sp>
    </p:spTree>
    <p:extLst>
      <p:ext uri="{BB962C8B-B14F-4D97-AF65-F5344CB8AC3E}">
        <p14:creationId xmlns:p14="http://schemas.microsoft.com/office/powerpoint/2010/main" val="4498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214313"/>
            <a:ext cx="7793037" cy="847725"/>
          </a:xfrm>
        </p:spPr>
        <p:txBody>
          <a:bodyPr/>
          <a:lstStyle/>
          <a:p>
            <a:pPr eaLnBrk="1" hangingPunct="1"/>
            <a:r>
              <a:rPr lang="en-US" altLang="en-US"/>
              <a:t>Physical clocks (I)</a:t>
            </a:r>
          </a:p>
        </p:txBody>
      </p:sp>
      <p:sp>
        <p:nvSpPr>
          <p:cNvPr id="17411" name="Rectangle 3"/>
          <p:cNvSpPr>
            <a:spLocks noGrp="1" noChangeArrowheads="1"/>
          </p:cNvSpPr>
          <p:nvPr>
            <p:ph type="body" idx="1"/>
          </p:nvPr>
        </p:nvSpPr>
        <p:spPr>
          <a:xfrm>
            <a:off x="-13966" y="1278255"/>
            <a:ext cx="9146948" cy="5248275"/>
          </a:xfrm>
        </p:spPr>
        <p:txBody>
          <a:bodyPr/>
          <a:lstStyle/>
          <a:p>
            <a:pPr eaLnBrk="1" hangingPunct="1"/>
            <a:r>
              <a:rPr lang="en-US" altLang="en-US" dirty="0">
                <a:solidFill>
                  <a:schemeClr val="tx2"/>
                </a:solidFill>
              </a:rPr>
              <a:t>Problem</a:t>
            </a:r>
            <a:r>
              <a:rPr lang="en-US" altLang="en-US" b="1" dirty="0"/>
              <a:t>:</a:t>
            </a:r>
            <a:r>
              <a:rPr lang="en-US" altLang="en-US" dirty="0"/>
              <a:t> Achieve </a:t>
            </a:r>
            <a:r>
              <a:rPr lang="en-US" altLang="en-US" dirty="0">
                <a:solidFill>
                  <a:schemeClr val="tx2"/>
                </a:solidFill>
              </a:rPr>
              <a:t>coordination on real time</a:t>
            </a:r>
            <a:r>
              <a:rPr lang="en-US" altLang="en-US" dirty="0"/>
              <a:t> in a distributed system</a:t>
            </a:r>
          </a:p>
          <a:p>
            <a:pPr eaLnBrk="1" hangingPunct="1"/>
            <a:endParaRPr lang="en-US" altLang="en-US" sz="1100" dirty="0"/>
          </a:p>
          <a:p>
            <a:pPr eaLnBrk="1" hangingPunct="1"/>
            <a:r>
              <a:rPr lang="en-US" altLang="en-US" dirty="0"/>
              <a:t>The standard: Coordinated Universal Time (UTC):</a:t>
            </a:r>
          </a:p>
          <a:p>
            <a:pPr lvl="1" eaLnBrk="1" hangingPunct="1"/>
            <a:r>
              <a:rPr lang="en-US" altLang="en-US" sz="2000" dirty="0"/>
              <a:t>Atomic clocks: Based on the number of transitions per second of the cesium 133 atom </a:t>
            </a:r>
          </a:p>
          <a:p>
            <a:pPr lvl="2" eaLnBrk="1" hangingPunct="1"/>
            <a:r>
              <a:rPr lang="en-US" altLang="en-US" sz="1600" dirty="0"/>
              <a:t>accurate but expensive</a:t>
            </a:r>
          </a:p>
          <a:p>
            <a:pPr lvl="1" eaLnBrk="1" hangingPunct="1"/>
            <a:r>
              <a:rPr lang="en-US" altLang="en-US" sz="2000" dirty="0"/>
              <a:t>Leap second from time to time to compensate for days getting longer.</a:t>
            </a:r>
          </a:p>
          <a:p>
            <a:pPr lvl="1" eaLnBrk="1" hangingPunct="1"/>
            <a:endParaRPr lang="en-US" altLang="en-US" dirty="0"/>
          </a:p>
          <a:p>
            <a:pPr eaLnBrk="1" hangingPunct="1"/>
            <a:r>
              <a:rPr lang="en-US" altLang="en-US" sz="2400" dirty="0"/>
              <a:t>UTC is </a:t>
            </a:r>
            <a:r>
              <a:rPr lang="en-US" altLang="en-US" sz="2400" dirty="0">
                <a:solidFill>
                  <a:schemeClr val="tx2"/>
                </a:solidFill>
              </a:rPr>
              <a:t>broadcast</a:t>
            </a:r>
            <a:r>
              <a:rPr lang="en-US" altLang="en-US" sz="2400" b="1" dirty="0"/>
              <a:t> </a:t>
            </a:r>
            <a:r>
              <a:rPr lang="en-US" altLang="en-US" sz="2400" dirty="0"/>
              <a:t>through short wave radio and satellite.</a:t>
            </a:r>
          </a:p>
          <a:p>
            <a:pPr lvl="1" eaLnBrk="1" hangingPunct="1"/>
            <a:r>
              <a:rPr lang="en-US" altLang="en-US" sz="2000" dirty="0"/>
              <a:t>Accuracy </a:t>
            </a:r>
            <a:r>
              <a:rPr lang="en-US" altLang="en-US" sz="2000" dirty="0">
                <a:cs typeface="Tahoma" panose="020B0604030504040204" pitchFamily="34" charset="0"/>
              </a:rPr>
              <a:t>±</a:t>
            </a:r>
            <a:r>
              <a:rPr lang="en-US" altLang="en-US" sz="2000" dirty="0"/>
              <a:t> 1ms (but if weather conditions considered </a:t>
            </a:r>
            <a:r>
              <a:rPr lang="en-US" altLang="en-US" sz="2000" dirty="0">
                <a:cs typeface="Tahoma" panose="020B0604030504040204" pitchFamily="34" charset="0"/>
              </a:rPr>
              <a:t>±10ms)</a:t>
            </a:r>
          </a:p>
          <a:p>
            <a:pPr lvl="1" eaLnBrk="1" hangingPunct="1"/>
            <a:r>
              <a:rPr lang="en-US" altLang="en-US" sz="2000" dirty="0">
                <a:cs typeface="Tahoma" panose="020B0604030504040204" pitchFamily="34" charset="0"/>
              </a:rPr>
              <a:t>Needs a receiver</a:t>
            </a:r>
            <a:endParaRPr lang="en-US" altLang="en-US" sz="2000" dirty="0"/>
          </a:p>
          <a:p>
            <a:pPr marL="0" indent="0" eaLnBrk="1" hangingPunct="1">
              <a:buNone/>
            </a:pPr>
            <a:endParaRPr lang="en-US" altLang="en-US"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80</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2961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a:stCxn id="53" idx="4"/>
          </p:cNvCxnSpPr>
          <p:nvPr/>
        </p:nvCxnSpPr>
        <p:spPr>
          <a:xfrm rot="16200000" flipH="1">
            <a:off x="2181184" y="2461244"/>
            <a:ext cx="2184152" cy="2023327"/>
          </a:xfrm>
          <a:prstGeom prst="curvedConnector3">
            <a:avLst>
              <a:gd name="adj1" fmla="val 3929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118214"/>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4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3AD4CF-B340-BBD8-68D8-C9E2BCEA0EBE}"/>
              </a:ext>
            </a:extLst>
          </p:cNvPr>
          <p:cNvSpPr txBox="1"/>
          <p:nvPr/>
        </p:nvSpPr>
        <p:spPr>
          <a:xfrm>
            <a:off x="1150938" y="5640737"/>
            <a:ext cx="7876118" cy="1323439"/>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arrives at P1</a:t>
            </a:r>
          </a:p>
          <a:p>
            <a:pPr marL="285750" indent="-285750">
              <a:buClr>
                <a:schemeClr val="tx2">
                  <a:lumMod val="60000"/>
                  <a:lumOff val="40000"/>
                </a:schemeClr>
              </a:buClr>
              <a:buFont typeface="Wingdings" panose="05000000000000000000" pitchFamily="2" charset="2"/>
              <a:buChar char="§"/>
            </a:pPr>
            <a:r>
              <a:rPr lang="en-CA" dirty="0"/>
              <a:t>Message Mo can be delivered to the application at P1:  the check - all messages that have potentially been received at Po before generating Mo have been seen by P1 as well</a:t>
            </a:r>
          </a:p>
          <a:p>
            <a:pPr marL="285750" indent="-285750">
              <a:buClr>
                <a:schemeClr val="tx2">
                  <a:lumMod val="60000"/>
                  <a:lumOff val="40000"/>
                </a:schemeClr>
              </a:buClr>
              <a:buFont typeface="Wingdings" panose="05000000000000000000" pitchFamily="2" charset="2"/>
              <a:buChar char="§"/>
            </a:pPr>
            <a:endParaRPr lang="en-CA" dirty="0"/>
          </a:p>
        </p:txBody>
      </p:sp>
    </p:spTree>
    <p:extLst>
      <p:ext uri="{BB962C8B-B14F-4D97-AF65-F5344CB8AC3E}">
        <p14:creationId xmlns:p14="http://schemas.microsoft.com/office/powerpoint/2010/main" val="3893504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81</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2961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a:stCxn id="53" idx="4"/>
          </p:cNvCxnSpPr>
          <p:nvPr/>
        </p:nvCxnSpPr>
        <p:spPr>
          <a:xfrm rot="16200000" flipH="1">
            <a:off x="2181184" y="2461244"/>
            <a:ext cx="2184152" cy="2023327"/>
          </a:xfrm>
          <a:prstGeom prst="curvedConnector3">
            <a:avLst>
              <a:gd name="adj1" fmla="val 3929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t>
            </a:r>
            <a:r>
              <a:rPr lang="en-US" sz="2000" b="1" dirty="0">
                <a:solidFill>
                  <a:srgbClr val="FF0000"/>
                </a:solidFill>
              </a:rPr>
              <a:t>1</a:t>
            </a:r>
            <a:r>
              <a:rPr lang="en-US" sz="2000" dirty="0">
                <a:solidFill>
                  <a:schemeClr val="tx1"/>
                </a:solidFill>
              </a:rPr>
              <a:t>,0,0)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118213"/>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4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EEEB18-CE7D-0DF8-776A-7F6C117A5AE9}"/>
              </a:ext>
            </a:extLst>
          </p:cNvPr>
          <p:cNvSpPr txBox="1"/>
          <p:nvPr/>
        </p:nvSpPr>
        <p:spPr>
          <a:xfrm>
            <a:off x="1150938" y="5553050"/>
            <a:ext cx="7876118" cy="830997"/>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is delivered at P1</a:t>
            </a:r>
          </a:p>
          <a:p>
            <a:pPr marL="285750" indent="-285750">
              <a:buClr>
                <a:schemeClr val="tx2">
                  <a:lumMod val="60000"/>
                  <a:lumOff val="40000"/>
                </a:schemeClr>
              </a:buClr>
              <a:buFont typeface="Wingdings" panose="05000000000000000000" pitchFamily="2" charset="2"/>
              <a:buChar char="§"/>
            </a:pPr>
            <a:r>
              <a:rPr lang="en-CA" dirty="0"/>
              <a:t>P1 updates its vector clock</a:t>
            </a:r>
          </a:p>
          <a:p>
            <a:pPr marL="285750" indent="-285750">
              <a:buClr>
                <a:schemeClr val="tx2">
                  <a:lumMod val="60000"/>
                  <a:lumOff val="40000"/>
                </a:schemeClr>
              </a:buClr>
              <a:buFont typeface="Wingdings" panose="05000000000000000000" pitchFamily="2" charset="2"/>
              <a:buChar char="§"/>
            </a:pPr>
            <a:endParaRPr lang="en-CA" dirty="0"/>
          </a:p>
        </p:txBody>
      </p:sp>
    </p:spTree>
    <p:extLst>
      <p:ext uri="{BB962C8B-B14F-4D97-AF65-F5344CB8AC3E}">
        <p14:creationId xmlns:p14="http://schemas.microsoft.com/office/powerpoint/2010/main" val="4062695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82</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3489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rgbClr val="FF0000"/>
                </a:solidFill>
              </a:rPr>
              <a:t>1</a:t>
            </a:r>
            <a:r>
              <a:rPr lang="en-US" sz="2000" dirty="0">
                <a:solidFill>
                  <a:schemeClr val="tx1"/>
                </a:solidFill>
              </a:rPr>
              <a:t>,0)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107579"/>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39"/>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7C302B9-552C-06EB-3104-942966EA74D0}"/>
              </a:ext>
            </a:extLst>
          </p:cNvPr>
          <p:cNvSpPr/>
          <p:nvPr/>
        </p:nvSpPr>
        <p:spPr>
          <a:xfrm>
            <a:off x="3359247"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C7498-1589-6238-FF14-73C08C5B804F}"/>
              </a:ext>
            </a:extLst>
          </p:cNvPr>
          <p:cNvSpPr/>
          <p:nvPr/>
        </p:nvSpPr>
        <p:spPr>
          <a:xfrm>
            <a:off x="3076011" y="3693106"/>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1</a:t>
            </a:r>
          </a:p>
        </p:txBody>
      </p:sp>
      <p:cxnSp>
        <p:nvCxnSpPr>
          <p:cNvPr id="8" name="Curved Connector 63">
            <a:extLst>
              <a:ext uri="{FF2B5EF4-FFF2-40B4-BE49-F238E27FC236}">
                <a16:creationId xmlns:a16="http://schemas.microsoft.com/office/drawing/2014/main" id="{5DD72C90-9412-9339-D91B-D68391733CFB}"/>
              </a:ext>
            </a:extLst>
          </p:cNvPr>
          <p:cNvCxnSpPr>
            <a:cxnSpLocks/>
          </p:cNvCxnSpPr>
          <p:nvPr/>
        </p:nvCxnSpPr>
        <p:spPr>
          <a:xfrm rot="16200000" flipH="1">
            <a:off x="3135794" y="3948579"/>
            <a:ext cx="1334931" cy="673287"/>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40EBF32-65E3-2CE1-B943-3CF3886EAE53}"/>
              </a:ext>
            </a:extLst>
          </p:cNvPr>
          <p:cNvSpPr/>
          <p:nvPr/>
        </p:nvSpPr>
        <p:spPr>
          <a:xfrm>
            <a:off x="3999109" y="4917522"/>
            <a:ext cx="175652" cy="1756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08B643-FBFF-55E6-F6FC-ADCBC477A18A}"/>
              </a:ext>
            </a:extLst>
          </p:cNvPr>
          <p:cNvSpPr txBox="1"/>
          <p:nvPr/>
        </p:nvSpPr>
        <p:spPr>
          <a:xfrm>
            <a:off x="3281324" y="4289743"/>
            <a:ext cx="847946" cy="338554"/>
          </a:xfrm>
          <a:prstGeom prst="rect">
            <a:avLst/>
          </a:prstGeom>
          <a:noFill/>
        </p:spPr>
        <p:txBody>
          <a:bodyPr wrap="square">
            <a:spAutoFit/>
          </a:bodyPr>
          <a:lstStyle/>
          <a:p>
            <a:r>
              <a:rPr lang="en-US" sz="1600" dirty="0">
                <a:solidFill>
                  <a:schemeClr val="tx1"/>
                </a:solidFill>
              </a:rPr>
              <a:t>(1,1,0)</a:t>
            </a:r>
            <a:endParaRPr lang="en-CA" dirty="0"/>
          </a:p>
        </p:txBody>
      </p:sp>
      <p:cxnSp>
        <p:nvCxnSpPr>
          <p:cNvPr id="11" name="Curved Connector 66">
            <a:extLst>
              <a:ext uri="{FF2B5EF4-FFF2-40B4-BE49-F238E27FC236}">
                <a16:creationId xmlns:a16="http://schemas.microsoft.com/office/drawing/2014/main" id="{4B84508F-CCB3-A0A7-36A0-F8D30AE05FAE}"/>
              </a:ext>
            </a:extLst>
          </p:cNvPr>
          <p:cNvCxnSpPr>
            <a:cxnSpLocks/>
          </p:cNvCxnSpPr>
          <p:nvPr/>
        </p:nvCxnSpPr>
        <p:spPr>
          <a:xfrm rot="16200000" flipH="1">
            <a:off x="2181184" y="2461244"/>
            <a:ext cx="2184152" cy="2023327"/>
          </a:xfrm>
          <a:prstGeom prst="curvedConnector3">
            <a:avLst>
              <a:gd name="adj1" fmla="val 3929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05D306B-E0D7-819A-8CC1-7437D839DEB8}"/>
              </a:ext>
            </a:extLst>
          </p:cNvPr>
          <p:cNvSpPr txBox="1"/>
          <p:nvPr/>
        </p:nvSpPr>
        <p:spPr>
          <a:xfrm>
            <a:off x="1150938" y="5563683"/>
            <a:ext cx="7876118" cy="1323439"/>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M1 is created by P1.   The message can be delivered to local application at P1. P1 updates its vector clock. This timestamp (1,1,0) is carried by M1.</a:t>
            </a:r>
          </a:p>
          <a:p>
            <a:pPr marL="285750" indent="-285750">
              <a:buClr>
                <a:schemeClr val="tx2">
                  <a:lumMod val="60000"/>
                  <a:lumOff val="40000"/>
                </a:schemeClr>
              </a:buClr>
              <a:buFont typeface="Wingdings" panose="05000000000000000000" pitchFamily="2" charset="2"/>
              <a:buChar char="§"/>
            </a:pPr>
            <a:r>
              <a:rPr lang="en-CA" dirty="0"/>
              <a:t>Message M1 arrives at P2.  Can not be delivered to P2 since, M1’s vector clock at position 0 implies that, when M1 was created it has one message from Po and P2 has not yet seen that message. </a:t>
            </a:r>
          </a:p>
        </p:txBody>
      </p:sp>
      <p:cxnSp>
        <p:nvCxnSpPr>
          <p:cNvPr id="13" name="Curved Connector 63">
            <a:extLst>
              <a:ext uri="{FF2B5EF4-FFF2-40B4-BE49-F238E27FC236}">
                <a16:creationId xmlns:a16="http://schemas.microsoft.com/office/drawing/2014/main" id="{C00DC273-B72E-2344-0685-30EEE2B5FAE2}"/>
              </a:ext>
            </a:extLst>
          </p:cNvPr>
          <p:cNvCxnSpPr>
            <a:cxnSpLocks/>
          </p:cNvCxnSpPr>
          <p:nvPr/>
        </p:nvCxnSpPr>
        <p:spPr>
          <a:xfrm flipV="1">
            <a:off x="3470153" y="2703478"/>
            <a:ext cx="2016241" cy="88591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5208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83</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3489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p:cNvCxnSpPr>
          <p:nvPr/>
        </p:nvCxnSpPr>
        <p:spPr>
          <a:xfrm>
            <a:off x="2284989" y="2307682"/>
            <a:ext cx="3424695" cy="2681401"/>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chemeClr val="tx1"/>
                </a:solidFill>
              </a:rPr>
              <a:t>1</a:t>
            </a:r>
            <a:r>
              <a:rPr lang="en-US" sz="2000" dirty="0">
                <a:solidFill>
                  <a:schemeClr val="tx1"/>
                </a:solidFill>
              </a:rPr>
              <a:t>,0)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320236"/>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(0,0,0)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39"/>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7C302B9-552C-06EB-3104-942966EA74D0}"/>
              </a:ext>
            </a:extLst>
          </p:cNvPr>
          <p:cNvSpPr/>
          <p:nvPr/>
        </p:nvSpPr>
        <p:spPr>
          <a:xfrm>
            <a:off x="3359247"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C7498-1589-6238-FF14-73C08C5B804F}"/>
              </a:ext>
            </a:extLst>
          </p:cNvPr>
          <p:cNvSpPr/>
          <p:nvPr/>
        </p:nvSpPr>
        <p:spPr>
          <a:xfrm>
            <a:off x="3076011" y="3693106"/>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1</a:t>
            </a:r>
          </a:p>
        </p:txBody>
      </p:sp>
      <p:cxnSp>
        <p:nvCxnSpPr>
          <p:cNvPr id="8" name="Curved Connector 63">
            <a:extLst>
              <a:ext uri="{FF2B5EF4-FFF2-40B4-BE49-F238E27FC236}">
                <a16:creationId xmlns:a16="http://schemas.microsoft.com/office/drawing/2014/main" id="{5DD72C90-9412-9339-D91B-D68391733CFB}"/>
              </a:ext>
            </a:extLst>
          </p:cNvPr>
          <p:cNvCxnSpPr>
            <a:cxnSpLocks/>
          </p:cNvCxnSpPr>
          <p:nvPr/>
        </p:nvCxnSpPr>
        <p:spPr>
          <a:xfrm rot="16200000" flipH="1">
            <a:off x="3135794" y="3948579"/>
            <a:ext cx="1334931" cy="673287"/>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40EBF32-65E3-2CE1-B943-3CF3886EAE53}"/>
              </a:ext>
            </a:extLst>
          </p:cNvPr>
          <p:cNvSpPr/>
          <p:nvPr/>
        </p:nvSpPr>
        <p:spPr>
          <a:xfrm>
            <a:off x="3999109" y="4917522"/>
            <a:ext cx="175652" cy="1756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08B643-FBFF-55E6-F6FC-ADCBC477A18A}"/>
              </a:ext>
            </a:extLst>
          </p:cNvPr>
          <p:cNvSpPr txBox="1"/>
          <p:nvPr/>
        </p:nvSpPr>
        <p:spPr>
          <a:xfrm>
            <a:off x="3291957" y="4497147"/>
            <a:ext cx="847946" cy="338554"/>
          </a:xfrm>
          <a:prstGeom prst="rect">
            <a:avLst/>
          </a:prstGeom>
          <a:noFill/>
        </p:spPr>
        <p:txBody>
          <a:bodyPr wrap="square">
            <a:spAutoFit/>
          </a:bodyPr>
          <a:lstStyle/>
          <a:p>
            <a:r>
              <a:rPr lang="en-US" sz="1600" dirty="0">
                <a:solidFill>
                  <a:schemeClr val="tx1"/>
                </a:solidFill>
              </a:rPr>
              <a:t>(1,1,0)</a:t>
            </a:r>
            <a:endParaRPr lang="en-CA" dirty="0"/>
          </a:p>
        </p:txBody>
      </p:sp>
      <p:sp>
        <p:nvSpPr>
          <p:cNvPr id="26" name="TextBox 25">
            <a:extLst>
              <a:ext uri="{FF2B5EF4-FFF2-40B4-BE49-F238E27FC236}">
                <a16:creationId xmlns:a16="http://schemas.microsoft.com/office/drawing/2014/main" id="{E56D6D78-DCEF-6422-D7C1-81DB102B7D61}"/>
              </a:ext>
            </a:extLst>
          </p:cNvPr>
          <p:cNvSpPr txBox="1"/>
          <p:nvPr/>
        </p:nvSpPr>
        <p:spPr>
          <a:xfrm>
            <a:off x="4861738" y="439270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7" name="Oval 26">
            <a:extLst>
              <a:ext uri="{FF2B5EF4-FFF2-40B4-BE49-F238E27FC236}">
                <a16:creationId xmlns:a16="http://schemas.microsoft.com/office/drawing/2014/main" id="{7170B775-0EFE-4132-AEB3-B76B1410A45E}"/>
              </a:ext>
            </a:extLst>
          </p:cNvPr>
          <p:cNvSpPr/>
          <p:nvPr/>
        </p:nvSpPr>
        <p:spPr>
          <a:xfrm>
            <a:off x="5534032" y="5047921"/>
            <a:ext cx="175652" cy="1756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593065-7C10-1DFD-E63E-69DFCEF227D5}"/>
              </a:ext>
            </a:extLst>
          </p:cNvPr>
          <p:cNvSpPr txBox="1"/>
          <p:nvPr/>
        </p:nvSpPr>
        <p:spPr>
          <a:xfrm>
            <a:off x="1150938" y="5328569"/>
            <a:ext cx="7876118" cy="338554"/>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arrives at P2.  Can be delivered to P2 (same argument) </a:t>
            </a:r>
          </a:p>
        </p:txBody>
      </p:sp>
      <p:cxnSp>
        <p:nvCxnSpPr>
          <p:cNvPr id="12" name="Curved Connector 63">
            <a:extLst>
              <a:ext uri="{FF2B5EF4-FFF2-40B4-BE49-F238E27FC236}">
                <a16:creationId xmlns:a16="http://schemas.microsoft.com/office/drawing/2014/main" id="{82BC3ECB-C2CE-B61F-380D-B5C19BD5B836}"/>
              </a:ext>
            </a:extLst>
          </p:cNvPr>
          <p:cNvCxnSpPr>
            <a:cxnSpLocks/>
          </p:cNvCxnSpPr>
          <p:nvPr/>
        </p:nvCxnSpPr>
        <p:spPr>
          <a:xfrm flipV="1">
            <a:off x="3459520" y="2714111"/>
            <a:ext cx="2016241" cy="88591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7890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59550"/>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84</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3489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p:cNvCxnSpPr>
          <p:nvPr/>
        </p:nvCxnSpPr>
        <p:spPr>
          <a:xfrm>
            <a:off x="2284989" y="2307682"/>
            <a:ext cx="3424695" cy="2681401"/>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chemeClr val="tx1"/>
                </a:solidFill>
              </a:rPr>
              <a:t>1</a:t>
            </a:r>
            <a:r>
              <a:rPr lang="en-US" sz="2000" dirty="0">
                <a:solidFill>
                  <a:schemeClr val="tx1"/>
                </a:solidFill>
              </a:rPr>
              <a:t>,0)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320236"/>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t>
            </a:r>
            <a:r>
              <a:rPr lang="en-US" sz="2000" b="1" dirty="0">
                <a:solidFill>
                  <a:srgbClr val="FF0000"/>
                </a:solidFill>
              </a:rPr>
              <a:t>1</a:t>
            </a:r>
            <a:r>
              <a:rPr lang="en-US" sz="2000" dirty="0">
                <a:solidFill>
                  <a:schemeClr val="tx1"/>
                </a:solidFill>
              </a:rPr>
              <a:t>,0,0)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39"/>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7C302B9-552C-06EB-3104-942966EA74D0}"/>
              </a:ext>
            </a:extLst>
          </p:cNvPr>
          <p:cNvSpPr/>
          <p:nvPr/>
        </p:nvSpPr>
        <p:spPr>
          <a:xfrm>
            <a:off x="3359247"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C7498-1589-6238-FF14-73C08C5B804F}"/>
              </a:ext>
            </a:extLst>
          </p:cNvPr>
          <p:cNvSpPr/>
          <p:nvPr/>
        </p:nvSpPr>
        <p:spPr>
          <a:xfrm>
            <a:off x="3076011" y="3693106"/>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1</a:t>
            </a:r>
          </a:p>
        </p:txBody>
      </p:sp>
      <p:cxnSp>
        <p:nvCxnSpPr>
          <p:cNvPr id="8" name="Curved Connector 63">
            <a:extLst>
              <a:ext uri="{FF2B5EF4-FFF2-40B4-BE49-F238E27FC236}">
                <a16:creationId xmlns:a16="http://schemas.microsoft.com/office/drawing/2014/main" id="{5DD72C90-9412-9339-D91B-D68391733CFB}"/>
              </a:ext>
            </a:extLst>
          </p:cNvPr>
          <p:cNvCxnSpPr>
            <a:cxnSpLocks/>
          </p:cNvCxnSpPr>
          <p:nvPr/>
        </p:nvCxnSpPr>
        <p:spPr>
          <a:xfrm rot="16200000" flipH="1">
            <a:off x="3135794" y="3948579"/>
            <a:ext cx="1334931" cy="673287"/>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40EBF32-65E3-2CE1-B943-3CF3886EAE53}"/>
              </a:ext>
            </a:extLst>
          </p:cNvPr>
          <p:cNvSpPr/>
          <p:nvPr/>
        </p:nvSpPr>
        <p:spPr>
          <a:xfrm>
            <a:off x="3999109" y="4917522"/>
            <a:ext cx="175652" cy="1756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08B643-FBFF-55E6-F6FC-ADCBC477A18A}"/>
              </a:ext>
            </a:extLst>
          </p:cNvPr>
          <p:cNvSpPr txBox="1"/>
          <p:nvPr/>
        </p:nvSpPr>
        <p:spPr>
          <a:xfrm>
            <a:off x="3164998" y="4058855"/>
            <a:ext cx="847946" cy="338554"/>
          </a:xfrm>
          <a:prstGeom prst="rect">
            <a:avLst/>
          </a:prstGeom>
          <a:noFill/>
        </p:spPr>
        <p:txBody>
          <a:bodyPr wrap="square">
            <a:spAutoFit/>
          </a:bodyPr>
          <a:lstStyle/>
          <a:p>
            <a:r>
              <a:rPr lang="en-US" sz="1600" dirty="0">
                <a:solidFill>
                  <a:schemeClr val="tx1"/>
                </a:solidFill>
              </a:rPr>
              <a:t>(1,1,0)</a:t>
            </a:r>
            <a:endParaRPr lang="en-CA" dirty="0"/>
          </a:p>
        </p:txBody>
      </p:sp>
      <p:sp>
        <p:nvSpPr>
          <p:cNvPr id="26" name="TextBox 25">
            <a:extLst>
              <a:ext uri="{FF2B5EF4-FFF2-40B4-BE49-F238E27FC236}">
                <a16:creationId xmlns:a16="http://schemas.microsoft.com/office/drawing/2014/main" id="{E56D6D78-DCEF-6422-D7C1-81DB102B7D61}"/>
              </a:ext>
            </a:extLst>
          </p:cNvPr>
          <p:cNvSpPr txBox="1"/>
          <p:nvPr/>
        </p:nvSpPr>
        <p:spPr>
          <a:xfrm>
            <a:off x="4148027" y="4115945"/>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7" name="Oval 26">
            <a:extLst>
              <a:ext uri="{FF2B5EF4-FFF2-40B4-BE49-F238E27FC236}">
                <a16:creationId xmlns:a16="http://schemas.microsoft.com/office/drawing/2014/main" id="{7170B775-0EFE-4132-AEB3-B76B1410A45E}"/>
              </a:ext>
            </a:extLst>
          </p:cNvPr>
          <p:cNvSpPr/>
          <p:nvPr/>
        </p:nvSpPr>
        <p:spPr>
          <a:xfrm>
            <a:off x="5534032" y="504792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B05A5E-5D53-D462-48AE-378DC1411A52}"/>
              </a:ext>
            </a:extLst>
          </p:cNvPr>
          <p:cNvSpPr txBox="1"/>
          <p:nvPr/>
        </p:nvSpPr>
        <p:spPr>
          <a:xfrm>
            <a:off x="1067857" y="5997792"/>
            <a:ext cx="7876118" cy="584775"/>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Message Mo is delivered to P2.  P2’s vector clock is updated. </a:t>
            </a:r>
          </a:p>
          <a:p>
            <a:pPr marL="285750" indent="-285750">
              <a:buClr>
                <a:schemeClr val="tx2">
                  <a:lumMod val="60000"/>
                  <a:lumOff val="40000"/>
                </a:schemeClr>
              </a:buClr>
              <a:buFont typeface="Wingdings" panose="05000000000000000000" pitchFamily="2" charset="2"/>
              <a:buChar char="§"/>
            </a:pPr>
            <a:r>
              <a:rPr lang="en-CA" dirty="0"/>
              <a:t>Now P2 can look at the other messages it has in its queue</a:t>
            </a:r>
          </a:p>
        </p:txBody>
      </p:sp>
      <p:cxnSp>
        <p:nvCxnSpPr>
          <p:cNvPr id="12" name="Curved Connector 63">
            <a:extLst>
              <a:ext uri="{FF2B5EF4-FFF2-40B4-BE49-F238E27FC236}">
                <a16:creationId xmlns:a16="http://schemas.microsoft.com/office/drawing/2014/main" id="{A98DC062-D372-D6E3-093C-C4402F691C91}"/>
              </a:ext>
            </a:extLst>
          </p:cNvPr>
          <p:cNvCxnSpPr>
            <a:cxnSpLocks/>
          </p:cNvCxnSpPr>
          <p:nvPr/>
        </p:nvCxnSpPr>
        <p:spPr>
          <a:xfrm flipV="1">
            <a:off x="3459520" y="2714111"/>
            <a:ext cx="2016241" cy="88591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2861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80814"/>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85</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3489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p:cNvCxnSpPr>
          <p:nvPr/>
        </p:nvCxnSpPr>
        <p:spPr>
          <a:xfrm>
            <a:off x="2284989" y="2307682"/>
            <a:ext cx="3424695" cy="2681401"/>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(1,0,0)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chemeClr val="tx1"/>
                </a:solidFill>
              </a:rPr>
              <a:t>1</a:t>
            </a:r>
            <a:r>
              <a:rPr lang="en-US" sz="2000" dirty="0">
                <a:solidFill>
                  <a:schemeClr val="tx1"/>
                </a:solidFill>
              </a:rPr>
              <a:t>,0)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320236"/>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t>
            </a:r>
            <a:r>
              <a:rPr lang="en-US" sz="2000" b="1" dirty="0">
                <a:solidFill>
                  <a:schemeClr val="tx1"/>
                </a:solidFill>
              </a:rPr>
              <a:t>1</a:t>
            </a:r>
            <a:r>
              <a:rPr lang="en-US" sz="2000" dirty="0">
                <a:solidFill>
                  <a:schemeClr val="tx1"/>
                </a:solidFill>
              </a:rPr>
              <a:t>,</a:t>
            </a:r>
            <a:r>
              <a:rPr lang="en-US" sz="2000" b="1" dirty="0">
                <a:solidFill>
                  <a:srgbClr val="FF0000"/>
                </a:solidFill>
              </a:rPr>
              <a:t>1</a:t>
            </a:r>
            <a:r>
              <a:rPr lang="en-US" sz="2000" dirty="0">
                <a:solidFill>
                  <a:schemeClr val="tx1"/>
                </a:solidFill>
              </a:rPr>
              <a:t>,0)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39"/>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7C302B9-552C-06EB-3104-942966EA74D0}"/>
              </a:ext>
            </a:extLst>
          </p:cNvPr>
          <p:cNvSpPr/>
          <p:nvPr/>
        </p:nvSpPr>
        <p:spPr>
          <a:xfrm>
            <a:off x="3359247"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C7498-1589-6238-FF14-73C08C5B804F}"/>
              </a:ext>
            </a:extLst>
          </p:cNvPr>
          <p:cNvSpPr/>
          <p:nvPr/>
        </p:nvSpPr>
        <p:spPr>
          <a:xfrm>
            <a:off x="3076011" y="3693106"/>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1</a:t>
            </a:r>
          </a:p>
        </p:txBody>
      </p:sp>
      <p:cxnSp>
        <p:nvCxnSpPr>
          <p:cNvPr id="8" name="Curved Connector 63">
            <a:extLst>
              <a:ext uri="{FF2B5EF4-FFF2-40B4-BE49-F238E27FC236}">
                <a16:creationId xmlns:a16="http://schemas.microsoft.com/office/drawing/2014/main" id="{5DD72C90-9412-9339-D91B-D68391733CFB}"/>
              </a:ext>
            </a:extLst>
          </p:cNvPr>
          <p:cNvCxnSpPr>
            <a:cxnSpLocks/>
            <a:endCxn id="23" idx="7"/>
          </p:cNvCxnSpPr>
          <p:nvPr/>
        </p:nvCxnSpPr>
        <p:spPr>
          <a:xfrm>
            <a:off x="3466615" y="3617757"/>
            <a:ext cx="3283575" cy="1261946"/>
          </a:xfrm>
          <a:prstGeom prst="curvedConnector2">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40EBF32-65E3-2CE1-B943-3CF3886EAE53}"/>
              </a:ext>
            </a:extLst>
          </p:cNvPr>
          <p:cNvSpPr/>
          <p:nvPr/>
        </p:nvSpPr>
        <p:spPr>
          <a:xfrm>
            <a:off x="6600262" y="485398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08B643-FBFF-55E6-F6FC-ADCBC477A18A}"/>
              </a:ext>
            </a:extLst>
          </p:cNvPr>
          <p:cNvSpPr txBox="1"/>
          <p:nvPr/>
        </p:nvSpPr>
        <p:spPr>
          <a:xfrm>
            <a:off x="6433585" y="4230087"/>
            <a:ext cx="847946" cy="338554"/>
          </a:xfrm>
          <a:prstGeom prst="rect">
            <a:avLst/>
          </a:prstGeom>
          <a:noFill/>
        </p:spPr>
        <p:txBody>
          <a:bodyPr wrap="square">
            <a:spAutoFit/>
          </a:bodyPr>
          <a:lstStyle/>
          <a:p>
            <a:r>
              <a:rPr lang="en-US" sz="1600" dirty="0">
                <a:solidFill>
                  <a:schemeClr val="tx1"/>
                </a:solidFill>
              </a:rPr>
              <a:t>(1,1,0)</a:t>
            </a:r>
            <a:endParaRPr lang="en-CA" dirty="0"/>
          </a:p>
        </p:txBody>
      </p:sp>
      <p:sp>
        <p:nvSpPr>
          <p:cNvPr id="26" name="TextBox 25">
            <a:extLst>
              <a:ext uri="{FF2B5EF4-FFF2-40B4-BE49-F238E27FC236}">
                <a16:creationId xmlns:a16="http://schemas.microsoft.com/office/drawing/2014/main" id="{E56D6D78-DCEF-6422-D7C1-81DB102B7D61}"/>
              </a:ext>
            </a:extLst>
          </p:cNvPr>
          <p:cNvSpPr txBox="1"/>
          <p:nvPr/>
        </p:nvSpPr>
        <p:spPr>
          <a:xfrm>
            <a:off x="4861738" y="439270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7" name="Oval 26">
            <a:extLst>
              <a:ext uri="{FF2B5EF4-FFF2-40B4-BE49-F238E27FC236}">
                <a16:creationId xmlns:a16="http://schemas.microsoft.com/office/drawing/2014/main" id="{7170B775-0EFE-4132-AEB3-B76B1410A45E}"/>
              </a:ext>
            </a:extLst>
          </p:cNvPr>
          <p:cNvSpPr/>
          <p:nvPr/>
        </p:nvSpPr>
        <p:spPr>
          <a:xfrm>
            <a:off x="5534032" y="498412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27E882-3E4C-587F-110F-F193A89E39A3}"/>
              </a:ext>
            </a:extLst>
          </p:cNvPr>
          <p:cNvSpPr txBox="1"/>
          <p:nvPr/>
        </p:nvSpPr>
        <p:spPr>
          <a:xfrm>
            <a:off x="1067857" y="5997792"/>
            <a:ext cx="7876118" cy="338554"/>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Now Mo can be delivered to application at P2.  P2’s vector clock is updated. </a:t>
            </a:r>
          </a:p>
        </p:txBody>
      </p:sp>
      <p:cxnSp>
        <p:nvCxnSpPr>
          <p:cNvPr id="12" name="Curved Connector 63">
            <a:extLst>
              <a:ext uri="{FF2B5EF4-FFF2-40B4-BE49-F238E27FC236}">
                <a16:creationId xmlns:a16="http://schemas.microsoft.com/office/drawing/2014/main" id="{3F3CEA9A-D1C6-76AC-344C-B839C476631F}"/>
              </a:ext>
            </a:extLst>
          </p:cNvPr>
          <p:cNvCxnSpPr>
            <a:cxnSpLocks/>
          </p:cNvCxnSpPr>
          <p:nvPr/>
        </p:nvCxnSpPr>
        <p:spPr>
          <a:xfrm flipV="1">
            <a:off x="3459520" y="2714111"/>
            <a:ext cx="2016241" cy="88591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804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06167" y="6580814"/>
            <a:ext cx="2133600" cy="300566"/>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83A9F-B6E9-2C4A-81CB-5C6EB3DB5C0F}" type="slidenum">
              <a:rPr lang="en-US" smtClean="0"/>
              <a:pPr/>
              <a:t>86</a:t>
            </a:fld>
            <a:endParaRPr lang="en-US"/>
          </a:p>
        </p:txBody>
      </p:sp>
      <p:cxnSp>
        <p:nvCxnSpPr>
          <p:cNvPr id="7" name="Straight Arrow Connector 6"/>
          <p:cNvCxnSpPr/>
          <p:nvPr/>
        </p:nvCxnSpPr>
        <p:spPr>
          <a:xfrm>
            <a:off x="1370071" y="3661315"/>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370071" y="2293018"/>
            <a:ext cx="6647725"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0071" y="5034893"/>
            <a:ext cx="6647725" cy="0"/>
          </a:xfrm>
          <a:prstGeom prst="straightConnector1">
            <a:avLst/>
          </a:prstGeom>
          <a:ln w="5715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82230" y="2043084"/>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0</a:t>
            </a:r>
          </a:p>
        </p:txBody>
      </p:sp>
      <p:sp>
        <p:nvSpPr>
          <p:cNvPr id="17" name="Rectangle 16"/>
          <p:cNvSpPr/>
          <p:nvPr/>
        </p:nvSpPr>
        <p:spPr>
          <a:xfrm>
            <a:off x="782230" y="3411381"/>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1</a:t>
            </a:r>
          </a:p>
          <a:p>
            <a:pPr algn="ctr"/>
            <a:endParaRPr lang="en-US" sz="3200" dirty="0">
              <a:solidFill>
                <a:schemeClr val="tx1"/>
              </a:solidFill>
            </a:endParaRPr>
          </a:p>
        </p:txBody>
      </p:sp>
      <p:sp>
        <p:nvSpPr>
          <p:cNvPr id="18" name="Rectangle 17"/>
          <p:cNvSpPr/>
          <p:nvPr/>
        </p:nvSpPr>
        <p:spPr>
          <a:xfrm>
            <a:off x="782231" y="4766169"/>
            <a:ext cx="653117" cy="4458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P</a:t>
            </a:r>
            <a:r>
              <a:rPr lang="en-US" sz="3200" baseline="-25000" dirty="0">
                <a:solidFill>
                  <a:schemeClr val="tx1"/>
                </a:solidFill>
              </a:rPr>
              <a:t>2</a:t>
            </a:r>
          </a:p>
        </p:txBody>
      </p:sp>
      <p:sp>
        <p:nvSpPr>
          <p:cNvPr id="45" name="Rectangle 44"/>
          <p:cNvSpPr/>
          <p:nvPr/>
        </p:nvSpPr>
        <p:spPr>
          <a:xfrm>
            <a:off x="1935038" y="1707278"/>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0</a:t>
            </a:r>
          </a:p>
        </p:txBody>
      </p:sp>
      <p:sp>
        <p:nvSpPr>
          <p:cNvPr id="53" name="Oval 52"/>
          <p:cNvSpPr/>
          <p:nvPr/>
        </p:nvSpPr>
        <p:spPr>
          <a:xfrm>
            <a:off x="2173771" y="220520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urved Connector 63"/>
          <p:cNvCxnSpPr>
            <a:cxnSpLocks/>
            <a:stCxn id="53" idx="4"/>
          </p:cNvCxnSpPr>
          <p:nvPr/>
        </p:nvCxnSpPr>
        <p:spPr>
          <a:xfrm rot="16200000" flipH="1">
            <a:off x="1964787" y="2677642"/>
            <a:ext cx="1192668" cy="59904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cxnSpLocks/>
          </p:cNvCxnSpPr>
          <p:nvPr/>
        </p:nvCxnSpPr>
        <p:spPr>
          <a:xfrm>
            <a:off x="2284989" y="2307682"/>
            <a:ext cx="3424695" cy="2681401"/>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7510AFEB-CD1D-D987-46A8-ABAA4237CE9D}"/>
              </a:ext>
            </a:extLst>
          </p:cNvPr>
          <p:cNvSpPr>
            <a:spLocks noGrp="1"/>
          </p:cNvSpPr>
          <p:nvPr>
            <p:ph type="title"/>
          </p:nvPr>
        </p:nvSpPr>
        <p:spPr/>
        <p:txBody>
          <a:bodyPr/>
          <a:lstStyle/>
          <a:p>
            <a:endParaRPr lang="en-CA"/>
          </a:p>
        </p:txBody>
      </p:sp>
      <p:sp>
        <p:nvSpPr>
          <p:cNvPr id="14" name="Rectangle 13">
            <a:extLst>
              <a:ext uri="{FF2B5EF4-FFF2-40B4-BE49-F238E27FC236}">
                <a16:creationId xmlns:a16="http://schemas.microsoft.com/office/drawing/2014/main" id="{E165BA87-3A90-C87E-EA67-7D7C0C06FC95}"/>
              </a:ext>
            </a:extLst>
          </p:cNvPr>
          <p:cNvSpPr/>
          <p:nvPr/>
        </p:nvSpPr>
        <p:spPr>
          <a:xfrm>
            <a:off x="-170208" y="2499071"/>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rgbClr val="FF0000"/>
                </a:solidFill>
              </a:rPr>
              <a:t>1</a:t>
            </a:r>
            <a:r>
              <a:rPr lang="en-US" sz="2000" dirty="0">
                <a:solidFill>
                  <a:schemeClr val="tx1"/>
                </a:solidFill>
              </a:rPr>
              <a:t>,0)</a:t>
            </a:r>
            <a:endParaRPr lang="en-US" sz="2000" baseline="-25000" dirty="0">
              <a:solidFill>
                <a:schemeClr val="tx1"/>
              </a:solidFill>
            </a:endParaRPr>
          </a:p>
        </p:txBody>
      </p:sp>
      <p:sp>
        <p:nvSpPr>
          <p:cNvPr id="15" name="Rectangle 14">
            <a:extLst>
              <a:ext uri="{FF2B5EF4-FFF2-40B4-BE49-F238E27FC236}">
                <a16:creationId xmlns:a16="http://schemas.microsoft.com/office/drawing/2014/main" id="{0CFF2C8B-2031-DDB6-DBCE-071EEFB73750}"/>
              </a:ext>
            </a:extLst>
          </p:cNvPr>
          <p:cNvSpPr/>
          <p:nvPr/>
        </p:nvSpPr>
        <p:spPr>
          <a:xfrm>
            <a:off x="-170208" y="3596932"/>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(1,</a:t>
            </a:r>
            <a:r>
              <a:rPr lang="en-US" sz="2000" b="1" dirty="0">
                <a:solidFill>
                  <a:schemeClr val="tx1"/>
                </a:solidFill>
              </a:rPr>
              <a:t>1</a:t>
            </a:r>
            <a:r>
              <a:rPr lang="en-US" sz="2000" dirty="0">
                <a:solidFill>
                  <a:schemeClr val="tx1"/>
                </a:solidFill>
              </a:rPr>
              <a:t>,0)</a:t>
            </a:r>
            <a:endParaRPr lang="en-US" sz="2000" baseline="-25000" dirty="0">
              <a:solidFill>
                <a:schemeClr val="tx1"/>
              </a:solidFill>
            </a:endParaRPr>
          </a:p>
        </p:txBody>
      </p:sp>
      <p:sp>
        <p:nvSpPr>
          <p:cNvPr id="19" name="Rectangle 18">
            <a:extLst>
              <a:ext uri="{FF2B5EF4-FFF2-40B4-BE49-F238E27FC236}">
                <a16:creationId xmlns:a16="http://schemas.microsoft.com/office/drawing/2014/main" id="{3CC2137F-2B3C-5831-1E6B-3786689C2FAC}"/>
              </a:ext>
            </a:extLst>
          </p:cNvPr>
          <p:cNvSpPr/>
          <p:nvPr/>
        </p:nvSpPr>
        <p:spPr>
          <a:xfrm>
            <a:off x="-159098" y="5320236"/>
            <a:ext cx="1712531"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t>
            </a:r>
            <a:r>
              <a:rPr lang="en-US" sz="2000" b="1" dirty="0">
                <a:solidFill>
                  <a:schemeClr val="tx1"/>
                </a:solidFill>
              </a:rPr>
              <a:t>1</a:t>
            </a:r>
            <a:r>
              <a:rPr lang="en-US" sz="2000" dirty="0">
                <a:solidFill>
                  <a:schemeClr val="tx1"/>
                </a:solidFill>
              </a:rPr>
              <a:t>,</a:t>
            </a:r>
            <a:r>
              <a:rPr lang="en-US" sz="2000" b="1" dirty="0">
                <a:solidFill>
                  <a:schemeClr val="tx1">
                    <a:lumMod val="95000"/>
                    <a:lumOff val="5000"/>
                  </a:schemeClr>
                </a:solidFill>
              </a:rPr>
              <a:t>1</a:t>
            </a:r>
            <a:r>
              <a:rPr lang="en-US" sz="2000" dirty="0">
                <a:solidFill>
                  <a:schemeClr val="tx1"/>
                </a:solidFill>
              </a:rPr>
              <a:t>,0)</a:t>
            </a:r>
            <a:endParaRPr lang="en-US" sz="2000" baseline="-25000" dirty="0">
              <a:solidFill>
                <a:schemeClr val="tx1"/>
              </a:solidFill>
            </a:endParaRPr>
          </a:p>
        </p:txBody>
      </p:sp>
      <p:sp>
        <p:nvSpPr>
          <p:cNvPr id="21" name="TextBox 20">
            <a:extLst>
              <a:ext uri="{FF2B5EF4-FFF2-40B4-BE49-F238E27FC236}">
                <a16:creationId xmlns:a16="http://schemas.microsoft.com/office/drawing/2014/main" id="{1FAB0095-4540-199C-7BA6-5707B6BB7675}"/>
              </a:ext>
            </a:extLst>
          </p:cNvPr>
          <p:cNvSpPr txBox="1"/>
          <p:nvPr/>
        </p:nvSpPr>
        <p:spPr>
          <a:xfrm>
            <a:off x="1925450" y="2884239"/>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 name="Oval 1">
            <a:extLst>
              <a:ext uri="{FF2B5EF4-FFF2-40B4-BE49-F238E27FC236}">
                <a16:creationId xmlns:a16="http://schemas.microsoft.com/office/drawing/2014/main" id="{623842A1-83BC-87DB-F31D-B13B751B6580}"/>
              </a:ext>
            </a:extLst>
          </p:cNvPr>
          <p:cNvSpPr/>
          <p:nvPr/>
        </p:nvSpPr>
        <p:spPr>
          <a:xfrm>
            <a:off x="2772820"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7C302B9-552C-06EB-3104-942966EA74D0}"/>
              </a:ext>
            </a:extLst>
          </p:cNvPr>
          <p:cNvSpPr/>
          <p:nvPr/>
        </p:nvSpPr>
        <p:spPr>
          <a:xfrm>
            <a:off x="3359247" y="354237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1C7498-1589-6238-FF14-73C08C5B804F}"/>
              </a:ext>
            </a:extLst>
          </p:cNvPr>
          <p:cNvSpPr/>
          <p:nvPr/>
        </p:nvSpPr>
        <p:spPr>
          <a:xfrm>
            <a:off x="3076011" y="3693106"/>
            <a:ext cx="653117" cy="5333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M</a:t>
            </a:r>
            <a:r>
              <a:rPr lang="en-US" sz="2000" baseline="-25000" dirty="0">
                <a:solidFill>
                  <a:schemeClr val="tx1"/>
                </a:solidFill>
              </a:rPr>
              <a:t>1</a:t>
            </a:r>
          </a:p>
        </p:txBody>
      </p:sp>
      <p:cxnSp>
        <p:nvCxnSpPr>
          <p:cNvPr id="8" name="Curved Connector 63">
            <a:extLst>
              <a:ext uri="{FF2B5EF4-FFF2-40B4-BE49-F238E27FC236}">
                <a16:creationId xmlns:a16="http://schemas.microsoft.com/office/drawing/2014/main" id="{5DD72C90-9412-9339-D91B-D68391733CFB}"/>
              </a:ext>
            </a:extLst>
          </p:cNvPr>
          <p:cNvCxnSpPr>
            <a:cxnSpLocks/>
            <a:endCxn id="23" idx="7"/>
          </p:cNvCxnSpPr>
          <p:nvPr/>
        </p:nvCxnSpPr>
        <p:spPr>
          <a:xfrm>
            <a:off x="3466615" y="3617757"/>
            <a:ext cx="3283575" cy="1261946"/>
          </a:xfrm>
          <a:prstGeom prst="curvedConnector2">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40EBF32-65E3-2CE1-B943-3CF3886EAE53}"/>
              </a:ext>
            </a:extLst>
          </p:cNvPr>
          <p:cNvSpPr/>
          <p:nvPr/>
        </p:nvSpPr>
        <p:spPr>
          <a:xfrm>
            <a:off x="6600262" y="4853983"/>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08B643-FBFF-55E6-F6FC-ADCBC477A18A}"/>
              </a:ext>
            </a:extLst>
          </p:cNvPr>
          <p:cNvSpPr txBox="1"/>
          <p:nvPr/>
        </p:nvSpPr>
        <p:spPr>
          <a:xfrm>
            <a:off x="6433585" y="4230087"/>
            <a:ext cx="847946" cy="338554"/>
          </a:xfrm>
          <a:prstGeom prst="rect">
            <a:avLst/>
          </a:prstGeom>
          <a:noFill/>
        </p:spPr>
        <p:txBody>
          <a:bodyPr wrap="square">
            <a:spAutoFit/>
          </a:bodyPr>
          <a:lstStyle/>
          <a:p>
            <a:r>
              <a:rPr lang="en-US" sz="1600" dirty="0">
                <a:solidFill>
                  <a:schemeClr val="tx1"/>
                </a:solidFill>
              </a:rPr>
              <a:t>(1,1,0)</a:t>
            </a:r>
            <a:endParaRPr lang="en-CA" dirty="0"/>
          </a:p>
        </p:txBody>
      </p:sp>
      <p:sp>
        <p:nvSpPr>
          <p:cNvPr id="26" name="TextBox 25">
            <a:extLst>
              <a:ext uri="{FF2B5EF4-FFF2-40B4-BE49-F238E27FC236}">
                <a16:creationId xmlns:a16="http://schemas.microsoft.com/office/drawing/2014/main" id="{E56D6D78-DCEF-6422-D7C1-81DB102B7D61}"/>
              </a:ext>
            </a:extLst>
          </p:cNvPr>
          <p:cNvSpPr txBox="1"/>
          <p:nvPr/>
        </p:nvSpPr>
        <p:spPr>
          <a:xfrm>
            <a:off x="4861738" y="4392700"/>
            <a:ext cx="847946" cy="338554"/>
          </a:xfrm>
          <a:prstGeom prst="rect">
            <a:avLst/>
          </a:prstGeom>
          <a:noFill/>
        </p:spPr>
        <p:txBody>
          <a:bodyPr wrap="square">
            <a:spAutoFit/>
          </a:bodyPr>
          <a:lstStyle/>
          <a:p>
            <a:r>
              <a:rPr lang="en-US" sz="1600" dirty="0">
                <a:solidFill>
                  <a:schemeClr val="tx1"/>
                </a:solidFill>
              </a:rPr>
              <a:t>(1,0,0)</a:t>
            </a:r>
            <a:endParaRPr lang="en-CA" dirty="0"/>
          </a:p>
        </p:txBody>
      </p:sp>
      <p:sp>
        <p:nvSpPr>
          <p:cNvPr id="27" name="Oval 26">
            <a:extLst>
              <a:ext uri="{FF2B5EF4-FFF2-40B4-BE49-F238E27FC236}">
                <a16:creationId xmlns:a16="http://schemas.microsoft.com/office/drawing/2014/main" id="{7170B775-0EFE-4132-AEB3-B76B1410A45E}"/>
              </a:ext>
            </a:extLst>
          </p:cNvPr>
          <p:cNvSpPr/>
          <p:nvPr/>
        </p:nvSpPr>
        <p:spPr>
          <a:xfrm>
            <a:off x="5534032" y="5047921"/>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27E882-3E4C-587F-110F-F193A89E39A3}"/>
              </a:ext>
            </a:extLst>
          </p:cNvPr>
          <p:cNvSpPr txBox="1"/>
          <p:nvPr/>
        </p:nvSpPr>
        <p:spPr>
          <a:xfrm>
            <a:off x="1067857" y="5997792"/>
            <a:ext cx="7876118" cy="338554"/>
          </a:xfrm>
          <a:prstGeom prst="rect">
            <a:avLst/>
          </a:prstGeom>
          <a:noFill/>
        </p:spPr>
        <p:txBody>
          <a:bodyPr wrap="square">
            <a:spAutoFit/>
          </a:bodyPr>
          <a:lstStyle/>
          <a:p>
            <a:pPr marL="285750" indent="-285750">
              <a:buClr>
                <a:schemeClr val="tx2">
                  <a:lumMod val="60000"/>
                  <a:lumOff val="40000"/>
                </a:schemeClr>
              </a:buClr>
              <a:buFont typeface="Wingdings" panose="05000000000000000000" pitchFamily="2" charset="2"/>
              <a:buChar char="§"/>
            </a:pPr>
            <a:r>
              <a:rPr lang="en-CA" dirty="0"/>
              <a:t>M1 arrives at Po and can be delivered to application.  Po updates its vector clock</a:t>
            </a:r>
          </a:p>
        </p:txBody>
      </p:sp>
      <p:cxnSp>
        <p:nvCxnSpPr>
          <p:cNvPr id="12" name="Curved Connector 63">
            <a:extLst>
              <a:ext uri="{FF2B5EF4-FFF2-40B4-BE49-F238E27FC236}">
                <a16:creationId xmlns:a16="http://schemas.microsoft.com/office/drawing/2014/main" id="{3F3CEA9A-D1C6-76AC-344C-B839C476631F}"/>
              </a:ext>
            </a:extLst>
          </p:cNvPr>
          <p:cNvCxnSpPr>
            <a:cxnSpLocks/>
          </p:cNvCxnSpPr>
          <p:nvPr/>
        </p:nvCxnSpPr>
        <p:spPr>
          <a:xfrm flipV="1">
            <a:off x="3459520" y="2380831"/>
            <a:ext cx="1782331" cy="1219198"/>
          </a:xfrm>
          <a:prstGeom prst="curvedConnector3">
            <a:avLst>
              <a:gd name="adj1" fmla="val 50000"/>
            </a:avLst>
          </a:prstGeom>
          <a:ln w="38100" cmpd="sng">
            <a:solidFill>
              <a:schemeClr val="accent6"/>
            </a:solidFill>
            <a:prstDash val="solid"/>
            <a:round/>
            <a:tailEnd type="arrow"/>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3C4BC1F8-C1E1-CF51-DF01-9A92220D15AC}"/>
              </a:ext>
            </a:extLst>
          </p:cNvPr>
          <p:cNvSpPr/>
          <p:nvPr/>
        </p:nvSpPr>
        <p:spPr>
          <a:xfrm>
            <a:off x="5177417" y="2276870"/>
            <a:ext cx="175652" cy="17562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2900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150938" y="214313"/>
            <a:ext cx="7793037" cy="847725"/>
          </a:xfrm>
        </p:spPr>
        <p:txBody>
          <a:bodyPr/>
          <a:lstStyle/>
          <a:p>
            <a:pPr eaLnBrk="1" hangingPunct="1"/>
            <a:r>
              <a:rPr lang="en-US" altLang="en-US"/>
              <a:t>Implementing causal order multicast</a:t>
            </a:r>
          </a:p>
        </p:txBody>
      </p:sp>
      <p:sp>
        <p:nvSpPr>
          <p:cNvPr id="113667" name="Rectangle 3"/>
          <p:cNvSpPr>
            <a:spLocks noGrp="1" noChangeArrowheads="1"/>
          </p:cNvSpPr>
          <p:nvPr>
            <p:ph type="body" idx="1"/>
          </p:nvPr>
        </p:nvSpPr>
        <p:spPr>
          <a:xfrm>
            <a:off x="381000" y="1322388"/>
            <a:ext cx="8562975" cy="5372100"/>
          </a:xfrm>
          <a:solidFill>
            <a:schemeClr val="bg1"/>
          </a:solidFill>
        </p:spPr>
        <p:txBody>
          <a:bodyPr/>
          <a:lstStyle/>
          <a:p>
            <a:pPr eaLnBrk="1" hangingPunct="1">
              <a:lnSpc>
                <a:spcPct val="90000"/>
              </a:lnSpc>
              <a:defRPr/>
            </a:pPr>
            <a:r>
              <a:rPr lang="en-US" altLang="en-US" dirty="0"/>
              <a:t>Start with FIFO multicast</a:t>
            </a:r>
          </a:p>
          <a:p>
            <a:pPr eaLnBrk="1" hangingPunct="1">
              <a:lnSpc>
                <a:spcPct val="90000"/>
              </a:lnSpc>
              <a:defRPr/>
            </a:pPr>
            <a:r>
              <a:rPr lang="en-US" altLang="en-US" dirty="0"/>
              <a:t>Strengthen this into a causal multicast by adding vector time</a:t>
            </a:r>
          </a:p>
          <a:p>
            <a:pPr eaLnBrk="1" hangingPunct="1">
              <a:lnSpc>
                <a:spcPct val="90000"/>
              </a:lnSpc>
              <a:defRPr/>
            </a:pPr>
            <a:endParaRPr lang="en-US" altLang="en-US" dirty="0"/>
          </a:p>
          <a:p>
            <a:pPr eaLnBrk="1" hangingPunct="1">
              <a:lnSpc>
                <a:spcPct val="90000"/>
              </a:lnSpc>
              <a:defRPr/>
            </a:pPr>
            <a:r>
              <a:rPr lang="en-US" altLang="en-US" b="1" dirty="0">
                <a:solidFill>
                  <a:schemeClr val="hlink"/>
                </a:solidFill>
              </a:rPr>
              <a:t>Advantages </a:t>
            </a:r>
            <a:r>
              <a:rPr lang="en-US" altLang="en-US" sz="2400" dirty="0">
                <a:solidFill>
                  <a:schemeClr val="hlink"/>
                </a:solidFill>
              </a:rPr>
              <a:t>(compared with totally ordered multicast) </a:t>
            </a:r>
            <a:r>
              <a:rPr lang="en-US" altLang="en-US" b="1" dirty="0">
                <a:solidFill>
                  <a:schemeClr val="hlink"/>
                </a:solidFill>
              </a:rPr>
              <a:t> </a:t>
            </a:r>
          </a:p>
          <a:p>
            <a:pPr lvl="1" eaLnBrk="1" hangingPunct="1">
              <a:lnSpc>
                <a:spcPct val="90000"/>
              </a:lnSpc>
              <a:defRPr/>
            </a:pPr>
            <a:r>
              <a:rPr lang="en-US" altLang="en-US" dirty="0">
                <a:solidFill>
                  <a:schemeClr val="tx2"/>
                </a:solidFill>
              </a:rPr>
              <a:t>No additional messages needed!</a:t>
            </a:r>
          </a:p>
          <a:p>
            <a:pPr lvl="2" eaLnBrk="1" hangingPunct="1">
              <a:lnSpc>
                <a:spcPct val="90000"/>
              </a:lnSpc>
              <a:defRPr/>
            </a:pPr>
            <a:r>
              <a:rPr lang="en-US" altLang="en-US" sz="1800" dirty="0"/>
              <a:t>Lower overhead</a:t>
            </a:r>
            <a:endParaRPr lang="en-US" altLang="en-US" dirty="0">
              <a:solidFill>
                <a:schemeClr val="hlink"/>
              </a:solidFill>
            </a:endParaRPr>
          </a:p>
          <a:p>
            <a:pPr lvl="1" eaLnBrk="1" hangingPunct="1">
              <a:lnSpc>
                <a:spcPct val="90000"/>
              </a:lnSpc>
              <a:defRPr/>
            </a:pPr>
            <a:r>
              <a:rPr lang="en-US" altLang="en-US" sz="2000" dirty="0"/>
              <a:t>causal multicast (as well as FIFO multicast) are </a:t>
            </a:r>
            <a:r>
              <a:rPr lang="en-US" altLang="en-US" sz="2000" i="1" dirty="0">
                <a:solidFill>
                  <a:schemeClr val="tx2">
                    <a:lumMod val="75000"/>
                  </a:schemeClr>
                </a:solidFill>
              </a:rPr>
              <a:t>asynchronous</a:t>
            </a:r>
            <a:r>
              <a:rPr lang="en-US" altLang="en-US" i="1" dirty="0">
                <a:solidFill>
                  <a:schemeClr val="tx2">
                    <a:lumMod val="75000"/>
                  </a:schemeClr>
                </a:solidFill>
              </a:rPr>
              <a:t>: </a:t>
            </a:r>
          </a:p>
          <a:p>
            <a:pPr lvl="2" eaLnBrk="1" hangingPunct="1">
              <a:lnSpc>
                <a:spcPct val="90000"/>
              </a:lnSpc>
              <a:defRPr/>
            </a:pPr>
            <a:r>
              <a:rPr lang="en-US" altLang="en-US" dirty="0"/>
              <a:t>Sender doesn’t get blocked and can deliver a copy to itself without “stopping” to learn a safe delivery order</a:t>
            </a:r>
          </a:p>
          <a:p>
            <a:pPr lvl="1" eaLnBrk="1" hangingPunct="1">
              <a:lnSpc>
                <a:spcPct val="90000"/>
              </a:lnSpc>
              <a:defRPr/>
            </a:pPr>
            <a:endParaRPr lang="en-US" altLang="en-US" dirty="0">
              <a:solidFill>
                <a:schemeClr val="hlink"/>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Title 1"/>
          <p:cNvSpPr>
            <a:spLocks noGrp="1"/>
          </p:cNvSpPr>
          <p:nvPr>
            <p:ph type="title"/>
          </p:nvPr>
        </p:nvSpPr>
        <p:spPr>
          <a:xfrm>
            <a:off x="1150938" y="214313"/>
            <a:ext cx="7793037" cy="847725"/>
          </a:xfrm>
        </p:spPr>
        <p:txBody>
          <a:bodyPr/>
          <a:lstStyle/>
          <a:p>
            <a:r>
              <a:rPr lang="en-CA" altLang="en-US"/>
              <a:t>Sample quiz question</a:t>
            </a:r>
          </a:p>
        </p:txBody>
      </p:sp>
      <p:pic>
        <p:nvPicPr>
          <p:cNvPr id="1146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10233" t="27403" r="11092" b="5461"/>
          <a:stretch>
            <a:fillRect/>
          </a:stretch>
        </p:blipFill>
        <p:spPr>
          <a:xfrm>
            <a:off x="-147638" y="1779588"/>
            <a:ext cx="9340851" cy="4481512"/>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150938" y="214313"/>
            <a:ext cx="7793037" cy="847725"/>
          </a:xfrm>
        </p:spPr>
        <p:txBody>
          <a:bodyPr/>
          <a:lstStyle/>
          <a:p>
            <a:pPr eaLnBrk="1" hangingPunct="1"/>
            <a:r>
              <a:rPr lang="en-US" altLang="en-US"/>
              <a:t>So far …</a:t>
            </a:r>
          </a:p>
        </p:txBody>
      </p:sp>
      <p:sp>
        <p:nvSpPr>
          <p:cNvPr id="115715" name="Rectangle 3"/>
          <p:cNvSpPr>
            <a:spLocks noGrp="1" noChangeArrowheads="1"/>
          </p:cNvSpPr>
          <p:nvPr>
            <p:ph type="body" idx="1"/>
          </p:nvPr>
        </p:nvSpPr>
        <p:spPr/>
        <p:txBody>
          <a:bodyPr/>
          <a:lstStyle/>
          <a:p>
            <a:pPr eaLnBrk="1" hangingPunct="1"/>
            <a:r>
              <a:rPr lang="en-US" altLang="en-US" dirty="0">
                <a:solidFill>
                  <a:srgbClr val="C0C0C0"/>
                </a:solidFill>
              </a:rPr>
              <a:t>Physical clocks </a:t>
            </a:r>
          </a:p>
          <a:p>
            <a:pPr lvl="1" eaLnBrk="1" hangingPunct="1"/>
            <a:r>
              <a:rPr lang="en-US" altLang="en-US" dirty="0">
                <a:solidFill>
                  <a:srgbClr val="C0C0C0"/>
                </a:solidFill>
              </a:rPr>
              <a:t>Two applications</a:t>
            </a:r>
          </a:p>
          <a:p>
            <a:pPr lvl="2" eaLnBrk="1" hangingPunct="1"/>
            <a:r>
              <a:rPr lang="en-US" altLang="en-US" dirty="0">
                <a:solidFill>
                  <a:srgbClr val="C0C0C0"/>
                </a:solidFill>
              </a:rPr>
              <a:t>Provide at-most-once semantics</a:t>
            </a:r>
          </a:p>
          <a:p>
            <a:pPr lvl="2" eaLnBrk="1" hangingPunct="1"/>
            <a:r>
              <a:rPr lang="en-US" altLang="en-US" dirty="0">
                <a:solidFill>
                  <a:srgbClr val="C0C0C0"/>
                </a:solidFill>
              </a:rPr>
              <a:t>Global Positioning Systems</a:t>
            </a:r>
          </a:p>
          <a:p>
            <a:pPr eaLnBrk="1" hangingPunct="1"/>
            <a:r>
              <a:rPr lang="en-US" altLang="en-US" dirty="0">
                <a:solidFill>
                  <a:srgbClr val="C0C0C0"/>
                </a:solidFill>
              </a:rPr>
              <a:t>‘Logical clocks’ </a:t>
            </a:r>
          </a:p>
          <a:p>
            <a:pPr lvl="1" eaLnBrk="1" hangingPunct="1"/>
            <a:r>
              <a:rPr lang="en-US" altLang="en-US" dirty="0">
                <a:solidFill>
                  <a:srgbClr val="C0C0C0"/>
                </a:solidFill>
              </a:rPr>
              <a:t>Where only ordering of events matters </a:t>
            </a:r>
          </a:p>
          <a:p>
            <a:pPr eaLnBrk="1" hangingPunct="1"/>
            <a:endParaRPr lang="en-US" altLang="en-US" dirty="0"/>
          </a:p>
          <a:p>
            <a:pPr eaLnBrk="1" hangingPunct="1"/>
            <a:r>
              <a:rPr lang="en-US" altLang="en-US" dirty="0"/>
              <a:t>Next: </a:t>
            </a:r>
          </a:p>
          <a:p>
            <a:pPr lvl="1" eaLnBrk="1" hangingPunct="1"/>
            <a:r>
              <a:rPr lang="en-US" altLang="en-US"/>
              <a:t>Replication</a:t>
            </a:r>
          </a:p>
          <a:p>
            <a:pPr lvl="1" eaLnBrk="1" hangingPunct="1"/>
            <a:r>
              <a:rPr lang="en-US" altLang="en-US" dirty="0"/>
              <a:t>One application that puts everything together</a:t>
            </a:r>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57175" y="1561909"/>
            <a:ext cx="8664575" cy="4298950"/>
          </a:xfrm>
          <a:solidFill>
            <a:schemeClr val="bg1"/>
          </a:solidFill>
        </p:spPr>
        <p:txBody>
          <a:bodyPr/>
          <a:lstStyle/>
          <a:p>
            <a:pPr eaLnBrk="1" hangingPunct="1">
              <a:buFont typeface="Wingdings" panose="05000000000000000000" pitchFamily="2" charset="2"/>
              <a:buNone/>
            </a:pPr>
            <a:r>
              <a:rPr lang="en-US" altLang="en-US" sz="2400" b="1" dirty="0">
                <a:solidFill>
                  <a:schemeClr val="tx2"/>
                </a:solidFill>
              </a:rPr>
              <a:t>Problem:</a:t>
            </a:r>
          </a:p>
          <a:p>
            <a:pPr eaLnBrk="1" hangingPunct="1"/>
            <a:r>
              <a:rPr lang="en-US" altLang="en-US" sz="2400" dirty="0"/>
              <a:t>Suppose we have a distributed system with a UTC-receiver somewhere in it. </a:t>
            </a:r>
          </a:p>
          <a:p>
            <a:pPr eaLnBrk="1" hangingPunct="1"/>
            <a:r>
              <a:rPr lang="en-US" altLang="en-US" sz="2400" dirty="0"/>
              <a:t>How do we: </a:t>
            </a:r>
          </a:p>
          <a:p>
            <a:pPr lvl="1" eaLnBrk="1" hangingPunct="1"/>
            <a:r>
              <a:rPr lang="en-US" altLang="en-US" sz="2000" dirty="0"/>
              <a:t>distribute time to each machine, and </a:t>
            </a:r>
          </a:p>
          <a:p>
            <a:pPr lvl="1" eaLnBrk="1" hangingPunct="1"/>
            <a:r>
              <a:rPr lang="en-US" altLang="en-US" sz="2000" dirty="0"/>
              <a:t>maintain a bound on how much local time differs from actual </a:t>
            </a:r>
            <a:r>
              <a:rPr lang="en-US" altLang="en-US" sz="2000" dirty="0" err="1"/>
              <a:t>tim</a:t>
            </a:r>
            <a:r>
              <a:rPr lang="en-US" altLang="en-US" sz="2000" dirty="0"/>
              <a:t>?</a:t>
            </a:r>
          </a:p>
          <a:p>
            <a:pPr marL="0" indent="0" eaLnBrk="1" hangingPunct="1">
              <a:buNone/>
            </a:pPr>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
        <p:nvSpPr>
          <p:cNvPr id="4" name="Rectangle 3"/>
          <p:cNvSpPr/>
          <p:nvPr/>
        </p:nvSpPr>
        <p:spPr>
          <a:xfrm>
            <a:off x="2633031" y="6345716"/>
            <a:ext cx="4461832" cy="396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B1576CA-2791-295B-DD34-DD3E49183EFE}"/>
              </a:ext>
            </a:extLst>
          </p:cNvPr>
          <p:cNvSpPr>
            <a:spLocks noGrp="1"/>
          </p:cNvSpPr>
          <p:nvPr>
            <p:ph type="title"/>
          </p:nvPr>
        </p:nvSpPr>
        <p:spPr/>
        <p:txBody>
          <a:bodyPr/>
          <a:lstStyle/>
          <a:p>
            <a:endParaRPr lang="en-CA"/>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2"/>
</p:tagLst>
</file>

<file path=ppt/tags/tag2.xml><?xml version="1.0" encoding="utf-8"?>
<p:tagLst xmlns:a="http://schemas.openxmlformats.org/drawingml/2006/main" xmlns:r="http://schemas.openxmlformats.org/officeDocument/2006/relationships" xmlns:p="http://schemas.openxmlformats.org/presentationml/2006/main">
  <p:tag name="TIMING" val="|1.2|0.6|0.9|0.5|1.3|0.9"/>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13066</TotalTime>
  <Words>9396</Words>
  <Application>Microsoft Office PowerPoint</Application>
  <PresentationFormat>On-screen Show (4:3)</PresentationFormat>
  <Paragraphs>1360</Paragraphs>
  <Slides>89</Slides>
  <Notes>58</Notes>
  <HiddenSlides>8</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89</vt:i4>
      </vt:variant>
    </vt:vector>
  </HeadingPairs>
  <TitlesOfParts>
    <vt:vector size="103" baseType="lpstr">
      <vt:lpstr>Arial</vt:lpstr>
      <vt:lpstr>Calibri</vt:lpstr>
      <vt:lpstr>Calibri Light</vt:lpstr>
      <vt:lpstr>Cambria Math</vt:lpstr>
      <vt:lpstr>Century Gothic</vt:lpstr>
      <vt:lpstr>Helvetica</vt:lpstr>
      <vt:lpstr>LiberationSans</vt:lpstr>
      <vt:lpstr>Linux Libertine</vt:lpstr>
      <vt:lpstr>Tahoma</vt:lpstr>
      <vt:lpstr>Times New Roman</vt:lpstr>
      <vt:lpstr>Traditional Arabic</vt:lpstr>
      <vt:lpstr>Wingdings</vt:lpstr>
      <vt:lpstr>Blends</vt:lpstr>
      <vt:lpstr>Office Theme</vt:lpstr>
      <vt:lpstr>     Synchronization  Physical clocks  Logical clocks   </vt:lpstr>
      <vt:lpstr>Summary so far …</vt:lpstr>
      <vt:lpstr>An example</vt:lpstr>
      <vt:lpstr>PowerPoint Presentation</vt:lpstr>
      <vt:lpstr>Why event ordering is more complex than in a single-box system?</vt:lpstr>
      <vt:lpstr>What are your tools?  </vt:lpstr>
      <vt:lpstr>Keeping track of time easily gets complex …</vt:lpstr>
      <vt:lpstr>Physical clocks (I)</vt:lpstr>
      <vt:lpstr>PowerPoint Presentation</vt:lpstr>
      <vt:lpstr>PowerPoint Presentation</vt:lpstr>
      <vt:lpstr>Clock drift and drift rate</vt:lpstr>
      <vt:lpstr>Building a complete system …</vt:lpstr>
      <vt:lpstr>Real world: Network Time Protocol (NTP)</vt:lpstr>
      <vt:lpstr>[Summary so far] Physical clocks</vt:lpstr>
      <vt:lpstr>PowerPoint Presentation</vt:lpstr>
      <vt:lpstr>GPS – Global Positioning Systems Intro </vt:lpstr>
      <vt:lpstr>GPS – Global Positioning Systems (2) </vt:lpstr>
      <vt:lpstr>GPS – Global Positioning Systems (2) </vt:lpstr>
      <vt:lpstr>Two takeaways </vt:lpstr>
      <vt:lpstr>Similar triangulation techniques work in other contexts: Computing geographical position in wired networks </vt:lpstr>
      <vt:lpstr>PowerPoint Presentation</vt:lpstr>
      <vt:lpstr>Google’s Spanner</vt:lpstr>
      <vt:lpstr>TrueTime  implementation</vt:lpstr>
      <vt:lpstr>PowerPoint Presentation</vt:lpstr>
      <vt:lpstr>Recap: expose uncertainty of time estimates</vt:lpstr>
      <vt:lpstr>PowerPoint Presentation</vt:lpstr>
      <vt:lpstr>Ok – so how does this help with event ordering?</vt:lpstr>
      <vt:lpstr>Ordering transactions</vt:lpstr>
      <vt:lpstr>Ordering transactions</vt:lpstr>
      <vt:lpstr>Spanner solution</vt:lpstr>
      <vt:lpstr>PowerPoint Presentation</vt:lpstr>
      <vt:lpstr>Efficient at-most-once message delivery</vt:lpstr>
      <vt:lpstr>PowerPoint Presentation</vt:lpstr>
      <vt:lpstr>Efficient at-most-once message delivery</vt:lpstr>
      <vt:lpstr>Efficient at-most-once message delivery (II)</vt:lpstr>
      <vt:lpstr>Efficient at-most-once message delivery (II)</vt:lpstr>
      <vt:lpstr>Quiz-like question</vt:lpstr>
      <vt:lpstr>PowerPoint Presentation</vt:lpstr>
      <vt:lpstr>Logical clocks -- Time Revisited</vt:lpstr>
      <vt:lpstr>PowerPoint Presentation</vt:lpstr>
      <vt:lpstr>PowerPoint Presentation</vt:lpstr>
      <vt:lpstr>What are the constraints? What does ‘order’ mean?</vt:lpstr>
      <vt:lpstr>PowerPoint Presentation</vt:lpstr>
      <vt:lpstr>Logical clocks</vt:lpstr>
      <vt:lpstr>PowerPoint Presentation</vt:lpstr>
      <vt:lpstr>Updating Lamport’s logical timestamps</vt:lpstr>
      <vt:lpstr>Quiz-like question</vt:lpstr>
      <vt:lpstr>Example</vt:lpstr>
      <vt:lpstr>PowerPoint Presentation</vt:lpstr>
      <vt:lpstr>Example</vt:lpstr>
      <vt:lpstr>PowerPoint Presentation</vt:lpstr>
      <vt:lpstr>PowerPoint Presentation</vt:lpstr>
      <vt:lpstr>PowerPoint Presentation</vt:lpstr>
      <vt:lpstr>Example II – replicated state machine</vt:lpstr>
      <vt:lpstr>Architectural view</vt:lpstr>
      <vt:lpstr>Totally ordered group communication (cont)</vt:lpstr>
      <vt:lpstr>Totally Ordered Multicast – Algorithm</vt:lpstr>
      <vt:lpstr>Quiz-Like Questions</vt:lpstr>
      <vt:lpstr>PowerPoint Presentation</vt:lpstr>
      <vt:lpstr>Example</vt:lpstr>
      <vt:lpstr>Causality</vt:lpstr>
      <vt:lpstr>PowerPoint Presentation</vt:lpstr>
      <vt:lpstr>Example: Vector Timestamsps </vt:lpstr>
      <vt:lpstr>Vector clocks/timestamps   enable reasoning about causality</vt:lpstr>
      <vt:lpstr>Vector clocks: the formal definition</vt:lpstr>
      <vt:lpstr>Comparing vector timestamps </vt:lpstr>
      <vt:lpstr>Quiz like problem</vt:lpstr>
      <vt:lpstr>Extending group communication </vt:lpstr>
      <vt:lpstr>FIFO multicast</vt:lpstr>
      <vt:lpstr>PowerPoint Presentation</vt:lpstr>
      <vt:lpstr>Implementing FIFO multicast</vt:lpstr>
      <vt:lpstr>Causal multicast</vt:lpstr>
      <vt:lpstr>Ordering properties: Causal</vt:lpstr>
      <vt:lpstr>Ordering properties: Causal</vt:lpstr>
      <vt:lpstr>Ordering properties: Causal</vt:lpstr>
      <vt:lpstr>Implementing causally ordered multicast</vt:lpstr>
      <vt:lpstr>Implementing causally ordered multicast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Implementing causal order multicast</vt:lpstr>
      <vt:lpstr>Sample quiz question</vt:lpstr>
      <vt:lpstr>So far …</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Steve  Armstrong</dc:creator>
  <cp:lastModifiedBy>Matei Ripeanu</cp:lastModifiedBy>
  <cp:revision>523</cp:revision>
  <dcterms:created xsi:type="dcterms:W3CDTF">2001-05-08T18:19:24Z</dcterms:created>
  <dcterms:modified xsi:type="dcterms:W3CDTF">2023-03-20T23:24:18Z</dcterms:modified>
</cp:coreProperties>
</file>