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5"/>
  </p:notesMasterIdLst>
  <p:handoutMasterIdLst>
    <p:handoutMasterId r:id="rId66"/>
  </p:handoutMasterIdLst>
  <p:sldIdLst>
    <p:sldId id="1019" r:id="rId2"/>
    <p:sldId id="596" r:id="rId3"/>
    <p:sldId id="1011" r:id="rId4"/>
    <p:sldId id="597" r:id="rId5"/>
    <p:sldId id="1012" r:id="rId6"/>
    <p:sldId id="1013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1016" r:id="rId18"/>
    <p:sldId id="1014" r:id="rId19"/>
    <p:sldId id="1015" r:id="rId20"/>
    <p:sldId id="598" r:id="rId21"/>
    <p:sldId id="979" r:id="rId22"/>
    <p:sldId id="976" r:id="rId23"/>
    <p:sldId id="987" r:id="rId24"/>
    <p:sldId id="981" r:id="rId25"/>
    <p:sldId id="980" r:id="rId26"/>
    <p:sldId id="982" r:id="rId27"/>
    <p:sldId id="983" r:id="rId28"/>
    <p:sldId id="994" r:id="rId29"/>
    <p:sldId id="984" r:id="rId30"/>
    <p:sldId id="985" r:id="rId31"/>
    <p:sldId id="986" r:id="rId32"/>
    <p:sldId id="989" r:id="rId33"/>
    <p:sldId id="993" r:id="rId34"/>
    <p:sldId id="988" r:id="rId35"/>
    <p:sldId id="991" r:id="rId36"/>
    <p:sldId id="992" r:id="rId37"/>
    <p:sldId id="996" r:id="rId38"/>
    <p:sldId id="998" r:id="rId39"/>
    <p:sldId id="1002" r:id="rId40"/>
    <p:sldId id="1001" r:id="rId41"/>
    <p:sldId id="1005" r:id="rId42"/>
    <p:sldId id="1000" r:id="rId43"/>
    <p:sldId id="1004" r:id="rId44"/>
    <p:sldId id="1008" r:id="rId45"/>
    <p:sldId id="1006" r:id="rId46"/>
    <p:sldId id="1007" r:id="rId47"/>
    <p:sldId id="1009" r:id="rId48"/>
    <p:sldId id="599" r:id="rId49"/>
    <p:sldId id="1017" r:id="rId50"/>
    <p:sldId id="474" r:id="rId51"/>
    <p:sldId id="475" r:id="rId52"/>
    <p:sldId id="1022" r:id="rId53"/>
    <p:sldId id="1023" r:id="rId54"/>
    <p:sldId id="1024" r:id="rId55"/>
    <p:sldId id="1025" r:id="rId56"/>
    <p:sldId id="1026" r:id="rId57"/>
    <p:sldId id="1027" r:id="rId58"/>
    <p:sldId id="529" r:id="rId59"/>
    <p:sldId id="1028" r:id="rId60"/>
    <p:sldId id="1020" r:id="rId61"/>
    <p:sldId id="1018" r:id="rId62"/>
    <p:sldId id="1021" r:id="rId63"/>
    <p:sldId id="1030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i Ripeanu" initials="MR" lastIdx="1" clrIdx="0">
    <p:extLst>
      <p:ext uri="{19B8F6BF-5375-455C-9EA6-DF929625EA0E}">
        <p15:presenceInfo xmlns:p15="http://schemas.microsoft.com/office/powerpoint/2012/main" userId="ff910a4d9feaba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9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10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0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7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30D44D-56ED-47A1-8832-BFA0726478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56ECE93-CC25-42A6-988F-312E603423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6187D85-ECCC-44F4-B963-C55D2EC592C4}" type="slidenum">
              <a:rPr lang="en-US" altLang="en-US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03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CDB84F-0BD9-3962-1A0B-1AEAF235E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1C393-4C1E-4FCA-80AE-CC9DF14AD60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E2E8BFB5-2DDB-88A1-5231-E672CCAC5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A8F2769F-C465-C389-DD21-905485E18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840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300A7D-4B51-B77D-83FF-2D8DEA6B8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F4A20-361C-46F5-8625-6CCD0E20291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FCC09B68-0C6E-600B-8B5D-EAED252DF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8B73AE09-EB7B-AFE5-6F10-55D420062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186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ECE93-CC25-42A6-988F-312E6034238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86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1D1144-24FC-4DF3-2938-121C5637F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97C78-8AB4-48DC-8F49-65896D180B1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487AC5F3-FA41-ED39-78C4-8F40BEC33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3EB1A2BA-FE16-5A2E-0F5C-60DFBF7C2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6868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74C2AA-9A3F-5860-C607-D038C28C6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A537E-7E2A-45F2-9573-227BEFD26F0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D9206229-569B-BC1A-FDD0-DE1E8AB1D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EAB00976-9C97-FDB3-D57F-798DD461F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1323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A91E6-DDAA-6040-942A-120DB4DDE3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5F6422-39C4-7D06-2EF9-A141EE9160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5D6E3-378F-423A-A50B-654ED253ED4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AEA16612-DD2F-6BF0-868E-30E5265A3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7A8132CD-0B8E-CE71-B167-01E0DEAB4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4739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5A9E263-095F-306D-D20E-CF33F9593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01F7380-46B7-41C8-9653-2D3869054864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38077DB-F4E7-0884-FD7E-EFE7612CC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273CC86-90D7-70FD-3C41-07F679392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3A50277-4D6E-6828-A297-618BD1802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0223080-F090-402B-832B-FF10F9D6B46E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14B31DF-E45D-7D00-AEDF-C27CAA66B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69ED234-491D-1EC7-529C-F697295B1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3A810E7-10C0-173F-9FEB-95C3CD9F8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DE8C07D-7FE9-4D36-B9D8-5256D322616D}" type="slidenum">
              <a:rPr lang="en-US" altLang="en-US" sz="120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E99AF5F-6C02-CD3C-1BA1-5B0793C31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A69A132-B4A9-231A-0C78-89E4EDB44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32F7F63-B1BB-4B3F-537A-906F2D212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FA323D0-4C8A-4A87-9E01-B9AC1314C170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E360F18-D426-E5DF-AD86-12BD14379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BF954A8-56C1-86A2-F3AA-752ED340A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CA" altLang="en-US" b="1"/>
              <a:t>The setup. </a:t>
            </a:r>
            <a:endParaRPr lang="en-CA" altLang="en-US"/>
          </a:p>
          <a:p>
            <a:r>
              <a:rPr lang="en-CA" altLang="en-US"/>
              <a:t>* N coordinators in total. M votes needed to enter critical section  (M &gt; N/2).</a:t>
            </a:r>
          </a:p>
          <a:p>
            <a:r>
              <a:rPr lang="en-CA" altLang="en-US"/>
              <a:t>* Let’s assume clients A and B want to enter the critical region, and launch their requests at the same time.  A gets M votes and enters the critical region.   B gets N-M votes only because his requests to the other  coordinators are delayed. </a:t>
            </a:r>
          </a:p>
          <a:p>
            <a:r>
              <a:rPr lang="en-CA" altLang="en-US" b="1"/>
              <a:t>The question.  </a:t>
            </a:r>
            <a:endParaRPr lang="en-CA" altLang="en-US"/>
          </a:p>
          <a:p>
            <a:r>
              <a:rPr lang="en-CA" altLang="en-US"/>
              <a:t>How many servers need to fail (and reset immediately, and finally receive the request from B) such that the system makes an incorrect decision and also grants access to B in the critical region. </a:t>
            </a:r>
          </a:p>
          <a:p>
            <a:r>
              <a:rPr lang="en-CA" altLang="en-US" b="1"/>
              <a:t>The solution</a:t>
            </a:r>
            <a:endParaRPr lang="en-CA" altLang="en-US"/>
          </a:p>
          <a:p>
            <a:r>
              <a:rPr lang="en-CA" altLang="en-US"/>
              <a:t>For this to happen you’d need to have the servers that have voted for A to fail (and grant access to B after they receive the delayed request). </a:t>
            </a:r>
          </a:p>
          <a:p>
            <a:r>
              <a:rPr lang="en-CA" altLang="en-US"/>
              <a:t>How many of them?  B already has N-M votes and needs X votes more to reach M.     As an equation: N-M + X &gt;= M   leads to X &gt;= 2M-N. </a:t>
            </a:r>
          </a:p>
          <a:p>
            <a:r>
              <a:rPr lang="en-CA" altLang="en-US"/>
              <a:t>So, if at least 2M-N servers (out of the M) servers that voted for A fail  (and the servers that voted for B continue to operate) the system makes an incorrect decision. </a:t>
            </a:r>
          </a:p>
          <a:p>
            <a:r>
              <a:rPr lang="en-CA" altLang="en-US"/>
              <a:t>What’s the probability?  You know that </a:t>
            </a:r>
            <a:r>
              <a:rPr lang="en-US" altLang="en-US"/>
              <a:t>The probability that </a:t>
            </a:r>
            <a:r>
              <a:rPr lang="en-US" altLang="en-US" i="1"/>
              <a:t>k </a:t>
            </a:r>
            <a:r>
              <a:rPr lang="en-US" altLang="en-US"/>
              <a:t>out </a:t>
            </a:r>
            <a:r>
              <a:rPr lang="en-US" altLang="en-US" i="1"/>
              <a:t>m </a:t>
            </a:r>
            <a:r>
              <a:rPr lang="en-US" altLang="en-US"/>
              <a:t>coordinators reset during </a:t>
            </a:r>
            <a:r>
              <a:rPr lang="el-GR" altLang="en-US" i="1"/>
              <a:t>Δ</a:t>
            </a:r>
            <a:r>
              <a:rPr lang="en-US" altLang="en-US" i="1"/>
              <a:t>t is </a:t>
            </a:r>
            <a:r>
              <a:rPr lang="en-US" altLang="en-US"/>
              <a:t>P[k]=C(k,m)p</a:t>
            </a:r>
            <a:r>
              <a:rPr lang="en-US" altLang="en-US" baseline="30000"/>
              <a:t>k</a:t>
            </a:r>
            <a:r>
              <a:rPr lang="en-US" altLang="en-US"/>
              <a:t>(1-p)</a:t>
            </a:r>
            <a:r>
              <a:rPr lang="en-US" altLang="en-US" baseline="30000"/>
              <a:t>m-k</a:t>
            </a:r>
            <a:r>
              <a:rPr lang="en-US" altLang="en-US"/>
              <a:t>.</a:t>
            </a:r>
            <a:endParaRPr lang="en-CA" altLang="en-US"/>
          </a:p>
          <a:p>
            <a:r>
              <a:rPr lang="en-US" altLang="en-US"/>
              <a:t> </a:t>
            </a:r>
            <a:endParaRPr lang="en-CA" altLang="en-US"/>
          </a:p>
          <a:p>
            <a:r>
              <a:rPr lang="en-US" altLang="en-US"/>
              <a:t>Thus, the probability that at least </a:t>
            </a:r>
            <a:r>
              <a:rPr lang="en-CA" altLang="en-US"/>
              <a:t>2M-N servers (out of the M) fail is:  </a:t>
            </a:r>
          </a:p>
          <a:p>
            <a:r>
              <a:rPr lang="en-CA" altLang="en-US"/>
              <a:t>sum (from k=2M-N to M) </a:t>
            </a:r>
            <a:r>
              <a:rPr lang="en-US" altLang="en-US"/>
              <a:t>P[k]=C(k,M)p</a:t>
            </a:r>
            <a:r>
              <a:rPr lang="en-US" altLang="en-US" baseline="30000"/>
              <a:t>k</a:t>
            </a:r>
            <a:r>
              <a:rPr lang="en-US" altLang="en-US"/>
              <a:t>(1-p)</a:t>
            </a:r>
            <a:r>
              <a:rPr lang="en-US" altLang="en-US" baseline="30000"/>
              <a:t>M-k</a:t>
            </a:r>
            <a:r>
              <a:rPr lang="en-US" altLang="en-US"/>
              <a:t>.</a:t>
            </a:r>
            <a:endParaRPr lang="en-CA" altLang="en-US"/>
          </a:p>
          <a:p>
            <a:r>
              <a:rPr lang="en-US" altLang="en-US"/>
              <a:t> </a:t>
            </a:r>
            <a:endParaRPr lang="en-CA" altLang="en-US"/>
          </a:p>
          <a:p>
            <a:r>
              <a:rPr lang="en-US" altLang="en-US"/>
              <a:t>Thus, the probability that at least </a:t>
            </a:r>
            <a:r>
              <a:rPr lang="en-CA" altLang="en-US"/>
              <a:t>2M-N servers (out of the M) fail AND the servers that voted for B continue to operate is:  </a:t>
            </a:r>
          </a:p>
          <a:p>
            <a:r>
              <a:rPr lang="en-CA" altLang="en-US"/>
              <a:t>sum (from k=2M-N to M) </a:t>
            </a:r>
            <a:r>
              <a:rPr lang="en-US" altLang="en-US"/>
              <a:t>P[k]=C(k,M)p</a:t>
            </a:r>
            <a:r>
              <a:rPr lang="en-US" altLang="en-US" baseline="30000"/>
              <a:t>k</a:t>
            </a:r>
            <a:r>
              <a:rPr lang="en-US" altLang="en-US"/>
              <a:t>(1-p)</a:t>
            </a:r>
            <a:r>
              <a:rPr lang="en-US" altLang="en-US" baseline="30000"/>
              <a:t>M-k</a:t>
            </a:r>
            <a:r>
              <a:rPr lang="en-US" altLang="en-US"/>
              <a:t>.(1-p)</a:t>
            </a:r>
            <a:r>
              <a:rPr lang="en-US" altLang="en-US" baseline="30000"/>
              <a:t> N-M</a:t>
            </a:r>
            <a:endParaRPr lang="en-CA" altLang="en-US"/>
          </a:p>
          <a:p>
            <a:r>
              <a:rPr lang="en-CA" altLang="en-US"/>
              <a:t> </a:t>
            </a:r>
          </a:p>
          <a:p>
            <a:r>
              <a:rPr lang="en-CA" altLang="en-US"/>
              <a:t> </a:t>
            </a:r>
          </a:p>
          <a:p>
            <a:r>
              <a:rPr lang="en-CA" altLang="en-US"/>
              <a:t> </a:t>
            </a:r>
          </a:p>
          <a:p>
            <a:r>
              <a:rPr lang="en-CA" altLang="en-US"/>
              <a:t> </a:t>
            </a:r>
          </a:p>
          <a:p>
            <a:r>
              <a:rPr lang="en-CA" altLang="en-US"/>
              <a:t> </a:t>
            </a:r>
          </a:p>
          <a:p>
            <a:r>
              <a:rPr lang="en-CA" altLang="en-US"/>
              <a:t> </a:t>
            </a:r>
          </a:p>
          <a:p>
            <a:r>
              <a:rPr lang="en-CA" altLang="en-US"/>
              <a:t> 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9488D96-AC4E-9E5E-A1E4-AA01CCEDA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560E825-DDE7-459A-87D7-73B152F4D06D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CFEE6A4-C8F8-7A56-FCF9-F8D598BC0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6F4528B-D8BF-9047-B0DA-C8D9177FC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555053-C155-CAE3-A836-368147EEE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2C5E2-C4E8-4B8F-B599-F32DBFF4E07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FCFC845F-9FD5-C6F0-7FFB-322A45D94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9572384B-CEAD-E95B-055A-674452954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808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910520-0363-5455-5396-9458F5DEB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BFEB1-6088-430D-8C74-21FB7AA2738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8DA402B9-2D44-386F-0D33-BCF92271B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2E521B73-711C-E0D2-C0BC-426FC7502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919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7DB082-9323-D345-A6E6-166063919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A863A-417A-4A58-9BF7-1F34341D502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D6231C5E-498F-863E-6C91-71AC57F5F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0A3DB548-C6F1-8FE1-E284-8CF9CF6F6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15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BECDFA-4D0A-9612-A9C4-C7F289BC3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75C4B-BF32-4FB8-9D9B-5DD1BB3FCC7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F5B40A9-8931-3B49-808B-2526B992E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8B9B683A-2059-9139-AB8E-03A31075A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591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3E4154-9844-7FA0-51D7-21DC90AB1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4951E-4724-4B11-815A-37243525092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8DAABB05-1D39-D163-A617-17E88E5BA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D649F540-FE72-A175-6158-16B163725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834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CA"/>
            </a:p>
          </p:txBody>
        </p:sp>
      </p:grpSp>
      <p:sp>
        <p:nvSpPr>
          <p:cNvPr id="532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32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9BAF9B-631C-4108-94A0-D1720FE95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42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623127" y="6243638"/>
            <a:ext cx="6324023" cy="457200"/>
          </a:xfrm>
          <a:solidFill>
            <a:schemeClr val="bg1"/>
          </a:solidFill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97A35-B797-4016-91A2-238CCEE21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9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214313"/>
            <a:ext cx="1952625" cy="617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8713" y="214313"/>
            <a:ext cx="5710237" cy="617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239E0-B105-4C0D-AEF0-7A1C54470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73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9C62-1E55-48BF-B281-6D29B3F27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" name="Flowchart: Process 1"/>
          <p:cNvSpPr/>
          <p:nvPr userDrawn="1"/>
        </p:nvSpPr>
        <p:spPr>
          <a:xfrm>
            <a:off x="2794571" y="6392863"/>
            <a:ext cx="3904180" cy="30797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2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E2CF-FE95-41ED-A69C-665A6250E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2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713" y="1144588"/>
            <a:ext cx="38100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113" y="1144588"/>
            <a:ext cx="38100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C215A-A468-43CC-8946-04D5DABA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30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AF0F7-E9DC-4201-BFEE-12B5D3C0C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67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8BF63-A37C-4FDB-BEF4-793614CCAF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43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52436" y="6243638"/>
            <a:ext cx="6194714" cy="457200"/>
          </a:xfrm>
          <a:solidFill>
            <a:schemeClr val="bg1"/>
          </a:solidFill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E2EE1-989B-4173-AF49-BC1F9E75A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4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854036" y="6243638"/>
            <a:ext cx="6093114" cy="457200"/>
          </a:xfrm>
          <a:solidFill>
            <a:schemeClr val="bg1"/>
          </a:solidFill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FD49-8974-4E74-A19E-5A73D00C66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56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401455" y="6243638"/>
            <a:ext cx="6545695" cy="457200"/>
          </a:xfrm>
          <a:solidFill>
            <a:schemeClr val="bg1"/>
          </a:solidFill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02EF-3313-43E9-8ED0-EEACF157A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3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3984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3984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207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207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7477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29051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0810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28713" y="1144588"/>
            <a:ext cx="77724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17696C5-4B57-47F6-B6F9-6FD07095B7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EF6C5-863C-6878-C6B8-3EE1C908E1AB}"/>
              </a:ext>
            </a:extLst>
          </p:cNvPr>
          <p:cNvSpPr txBox="1"/>
          <p:nvPr/>
        </p:nvSpPr>
        <p:spPr>
          <a:xfrm>
            <a:off x="325120" y="1361440"/>
            <a:ext cx="8727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CA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algn="l"/>
            <a:endParaRPr lang="en-CA" dirty="0">
              <a:solidFill>
                <a:srgbClr val="000000"/>
              </a:solidFill>
              <a:latin typeface="LiberationSans"/>
            </a:endParaRPr>
          </a:p>
          <a:p>
            <a:pPr algn="l"/>
            <a:r>
              <a:rPr lang="en-CA" sz="8000" b="0" i="0" u="none" strike="noStrike" baseline="0" dirty="0">
                <a:solidFill>
                  <a:srgbClr val="000000"/>
                </a:solidFill>
                <a:latin typeface="LiberationSans"/>
              </a:rPr>
              <a:t>Mutual exclusion </a:t>
            </a:r>
          </a:p>
        </p:txBody>
      </p:sp>
    </p:spTree>
    <p:extLst>
      <p:ext uri="{BB962C8B-B14F-4D97-AF65-F5344CB8AC3E}">
        <p14:creationId xmlns:p14="http://schemas.microsoft.com/office/powerpoint/2010/main" val="45702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Oval 4">
            <a:extLst>
              <a:ext uri="{FF2B5EF4-FFF2-40B4-BE49-F238E27FC236}">
                <a16:creationId xmlns:a16="http://schemas.microsoft.com/office/drawing/2014/main" id="{84392B2D-D22D-5CA2-E3D5-42040556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2261" name="Text Box 5">
            <a:extLst>
              <a:ext uri="{FF2B5EF4-FFF2-40B4-BE49-F238E27FC236}">
                <a16:creationId xmlns:a16="http://schemas.microsoft.com/office/drawing/2014/main" id="{F8A23984-E25C-544E-756E-F49E52B0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52262" name="Text Box 6">
            <a:extLst>
              <a:ext uri="{FF2B5EF4-FFF2-40B4-BE49-F238E27FC236}">
                <a16:creationId xmlns:a16="http://schemas.microsoft.com/office/drawing/2014/main" id="{477BD670-229E-89D8-8AB3-4554192D9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52263" name="Text Box 7">
            <a:extLst>
              <a:ext uri="{FF2B5EF4-FFF2-40B4-BE49-F238E27FC236}">
                <a16:creationId xmlns:a16="http://schemas.microsoft.com/office/drawing/2014/main" id="{2F297BF0-2053-8931-DBEC-265C6B7E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Queue: </a:t>
            </a:r>
            <a:endParaRPr lang="en-GB" altLang="en-US" dirty="0"/>
          </a:p>
        </p:txBody>
      </p:sp>
      <p:sp>
        <p:nvSpPr>
          <p:cNvPr id="352264" name="Rectangle 8">
            <a:extLst>
              <a:ext uri="{FF2B5EF4-FFF2-40B4-BE49-F238E27FC236}">
                <a16:creationId xmlns:a16="http://schemas.microsoft.com/office/drawing/2014/main" id="{6E5699C9-4204-A9AF-F4EA-BE624C3B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2265" name="Oval 9">
            <a:extLst>
              <a:ext uri="{FF2B5EF4-FFF2-40B4-BE49-F238E27FC236}">
                <a16:creationId xmlns:a16="http://schemas.microsoft.com/office/drawing/2014/main" id="{D9FEBF55-6751-D9B3-1C7C-40A81EB4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52266" name="Oval 10">
            <a:extLst>
              <a:ext uri="{FF2B5EF4-FFF2-40B4-BE49-F238E27FC236}">
                <a16:creationId xmlns:a16="http://schemas.microsoft.com/office/drawing/2014/main" id="{3E2FA88C-3315-AC0D-45AA-CCA7247CF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52267" name="Oval 11">
            <a:extLst>
              <a:ext uri="{FF2B5EF4-FFF2-40B4-BE49-F238E27FC236}">
                <a16:creationId xmlns:a16="http://schemas.microsoft.com/office/drawing/2014/main" id="{66AC4134-4027-8EAC-1E9A-2C9E5B39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52268" name="Oval 12">
            <a:extLst>
              <a:ext uri="{FF2B5EF4-FFF2-40B4-BE49-F238E27FC236}">
                <a16:creationId xmlns:a16="http://schemas.microsoft.com/office/drawing/2014/main" id="{7ADA069D-EF15-9844-A344-D1E366DE1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52269" name="Text Box 13">
            <a:extLst>
              <a:ext uri="{FF2B5EF4-FFF2-40B4-BE49-F238E27FC236}">
                <a16:creationId xmlns:a16="http://schemas.microsoft.com/office/drawing/2014/main" id="{12F957A1-4758-9E83-C65B-DE5C256F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52270" name="Rectangle 14">
            <a:extLst>
              <a:ext uri="{FF2B5EF4-FFF2-40B4-BE49-F238E27FC236}">
                <a16:creationId xmlns:a16="http://schemas.microsoft.com/office/drawing/2014/main" id="{6AF8B925-7F95-10AD-7FE1-010A47D8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352271" name="Line 15">
            <a:extLst>
              <a:ext uri="{FF2B5EF4-FFF2-40B4-BE49-F238E27FC236}">
                <a16:creationId xmlns:a16="http://schemas.microsoft.com/office/drawing/2014/main" id="{7E11DA0E-1586-B524-5EAA-D4135C1C6E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276600"/>
            <a:ext cx="13716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2272" name="Text Box 16">
            <a:extLst>
              <a:ext uri="{FF2B5EF4-FFF2-40B4-BE49-F238E27FC236}">
                <a16:creationId xmlns:a16="http://schemas.microsoft.com/office/drawing/2014/main" id="{9CAE7504-FE19-4574-E4ED-EE9CD205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enter()</a:t>
            </a:r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7F3651-00A0-FF60-6BF9-54D35CF1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37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8" name="Oval 4">
            <a:extLst>
              <a:ext uri="{FF2B5EF4-FFF2-40B4-BE49-F238E27FC236}">
                <a16:creationId xmlns:a16="http://schemas.microsoft.com/office/drawing/2014/main" id="{4B4A9A6B-7340-01B8-B932-E91242E5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4309" name="Text Box 5">
            <a:extLst>
              <a:ext uri="{FF2B5EF4-FFF2-40B4-BE49-F238E27FC236}">
                <a16:creationId xmlns:a16="http://schemas.microsoft.com/office/drawing/2014/main" id="{6A58C8A1-43CC-9D5D-6671-DEAB78367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54310" name="Text Box 6">
            <a:extLst>
              <a:ext uri="{FF2B5EF4-FFF2-40B4-BE49-F238E27FC236}">
                <a16:creationId xmlns:a16="http://schemas.microsoft.com/office/drawing/2014/main" id="{0D12BAD2-6828-39B1-05F0-5F13ED49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54311" name="Text Box 7">
            <a:extLst>
              <a:ext uri="{FF2B5EF4-FFF2-40B4-BE49-F238E27FC236}">
                <a16:creationId xmlns:a16="http://schemas.microsoft.com/office/drawing/2014/main" id="{41D60198-484F-F8E3-5F7C-706BAA69A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Queue: </a:t>
            </a:r>
            <a:endParaRPr lang="en-GB" altLang="en-US" dirty="0"/>
          </a:p>
        </p:txBody>
      </p:sp>
      <p:sp>
        <p:nvSpPr>
          <p:cNvPr id="354312" name="Rectangle 8">
            <a:extLst>
              <a:ext uri="{FF2B5EF4-FFF2-40B4-BE49-F238E27FC236}">
                <a16:creationId xmlns:a16="http://schemas.microsoft.com/office/drawing/2014/main" id="{D70D83EF-9EC5-8374-BB64-EF0D27EF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354313" name="Oval 9">
            <a:extLst>
              <a:ext uri="{FF2B5EF4-FFF2-40B4-BE49-F238E27FC236}">
                <a16:creationId xmlns:a16="http://schemas.microsoft.com/office/drawing/2014/main" id="{D01FFD38-DE2B-C1D2-EF48-88006A34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54315" name="Oval 11">
            <a:extLst>
              <a:ext uri="{FF2B5EF4-FFF2-40B4-BE49-F238E27FC236}">
                <a16:creationId xmlns:a16="http://schemas.microsoft.com/office/drawing/2014/main" id="{777812E3-96B4-EDE3-81FB-E1B15702C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54316" name="Oval 12">
            <a:extLst>
              <a:ext uri="{FF2B5EF4-FFF2-40B4-BE49-F238E27FC236}">
                <a16:creationId xmlns:a16="http://schemas.microsoft.com/office/drawing/2014/main" id="{02A02690-A4EF-680C-D2F7-EF251B80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54317" name="Text Box 13">
            <a:extLst>
              <a:ext uri="{FF2B5EF4-FFF2-40B4-BE49-F238E27FC236}">
                <a16:creationId xmlns:a16="http://schemas.microsoft.com/office/drawing/2014/main" id="{1EE9CE8D-5771-3318-624F-70B776E6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54318" name="Rectangle 14">
            <a:extLst>
              <a:ext uri="{FF2B5EF4-FFF2-40B4-BE49-F238E27FC236}">
                <a16:creationId xmlns:a16="http://schemas.microsoft.com/office/drawing/2014/main" id="{49F7A539-943D-31CE-AAE8-CDB04877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354319" name="Line 15">
            <a:extLst>
              <a:ext uri="{FF2B5EF4-FFF2-40B4-BE49-F238E27FC236}">
                <a16:creationId xmlns:a16="http://schemas.microsoft.com/office/drawing/2014/main" id="{CFC75878-CA6E-F881-7E5C-61BCE7D0BD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276600"/>
            <a:ext cx="13716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4320" name="Text Box 16">
            <a:extLst>
              <a:ext uri="{FF2B5EF4-FFF2-40B4-BE49-F238E27FC236}">
                <a16:creationId xmlns:a16="http://schemas.microsoft.com/office/drawing/2014/main" id="{A25083D6-06EB-96BF-C6FE-A926F0F4A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/>
              <a:t>enter()</a:t>
            </a:r>
            <a:endParaRPr lang="en-GB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72E467-978E-5054-A193-96F5D67C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19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Oval 4">
            <a:extLst>
              <a:ext uri="{FF2B5EF4-FFF2-40B4-BE49-F238E27FC236}">
                <a16:creationId xmlns:a16="http://schemas.microsoft.com/office/drawing/2014/main" id="{073045D1-4092-9089-7F94-285A8BE3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6357" name="Text Box 5">
            <a:extLst>
              <a:ext uri="{FF2B5EF4-FFF2-40B4-BE49-F238E27FC236}">
                <a16:creationId xmlns:a16="http://schemas.microsoft.com/office/drawing/2014/main" id="{496B0D57-AD8A-D4F5-0881-652F1C46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56358" name="Text Box 6">
            <a:extLst>
              <a:ext uri="{FF2B5EF4-FFF2-40B4-BE49-F238E27FC236}">
                <a16:creationId xmlns:a16="http://schemas.microsoft.com/office/drawing/2014/main" id="{EE6D2386-620C-CF0E-8BCC-2A16B33D5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56359" name="Text Box 7">
            <a:extLst>
              <a:ext uri="{FF2B5EF4-FFF2-40B4-BE49-F238E27FC236}">
                <a16:creationId xmlns:a16="http://schemas.microsoft.com/office/drawing/2014/main" id="{A5692A71-6A26-3A71-47FB-B94FE387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Queue: </a:t>
            </a:r>
            <a:endParaRPr lang="en-GB" altLang="en-US"/>
          </a:p>
        </p:txBody>
      </p:sp>
      <p:sp>
        <p:nvSpPr>
          <p:cNvPr id="356360" name="Rectangle 8">
            <a:extLst>
              <a:ext uri="{FF2B5EF4-FFF2-40B4-BE49-F238E27FC236}">
                <a16:creationId xmlns:a16="http://schemas.microsoft.com/office/drawing/2014/main" id="{4C169CEB-A69A-2936-4F0B-50B88034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356361" name="Oval 9">
            <a:extLst>
              <a:ext uri="{FF2B5EF4-FFF2-40B4-BE49-F238E27FC236}">
                <a16:creationId xmlns:a16="http://schemas.microsoft.com/office/drawing/2014/main" id="{1F4EAE3B-0BD2-D100-DC0C-EBF1A9EB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56362" name="Oval 10">
            <a:extLst>
              <a:ext uri="{FF2B5EF4-FFF2-40B4-BE49-F238E27FC236}">
                <a16:creationId xmlns:a16="http://schemas.microsoft.com/office/drawing/2014/main" id="{0F9D5085-8403-A95B-D257-2AB2E1C7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56363" name="Oval 11">
            <a:extLst>
              <a:ext uri="{FF2B5EF4-FFF2-40B4-BE49-F238E27FC236}">
                <a16:creationId xmlns:a16="http://schemas.microsoft.com/office/drawing/2014/main" id="{9AC29F99-58AD-1001-2FC7-3EE974AD1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56364" name="Oval 12">
            <a:extLst>
              <a:ext uri="{FF2B5EF4-FFF2-40B4-BE49-F238E27FC236}">
                <a16:creationId xmlns:a16="http://schemas.microsoft.com/office/drawing/2014/main" id="{224443CC-339B-3910-F6B7-BAAF2C124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56365" name="Text Box 13">
            <a:extLst>
              <a:ext uri="{FF2B5EF4-FFF2-40B4-BE49-F238E27FC236}">
                <a16:creationId xmlns:a16="http://schemas.microsoft.com/office/drawing/2014/main" id="{DA5EF718-42FD-F412-F47C-566075EE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56366" name="Rectangle 14">
            <a:extLst>
              <a:ext uri="{FF2B5EF4-FFF2-40B4-BE49-F238E27FC236}">
                <a16:creationId xmlns:a16="http://schemas.microsoft.com/office/drawing/2014/main" id="{5AD60006-D35B-70F0-D882-3133490D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356367" name="Line 15">
            <a:extLst>
              <a:ext uri="{FF2B5EF4-FFF2-40B4-BE49-F238E27FC236}">
                <a16:creationId xmlns:a16="http://schemas.microsoft.com/office/drawing/2014/main" id="{FCECFC07-9999-9E1E-8AA8-0755324926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276600"/>
            <a:ext cx="13716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6368" name="Text Box 16">
            <a:extLst>
              <a:ext uri="{FF2B5EF4-FFF2-40B4-BE49-F238E27FC236}">
                <a16:creationId xmlns:a16="http://schemas.microsoft.com/office/drawing/2014/main" id="{2A9883E1-78D8-ABA3-36B5-B62A35713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/>
              <a:t>enter()</a:t>
            </a:r>
            <a:endParaRPr lang="en-GB" altLang="en-US"/>
          </a:p>
        </p:txBody>
      </p:sp>
      <p:sp>
        <p:nvSpPr>
          <p:cNvPr id="356369" name="Line 17">
            <a:extLst>
              <a:ext uri="{FF2B5EF4-FFF2-40B4-BE49-F238E27FC236}">
                <a16:creationId xmlns:a16="http://schemas.microsoft.com/office/drawing/2014/main" id="{8A50C951-4666-C220-6125-C528EF868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6370" name="Text Box 18">
            <a:extLst>
              <a:ext uri="{FF2B5EF4-FFF2-40B4-BE49-F238E27FC236}">
                <a16:creationId xmlns:a16="http://schemas.microsoft.com/office/drawing/2014/main" id="{BC549067-E060-6E92-A291-337C45EB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91000"/>
            <a:ext cx="12918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enter()</a:t>
            </a:r>
          </a:p>
        </p:txBody>
      </p:sp>
    </p:spTree>
    <p:extLst>
      <p:ext uri="{BB962C8B-B14F-4D97-AF65-F5344CB8AC3E}">
        <p14:creationId xmlns:p14="http://schemas.microsoft.com/office/powerpoint/2010/main" val="39704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Oval 4">
            <a:extLst>
              <a:ext uri="{FF2B5EF4-FFF2-40B4-BE49-F238E27FC236}">
                <a16:creationId xmlns:a16="http://schemas.microsoft.com/office/drawing/2014/main" id="{138876BD-3D09-161A-C396-25CC6513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8405" name="Text Box 5">
            <a:extLst>
              <a:ext uri="{FF2B5EF4-FFF2-40B4-BE49-F238E27FC236}">
                <a16:creationId xmlns:a16="http://schemas.microsoft.com/office/drawing/2014/main" id="{1B9DA662-E4FE-D65F-A02D-37E34B6A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58406" name="Text Box 6">
            <a:extLst>
              <a:ext uri="{FF2B5EF4-FFF2-40B4-BE49-F238E27FC236}">
                <a16:creationId xmlns:a16="http://schemas.microsoft.com/office/drawing/2014/main" id="{2BAB3D84-1F20-DE50-269B-D77F1D4F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58407" name="Text Box 7">
            <a:extLst>
              <a:ext uri="{FF2B5EF4-FFF2-40B4-BE49-F238E27FC236}">
                <a16:creationId xmlns:a16="http://schemas.microsoft.com/office/drawing/2014/main" id="{609E9783-4C8F-AE2C-9A2E-2DB12E5D3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49475"/>
            <a:ext cx="121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Queue: </a:t>
            </a:r>
            <a:endParaRPr lang="en-GB" altLang="en-US" dirty="0"/>
          </a:p>
        </p:txBody>
      </p:sp>
      <p:sp>
        <p:nvSpPr>
          <p:cNvPr id="358408" name="Rectangle 8">
            <a:extLst>
              <a:ext uri="{FF2B5EF4-FFF2-40B4-BE49-F238E27FC236}">
                <a16:creationId xmlns:a16="http://schemas.microsoft.com/office/drawing/2014/main" id="{3E94C7E9-CB08-AA67-4DC9-FD488D07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4, 2 </a:t>
            </a:r>
            <a:endParaRPr lang="en-GB" altLang="en-US"/>
          </a:p>
        </p:txBody>
      </p:sp>
      <p:sp>
        <p:nvSpPr>
          <p:cNvPr id="358409" name="Oval 9">
            <a:extLst>
              <a:ext uri="{FF2B5EF4-FFF2-40B4-BE49-F238E27FC236}">
                <a16:creationId xmlns:a16="http://schemas.microsoft.com/office/drawing/2014/main" id="{2F585FBE-74A6-D998-AE6E-46663002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58410" name="Oval 10">
            <a:extLst>
              <a:ext uri="{FF2B5EF4-FFF2-40B4-BE49-F238E27FC236}">
                <a16:creationId xmlns:a16="http://schemas.microsoft.com/office/drawing/2014/main" id="{6497EA43-D3C8-CDF0-819C-25A3A277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58411" name="Oval 11">
            <a:extLst>
              <a:ext uri="{FF2B5EF4-FFF2-40B4-BE49-F238E27FC236}">
                <a16:creationId xmlns:a16="http://schemas.microsoft.com/office/drawing/2014/main" id="{E89CE809-E433-BC9D-9A38-3D0569A43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58412" name="Oval 12">
            <a:extLst>
              <a:ext uri="{FF2B5EF4-FFF2-40B4-BE49-F238E27FC236}">
                <a16:creationId xmlns:a16="http://schemas.microsoft.com/office/drawing/2014/main" id="{52744539-0F9B-11A4-859F-6501A936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58413" name="Text Box 13">
            <a:extLst>
              <a:ext uri="{FF2B5EF4-FFF2-40B4-BE49-F238E27FC236}">
                <a16:creationId xmlns:a16="http://schemas.microsoft.com/office/drawing/2014/main" id="{A650F041-5943-2D71-9344-DA5A79D24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58414" name="Rectangle 14">
            <a:extLst>
              <a:ext uri="{FF2B5EF4-FFF2-40B4-BE49-F238E27FC236}">
                <a16:creationId xmlns:a16="http://schemas.microsoft.com/office/drawing/2014/main" id="{4B8CF7B1-1375-F183-174D-A9F1716B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358415" name="Line 15">
            <a:extLst>
              <a:ext uri="{FF2B5EF4-FFF2-40B4-BE49-F238E27FC236}">
                <a16:creationId xmlns:a16="http://schemas.microsoft.com/office/drawing/2014/main" id="{463DB07E-0BE4-3697-8F26-47860B0A2D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276600"/>
            <a:ext cx="13716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8416" name="Text Box 16">
            <a:extLst>
              <a:ext uri="{FF2B5EF4-FFF2-40B4-BE49-F238E27FC236}">
                <a16:creationId xmlns:a16="http://schemas.microsoft.com/office/drawing/2014/main" id="{A89A44FC-BD90-BF5D-7A4B-259432F0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/>
              <a:t>enter()</a:t>
            </a:r>
            <a:endParaRPr lang="en-GB" altLang="en-US"/>
          </a:p>
        </p:txBody>
      </p:sp>
      <p:sp>
        <p:nvSpPr>
          <p:cNvPr id="358417" name="Line 17">
            <a:extLst>
              <a:ext uri="{FF2B5EF4-FFF2-40B4-BE49-F238E27FC236}">
                <a16:creationId xmlns:a16="http://schemas.microsoft.com/office/drawing/2014/main" id="{6F34A11E-61A3-6423-B64B-CEA7EC834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8418" name="Text Box 18">
            <a:extLst>
              <a:ext uri="{FF2B5EF4-FFF2-40B4-BE49-F238E27FC236}">
                <a16:creationId xmlns:a16="http://schemas.microsoft.com/office/drawing/2014/main" id="{501BA755-6A88-74DB-A779-BC52B33B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91001"/>
            <a:ext cx="11111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 dirty="0"/>
              <a:t>enter()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192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Oval 4">
            <a:extLst>
              <a:ext uri="{FF2B5EF4-FFF2-40B4-BE49-F238E27FC236}">
                <a16:creationId xmlns:a16="http://schemas.microsoft.com/office/drawing/2014/main" id="{2BCF0362-68D8-7E93-68B8-D3E781D19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0453" name="Text Box 5">
            <a:extLst>
              <a:ext uri="{FF2B5EF4-FFF2-40B4-BE49-F238E27FC236}">
                <a16:creationId xmlns:a16="http://schemas.microsoft.com/office/drawing/2014/main" id="{812FF17D-59DA-FA7F-C6DF-9B46F3A6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60454" name="Text Box 6">
            <a:extLst>
              <a:ext uri="{FF2B5EF4-FFF2-40B4-BE49-F238E27FC236}">
                <a16:creationId xmlns:a16="http://schemas.microsoft.com/office/drawing/2014/main" id="{D10AB3FF-AD3D-D564-CC11-352902942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60455" name="Text Box 7">
            <a:extLst>
              <a:ext uri="{FF2B5EF4-FFF2-40B4-BE49-F238E27FC236}">
                <a16:creationId xmlns:a16="http://schemas.microsoft.com/office/drawing/2014/main" id="{286E4D29-0780-2F9E-0DF5-6AE14F96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Queue: </a:t>
            </a:r>
            <a:endParaRPr lang="en-GB" altLang="en-US" dirty="0"/>
          </a:p>
        </p:txBody>
      </p:sp>
      <p:sp>
        <p:nvSpPr>
          <p:cNvPr id="360456" name="Rectangle 8">
            <a:extLst>
              <a:ext uri="{FF2B5EF4-FFF2-40B4-BE49-F238E27FC236}">
                <a16:creationId xmlns:a16="http://schemas.microsoft.com/office/drawing/2014/main" id="{297D4FB3-81B2-C315-1D4D-778494F5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4, 2 </a:t>
            </a:r>
            <a:endParaRPr lang="en-GB" altLang="en-US"/>
          </a:p>
        </p:txBody>
      </p:sp>
      <p:sp>
        <p:nvSpPr>
          <p:cNvPr id="360457" name="Oval 9">
            <a:extLst>
              <a:ext uri="{FF2B5EF4-FFF2-40B4-BE49-F238E27FC236}">
                <a16:creationId xmlns:a16="http://schemas.microsoft.com/office/drawing/2014/main" id="{783728E6-1391-0772-26BF-4E56A2E0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60458" name="Oval 10">
            <a:extLst>
              <a:ext uri="{FF2B5EF4-FFF2-40B4-BE49-F238E27FC236}">
                <a16:creationId xmlns:a16="http://schemas.microsoft.com/office/drawing/2014/main" id="{BB6C2B7D-5CDC-AB97-A018-C4AC3A4D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60459" name="Oval 11">
            <a:extLst>
              <a:ext uri="{FF2B5EF4-FFF2-40B4-BE49-F238E27FC236}">
                <a16:creationId xmlns:a16="http://schemas.microsoft.com/office/drawing/2014/main" id="{F67A71F7-3F28-648B-2E22-7F01C6B35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60460" name="Oval 12">
            <a:extLst>
              <a:ext uri="{FF2B5EF4-FFF2-40B4-BE49-F238E27FC236}">
                <a16:creationId xmlns:a16="http://schemas.microsoft.com/office/drawing/2014/main" id="{80AD18D0-AC49-872F-37A5-092F4F8F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60461" name="Text Box 13">
            <a:extLst>
              <a:ext uri="{FF2B5EF4-FFF2-40B4-BE49-F238E27FC236}">
                <a16:creationId xmlns:a16="http://schemas.microsoft.com/office/drawing/2014/main" id="{59619753-1A6C-F049-E54E-2137200C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60462" name="Rectangle 14">
            <a:extLst>
              <a:ext uri="{FF2B5EF4-FFF2-40B4-BE49-F238E27FC236}">
                <a16:creationId xmlns:a16="http://schemas.microsoft.com/office/drawing/2014/main" id="{D258419B-0DEF-C263-E698-9577F4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360463" name="Line 15">
            <a:extLst>
              <a:ext uri="{FF2B5EF4-FFF2-40B4-BE49-F238E27FC236}">
                <a16:creationId xmlns:a16="http://schemas.microsoft.com/office/drawing/2014/main" id="{3CB8E4D6-A393-F921-D015-AAB8309747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276600"/>
            <a:ext cx="13716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0464" name="Text Box 16">
            <a:extLst>
              <a:ext uri="{FF2B5EF4-FFF2-40B4-BE49-F238E27FC236}">
                <a16:creationId xmlns:a16="http://schemas.microsoft.com/office/drawing/2014/main" id="{4BB571FB-0D3D-DB93-5CEF-DEB91C6B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/>
              <a:t>enter()</a:t>
            </a:r>
            <a:endParaRPr lang="en-GB" altLang="en-US"/>
          </a:p>
        </p:txBody>
      </p:sp>
      <p:sp>
        <p:nvSpPr>
          <p:cNvPr id="360465" name="Line 17">
            <a:extLst>
              <a:ext uri="{FF2B5EF4-FFF2-40B4-BE49-F238E27FC236}">
                <a16:creationId xmlns:a16="http://schemas.microsoft.com/office/drawing/2014/main" id="{E4440D74-71D5-EBD3-A875-919AAA5B2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0466" name="Text Box 18">
            <a:extLst>
              <a:ext uri="{FF2B5EF4-FFF2-40B4-BE49-F238E27FC236}">
                <a16:creationId xmlns:a16="http://schemas.microsoft.com/office/drawing/2014/main" id="{D553253B-6897-ECC8-048D-B9602A81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91001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 dirty="0"/>
              <a:t>enter()</a:t>
            </a:r>
            <a:endParaRPr lang="en-GB" altLang="en-US" sz="2000" dirty="0"/>
          </a:p>
        </p:txBody>
      </p:sp>
      <p:sp>
        <p:nvSpPr>
          <p:cNvPr id="360467" name="Line 19">
            <a:extLst>
              <a:ext uri="{FF2B5EF4-FFF2-40B4-BE49-F238E27FC236}">
                <a16:creationId xmlns:a16="http://schemas.microsoft.com/office/drawing/2014/main" id="{5D60D75C-8C0D-34BD-1640-F098EAAEAA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657600"/>
            <a:ext cx="3810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0468" name="Text Box 20">
            <a:extLst>
              <a:ext uri="{FF2B5EF4-FFF2-40B4-BE49-F238E27FC236}">
                <a16:creationId xmlns:a16="http://schemas.microsoft.com/office/drawing/2014/main" id="{06B1CF95-7503-525C-26ED-6ACEB4101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14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307526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Oval 4">
            <a:extLst>
              <a:ext uri="{FF2B5EF4-FFF2-40B4-BE49-F238E27FC236}">
                <a16:creationId xmlns:a16="http://schemas.microsoft.com/office/drawing/2014/main" id="{E29DA351-0B1E-BD80-9440-742DD310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2501" name="Text Box 5">
            <a:extLst>
              <a:ext uri="{FF2B5EF4-FFF2-40B4-BE49-F238E27FC236}">
                <a16:creationId xmlns:a16="http://schemas.microsoft.com/office/drawing/2014/main" id="{E6FAA51B-40D5-4D48-6280-838961519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62502" name="Text Box 6">
            <a:extLst>
              <a:ext uri="{FF2B5EF4-FFF2-40B4-BE49-F238E27FC236}">
                <a16:creationId xmlns:a16="http://schemas.microsoft.com/office/drawing/2014/main" id="{F9F015CD-1986-2451-3B90-4814CD27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62503" name="Text Box 7">
            <a:extLst>
              <a:ext uri="{FF2B5EF4-FFF2-40B4-BE49-F238E27FC236}">
                <a16:creationId xmlns:a16="http://schemas.microsoft.com/office/drawing/2014/main" id="{C73D8FC0-807C-C6D7-BE9C-94E1B5B3B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Queue: </a:t>
            </a:r>
            <a:endParaRPr lang="en-GB" altLang="en-US" dirty="0"/>
          </a:p>
        </p:txBody>
      </p:sp>
      <p:sp>
        <p:nvSpPr>
          <p:cNvPr id="362504" name="Rectangle 8">
            <a:extLst>
              <a:ext uri="{FF2B5EF4-FFF2-40B4-BE49-F238E27FC236}">
                <a16:creationId xmlns:a16="http://schemas.microsoft.com/office/drawing/2014/main" id="{E2F6F61C-D945-3CDA-6D6B-62E1EF79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4, 2 </a:t>
            </a:r>
            <a:endParaRPr lang="en-GB" altLang="en-US"/>
          </a:p>
        </p:txBody>
      </p:sp>
      <p:sp>
        <p:nvSpPr>
          <p:cNvPr id="362505" name="Oval 9">
            <a:extLst>
              <a:ext uri="{FF2B5EF4-FFF2-40B4-BE49-F238E27FC236}">
                <a16:creationId xmlns:a16="http://schemas.microsoft.com/office/drawing/2014/main" id="{4248707A-E15A-D470-579B-3798236A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62506" name="Oval 10">
            <a:extLst>
              <a:ext uri="{FF2B5EF4-FFF2-40B4-BE49-F238E27FC236}">
                <a16:creationId xmlns:a16="http://schemas.microsoft.com/office/drawing/2014/main" id="{4EBA5E2D-DD76-553C-5665-F510637C4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62507" name="Oval 11">
            <a:extLst>
              <a:ext uri="{FF2B5EF4-FFF2-40B4-BE49-F238E27FC236}">
                <a16:creationId xmlns:a16="http://schemas.microsoft.com/office/drawing/2014/main" id="{89E3C541-82C8-D356-06E4-252AA302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62508" name="Oval 12">
            <a:extLst>
              <a:ext uri="{FF2B5EF4-FFF2-40B4-BE49-F238E27FC236}">
                <a16:creationId xmlns:a16="http://schemas.microsoft.com/office/drawing/2014/main" id="{A916E5D9-3385-CB2B-CF73-9A626139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62509" name="Text Box 13">
            <a:extLst>
              <a:ext uri="{FF2B5EF4-FFF2-40B4-BE49-F238E27FC236}">
                <a16:creationId xmlns:a16="http://schemas.microsoft.com/office/drawing/2014/main" id="{2590C900-A562-FDFB-7F5A-A3F6D9E93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62510" name="Rectangle 14">
            <a:extLst>
              <a:ext uri="{FF2B5EF4-FFF2-40B4-BE49-F238E27FC236}">
                <a16:creationId xmlns:a16="http://schemas.microsoft.com/office/drawing/2014/main" id="{AFAC05C9-C354-90B8-0E3C-DFCBF914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2511" name="Line 15">
            <a:extLst>
              <a:ext uri="{FF2B5EF4-FFF2-40B4-BE49-F238E27FC236}">
                <a16:creationId xmlns:a16="http://schemas.microsoft.com/office/drawing/2014/main" id="{DB0F91B4-CE65-7EE0-1975-A19283B0DC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276600"/>
            <a:ext cx="13716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2512" name="Text Box 16">
            <a:extLst>
              <a:ext uri="{FF2B5EF4-FFF2-40B4-BE49-F238E27FC236}">
                <a16:creationId xmlns:a16="http://schemas.microsoft.com/office/drawing/2014/main" id="{158FEBDB-859F-CAF9-FF2C-32BD8E69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05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/>
              <a:t>enter()</a:t>
            </a:r>
            <a:endParaRPr lang="en-GB" altLang="en-US"/>
          </a:p>
        </p:txBody>
      </p:sp>
      <p:sp>
        <p:nvSpPr>
          <p:cNvPr id="362513" name="Line 17">
            <a:extLst>
              <a:ext uri="{FF2B5EF4-FFF2-40B4-BE49-F238E27FC236}">
                <a16:creationId xmlns:a16="http://schemas.microsoft.com/office/drawing/2014/main" id="{B0445224-07A4-C400-2E75-5E28A592DB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2514" name="Text Box 18">
            <a:extLst>
              <a:ext uri="{FF2B5EF4-FFF2-40B4-BE49-F238E27FC236}">
                <a16:creationId xmlns:a16="http://schemas.microsoft.com/office/drawing/2014/main" id="{F89323F1-9016-73CF-C319-AD733E1AD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799" y="4191001"/>
            <a:ext cx="11323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 dirty="0"/>
              <a:t>enter()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904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Oval 4">
            <a:extLst>
              <a:ext uri="{FF2B5EF4-FFF2-40B4-BE49-F238E27FC236}">
                <a16:creationId xmlns:a16="http://schemas.microsoft.com/office/drawing/2014/main" id="{B6EA4781-A53F-01A3-05C9-1791526C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4549" name="Text Box 5">
            <a:extLst>
              <a:ext uri="{FF2B5EF4-FFF2-40B4-BE49-F238E27FC236}">
                <a16:creationId xmlns:a16="http://schemas.microsoft.com/office/drawing/2014/main" id="{ED1976D0-231F-1272-AE7D-5927664E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64550" name="Text Box 6">
            <a:extLst>
              <a:ext uri="{FF2B5EF4-FFF2-40B4-BE49-F238E27FC236}">
                <a16:creationId xmlns:a16="http://schemas.microsoft.com/office/drawing/2014/main" id="{B0712677-F5C7-BA6E-6E28-D69384B7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64551" name="Text Box 7">
            <a:extLst>
              <a:ext uri="{FF2B5EF4-FFF2-40B4-BE49-F238E27FC236}">
                <a16:creationId xmlns:a16="http://schemas.microsoft.com/office/drawing/2014/main" id="{C0B01CBA-5948-3FF9-C664-2741D33E1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Queue: </a:t>
            </a:r>
            <a:endParaRPr lang="en-GB" altLang="en-US" dirty="0"/>
          </a:p>
        </p:txBody>
      </p:sp>
      <p:sp>
        <p:nvSpPr>
          <p:cNvPr id="364552" name="Rectangle 8">
            <a:extLst>
              <a:ext uri="{FF2B5EF4-FFF2-40B4-BE49-F238E27FC236}">
                <a16:creationId xmlns:a16="http://schemas.microsoft.com/office/drawing/2014/main" id="{5391E67F-B465-B2CD-28A3-40AE889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2 </a:t>
            </a:r>
            <a:endParaRPr lang="en-GB" altLang="en-US"/>
          </a:p>
        </p:txBody>
      </p:sp>
      <p:sp>
        <p:nvSpPr>
          <p:cNvPr id="364553" name="Oval 9">
            <a:extLst>
              <a:ext uri="{FF2B5EF4-FFF2-40B4-BE49-F238E27FC236}">
                <a16:creationId xmlns:a16="http://schemas.microsoft.com/office/drawing/2014/main" id="{AFA731F8-8866-42F5-5678-A953A913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64554" name="Oval 10">
            <a:extLst>
              <a:ext uri="{FF2B5EF4-FFF2-40B4-BE49-F238E27FC236}">
                <a16:creationId xmlns:a16="http://schemas.microsoft.com/office/drawing/2014/main" id="{29105372-604B-1901-E47F-8C04B9D6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64555" name="Oval 11">
            <a:extLst>
              <a:ext uri="{FF2B5EF4-FFF2-40B4-BE49-F238E27FC236}">
                <a16:creationId xmlns:a16="http://schemas.microsoft.com/office/drawing/2014/main" id="{3DDE259B-21F1-29FE-912A-E4FC3C853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64556" name="Oval 12">
            <a:extLst>
              <a:ext uri="{FF2B5EF4-FFF2-40B4-BE49-F238E27FC236}">
                <a16:creationId xmlns:a16="http://schemas.microsoft.com/office/drawing/2014/main" id="{FF34C487-1342-7CC1-7B4B-311CC3A2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64557" name="Text Box 13">
            <a:extLst>
              <a:ext uri="{FF2B5EF4-FFF2-40B4-BE49-F238E27FC236}">
                <a16:creationId xmlns:a16="http://schemas.microsoft.com/office/drawing/2014/main" id="{D1091EF9-AB61-402E-6F09-8E4AA726C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64558" name="Rectangle 14">
            <a:extLst>
              <a:ext uri="{FF2B5EF4-FFF2-40B4-BE49-F238E27FC236}">
                <a16:creationId xmlns:a16="http://schemas.microsoft.com/office/drawing/2014/main" id="{F0400382-3A82-9B3B-4880-2FAA8A70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4</a:t>
            </a:r>
            <a:endParaRPr lang="en-GB" altLang="en-US"/>
          </a:p>
        </p:txBody>
      </p:sp>
      <p:sp>
        <p:nvSpPr>
          <p:cNvPr id="364561" name="Line 17">
            <a:extLst>
              <a:ext uri="{FF2B5EF4-FFF2-40B4-BE49-F238E27FC236}">
                <a16:creationId xmlns:a16="http://schemas.microsoft.com/office/drawing/2014/main" id="{EDBC50C3-A230-2771-AD64-6B239A8373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733800"/>
            <a:ext cx="8382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4562" name="Text Box 18">
            <a:extLst>
              <a:ext uri="{FF2B5EF4-FFF2-40B4-BE49-F238E27FC236}">
                <a16:creationId xmlns:a16="http://schemas.microsoft.com/office/drawing/2014/main" id="{97CBF184-6EF2-CC46-8224-5CA704C61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799" y="4191001"/>
            <a:ext cx="1196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 dirty="0"/>
              <a:t>enter()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855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E17CCD-6E97-0544-D3EA-8E54FC0C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3" y="1286828"/>
            <a:ext cx="7772400" cy="5248275"/>
          </a:xfrm>
        </p:spPr>
        <p:txBody>
          <a:bodyPr/>
          <a:lstStyle/>
          <a:p>
            <a:pPr algn="l"/>
            <a:r>
              <a:rPr lang="en-CA" sz="3200" b="0" i="0" u="none" strike="noStrike" baseline="0" dirty="0">
                <a:solidFill>
                  <a:srgbClr val="000000"/>
                </a:solidFill>
                <a:latin typeface="ArialMT"/>
              </a:rPr>
              <a:t>Each process (locally) maintains </a:t>
            </a:r>
            <a:r>
              <a:rPr lang="en-CA" sz="3200" b="0" i="1" u="none" strike="noStrike" baseline="0" dirty="0">
                <a:solidFill>
                  <a:srgbClr val="000000"/>
                </a:solidFill>
                <a:latin typeface="Arial-ItalicMT"/>
              </a:rPr>
              <a:t>Qi </a:t>
            </a:r>
            <a:r>
              <a:rPr lang="en-CA" sz="3200" b="0" i="0" u="none" strike="noStrike" baseline="0" dirty="0">
                <a:solidFill>
                  <a:srgbClr val="000000"/>
                </a:solidFill>
                <a:latin typeface="ArialMT"/>
              </a:rPr>
              <a:t>a local copy of a shared priority queue</a:t>
            </a:r>
            <a:endParaRPr lang="en-CA" sz="4400" b="0" i="0" u="none" strike="noStrike" baseline="0" dirty="0">
              <a:solidFill>
                <a:srgbClr val="010000"/>
              </a:solidFill>
              <a:latin typeface="ArialMT"/>
            </a:endParaRPr>
          </a:p>
          <a:p>
            <a:pPr algn="l"/>
            <a:endParaRPr lang="en-US" sz="32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ArialMT"/>
              </a:rPr>
              <a:t>To enter critical section, </a:t>
            </a:r>
            <a:r>
              <a:rPr lang="en-US" sz="3200" b="0" i="1" u="none" strike="noStrike" baseline="0" dirty="0">
                <a:solidFill>
                  <a:srgbClr val="000000"/>
                </a:solidFill>
                <a:latin typeface="ArialMT"/>
              </a:rPr>
              <a:t>P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must have replies from all other processes AND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be at the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ArialMT"/>
              </a:rPr>
              <a:t>front of </a:t>
            </a:r>
            <a:r>
              <a:rPr lang="en-CA" b="0" i="1" u="none" strike="noStrike" baseline="0" dirty="0">
                <a:solidFill>
                  <a:srgbClr val="000000"/>
                </a:solidFill>
                <a:latin typeface="Arial-ItalicMT"/>
              </a:rPr>
              <a:t>Qi</a:t>
            </a:r>
          </a:p>
          <a:p>
            <a:pPr marL="0" indent="0" algn="l">
              <a:buNone/>
            </a:pPr>
            <a:endParaRPr lang="en-CA" sz="3200" b="0" i="0" u="none" strike="noStrike" baseline="0" dirty="0">
              <a:solidFill>
                <a:srgbClr val="010000"/>
              </a:solidFill>
              <a:latin typeface="ArialMT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ArialMT"/>
              </a:rPr>
              <a:t>Rationale: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ArialMT"/>
              </a:rPr>
              <a:t>When P has all replies: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#1: All other processes are aware of P’s request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ArialMT"/>
              </a:rPr>
              <a:t>#2: P is aware of any earlier requests for the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ArialMT"/>
              </a:rPr>
              <a:t>mutex  (if any)</a:t>
            </a:r>
            <a:endParaRPr lang="en-CA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D21089-9920-DF5B-0035-797D79D3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Lamport’s</a:t>
            </a:r>
            <a:r>
              <a:rPr lang="en-CA" dirty="0"/>
              <a:t> algorithm - </a:t>
            </a:r>
          </a:p>
        </p:txBody>
      </p:sp>
    </p:spTree>
    <p:extLst>
      <p:ext uri="{BB962C8B-B14F-4D97-AF65-F5344CB8AC3E}">
        <p14:creationId xmlns:p14="http://schemas.microsoft.com/office/powerpoint/2010/main" val="333273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4B0EC8-09A2-40CE-670D-BA4942D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F583A-0AEA-94D3-D7B6-A5134E22B7F9}"/>
              </a:ext>
            </a:extLst>
          </p:cNvPr>
          <p:cNvSpPr txBox="1"/>
          <p:nvPr/>
        </p:nvSpPr>
        <p:spPr>
          <a:xfrm>
            <a:off x="629920" y="1473200"/>
            <a:ext cx="84328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3600" b="0" i="0" u="none" strike="noStrike" baseline="0" dirty="0">
                <a:solidFill>
                  <a:srgbClr val="0000FF"/>
                </a:solidFill>
                <a:latin typeface="LiberationSans"/>
              </a:rPr>
              <a:t>Advantages</a:t>
            </a:r>
            <a:r>
              <a:rPr lang="en-CA" sz="3600" b="0" i="0" u="none" strike="noStrike" baseline="0" dirty="0">
                <a:solidFill>
                  <a:srgbClr val="000000"/>
                </a:solidFill>
                <a:latin typeface="LiberationSans"/>
              </a:rPr>
              <a:t>:</a:t>
            </a:r>
          </a:p>
          <a:p>
            <a:pPr algn="l"/>
            <a:r>
              <a:rPr lang="en-CA" sz="3200" b="0" i="0" u="none" strike="noStrike" baseline="0" dirty="0">
                <a:solidFill>
                  <a:srgbClr val="000000"/>
                </a:solidFill>
                <a:latin typeface="LiberationSans"/>
              </a:rPr>
              <a:t>– </a:t>
            </a:r>
            <a:r>
              <a:rPr lang="en-CA" sz="2800" b="0" i="0" u="none" strike="noStrike" baseline="0" dirty="0">
                <a:solidFill>
                  <a:srgbClr val="000000"/>
                </a:solidFill>
                <a:latin typeface="LiberationSans"/>
              </a:rPr>
              <a:t>Simple (we like simple!)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– Only 3 messages required per sync session 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LiberationSans"/>
              </a:rPr>
              <a:t>enter&amp;exit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CA" sz="3600" b="0" i="0" u="none" strike="noStrike" baseline="0" dirty="0">
                <a:solidFill>
                  <a:srgbClr val="0000FF"/>
                </a:solidFill>
                <a:latin typeface="LiberationSans"/>
              </a:rPr>
              <a:t>Disadvantages</a:t>
            </a:r>
            <a:r>
              <a:rPr lang="en-CA" sz="3600" b="0" i="0" u="none" strike="noStrike" baseline="0" dirty="0">
                <a:solidFill>
                  <a:srgbClr val="000000"/>
                </a:solidFill>
                <a:latin typeface="LiberationSans"/>
              </a:rPr>
              <a:t>:</a:t>
            </a:r>
          </a:p>
          <a:p>
            <a:pPr algn="l"/>
            <a:r>
              <a:rPr lang="en-CA" sz="3200" b="0" i="0" u="none" strike="noStrike" baseline="0" dirty="0">
                <a:solidFill>
                  <a:srgbClr val="000000"/>
                </a:solidFill>
                <a:latin typeface="LiberationSans"/>
              </a:rPr>
              <a:t>– </a:t>
            </a:r>
            <a:r>
              <a:rPr lang="en-CA" sz="2800" b="0" i="0" u="none" strike="noStrike" baseline="0" dirty="0">
                <a:solidFill>
                  <a:srgbClr val="000000"/>
                </a:solidFill>
                <a:latin typeface="LiberationSans"/>
              </a:rPr>
              <a:t>Single point of failure</a:t>
            </a:r>
          </a:p>
          <a:p>
            <a:pPr algn="l"/>
            <a:r>
              <a:rPr lang="en-CA" sz="2800" b="0" i="0" u="none" strike="noStrike" baseline="0" dirty="0">
                <a:solidFill>
                  <a:srgbClr val="000000"/>
                </a:solidFill>
                <a:latin typeface="LiberationSans"/>
              </a:rPr>
              <a:t>– Single performance bottleneck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– With an asynchronous network, doesn’t achieve in-order fairness (even for logical time order)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– Must select (or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LiberationSans-Italic"/>
              </a:rPr>
              <a:t>elect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) a central server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6899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22AB9-2B6A-2A93-9719-62F860A52323}"/>
              </a:ext>
            </a:extLst>
          </p:cNvPr>
          <p:cNvSpPr txBox="1"/>
          <p:nvPr/>
        </p:nvSpPr>
        <p:spPr>
          <a:xfrm>
            <a:off x="203200" y="212735"/>
            <a:ext cx="8483600" cy="62478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Solution 2: A ring-based algorithm</a:t>
            </a:r>
          </a:p>
          <a:p>
            <a:pPr algn="l"/>
            <a:endParaRPr lang="en-CA" sz="2800" b="0" i="0" u="none" strike="noStrike" baseline="0" dirty="0">
              <a:solidFill>
                <a:srgbClr val="010000"/>
              </a:solidFill>
              <a:latin typeface="ArialMT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ArialMT"/>
              </a:rPr>
              <a:t>Pass a token around a ring</a:t>
            </a:r>
          </a:p>
          <a:p>
            <a:pPr algn="l"/>
            <a:r>
              <a:rPr lang="en-CA" sz="2400" b="0" i="0" u="none" strike="noStrike" baseline="0" dirty="0">
                <a:solidFill>
                  <a:srgbClr val="010000"/>
                </a:solidFill>
                <a:latin typeface="ArialMT"/>
              </a:rPr>
              <a:t>–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MT"/>
              </a:rPr>
              <a:t>Participant enters critical section only if it holds the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MT"/>
              </a:rPr>
              <a:t>token</a:t>
            </a:r>
          </a:p>
          <a:p>
            <a:pPr algn="l"/>
            <a:endParaRPr lang="en-CA" sz="2800" b="0" i="0" u="none" strike="noStrike" baseline="0" dirty="0">
              <a:solidFill>
                <a:srgbClr val="010000"/>
              </a:solidFill>
              <a:latin typeface="ArialMT"/>
            </a:endParaRPr>
          </a:p>
          <a:p>
            <a:pPr algn="l"/>
            <a:r>
              <a:rPr lang="en-CA" sz="2800" b="0" i="0" u="none" strike="noStrike" baseline="0" dirty="0">
                <a:solidFill>
                  <a:srgbClr val="000000"/>
                </a:solidFill>
                <a:latin typeface="ArialMT"/>
              </a:rPr>
              <a:t>Problems:</a:t>
            </a:r>
          </a:p>
          <a:p>
            <a:pPr algn="l"/>
            <a:r>
              <a:rPr lang="en-CA" sz="2400" b="0" i="0" u="none" strike="noStrike" baseline="0" dirty="0">
                <a:solidFill>
                  <a:srgbClr val="010000"/>
                </a:solidFill>
                <a:latin typeface="ArialMT"/>
              </a:rPr>
              <a:t>–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MT"/>
              </a:rPr>
              <a:t>Not in-order</a:t>
            </a:r>
          </a:p>
          <a:p>
            <a:pPr algn="l"/>
            <a:r>
              <a:rPr lang="en-CA" sz="2400" b="0" i="0" u="none" strike="noStrike" baseline="0" dirty="0">
                <a:solidFill>
                  <a:srgbClr val="010000"/>
                </a:solidFill>
                <a:latin typeface="ArialMT"/>
              </a:rPr>
              <a:t>–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MT"/>
              </a:rPr>
              <a:t>Long synchronization delay</a:t>
            </a:r>
            <a:endParaRPr lang="en-CA" sz="2000" b="0" i="0" u="none" strike="noStrike" baseline="0" dirty="0">
              <a:solidFill>
                <a:srgbClr val="010000"/>
              </a:solidFill>
              <a:latin typeface="ArialMT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	Need to wait for up to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Arial-ItalicMT"/>
              </a:rPr>
              <a:t>N-1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ArialMT"/>
              </a:rPr>
              <a:t>messages, for </a:t>
            </a:r>
            <a:r>
              <a:rPr lang="en-CA" sz="2000" b="0" i="1" u="none" strike="noStrike" baseline="0" dirty="0">
                <a:solidFill>
                  <a:srgbClr val="000000"/>
                </a:solidFill>
                <a:latin typeface="Arial-ItalicMT"/>
              </a:rPr>
              <a:t>N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ArialMT"/>
              </a:rPr>
              <a:t>processors</a:t>
            </a:r>
          </a:p>
          <a:p>
            <a:pPr algn="l"/>
            <a:r>
              <a:rPr lang="en-CA" sz="2400" b="0" i="0" u="none" strike="noStrike" baseline="0" dirty="0">
                <a:solidFill>
                  <a:srgbClr val="010000"/>
                </a:solidFill>
                <a:latin typeface="ArialMT"/>
              </a:rPr>
              <a:t>– </a:t>
            </a:r>
            <a:r>
              <a:rPr lang="en-CA" sz="2400" b="0" i="0" u="none" strike="noStrike" baseline="0" dirty="0">
                <a:solidFill>
                  <a:srgbClr val="000000"/>
                </a:solidFill>
                <a:latin typeface="ArialMT"/>
              </a:rPr>
              <a:t>Very unreliable</a:t>
            </a:r>
            <a:endParaRPr lang="en-CA" sz="2000" b="0" i="0" u="none" strike="noStrike" baseline="0" dirty="0">
              <a:solidFill>
                <a:srgbClr val="010000"/>
              </a:solidFill>
              <a:latin typeface="ArialMT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	Any process failure breaks the ring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latin typeface="ArialMT"/>
              </a:rPr>
              <a:t>Does not guarantee ordering (but this can be fixed). How?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11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4772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use I – mutual exclusion </a:t>
            </a:r>
            <a:br>
              <a:rPr lang="en-US" altLang="en-US" dirty="0"/>
            </a:br>
            <a:r>
              <a:rPr lang="en-US" altLang="en-US" dirty="0"/>
              <a:t>			[access granted in order]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069456E-645B-460F-8C16-DA8458A8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23" y="1442044"/>
            <a:ext cx="8471455" cy="5248275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Goal:  a solution for granting a resource to a process which satisfies the following three conditions: 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>
                <a:solidFill>
                  <a:schemeClr val="tx2">
                    <a:lumMod val="75000"/>
                  </a:schemeClr>
                </a:solidFill>
              </a:rPr>
              <a:t>[mutual exclusion]</a:t>
            </a:r>
            <a:r>
              <a:rPr lang="en-CA" sz="2400" dirty="0"/>
              <a:t> </a:t>
            </a:r>
            <a:r>
              <a:rPr lang="en-CA" sz="1800" dirty="0"/>
              <a:t>A process which has been granted the resource must release it before the resource can be granted to another process.</a:t>
            </a:r>
            <a:endParaRPr lang="en-CA" sz="2400" dirty="0"/>
          </a:p>
          <a:p>
            <a:r>
              <a:rPr lang="en-CA" sz="2400" dirty="0">
                <a:solidFill>
                  <a:schemeClr val="tx2">
                    <a:lumMod val="75000"/>
                  </a:schemeClr>
                </a:solidFill>
              </a:rPr>
              <a:t>[termination/progress]</a:t>
            </a:r>
            <a:r>
              <a:rPr lang="en-CA" sz="2400" dirty="0"/>
              <a:t> </a:t>
            </a:r>
            <a:r>
              <a:rPr lang="en-CA" sz="1800" dirty="0"/>
              <a:t>If every process which is granted the resource eventually releases it, then every request is eventually granted.</a:t>
            </a:r>
            <a:r>
              <a:rPr lang="en-CA" sz="2400" dirty="0"/>
              <a:t> </a:t>
            </a:r>
          </a:p>
          <a:p>
            <a:r>
              <a:rPr lang="en-CA" sz="2400" dirty="0">
                <a:solidFill>
                  <a:srgbClr val="FF0000"/>
                </a:solidFill>
              </a:rPr>
              <a:t>[ordering] </a:t>
            </a:r>
            <a:r>
              <a:rPr lang="en-CA" sz="1800" dirty="0">
                <a:solidFill>
                  <a:srgbClr val="FF0000"/>
                </a:solidFill>
              </a:rPr>
              <a:t>Requests must be granted in the order in which they are made.</a:t>
            </a:r>
          </a:p>
          <a:p>
            <a:pPr lvl="1"/>
            <a:endParaRPr lang="en-CA" sz="20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261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8135" y="104146"/>
            <a:ext cx="9055865" cy="6178550"/>
          </a:xfrm>
          <a:solidFill>
            <a:schemeClr val="bg1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2400" dirty="0"/>
              <a:t>To request the resource: process P</a:t>
            </a:r>
            <a:r>
              <a:rPr lang="en-CA" sz="2400" baseline="30000" dirty="0"/>
              <a:t>i</a:t>
            </a:r>
            <a:r>
              <a:rPr lang="en-CA" sz="2400" dirty="0"/>
              <a:t> sends 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CA" sz="2000" dirty="0"/>
              <a:t>the message </a:t>
            </a:r>
            <a:r>
              <a:rPr lang="en-CA" sz="2000" i="1" dirty="0" err="1"/>
              <a:t>request_resource</a:t>
            </a:r>
            <a:r>
              <a:rPr lang="en-CA" sz="2000" i="1" dirty="0"/>
              <a:t> </a:t>
            </a:r>
            <a:r>
              <a:rPr lang="en-CA" sz="2000" dirty="0"/>
              <a:t>(</a:t>
            </a:r>
            <a:r>
              <a:rPr lang="en-CA" sz="2000" dirty="0" err="1"/>
              <a:t>T</a:t>
            </a:r>
            <a:r>
              <a:rPr lang="en-CA" sz="2000" baseline="30000" dirty="0" err="1"/>
              <a:t>m</a:t>
            </a:r>
            <a:r>
              <a:rPr lang="en-CA" sz="2000" dirty="0" err="1"/>
              <a:t>:P</a:t>
            </a:r>
            <a:r>
              <a:rPr lang="en-CA" sz="2000" baseline="30000" dirty="0" err="1"/>
              <a:t>i</a:t>
            </a:r>
            <a:r>
              <a:rPr lang="en-CA" sz="2000" dirty="0"/>
              <a:t>) to every process, and 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CA" sz="2000" dirty="0"/>
              <a:t>puts that message on its own request queue</a:t>
            </a:r>
          </a:p>
          <a:p>
            <a:pPr marL="400050" lvl="1" indent="0">
              <a:buNone/>
            </a:pPr>
            <a:r>
              <a:rPr lang="en-CA" sz="1600" dirty="0"/>
              <a:t>	[T</a:t>
            </a:r>
            <a:r>
              <a:rPr lang="en-CA" sz="1600" baseline="30000" dirty="0"/>
              <a:t>m </a:t>
            </a:r>
            <a:r>
              <a:rPr lang="en-CA" sz="1600" dirty="0"/>
              <a:t>is the timestamp of resource request: i.e. logical clock when req. is sent]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CA" sz="2400" dirty="0"/>
              <a:t>When </a:t>
            </a:r>
            <a:r>
              <a:rPr lang="en-CA" sz="2400" dirty="0" err="1"/>
              <a:t>P</a:t>
            </a:r>
            <a:r>
              <a:rPr lang="en-CA" sz="2400" b="1" baseline="30000" dirty="0" err="1"/>
              <a:t>j</a:t>
            </a:r>
            <a:r>
              <a:rPr lang="en-CA" sz="2400" dirty="0"/>
              <a:t> receives </a:t>
            </a:r>
            <a:r>
              <a:rPr lang="en-CA" sz="2400" i="1" dirty="0" err="1"/>
              <a:t>request_resource</a:t>
            </a:r>
            <a:r>
              <a:rPr lang="en-CA" sz="2400" i="1" dirty="0"/>
              <a:t> </a:t>
            </a:r>
            <a:r>
              <a:rPr lang="en-CA" sz="2400" dirty="0"/>
              <a:t>(</a:t>
            </a:r>
            <a:r>
              <a:rPr lang="en-CA" sz="2400" dirty="0" err="1"/>
              <a:t>T</a:t>
            </a:r>
            <a:r>
              <a:rPr lang="en-CA" sz="2400" baseline="30000" dirty="0" err="1"/>
              <a:t>m</a:t>
            </a:r>
            <a:r>
              <a:rPr lang="en-CA" sz="2400" dirty="0" err="1"/>
              <a:t>:P</a:t>
            </a:r>
            <a:r>
              <a:rPr lang="en-CA" sz="2400" baseline="30000" dirty="0" err="1"/>
              <a:t>i</a:t>
            </a:r>
            <a:r>
              <a:rPr lang="en-CA" sz="2400" dirty="0"/>
              <a:t>), </a:t>
            </a:r>
          </a:p>
          <a:p>
            <a:pPr marL="914400" lvl="1" indent="-5143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CA" sz="2000" dirty="0"/>
              <a:t>it places it on its request queue</a:t>
            </a:r>
          </a:p>
          <a:p>
            <a:pPr marL="914400" lvl="1" indent="-5143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CA" sz="2000" dirty="0"/>
              <a:t>sends a (timestamped) acknowledgment message to P</a:t>
            </a:r>
            <a:r>
              <a:rPr lang="en-CA" sz="2000" baseline="30000" dirty="0"/>
              <a:t>i</a:t>
            </a:r>
            <a:endParaRPr lang="en-CA" sz="2000" dirty="0"/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400" dirty="0"/>
              <a:t>To release the resource, P</a:t>
            </a:r>
            <a:r>
              <a:rPr lang="en-CA" sz="2400" b="1" baseline="30000" dirty="0"/>
              <a:t>i</a:t>
            </a:r>
            <a:r>
              <a:rPr lang="en-CA" sz="2400" dirty="0"/>
              <a:t> 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CA" sz="2000" dirty="0"/>
              <a:t>removes any </a:t>
            </a:r>
            <a:r>
              <a:rPr lang="en-CA" sz="2000" i="1" dirty="0" err="1"/>
              <a:t>request_resource</a:t>
            </a:r>
            <a:r>
              <a:rPr lang="en-CA" sz="2000" dirty="0"/>
              <a:t>(</a:t>
            </a:r>
            <a:r>
              <a:rPr lang="en-CA" sz="2000" dirty="0" err="1"/>
              <a:t>T</a:t>
            </a:r>
            <a:r>
              <a:rPr lang="en-CA" sz="2000" baseline="30000" dirty="0" err="1"/>
              <a:t>m</a:t>
            </a:r>
            <a:r>
              <a:rPr lang="en-CA" sz="2000" dirty="0" err="1"/>
              <a:t>:P</a:t>
            </a:r>
            <a:r>
              <a:rPr lang="en-CA" sz="2000" baseline="30000" dirty="0" err="1"/>
              <a:t>i</a:t>
            </a:r>
            <a:r>
              <a:rPr lang="en-CA" sz="2000" dirty="0"/>
              <a:t>) message from its request queue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CA" sz="2000" dirty="0"/>
              <a:t>sends a (timestamped) </a:t>
            </a:r>
            <a:r>
              <a:rPr lang="en-CA" sz="2000" i="1" dirty="0" err="1"/>
              <a:t>release_resource</a:t>
            </a:r>
            <a:r>
              <a:rPr lang="en-CA" sz="2000" dirty="0"/>
              <a:t> (P</a:t>
            </a:r>
            <a:r>
              <a:rPr lang="en-CA" sz="2000" baseline="30000" dirty="0"/>
              <a:t>i</a:t>
            </a:r>
            <a:r>
              <a:rPr lang="en-CA" sz="2000" dirty="0"/>
              <a:t>) to every other process. 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CA" sz="2400" dirty="0"/>
              <a:t>When process </a:t>
            </a:r>
            <a:r>
              <a:rPr lang="en-CA" sz="2400" dirty="0" err="1"/>
              <a:t>P</a:t>
            </a:r>
            <a:r>
              <a:rPr lang="en-CA" sz="2400" b="1" baseline="30000" dirty="0" err="1"/>
              <a:t>j</a:t>
            </a:r>
            <a:r>
              <a:rPr lang="en-CA" sz="2400" dirty="0"/>
              <a:t> receives a P</a:t>
            </a:r>
            <a:r>
              <a:rPr lang="en-CA" sz="2400" baseline="30000" dirty="0"/>
              <a:t>i</a:t>
            </a:r>
            <a:r>
              <a:rPr lang="en-CA" sz="2400" dirty="0"/>
              <a:t> releases resource message, 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CA" sz="2000" dirty="0"/>
              <a:t>it removes any </a:t>
            </a:r>
            <a:r>
              <a:rPr lang="en-CA" sz="2000" i="1" dirty="0" err="1"/>
              <a:t>request_resource</a:t>
            </a:r>
            <a:r>
              <a:rPr lang="en-CA" sz="2000" i="1" dirty="0"/>
              <a:t> </a:t>
            </a:r>
            <a:r>
              <a:rPr lang="en-CA" sz="2000" dirty="0"/>
              <a:t>(</a:t>
            </a:r>
            <a:r>
              <a:rPr lang="en-CA" sz="2000" dirty="0" err="1"/>
              <a:t>T</a:t>
            </a:r>
            <a:r>
              <a:rPr lang="en-CA" sz="2000" baseline="30000" dirty="0" err="1"/>
              <a:t>m</a:t>
            </a:r>
            <a:r>
              <a:rPr lang="en-CA" sz="2000" dirty="0" err="1"/>
              <a:t>:P</a:t>
            </a:r>
            <a:r>
              <a:rPr lang="en-CA" sz="2000" baseline="30000" dirty="0" err="1"/>
              <a:t>i</a:t>
            </a:r>
            <a:r>
              <a:rPr lang="en-CA" sz="2000" dirty="0"/>
              <a:t>) message from its queue. 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400" dirty="0"/>
              <a:t>Process P</a:t>
            </a:r>
            <a:r>
              <a:rPr lang="en-CA" sz="2400" baseline="30000" dirty="0"/>
              <a:t>i </a:t>
            </a:r>
            <a:r>
              <a:rPr lang="en-CA" sz="2400" dirty="0"/>
              <a:t>is granted the resource when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CA" sz="2000" dirty="0"/>
              <a:t>there is a </a:t>
            </a:r>
            <a:r>
              <a:rPr lang="en-CA" sz="2000" i="1" dirty="0"/>
              <a:t>requests resource</a:t>
            </a:r>
            <a:r>
              <a:rPr lang="en-CA" sz="2000" dirty="0"/>
              <a:t> (</a:t>
            </a:r>
            <a:r>
              <a:rPr lang="en-CA" sz="2000" dirty="0" err="1"/>
              <a:t>T</a:t>
            </a:r>
            <a:r>
              <a:rPr lang="en-CA" sz="2000" baseline="30000" dirty="0" err="1"/>
              <a:t>m</a:t>
            </a:r>
            <a:r>
              <a:rPr lang="en-CA" sz="2000" dirty="0" err="1"/>
              <a:t>:P</a:t>
            </a:r>
            <a:r>
              <a:rPr lang="en-CA" sz="2000" baseline="30000" dirty="0" err="1"/>
              <a:t>i</a:t>
            </a:r>
            <a:r>
              <a:rPr lang="en-CA" sz="2000" dirty="0"/>
              <a:t>) message at the top of its own request queue (ordered by logical timestamp in T</a:t>
            </a:r>
            <a:r>
              <a:rPr lang="en-CA" sz="2000" baseline="30000" dirty="0"/>
              <a:t>m</a:t>
            </a:r>
            <a:r>
              <a:rPr lang="en-CA" sz="2000" dirty="0"/>
              <a:t>)   </a:t>
            </a:r>
            <a:r>
              <a:rPr lang="en-CA" sz="2000" u="sng" dirty="0"/>
              <a:t>AND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CA" sz="2000" dirty="0"/>
              <a:t>P</a:t>
            </a:r>
            <a:r>
              <a:rPr lang="en-CA" sz="2000" baseline="30000" dirty="0"/>
              <a:t>i</a:t>
            </a:r>
            <a:r>
              <a:rPr lang="en-CA" sz="2000" dirty="0"/>
              <a:t> has received a message from every other process timestamped later than T</a:t>
            </a:r>
            <a:r>
              <a:rPr lang="en-CA" sz="2000" baseline="30000" dirty="0"/>
              <a:t>m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654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Rule 1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request a resource, process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sends a request message </a:t>
            </a:r>
            <a:r>
              <a:rPr lang="en-US" i="1" dirty="0" err="1"/>
              <a:t>T</a:t>
            </a:r>
            <a:r>
              <a:rPr lang="en-US" i="1" baseline="-25000" dirty="0" err="1"/>
              <a:t>m</a:t>
            </a:r>
            <a:r>
              <a:rPr lang="en-US" dirty="0" err="1"/>
              <a:t>:</a:t>
            </a:r>
            <a:r>
              <a:rPr lang="en-US" i="1" dirty="0" err="1"/>
              <a:t>i</a:t>
            </a:r>
            <a:r>
              <a:rPr lang="en-US" dirty="0"/>
              <a:t>   to every other process, </a:t>
            </a:r>
          </a:p>
          <a:p>
            <a:pPr lvl="2"/>
            <a:r>
              <a:rPr lang="en-US" i="1" dirty="0"/>
              <a:t>T</a:t>
            </a:r>
            <a:r>
              <a:rPr lang="en-US" i="1" baseline="-25000" dirty="0"/>
              <a:t>m</a:t>
            </a:r>
            <a:r>
              <a:rPr lang="en-US" dirty="0"/>
              <a:t> is the timestamp of the message. </a:t>
            </a:r>
          </a:p>
          <a:p>
            <a:pPr lvl="1"/>
            <a:r>
              <a:rPr lang="en-US" dirty="0"/>
              <a:t>then stores a copy of the message in its request queue.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4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Total ordering: C ≺ D ≺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3976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5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D requests the resource by sending request messages to C and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8" name="Curved Connector 57"/>
          <p:cNvCxnSpPr>
            <a:stCxn id="13" idx="0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3976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2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D then stores its own request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8" name="Curved Connector 57"/>
          <p:cNvCxnSpPr>
            <a:stCxn id="13" idx="0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3976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0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requests the resource by sending request messages to D and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3976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6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then stores its own request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3976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Rule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process </a:t>
            </a:r>
            <a:r>
              <a:rPr lang="en-US" i="1" dirty="0"/>
              <a:t>j</a:t>
            </a:r>
            <a:r>
              <a:rPr lang="en-US" dirty="0"/>
              <a:t> receives a request message </a:t>
            </a:r>
            <a:r>
              <a:rPr lang="en-US" i="1" dirty="0" err="1"/>
              <a:t>T</a:t>
            </a:r>
            <a:r>
              <a:rPr lang="en-US" i="1" baseline="-25000" dirty="0" err="1"/>
              <a:t>m</a:t>
            </a:r>
            <a:r>
              <a:rPr lang="en-US" dirty="0" err="1"/>
              <a:t>:</a:t>
            </a:r>
            <a:r>
              <a:rPr lang="en-US" i="1" dirty="0" err="1"/>
              <a:t>i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it places it in its request queue, and </a:t>
            </a:r>
          </a:p>
          <a:p>
            <a:pPr lvl="1"/>
            <a:r>
              <a:rPr lang="en-US" dirty="0"/>
              <a:t>sends a timestamped acknowledgment back to process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3976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11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E places D’s request in its queue and sends an acknowledgment 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85" idx="0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3976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3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B0F424-0FE6-704E-A96B-4134CCBE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E8DA5-0E78-B1B1-6FFF-E906AFCBEB2D}"/>
              </a:ext>
            </a:extLst>
          </p:cNvPr>
          <p:cNvSpPr txBox="1"/>
          <p:nvPr/>
        </p:nvSpPr>
        <p:spPr>
          <a:xfrm>
            <a:off x="375920" y="1459230"/>
            <a:ext cx="842783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u="sng" strike="noStrike" baseline="0" dirty="0">
                <a:solidFill>
                  <a:srgbClr val="000000"/>
                </a:solidFill>
                <a:latin typeface="LiberationSans"/>
              </a:rPr>
              <a:t>Distributed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LiberationSans"/>
              </a:rPr>
              <a:t> Mutual Exclusion Is Different</a:t>
            </a:r>
          </a:p>
          <a:p>
            <a:pPr algn="l"/>
            <a:endParaRPr lang="en-US" sz="3600" dirty="0">
              <a:solidFill>
                <a:srgbClr val="000000"/>
              </a:solidFill>
              <a:latin typeface="LiberationSans"/>
            </a:endParaRPr>
          </a:p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LiberationSans"/>
              </a:rPr>
              <a:t>Regular mutual exclusion solved using </a:t>
            </a:r>
            <a:r>
              <a:rPr lang="en-US" sz="3600" b="0" i="0" u="none" strike="noStrike" baseline="0" dirty="0">
                <a:solidFill>
                  <a:srgbClr val="0000FF"/>
                </a:solidFill>
                <a:latin typeface="LiberationSans"/>
              </a:rPr>
              <a:t>shared state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LiberationSans"/>
              </a:rPr>
              <a:t>– E.g., atomic test-and-set of shared variable</a:t>
            </a:r>
          </a:p>
          <a:p>
            <a:pPr algn="l"/>
            <a:endParaRPr lang="en-US" sz="3600" dirty="0">
              <a:solidFill>
                <a:srgbClr val="000000"/>
              </a:solidFill>
              <a:latin typeface="LiberationSans"/>
            </a:endParaRPr>
          </a:p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LiberationSans"/>
              </a:rPr>
              <a:t>Only tool for distributed mutual exclusion:</a:t>
            </a:r>
          </a:p>
          <a:p>
            <a:pPr algn="l"/>
            <a:r>
              <a:rPr lang="en-CA" sz="3600" b="0" i="0" u="none" strike="noStrike" baseline="0" dirty="0">
                <a:solidFill>
                  <a:srgbClr val="0000FF"/>
                </a:solidFill>
                <a:latin typeface="LiberationSans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833158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D places C’s request in its queue and sends an acknowledgment 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85" idx="0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urved Connector 95"/>
          <p:cNvCxnSpPr>
            <a:stCxn id="87" idx="0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4458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6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places D’s request in its queue and sends an acknowledgment 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85" idx="0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0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Rule 5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Process </a:t>
            </a:r>
            <a:r>
              <a:rPr lang="en-US" i="1" dirty="0" err="1"/>
              <a:t>i</a:t>
            </a:r>
            <a:r>
              <a:rPr lang="en-US" dirty="0"/>
              <a:t>  is granted the resource when the following conditions are satisfied:</a:t>
            </a:r>
          </a:p>
          <a:p>
            <a:pPr lvl="1"/>
            <a:r>
              <a:rPr lang="en-US" dirty="0"/>
              <a:t>There is a request </a:t>
            </a:r>
            <a:r>
              <a:rPr lang="en-US" i="1" dirty="0" err="1"/>
              <a:t>T</a:t>
            </a:r>
            <a:r>
              <a:rPr lang="en-US" i="1" baseline="-25000" dirty="0" err="1"/>
              <a:t>m</a:t>
            </a:r>
            <a:r>
              <a:rPr lang="en-US" dirty="0" err="1"/>
              <a:t>:</a:t>
            </a:r>
            <a:r>
              <a:rPr lang="en-US" i="1" dirty="0" err="1"/>
              <a:t>i</a:t>
            </a:r>
            <a:r>
              <a:rPr lang="en-US" dirty="0"/>
              <a:t>  in its request queue that is ordered before any other request (by the total order)</a:t>
            </a:r>
          </a:p>
          <a:p>
            <a:pPr lvl="1"/>
            <a:r>
              <a:rPr lang="en-US" dirty="0"/>
              <a:t>Process </a:t>
            </a:r>
            <a:r>
              <a:rPr lang="en-US" i="1" dirty="0" err="1"/>
              <a:t>i</a:t>
            </a:r>
            <a:r>
              <a:rPr lang="en-US" dirty="0"/>
              <a:t> has received a message from every other process with a timestamp later than </a:t>
            </a:r>
            <a:r>
              <a:rPr lang="en-US" i="1" dirty="0"/>
              <a:t>T</a:t>
            </a:r>
            <a:r>
              <a:rPr lang="en-US" i="1" baseline="-25000" dirty="0"/>
              <a:t>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5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85" idx="0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7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D isn’t granted the resource since 1:C ⇒ 1:D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82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isn’t granted the resource since it has not received a message from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4458" y="5751771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73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E places C’s request in its queue and sends an acknowledgment 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-16342" y="5751771"/>
            <a:ext cx="1899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2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D isn’t granted the resource since 1:C ⇒ 1:D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-16342" y="5751771"/>
            <a:ext cx="1899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31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is granted the resource since 1:C ⇒ 1:D and it has received later </a:t>
            </a:r>
            <a:r>
              <a:rPr lang="en-US" sz="1100" dirty="0"/>
              <a:t>(i.e., timestamp &gt; 1)</a:t>
            </a:r>
            <a:r>
              <a:rPr lang="en-US" dirty="0"/>
              <a:t> messages from D and E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6342" y="5751771"/>
            <a:ext cx="1899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44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Rule 3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release a resource, </a:t>
            </a:r>
          </a:p>
          <a:p>
            <a:pPr lvl="1"/>
            <a:r>
              <a:rPr lang="en-US" dirty="0"/>
              <a:t>process </a:t>
            </a:r>
            <a:r>
              <a:rPr lang="en-US" i="1" dirty="0" err="1"/>
              <a:t>i</a:t>
            </a:r>
            <a:r>
              <a:rPr lang="en-US" dirty="0"/>
              <a:t> removes any </a:t>
            </a:r>
            <a:r>
              <a:rPr lang="en-US" i="1" dirty="0" err="1"/>
              <a:t>T</a:t>
            </a:r>
            <a:r>
              <a:rPr lang="en-US" i="1" baseline="-25000" dirty="0" err="1"/>
              <a:t>m</a:t>
            </a:r>
            <a:r>
              <a:rPr lang="en-US" dirty="0" err="1"/>
              <a:t>:</a:t>
            </a:r>
            <a:r>
              <a:rPr lang="en-US" i="1" dirty="0" err="1"/>
              <a:t>i</a:t>
            </a:r>
            <a:r>
              <a:rPr lang="en-US" dirty="0"/>
              <a:t>  requests from its queue, and</a:t>
            </a:r>
          </a:p>
          <a:p>
            <a:pPr lvl="1"/>
            <a:r>
              <a:rPr lang="en-US" dirty="0"/>
              <a:t>sends a timestamped release message to every other process.</a:t>
            </a:r>
            <a:endParaRPr lang="en-US" i="1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Assumptions</a:t>
            </a:r>
          </a:p>
          <a:p>
            <a:r>
              <a:rPr lang="en-CA" dirty="0"/>
              <a:t>Communication channels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reliable</a:t>
            </a:r>
            <a:r>
              <a:rPr lang="en-CA" dirty="0"/>
              <a:t>: messages do arrive at destination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in-order</a:t>
            </a:r>
            <a:r>
              <a:rPr lang="en-CA" dirty="0"/>
              <a:t>: messages are delivered in the order in which they are sent</a:t>
            </a:r>
          </a:p>
          <a:p>
            <a:pPr lvl="1"/>
            <a:r>
              <a:rPr lang="en-US" sz="2400" b="0" i="0" u="none" strike="noStrike" baseline="0" dirty="0">
                <a:solidFill>
                  <a:srgbClr val="FF0000"/>
                </a:solidFill>
                <a:latin typeface="LiberationSans"/>
              </a:rPr>
              <a:t>asynchronous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iberationSans"/>
              </a:rPr>
              <a:t>(messages may take long time) </a:t>
            </a:r>
            <a:endParaRPr lang="en-CA" dirty="0"/>
          </a:p>
          <a:p>
            <a:r>
              <a:rPr lang="en-CA" dirty="0"/>
              <a:t>Participants do not fail.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A9E9-8FEE-40FD-85BD-529AEFA00066}"/>
              </a:ext>
            </a:extLst>
          </p:cNvPr>
          <p:cNvSpPr txBox="1"/>
          <p:nvPr/>
        </p:nvSpPr>
        <p:spPr>
          <a:xfrm>
            <a:off x="850340" y="5527557"/>
            <a:ext cx="534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Q: Potential Designs?</a:t>
            </a:r>
            <a:endParaRPr lang="en-C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87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is finished with resource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2769" y="31739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6342" y="5751771"/>
            <a:ext cx="1899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9541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56686" y="2411248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76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removes its request from its own queue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2769" y="30977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6342" y="5751771"/>
            <a:ext cx="1899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9541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56686" y="2411248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77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C releases the resource by sending release messages to D and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9541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76" idx="4"/>
          </p:cNvCxnSpPr>
          <p:nvPr/>
        </p:nvCxnSpPr>
        <p:spPr>
          <a:xfrm rot="16200000" flipH="1">
            <a:off x="5804459" y="3076308"/>
            <a:ext cx="1192668" cy="103509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76" idx="4"/>
          </p:cNvCxnSpPr>
          <p:nvPr/>
        </p:nvCxnSpPr>
        <p:spPr>
          <a:xfrm rot="16200000" flipH="1">
            <a:off x="4976875" y="3903892"/>
            <a:ext cx="2560966" cy="748226"/>
          </a:xfrm>
          <a:prstGeom prst="curvedConnector3">
            <a:avLst>
              <a:gd name="adj1" fmla="val 60414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56686" y="2411248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7157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(7:C)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6342" y="5751771"/>
            <a:ext cx="1899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  <a:endCxn id="76" idx="2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-2769" y="30977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34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Rule 4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process </a:t>
            </a:r>
            <a:r>
              <a:rPr lang="en-US" i="1" dirty="0"/>
              <a:t>j</a:t>
            </a:r>
            <a:r>
              <a:rPr lang="en-US" dirty="0"/>
              <a:t> receives a release message from process </a:t>
            </a:r>
            <a:r>
              <a:rPr lang="en-US" i="1" dirty="0" err="1"/>
              <a:t>i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it removes any </a:t>
            </a:r>
            <a:r>
              <a:rPr lang="en-US" i="1" dirty="0" err="1"/>
              <a:t>T</a:t>
            </a:r>
            <a:r>
              <a:rPr lang="en-US" i="1" baseline="-25000" dirty="0" err="1"/>
              <a:t>m</a:t>
            </a:r>
            <a:r>
              <a:rPr lang="en-US" dirty="0" err="1"/>
              <a:t>:</a:t>
            </a:r>
            <a:r>
              <a:rPr lang="en-US" i="1" dirty="0" err="1"/>
              <a:t>i</a:t>
            </a:r>
            <a:r>
              <a:rPr lang="en-US" dirty="0"/>
              <a:t> requests from its request queue.</a:t>
            </a:r>
            <a:endParaRPr lang="en-US" i="1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9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9541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76" idx="4"/>
          </p:cNvCxnSpPr>
          <p:nvPr/>
        </p:nvCxnSpPr>
        <p:spPr>
          <a:xfrm rot="16200000" flipH="1">
            <a:off x="5804459" y="3076308"/>
            <a:ext cx="1192668" cy="103509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76" idx="4"/>
          </p:cNvCxnSpPr>
          <p:nvPr/>
        </p:nvCxnSpPr>
        <p:spPr>
          <a:xfrm rot="16200000" flipH="1">
            <a:off x="4976875" y="3903892"/>
            <a:ext cx="2560966" cy="748226"/>
          </a:xfrm>
          <a:prstGeom prst="curvedConnector3">
            <a:avLst>
              <a:gd name="adj1" fmla="val 60414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56686" y="2411248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7157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(7:C)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6342" y="5751771"/>
            <a:ext cx="18990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  <a:endCxn id="76" idx="2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-2769" y="30977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75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E removes C’s request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9541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543645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76" idx="4"/>
          </p:cNvCxnSpPr>
          <p:nvPr/>
        </p:nvCxnSpPr>
        <p:spPr>
          <a:xfrm rot="16200000" flipH="1">
            <a:off x="5804459" y="3076308"/>
            <a:ext cx="1192668" cy="103509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76" idx="4"/>
            <a:endCxn id="78" idx="0"/>
          </p:cNvCxnSpPr>
          <p:nvPr/>
        </p:nvCxnSpPr>
        <p:spPr>
          <a:xfrm rot="16200000" flipH="1">
            <a:off x="4976875" y="3903892"/>
            <a:ext cx="2560966" cy="748226"/>
          </a:xfrm>
          <a:prstGeom prst="curvedConnector3">
            <a:avLst>
              <a:gd name="adj1" fmla="val 60414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56686" y="2411248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419212" y="511429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7157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(7:C)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1:C,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6342" y="5751771"/>
            <a:ext cx="13491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  <a:endCxn id="76" idx="2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-2769" y="30977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4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D removes C’s request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9541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830515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543645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76" idx="4"/>
            <a:endCxn id="77" idx="0"/>
          </p:cNvCxnSpPr>
          <p:nvPr/>
        </p:nvCxnSpPr>
        <p:spPr>
          <a:xfrm rot="16200000" flipH="1">
            <a:off x="5804459" y="3076308"/>
            <a:ext cx="1192668" cy="103509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76" idx="4"/>
            <a:endCxn id="78" idx="0"/>
          </p:cNvCxnSpPr>
          <p:nvPr/>
        </p:nvCxnSpPr>
        <p:spPr>
          <a:xfrm rot="16200000" flipH="1">
            <a:off x="4976875" y="3903892"/>
            <a:ext cx="2560966" cy="748226"/>
          </a:xfrm>
          <a:prstGeom prst="curvedConnector3">
            <a:avLst>
              <a:gd name="adj1" fmla="val 60414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56686" y="2411248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93382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419212" y="511429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7157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(7:C)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  <a:endCxn id="76" idx="2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-2769" y="30977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-16342" y="5751771"/>
            <a:ext cx="13491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45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Lamport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58900"/>
            <a:ext cx="8724900" cy="4767263"/>
          </a:xfrm>
        </p:spPr>
        <p:txBody>
          <a:bodyPr>
            <a:normAutofit/>
          </a:bodyPr>
          <a:lstStyle/>
          <a:p>
            <a:r>
              <a:rPr lang="en-US" dirty="0"/>
              <a:t>D is granted the resource since it has received more later messages </a:t>
            </a:r>
            <a:r>
              <a:rPr lang="en-US" sz="1800" dirty="0"/>
              <a:t>(timestamp &gt; 1)</a:t>
            </a:r>
            <a:r>
              <a:rPr lang="en-US" dirty="0"/>
              <a:t> from C and 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159499"/>
            <a:ext cx="9139767" cy="400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6167" y="6559550"/>
            <a:ext cx="2133600" cy="300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383A9F-B6E9-2C4A-81CB-5C6EB3DB5C0F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0071" y="4278005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0071" y="2909708"/>
            <a:ext cx="664772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0071" y="5646303"/>
            <a:ext cx="6647725" cy="0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845719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230" y="2659774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2230" y="4028071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2231" y="538285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35038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173771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0843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3394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72819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41269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13" idx="0"/>
            <a:endCxn id="54" idx="4"/>
          </p:cNvCxnSpPr>
          <p:nvPr/>
        </p:nvCxnSpPr>
        <p:spPr>
          <a:xfrm rot="5400000" flipH="1" flipV="1">
            <a:off x="2015224" y="2915843"/>
            <a:ext cx="1199362" cy="1362720"/>
          </a:xfrm>
          <a:prstGeom prst="curvedConnector3">
            <a:avLst>
              <a:gd name="adj1" fmla="val 39411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3" idx="4"/>
            <a:endCxn id="55" idx="0"/>
          </p:cNvCxnSpPr>
          <p:nvPr/>
        </p:nvCxnSpPr>
        <p:spPr>
          <a:xfrm rot="16200000" flipH="1">
            <a:off x="1574395" y="4731662"/>
            <a:ext cx="1185975" cy="46767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3" idx="4"/>
            <a:endCxn id="56" idx="0"/>
          </p:cNvCxnSpPr>
          <p:nvPr/>
        </p:nvCxnSpPr>
        <p:spPr>
          <a:xfrm rot="16200000" flipH="1">
            <a:off x="1964787" y="3294332"/>
            <a:ext cx="1192668" cy="599048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3" idx="4"/>
            <a:endCxn id="57" idx="0"/>
          </p:cNvCxnSpPr>
          <p:nvPr/>
        </p:nvCxnSpPr>
        <p:spPr>
          <a:xfrm rot="16200000" flipH="1">
            <a:off x="1914863" y="3344256"/>
            <a:ext cx="2560967" cy="1867498"/>
          </a:xfrm>
          <a:prstGeom prst="curvedConnector3">
            <a:avLst>
              <a:gd name="adj1" fmla="val 24213"/>
            </a:avLst>
          </a:prstGeom>
          <a:ln w="38100" cmpd="sng">
            <a:solidFill>
              <a:schemeClr val="accent6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953443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414862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559743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60419" y="2821892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95419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830515" y="4190190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543645" y="5558488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85" idx="0"/>
            <a:endCxn id="74" idx="4"/>
          </p:cNvCxnSpPr>
          <p:nvPr/>
        </p:nvCxnSpPr>
        <p:spPr>
          <a:xfrm rot="5400000" flipH="1" flipV="1">
            <a:off x="2562963" y="4473883"/>
            <a:ext cx="1185976" cy="98323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576507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020087" y="4196884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451257" y="2821893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276236" y="5558489"/>
            <a:ext cx="175652" cy="1756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8" idx="4"/>
            <a:endCxn id="73" idx="0"/>
          </p:cNvCxnSpPr>
          <p:nvPr/>
        </p:nvCxnSpPr>
        <p:spPr>
          <a:xfrm rot="16200000" flipH="1">
            <a:off x="3421204" y="3115400"/>
            <a:ext cx="1199362" cy="96360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7" idx="0"/>
            <a:endCxn id="72" idx="4"/>
          </p:cNvCxnSpPr>
          <p:nvPr/>
        </p:nvCxnSpPr>
        <p:spPr>
          <a:xfrm rot="5400000" flipH="1" flipV="1">
            <a:off x="2974910" y="3130525"/>
            <a:ext cx="1199362" cy="9333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89" idx="0"/>
            <a:endCxn id="75" idx="4"/>
          </p:cNvCxnSpPr>
          <p:nvPr/>
        </p:nvCxnSpPr>
        <p:spPr>
          <a:xfrm rot="5400000" flipH="1" flipV="1">
            <a:off x="3525669" y="3835914"/>
            <a:ext cx="2560968" cy="884183"/>
          </a:xfrm>
          <a:prstGeom prst="curvedConnector3">
            <a:avLst>
              <a:gd name="adj1" fmla="val 35123"/>
            </a:avLst>
          </a:prstGeom>
          <a:ln w="38100" cmpd="sng">
            <a:solidFill>
              <a:schemeClr val="accent3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76" idx="4"/>
            <a:endCxn id="77" idx="0"/>
          </p:cNvCxnSpPr>
          <p:nvPr/>
        </p:nvCxnSpPr>
        <p:spPr>
          <a:xfrm rot="16200000" flipH="1">
            <a:off x="5804459" y="3076308"/>
            <a:ext cx="1192668" cy="103509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76" idx="4"/>
            <a:endCxn id="78" idx="0"/>
          </p:cNvCxnSpPr>
          <p:nvPr/>
        </p:nvCxnSpPr>
        <p:spPr>
          <a:xfrm rot="16200000" flipH="1">
            <a:off x="4976875" y="3903892"/>
            <a:ext cx="2560966" cy="748226"/>
          </a:xfrm>
          <a:prstGeom prst="curvedConnector3">
            <a:avLst>
              <a:gd name="adj1" fmla="val 60414"/>
            </a:avLst>
          </a:prstGeom>
          <a:ln w="38100" cmpd="sng">
            <a:solidFill>
              <a:schemeClr val="accent4"/>
            </a:solidFill>
            <a:prstDash val="solid"/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973792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33184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09351" y="2411460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921686" y="241448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56686" y="2411248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06887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34086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98140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74661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49423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308310" y="38145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02537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41270" y="5646303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76129" y="4277195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93382" y="3776456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419212" y="5114299"/>
            <a:ext cx="653117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164604" y="35263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152931" y="4375595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518587" y="2967544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req</a:t>
            </a:r>
            <a:r>
              <a:rPr lang="en-US" dirty="0">
                <a:solidFill>
                  <a:schemeClr val="tx1"/>
                </a:solidFill>
              </a:rPr>
              <a:t>(1:C)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47157" y="302940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rel</a:t>
            </a:r>
            <a:r>
              <a:rPr lang="en-US" dirty="0">
                <a:solidFill>
                  <a:schemeClr val="tx1"/>
                </a:solidFill>
              </a:rPr>
              <a:t>(7:C)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698248" y="3019248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(3:C)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87706" y="3642762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(3:D)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046771" y="5030603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(3:E)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47180" y="498565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ack</a:t>
            </a:r>
            <a:r>
              <a:rPr lang="en-US" dirty="0">
                <a:solidFill>
                  <a:schemeClr val="tx1"/>
                </a:solidFill>
              </a:rPr>
              <a:t>(5:E)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75" idx="6"/>
            <a:endCxn id="76" idx="2"/>
          </p:cNvCxnSpPr>
          <p:nvPr/>
        </p:nvCxnSpPr>
        <p:spPr>
          <a:xfrm>
            <a:off x="5336071" y="2909707"/>
            <a:ext cx="459348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6"/>
          </p:cNvCxnSpPr>
          <p:nvPr/>
        </p:nvCxnSpPr>
        <p:spPr>
          <a:xfrm>
            <a:off x="7006167" y="4278005"/>
            <a:ext cx="1011629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-2769" y="309772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-16342" y="5751771"/>
            <a:ext cx="1349186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458" y="4537399"/>
            <a:ext cx="1335613" cy="4458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RQ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 1:D }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13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914" y="1307873"/>
            <a:ext cx="8607199" cy="5248275"/>
          </a:xfrm>
        </p:spPr>
        <p:txBody>
          <a:bodyPr/>
          <a:lstStyle/>
          <a:p>
            <a:r>
              <a:rPr lang="en-CA" sz="3600" dirty="0"/>
              <a:t>Why is this cool?</a:t>
            </a:r>
          </a:p>
          <a:p>
            <a:pPr lvl="1"/>
            <a:r>
              <a:rPr lang="en-CA" sz="2800" dirty="0"/>
              <a:t>Fair, short synchronization delay</a:t>
            </a:r>
          </a:p>
          <a:p>
            <a:pPr lvl="1"/>
            <a:r>
              <a:rPr lang="en-CA" sz="2800" dirty="0"/>
              <a:t>Condition to enter critical section tested locally</a:t>
            </a:r>
          </a:p>
          <a:p>
            <a:pPr lvl="1"/>
            <a:r>
              <a:rPr lang="en-CA" sz="2800" dirty="0"/>
              <a:t>Each process independently follows these rules, </a:t>
            </a:r>
          </a:p>
          <a:p>
            <a:pPr lvl="2"/>
            <a:r>
              <a:rPr lang="en-CA" sz="2400" dirty="0"/>
              <a:t>there is no one coordinating process or central storage. </a:t>
            </a:r>
          </a:p>
          <a:p>
            <a:pPr lvl="2"/>
            <a:endParaRPr lang="en-CA" sz="2400" dirty="0"/>
          </a:p>
          <a:p>
            <a:pPr algn="l"/>
            <a:r>
              <a:rPr lang="en-CA" sz="3200" b="0" i="0" u="none" strike="noStrike" baseline="0" dirty="0">
                <a:solidFill>
                  <a:srgbClr val="000000"/>
                </a:solidFill>
                <a:latin typeface="ArialMT"/>
              </a:rPr>
              <a:t>Disadvantages:</a:t>
            </a:r>
          </a:p>
          <a:p>
            <a:pPr lvl="1"/>
            <a:r>
              <a:rPr lang="en-CA" sz="2800" b="0" i="0" u="none" strike="noStrike" baseline="0" dirty="0">
                <a:solidFill>
                  <a:srgbClr val="000000"/>
                </a:solidFill>
                <a:latin typeface="ArialMT"/>
              </a:rPr>
              <a:t>Unreliable: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MT"/>
              </a:rPr>
              <a:t>any process failure halts progress</a:t>
            </a:r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18459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9D7B6-C366-EDBC-F353-3E68869F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84" y="1395413"/>
            <a:ext cx="8132245" cy="4005928"/>
          </a:xfrm>
        </p:spPr>
        <p:txBody>
          <a:bodyPr/>
          <a:lstStyle/>
          <a:p>
            <a:pPr algn="l"/>
            <a:r>
              <a:rPr lang="en-CA" sz="2400" i="0" u="none" strike="noStrike" baseline="0" dirty="0" err="1">
                <a:latin typeface="LiberationSans-Bold"/>
              </a:rPr>
              <a:t>Ricart</a:t>
            </a:r>
            <a:r>
              <a:rPr lang="en-CA" sz="2400" i="0" u="none" strike="noStrike" baseline="0" dirty="0">
                <a:latin typeface="LiberationSans-Bold"/>
              </a:rPr>
              <a:t> &amp; Agrawal:  optimizes </a:t>
            </a:r>
            <a:r>
              <a:rPr lang="en-CA" sz="2400" dirty="0" err="1">
                <a:latin typeface="LiberationSans-Bold"/>
              </a:rPr>
              <a:t>L</a:t>
            </a:r>
            <a:r>
              <a:rPr lang="en-CA" sz="2400" i="0" u="none" strike="noStrike" baseline="0" dirty="0" err="1">
                <a:latin typeface="LiberationSans-Bold"/>
              </a:rPr>
              <a:t>amport</a:t>
            </a:r>
            <a:r>
              <a:rPr lang="en-CA" sz="2400" i="0" u="none" strike="noStrike" baseline="0" dirty="0">
                <a:latin typeface="LiberationSans-Bold"/>
              </a:rPr>
              <a:t> to reduce th</a:t>
            </a:r>
            <a:r>
              <a:rPr lang="en-CA" sz="2400" dirty="0">
                <a:latin typeface="LiberationSans-Bold"/>
              </a:rPr>
              <a:t>e number of messages</a:t>
            </a:r>
          </a:p>
          <a:p>
            <a:pPr lvl="1"/>
            <a:r>
              <a:rPr lang="en-CA" dirty="0">
                <a:latin typeface="LiberationSans-Bold"/>
              </a:rPr>
              <a:t>Same drawbacks</a:t>
            </a:r>
          </a:p>
          <a:p>
            <a:pPr algn="l"/>
            <a:endParaRPr lang="en-CA" sz="2400" dirty="0">
              <a:latin typeface="LiberationSans-Bold"/>
            </a:endParaRPr>
          </a:p>
          <a:p>
            <a:pPr algn="l"/>
            <a:r>
              <a:rPr lang="en-CA" sz="2400" dirty="0">
                <a:latin typeface="LiberationSans-Bold"/>
              </a:rPr>
              <a:t>Voting based:  more reliable – deals with failures / slow servers </a:t>
            </a:r>
          </a:p>
          <a:p>
            <a:pPr lvl="1"/>
            <a:r>
              <a:rPr lang="en-CA" dirty="0">
                <a:latin typeface="LiberationSans-Bold"/>
              </a:rPr>
              <a:t>But unfair  (no ordering)</a:t>
            </a:r>
          </a:p>
          <a:p>
            <a:pPr lvl="1"/>
            <a:endParaRPr lang="en-CA" dirty="0">
              <a:latin typeface="LiberationSans-Bold"/>
            </a:endParaRP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4DA7F0-16DE-4ACC-9221-BC2949C8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99702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AEDFBA-C5D9-A80F-AADC-A0A5D769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D0CD4-1EFC-4437-838B-EE987D34EB2F}"/>
              </a:ext>
            </a:extLst>
          </p:cNvPr>
          <p:cNvSpPr txBox="1"/>
          <p:nvPr/>
        </p:nvSpPr>
        <p:spPr>
          <a:xfrm>
            <a:off x="203201" y="1371101"/>
            <a:ext cx="874077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4000" b="0" i="0" u="none" strike="noStrike" baseline="0" dirty="0">
                <a:solidFill>
                  <a:srgbClr val="000000"/>
                </a:solidFill>
                <a:latin typeface="LiberationSans"/>
              </a:rPr>
              <a:t>Distributed Mutual Exclusion Protocols</a:t>
            </a:r>
          </a:p>
          <a:p>
            <a:pPr algn="l"/>
            <a:r>
              <a:rPr lang="en-CA" sz="3200" b="0" i="0" u="none" strike="noStrike" baseline="0" dirty="0">
                <a:solidFill>
                  <a:srgbClr val="000000"/>
                </a:solidFill>
                <a:latin typeface="LiberationSans"/>
              </a:rPr>
              <a:t>• Key ideas: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– Before entering critical section, processor must get</a:t>
            </a:r>
          </a:p>
          <a:p>
            <a:pPr algn="l"/>
            <a:r>
              <a:rPr lang="en-CA" sz="2800" b="0" i="0" u="none" strike="noStrike" baseline="0" dirty="0">
                <a:solidFill>
                  <a:srgbClr val="000000"/>
                </a:solidFill>
                <a:latin typeface="LiberationSans"/>
              </a:rPr>
              <a:t>permission (from other processors, </a:t>
            </a:r>
            <a:r>
              <a:rPr lang="en-CA" sz="2800" dirty="0">
                <a:solidFill>
                  <a:srgbClr val="000000"/>
                </a:solidFill>
                <a:latin typeface="LiberationSans"/>
              </a:rPr>
              <a:t>or </a:t>
            </a:r>
            <a:r>
              <a:rPr lang="en-CA" sz="2800" b="0" i="0" u="none" strike="noStrike" baseline="0" dirty="0">
                <a:solidFill>
                  <a:srgbClr val="000000"/>
                </a:solidFill>
                <a:latin typeface="LiberationSans"/>
              </a:rPr>
              <a:t>from arbitrator)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– When exiting critical section, processor must let the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others know that he’s finished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– For fairness, processors allow other processors who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have asked for permission </a:t>
            </a:r>
            <a:r>
              <a:rPr lang="en-US" sz="2800" b="0" i="0" u="sng" strike="noStrike" baseline="0" dirty="0">
                <a:solidFill>
                  <a:srgbClr val="000000"/>
                </a:solidFill>
                <a:latin typeface="LiberationSans"/>
              </a:rPr>
              <a:t>earlier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 than them to proceed</a:t>
            </a: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algn="l"/>
            <a:endParaRPr lang="en-US" sz="2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Compar</a:t>
            </a:r>
            <a:r>
              <a:rPr lang="en-US" sz="2800" dirty="0">
                <a:solidFill>
                  <a:srgbClr val="000000"/>
                </a:solidFill>
                <a:latin typeface="LiberationSans"/>
              </a:rPr>
              <a:t>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LiberationSans"/>
              </a:rPr>
              <a:t>liveness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iberationSans"/>
              </a:rPr>
              <a:t>, 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LiberationSans"/>
              </a:rPr>
              <a:t>message </a:t>
            </a:r>
            <a:r>
              <a:rPr lang="en-CA" sz="2800" b="0" i="0" u="none" strike="noStrike" baseline="0" dirty="0">
                <a:solidFill>
                  <a:srgbClr val="0000FF"/>
                </a:solidFill>
                <a:latin typeface="LiberationSans"/>
              </a:rPr>
              <a:t>overhead</a:t>
            </a:r>
            <a:r>
              <a:rPr lang="en-CA" sz="2800" b="0" i="0" u="none" strike="noStrike" baseline="0" dirty="0">
                <a:solidFill>
                  <a:srgbClr val="000000"/>
                </a:solidFill>
                <a:latin typeface="LiberationSans"/>
              </a:rPr>
              <a:t>, </a:t>
            </a:r>
            <a:r>
              <a:rPr lang="en-CA" sz="2800" b="0" i="0" u="none" strike="noStrike" baseline="0" dirty="0">
                <a:solidFill>
                  <a:srgbClr val="0000FF"/>
                </a:solidFill>
                <a:latin typeface="LiberationSans"/>
              </a:rPr>
              <a:t>synchronization delay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82124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4C4A013-34E0-D443-CE2D-C0677E81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voting-based protocol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11E116B-4F87-E9D7-F863-DB5A2A310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" y="1141413"/>
            <a:ext cx="9237663" cy="57007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Goal: </a:t>
            </a:r>
            <a:r>
              <a:rPr lang="en-US" sz="2400" dirty="0"/>
              <a:t>Higher availability - deal with (temporary/ &amp; full-stop) server failures, slow servers</a:t>
            </a:r>
            <a:endParaRPr lang="en-US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Principle</a:t>
            </a:r>
            <a:r>
              <a:rPr lang="en-US" sz="2400" b="1" dirty="0"/>
              <a:t>: </a:t>
            </a:r>
            <a:r>
              <a:rPr lang="en-US" sz="2400" u="sng" dirty="0"/>
              <a:t>Voting</a:t>
            </a:r>
            <a:r>
              <a:rPr lang="en-US" sz="2400" dirty="0"/>
              <a:t>. </a:t>
            </a:r>
            <a:r>
              <a:rPr lang="en-US" sz="2000" dirty="0"/>
              <a:t>The server protecting the resource is replicated </a:t>
            </a:r>
            <a:r>
              <a:rPr lang="en-US" sz="2000" i="1" dirty="0"/>
              <a:t>n </a:t>
            </a:r>
            <a:r>
              <a:rPr lang="en-US" sz="2000" dirty="0"/>
              <a:t>times</a:t>
            </a:r>
            <a:r>
              <a:rPr lang="en-US" sz="2400" dirty="0"/>
              <a:t>, we’ll call each server replica a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coordinator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defRPr/>
            </a:pPr>
            <a:r>
              <a:rPr lang="en-US" sz="2000" dirty="0"/>
              <a:t>Client access requires a majority vote from </a:t>
            </a:r>
            <a:r>
              <a:rPr lang="en-US" sz="2000" i="1" dirty="0"/>
              <a:t>m </a:t>
            </a:r>
            <a:r>
              <a:rPr lang="en-US" sz="2000" dirty="0"/>
              <a:t>&gt; </a:t>
            </a:r>
            <a:r>
              <a:rPr lang="en-US" sz="2000" i="1" dirty="0"/>
              <a:t>n</a:t>
            </a:r>
            <a:r>
              <a:rPr lang="en-US" sz="2000" dirty="0"/>
              <a:t>/2 coordinators.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defRPr/>
            </a:pPr>
            <a:r>
              <a:rPr lang="en-US" sz="2000" dirty="0"/>
              <a:t>A coordinator always responds immediately to a request.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defRPr/>
            </a:pPr>
            <a:r>
              <a:rPr lang="en-US" sz="1600" dirty="0"/>
              <a:t>(without contacting other coordinators)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defRPr/>
            </a:pPr>
            <a:r>
              <a:rPr lang="en-US" sz="2000" dirty="0"/>
              <a:t>Client behavior if not enough votes:  sends back votes and retr</a:t>
            </a:r>
            <a:r>
              <a:rPr lang="en-US" sz="1800" dirty="0"/>
              <a:t>ies.</a:t>
            </a:r>
            <a:endParaRPr lang="en-US" sz="2000" dirty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endParaRPr lang="en-US" sz="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Failure model</a:t>
            </a:r>
            <a:r>
              <a:rPr lang="en-US" sz="2400" b="1" dirty="0"/>
              <a:t>: </a:t>
            </a:r>
            <a:r>
              <a:rPr lang="en-US" sz="2400" dirty="0"/>
              <a:t>If a coordinator crashes, it will </a:t>
            </a:r>
            <a:r>
              <a:rPr lang="en-US" sz="1800" dirty="0"/>
              <a:t>(eventually) </a:t>
            </a:r>
            <a:r>
              <a:rPr lang="en-US" sz="2400" dirty="0"/>
              <a:t>recover,  but will have forgotten about the past (</a:t>
            </a:r>
            <a:r>
              <a:rPr lang="en-US" sz="1800" dirty="0"/>
              <a:t>permissions it had granted).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endParaRPr lang="en-US" sz="1100" dirty="0"/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/>
              <a:t>Availability?  </a:t>
            </a:r>
            <a:r>
              <a:rPr lang="en-US" sz="2400" dirty="0">
                <a:solidFill>
                  <a:srgbClr val="FF0000"/>
                </a:solidFill>
              </a:rPr>
              <a:t>Much better </a:t>
            </a:r>
            <a:r>
              <a:rPr lang="en-US" sz="1400" dirty="0">
                <a:solidFill>
                  <a:srgbClr val="FF0000"/>
                </a:solidFill>
              </a:rPr>
              <a:t>(load level </a:t>
            </a:r>
            <a:r>
              <a:rPr lang="en-US" sz="1400" dirty="0" err="1">
                <a:solidFill>
                  <a:srgbClr val="FF0000"/>
                </a:solidFill>
              </a:rPr>
              <a:t>dependednt</a:t>
            </a:r>
            <a:r>
              <a:rPr lang="en-US" sz="1400" dirty="0">
                <a:solidFill>
                  <a:srgbClr val="FF0000"/>
                </a:solidFill>
              </a:rPr>
              <a:t>?)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  <a:defRPr/>
            </a:pPr>
            <a:r>
              <a:rPr lang="en-US" sz="2400" b="1" dirty="0"/>
              <a:t>Correctness? </a:t>
            </a:r>
            <a:r>
              <a:rPr lang="en-US" sz="2400" dirty="0">
                <a:solidFill>
                  <a:srgbClr val="FF0000"/>
                </a:solidFill>
              </a:rPr>
              <a:t>Probabilistic</a:t>
            </a:r>
            <a:r>
              <a:rPr lang="en-US" sz="2400" dirty="0"/>
              <a:t>!</a:t>
            </a:r>
            <a:r>
              <a:rPr lang="en-US" sz="2400" b="1" dirty="0"/>
              <a:t>  Issue: </a:t>
            </a:r>
            <a:r>
              <a:rPr lang="en-US" sz="2400" dirty="0"/>
              <a:t>How robust is this system?  </a:t>
            </a:r>
            <a:r>
              <a:rPr lang="en-US" sz="2000" dirty="0"/>
              <a:t>What is the probability to make an incorrect ‘grant </a:t>
            </a:r>
            <a:r>
              <a:rPr lang="en-US" sz="2000" dirty="0" err="1"/>
              <a:t>acces</a:t>
            </a:r>
            <a:r>
              <a:rPr lang="en-US" sz="2000" dirty="0"/>
              <a:t>’ decision?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57527D-A1E8-920E-FFB2-417B006CC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voting-based protocol (cont)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DFA2BBA-57B6-4CAC-49BB-2BD482A3E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3" y="1249363"/>
            <a:ext cx="8880475" cy="5545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Operating mode</a:t>
            </a:r>
            <a:r>
              <a:rPr lang="en-US" sz="2400" b="1" dirty="0"/>
              <a:t>: </a:t>
            </a:r>
            <a:r>
              <a:rPr lang="en-US" sz="2400" dirty="0"/>
              <a:t>Assume </a:t>
            </a:r>
            <a:r>
              <a:rPr lang="en-US" sz="2400" i="1" dirty="0"/>
              <a:t>n </a:t>
            </a:r>
            <a:r>
              <a:rPr lang="en-US" sz="2400" dirty="0"/>
              <a:t>coordinators (servers)</a:t>
            </a:r>
          </a:p>
          <a:p>
            <a:pPr lvl="1" eaLnBrk="1" hangingPunct="1">
              <a:defRPr/>
            </a:pPr>
            <a:r>
              <a:rPr lang="en-US" sz="2000" dirty="0"/>
              <a:t>A coordinator always responds immediately to a request.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2"/>
                </a:solidFill>
              </a:rPr>
              <a:t>Access requires a majority vote from </a:t>
            </a:r>
            <a:r>
              <a:rPr lang="en-US" sz="2000" i="1" dirty="0">
                <a:solidFill>
                  <a:schemeClr val="tx2"/>
                </a:solidFill>
              </a:rPr>
              <a:t>m </a:t>
            </a:r>
            <a:r>
              <a:rPr lang="en-US" sz="2000" dirty="0">
                <a:solidFill>
                  <a:schemeClr val="tx2"/>
                </a:solidFill>
              </a:rPr>
              <a:t>&gt; </a:t>
            </a:r>
            <a:r>
              <a:rPr lang="en-US" sz="2000" i="1" dirty="0">
                <a:solidFill>
                  <a:schemeClr val="tx2"/>
                </a:solidFill>
              </a:rPr>
              <a:t>n</a:t>
            </a:r>
            <a:r>
              <a:rPr lang="en-US" sz="2000" dirty="0">
                <a:solidFill>
                  <a:schemeClr val="tx2"/>
                </a:solidFill>
              </a:rPr>
              <a:t>/2 coordinators.</a:t>
            </a:r>
          </a:p>
          <a:p>
            <a:pPr lvl="1" eaLnBrk="1" hangingPunct="1">
              <a:defRPr/>
            </a:pPr>
            <a:r>
              <a:rPr lang="en-US" sz="2000" dirty="0"/>
              <a:t>If a coordinator fails, it restarts immediately but looses state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b="1" dirty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hlink"/>
                </a:solidFill>
              </a:rPr>
              <a:t>Issue</a:t>
            </a:r>
            <a:r>
              <a:rPr lang="en-US" sz="2400" b="1" dirty="0"/>
              <a:t>: </a:t>
            </a:r>
            <a:r>
              <a:rPr lang="en-US" sz="2400" dirty="0"/>
              <a:t>How robust is this system? </a:t>
            </a:r>
          </a:p>
          <a:p>
            <a:pPr eaLnBrk="1" hangingPunct="1">
              <a:defRPr/>
            </a:pPr>
            <a:r>
              <a:rPr lang="en-US" sz="2400" i="1" dirty="0"/>
              <a:t>When may the system malfunction? </a:t>
            </a:r>
          </a:p>
          <a:p>
            <a:pPr eaLnBrk="1" hangingPunct="1">
              <a:defRPr/>
            </a:pPr>
            <a:r>
              <a:rPr lang="en-US" sz="2400" i="1" dirty="0"/>
              <a:t>How many servers have to ‘flip’</a:t>
            </a:r>
          </a:p>
          <a:p>
            <a:pPr eaLnBrk="1" hangingPunct="1">
              <a:defRPr/>
            </a:pPr>
            <a:r>
              <a:rPr lang="en-US" sz="2400" i="1" dirty="0"/>
              <a:t>What’s the chance?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i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2062335-CA70-D772-7910-351D78A5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-85725"/>
            <a:ext cx="7793037" cy="847725"/>
          </a:xfrm>
        </p:spPr>
        <p:txBody>
          <a:bodyPr/>
          <a:lstStyle/>
          <a:p>
            <a:r>
              <a:rPr lang="en-CA" altLang="en-US"/>
              <a:t>Malfunctioning?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2BCAEC-4FB6-9650-8072-07FE9F3916C3}"/>
              </a:ext>
            </a:extLst>
          </p:cNvPr>
          <p:cNvSpPr/>
          <p:nvPr/>
        </p:nvSpPr>
        <p:spPr>
          <a:xfrm>
            <a:off x="361950" y="1765300"/>
            <a:ext cx="741363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176B9F-3F91-BCB9-748B-19D2B6AF1019}"/>
              </a:ext>
            </a:extLst>
          </p:cNvPr>
          <p:cNvSpPr/>
          <p:nvPr/>
        </p:nvSpPr>
        <p:spPr>
          <a:xfrm>
            <a:off x="1177925" y="1765300"/>
            <a:ext cx="739775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F7179D-E7CC-0523-836C-65E7579507AE}"/>
              </a:ext>
            </a:extLst>
          </p:cNvPr>
          <p:cNvSpPr/>
          <p:nvPr/>
        </p:nvSpPr>
        <p:spPr>
          <a:xfrm>
            <a:off x="2054225" y="1765300"/>
            <a:ext cx="741363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8C047F-6D7C-7AF8-5D33-75443AAF63D0}"/>
              </a:ext>
            </a:extLst>
          </p:cNvPr>
          <p:cNvSpPr/>
          <p:nvPr/>
        </p:nvSpPr>
        <p:spPr>
          <a:xfrm>
            <a:off x="6237288" y="1765300"/>
            <a:ext cx="741362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B01C45-3E98-5ADB-A6B6-D9D6A77F18A5}"/>
              </a:ext>
            </a:extLst>
          </p:cNvPr>
          <p:cNvSpPr/>
          <p:nvPr/>
        </p:nvSpPr>
        <p:spPr>
          <a:xfrm>
            <a:off x="7258050" y="1765300"/>
            <a:ext cx="739775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196329-7246-A33B-802F-7C15D2FA72C7}"/>
              </a:ext>
            </a:extLst>
          </p:cNvPr>
          <p:cNvSpPr/>
          <p:nvPr/>
        </p:nvSpPr>
        <p:spPr>
          <a:xfrm>
            <a:off x="8104188" y="1765300"/>
            <a:ext cx="739775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0D0DD6-1E13-C732-E4C0-AE59AD7DC670}"/>
              </a:ext>
            </a:extLst>
          </p:cNvPr>
          <p:cNvSpPr/>
          <p:nvPr/>
        </p:nvSpPr>
        <p:spPr>
          <a:xfrm>
            <a:off x="4398963" y="1765300"/>
            <a:ext cx="739775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EF8059-CA87-C21B-16BD-5D963ADB968C}"/>
              </a:ext>
            </a:extLst>
          </p:cNvPr>
          <p:cNvSpPr/>
          <p:nvPr/>
        </p:nvSpPr>
        <p:spPr>
          <a:xfrm>
            <a:off x="3570288" y="1765300"/>
            <a:ext cx="741362" cy="7096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C6CF52-05FE-E69B-F5F1-21AF53C29D87}"/>
              </a:ext>
            </a:extLst>
          </p:cNvPr>
          <p:cNvSpPr/>
          <p:nvPr/>
        </p:nvSpPr>
        <p:spPr>
          <a:xfrm>
            <a:off x="436563" y="3052763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10112D-5B4C-0E71-1E41-9D45FC99DEB8}"/>
              </a:ext>
            </a:extLst>
          </p:cNvPr>
          <p:cNvSpPr/>
          <p:nvPr/>
        </p:nvSpPr>
        <p:spPr>
          <a:xfrm>
            <a:off x="1250950" y="3052763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DACA85-C1C9-19EE-4A67-BD3FCBFE5BF9}"/>
              </a:ext>
            </a:extLst>
          </p:cNvPr>
          <p:cNvSpPr/>
          <p:nvPr/>
        </p:nvSpPr>
        <p:spPr>
          <a:xfrm>
            <a:off x="2128838" y="3052763"/>
            <a:ext cx="739775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DFFC75-AF1B-808F-C3FF-1879E8013193}"/>
              </a:ext>
            </a:extLst>
          </p:cNvPr>
          <p:cNvSpPr/>
          <p:nvPr/>
        </p:nvSpPr>
        <p:spPr>
          <a:xfrm>
            <a:off x="6311900" y="3052763"/>
            <a:ext cx="739775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DAAB1E-B0D0-58C6-508E-5B3CED6A305F}"/>
              </a:ext>
            </a:extLst>
          </p:cNvPr>
          <p:cNvSpPr/>
          <p:nvPr/>
        </p:nvSpPr>
        <p:spPr>
          <a:xfrm>
            <a:off x="7331075" y="3052763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507219-B164-1AE5-D4E3-36B871B0D041}"/>
              </a:ext>
            </a:extLst>
          </p:cNvPr>
          <p:cNvSpPr/>
          <p:nvPr/>
        </p:nvSpPr>
        <p:spPr>
          <a:xfrm>
            <a:off x="8177213" y="3052763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E9CDE9-1EF9-0215-1D91-12159CE1CB21}"/>
              </a:ext>
            </a:extLst>
          </p:cNvPr>
          <p:cNvSpPr/>
          <p:nvPr/>
        </p:nvSpPr>
        <p:spPr>
          <a:xfrm>
            <a:off x="4471988" y="3052763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60832F-5543-EB92-E702-111FD0C42A76}"/>
              </a:ext>
            </a:extLst>
          </p:cNvPr>
          <p:cNvSpPr/>
          <p:nvPr/>
        </p:nvSpPr>
        <p:spPr>
          <a:xfrm>
            <a:off x="3644900" y="3052763"/>
            <a:ext cx="739775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FCBC4F6D-1C0B-8894-C47A-F8148FADC6D1}"/>
              </a:ext>
            </a:extLst>
          </p:cNvPr>
          <p:cNvSpPr/>
          <p:nvPr/>
        </p:nvSpPr>
        <p:spPr>
          <a:xfrm>
            <a:off x="1214438" y="3021013"/>
            <a:ext cx="814387" cy="773112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17DE7F00-0D06-1111-5A62-F0FE99079D11}"/>
              </a:ext>
            </a:extLst>
          </p:cNvPr>
          <p:cNvSpPr/>
          <p:nvPr/>
        </p:nvSpPr>
        <p:spPr>
          <a:xfrm>
            <a:off x="3570288" y="3052763"/>
            <a:ext cx="814387" cy="773112"/>
          </a:xfrm>
          <a:prstGeom prst="mathMultiply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74F35F-7A59-09AA-82DD-6C1437FCD8F2}"/>
              </a:ext>
            </a:extLst>
          </p:cNvPr>
          <p:cNvSpPr/>
          <p:nvPr/>
        </p:nvSpPr>
        <p:spPr>
          <a:xfrm>
            <a:off x="477838" y="4167188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E14DC1-1CBB-6DF2-D5D4-547C295A4B14}"/>
              </a:ext>
            </a:extLst>
          </p:cNvPr>
          <p:cNvSpPr/>
          <p:nvPr/>
        </p:nvSpPr>
        <p:spPr>
          <a:xfrm>
            <a:off x="1292225" y="4167188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F0FA1D2-8C5A-3DC9-A924-9EF81A05B2C2}"/>
              </a:ext>
            </a:extLst>
          </p:cNvPr>
          <p:cNvSpPr/>
          <p:nvPr/>
        </p:nvSpPr>
        <p:spPr>
          <a:xfrm>
            <a:off x="2170113" y="4167188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DF2C51-2EBF-B609-CEC7-0A2046697B1B}"/>
              </a:ext>
            </a:extLst>
          </p:cNvPr>
          <p:cNvSpPr/>
          <p:nvPr/>
        </p:nvSpPr>
        <p:spPr>
          <a:xfrm>
            <a:off x="6353175" y="4167188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1F5F34-B8BA-051A-82FD-1C624A533D33}"/>
              </a:ext>
            </a:extLst>
          </p:cNvPr>
          <p:cNvSpPr/>
          <p:nvPr/>
        </p:nvSpPr>
        <p:spPr>
          <a:xfrm>
            <a:off x="7372350" y="4167188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17230-EA80-265B-BD38-32CF4C15EA1D}"/>
              </a:ext>
            </a:extLst>
          </p:cNvPr>
          <p:cNvSpPr/>
          <p:nvPr/>
        </p:nvSpPr>
        <p:spPr>
          <a:xfrm>
            <a:off x="8218488" y="4167188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AC29A7-4714-CC00-43E6-855AF1DCD0FD}"/>
              </a:ext>
            </a:extLst>
          </p:cNvPr>
          <p:cNvSpPr/>
          <p:nvPr/>
        </p:nvSpPr>
        <p:spPr>
          <a:xfrm>
            <a:off x="4513263" y="4167188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41EE4B-E256-69B5-7313-510FDE4813EF}"/>
              </a:ext>
            </a:extLst>
          </p:cNvPr>
          <p:cNvSpPr/>
          <p:nvPr/>
        </p:nvSpPr>
        <p:spPr>
          <a:xfrm>
            <a:off x="3686175" y="4167188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FE4EB0-3804-2656-EF62-C97F4E3E5D28}"/>
              </a:ext>
            </a:extLst>
          </p:cNvPr>
          <p:cNvSpPr/>
          <p:nvPr/>
        </p:nvSpPr>
        <p:spPr>
          <a:xfrm>
            <a:off x="488950" y="5345113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A6CCDD-9587-F570-B7DF-28B4BDC469A9}"/>
              </a:ext>
            </a:extLst>
          </p:cNvPr>
          <p:cNvSpPr/>
          <p:nvPr/>
        </p:nvSpPr>
        <p:spPr>
          <a:xfrm>
            <a:off x="1303338" y="5345113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B4798B-819C-F85A-7C31-0FD7FF63B5F6}"/>
              </a:ext>
            </a:extLst>
          </p:cNvPr>
          <p:cNvSpPr/>
          <p:nvPr/>
        </p:nvSpPr>
        <p:spPr>
          <a:xfrm>
            <a:off x="2181225" y="5345113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F8772F-2ED6-9231-8563-F54CD05ACBDE}"/>
              </a:ext>
            </a:extLst>
          </p:cNvPr>
          <p:cNvSpPr/>
          <p:nvPr/>
        </p:nvSpPr>
        <p:spPr>
          <a:xfrm>
            <a:off x="6364288" y="5345113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95106A-2C40-334E-935E-F36316A8E7AD}"/>
              </a:ext>
            </a:extLst>
          </p:cNvPr>
          <p:cNvSpPr/>
          <p:nvPr/>
        </p:nvSpPr>
        <p:spPr>
          <a:xfrm>
            <a:off x="7383463" y="5345113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45A582-F870-DA64-05D0-2ED0996494BA}"/>
              </a:ext>
            </a:extLst>
          </p:cNvPr>
          <p:cNvSpPr/>
          <p:nvPr/>
        </p:nvSpPr>
        <p:spPr>
          <a:xfrm>
            <a:off x="8229600" y="5345113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EDCB9C-1570-06F2-C322-C08A8004A4E8}"/>
              </a:ext>
            </a:extLst>
          </p:cNvPr>
          <p:cNvSpPr/>
          <p:nvPr/>
        </p:nvSpPr>
        <p:spPr>
          <a:xfrm>
            <a:off x="4524375" y="5345113"/>
            <a:ext cx="741363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752D26-B7CC-B566-9B62-B6335A4535BA}"/>
              </a:ext>
            </a:extLst>
          </p:cNvPr>
          <p:cNvSpPr/>
          <p:nvPr/>
        </p:nvSpPr>
        <p:spPr>
          <a:xfrm>
            <a:off x="3697288" y="5345113"/>
            <a:ext cx="741362" cy="709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210AF9-6AB2-2250-068A-11476530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2735263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i="1"/>
              <a:t>Some F nodes fail  </a:t>
            </a:r>
          </a:p>
        </p:txBody>
      </p:sp>
      <p:sp>
        <p:nvSpPr>
          <p:cNvPr id="22566" name="TextBox 41">
            <a:extLst>
              <a:ext uri="{FF2B5EF4-FFF2-40B4-BE49-F238E27FC236}">
                <a16:creationId xmlns:a16="http://schemas.microsoft.com/office/drawing/2014/main" id="{1922BE38-CEA2-9AF3-7BAD-B764DAE5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1030288"/>
            <a:ext cx="93186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b="1" i="1">
                <a:solidFill>
                  <a:srgbClr val="FF0000"/>
                </a:solidFill>
              </a:rPr>
              <a:t>Initial state: decision made for A:  M votes for A,                    N-M votes for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87EFA8-138D-98FC-303E-AB7FB1729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3833813"/>
            <a:ext cx="2759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i="1"/>
              <a:t>And reset their state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B7C263-BCF0-BA39-0ACB-DF1243D68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006975"/>
            <a:ext cx="720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i="1"/>
              <a:t>Requests for B arrived later are effectively  similar with a vote switch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7236CB-53A6-F249-0677-95700D9C6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6199188"/>
            <a:ext cx="7202487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3200" i="1">
                <a:solidFill>
                  <a:schemeClr val="tx2"/>
                </a:solidFill>
              </a:rPr>
              <a:t>Violation if  (N-M) + F &gt;  M 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C28F969-F208-94E0-A3C9-58D29406EEE7}"/>
              </a:ext>
            </a:extLst>
          </p:cNvPr>
          <p:cNvSpPr/>
          <p:nvPr/>
        </p:nvSpPr>
        <p:spPr>
          <a:xfrm rot="5400000">
            <a:off x="2653507" y="-735806"/>
            <a:ext cx="331787" cy="4702175"/>
          </a:xfrm>
          <a:prstGeom prst="leftBrace">
            <a:avLst>
              <a:gd name="adj1" fmla="val 8333"/>
              <a:gd name="adj2" fmla="val 154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6BF3BA-BCC1-0A56-D0FC-2A32482F71D0}"/>
              </a:ext>
            </a:extLst>
          </p:cNvPr>
          <p:cNvSpPr/>
          <p:nvPr/>
        </p:nvSpPr>
        <p:spPr>
          <a:xfrm rot="5400000">
            <a:off x="7601744" y="192881"/>
            <a:ext cx="198438" cy="2778125"/>
          </a:xfrm>
          <a:prstGeom prst="leftBrace">
            <a:avLst>
              <a:gd name="adj1" fmla="val 8333"/>
              <a:gd name="adj2" fmla="val 154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3" grpId="0"/>
      <p:bldP spid="44" grpId="0"/>
      <p:bldP spid="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EA095D2-B173-FDD1-AC31-5EF99C6B5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voting-based protocol (cont)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4CD8AF5-7CD2-0824-7375-7D16367DF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3" y="1249363"/>
            <a:ext cx="8880475" cy="5545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Operating mode</a:t>
            </a:r>
            <a:r>
              <a:rPr lang="en-US" altLang="en-US" sz="2400" b="1"/>
              <a:t>: </a:t>
            </a:r>
            <a:r>
              <a:rPr lang="en-US" altLang="en-US" sz="2400"/>
              <a:t>Assume </a:t>
            </a:r>
            <a:r>
              <a:rPr lang="en-US" altLang="en-US" sz="2400" i="1"/>
              <a:t>n </a:t>
            </a:r>
            <a:r>
              <a:rPr lang="en-US" altLang="en-US" sz="2400"/>
              <a:t>coordinators (servers)</a:t>
            </a:r>
          </a:p>
          <a:p>
            <a:pPr lvl="1" eaLnBrk="1" hangingPunct="1"/>
            <a:r>
              <a:rPr lang="en-US" altLang="en-US" sz="2000"/>
              <a:t>A coordinator always responds immediately to a request.</a:t>
            </a:r>
          </a:p>
          <a:p>
            <a:pPr lvl="1" eaLnBrk="1" hangingPunct="1"/>
            <a:r>
              <a:rPr lang="en-US" altLang="en-US" sz="2000"/>
              <a:t>Access requires a majority vote from </a:t>
            </a:r>
            <a:r>
              <a:rPr lang="en-US" altLang="en-US" sz="2000" i="1"/>
              <a:t>m </a:t>
            </a:r>
            <a:r>
              <a:rPr lang="en-US" altLang="en-US" sz="2000"/>
              <a:t>&gt; </a:t>
            </a:r>
            <a:r>
              <a:rPr lang="en-US" altLang="en-US" sz="2000" i="1"/>
              <a:t>n</a:t>
            </a:r>
            <a:r>
              <a:rPr lang="en-US" altLang="en-US" sz="2000"/>
              <a:t>/2 coordinators.</a:t>
            </a:r>
          </a:p>
          <a:p>
            <a:pPr lvl="1" eaLnBrk="1" hangingPunct="1"/>
            <a:r>
              <a:rPr lang="en-US" altLang="en-US" sz="2000"/>
              <a:t>If a coordinator fails, it restarts immediately but looses state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Issue</a:t>
            </a:r>
            <a:r>
              <a:rPr lang="en-US" altLang="en-US" sz="2400" b="1"/>
              <a:t>: </a:t>
            </a:r>
            <a:r>
              <a:rPr lang="en-US" altLang="en-US" sz="2400"/>
              <a:t>How robust is this system? </a:t>
            </a:r>
          </a:p>
          <a:p>
            <a:pPr eaLnBrk="1" hangingPunct="1"/>
            <a:endParaRPr lang="en-US" altLang="en-US" sz="2400" i="1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>
            <a:extLst>
              <a:ext uri="{FF2B5EF4-FFF2-40B4-BE49-F238E27FC236}">
                <a16:creationId xmlns:a16="http://schemas.microsoft.com/office/drawing/2014/main" id="{1A225251-F868-75C5-247F-86FCB87AB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3" y="198438"/>
            <a:ext cx="9144000" cy="665956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folHlink"/>
                </a:solidFill>
              </a:rPr>
              <a:t>W</a:t>
            </a:r>
            <a:r>
              <a:rPr lang="en-US" sz="2400" dirty="0"/>
              <a:t>hat’s the probability of malfunctioning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1600" dirty="0"/>
              <a:t>(violate mutual exclusion requirement and allow two clients in the critical region)?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i="1" dirty="0"/>
          </a:p>
          <a:p>
            <a:pPr eaLnBrk="1" hangingPunct="1">
              <a:defRPr/>
            </a:pPr>
            <a:r>
              <a:rPr lang="en-US" altLang="en-US" sz="2400" i="1" dirty="0"/>
              <a:t>p  </a:t>
            </a:r>
            <a:r>
              <a:rPr lang="en-US" altLang="en-US" sz="2400" dirty="0"/>
              <a:t>the probability that a coordinator resets in the next </a:t>
            </a:r>
            <a:r>
              <a:rPr lang="el-GR" altLang="en-US" sz="2400" i="1" dirty="0">
                <a:cs typeface="Tahoma" panose="020B0604030504040204" pitchFamily="34" charset="0"/>
              </a:rPr>
              <a:t>Δ</a:t>
            </a:r>
            <a:r>
              <a:rPr lang="en-US" altLang="en-US" sz="2400" i="1" dirty="0"/>
              <a:t>t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/>
              <a:t>     (crashes and recovers immediately)</a:t>
            </a:r>
            <a:endParaRPr lang="en-US" altLang="en-US" sz="2400" i="1" dirty="0"/>
          </a:p>
          <a:p>
            <a:pPr lvl="2" eaLnBrk="1" hangingPunct="1">
              <a:defRPr/>
            </a:pPr>
            <a:r>
              <a:rPr lang="en-US" altLang="en-US" sz="1800" i="1" dirty="0"/>
              <a:t>p = </a:t>
            </a:r>
            <a:r>
              <a:rPr lang="el-GR" altLang="en-US" sz="1800" i="1" dirty="0">
                <a:cs typeface="Tahoma" panose="020B0604030504040204" pitchFamily="34" charset="0"/>
              </a:rPr>
              <a:t>Δ</a:t>
            </a:r>
            <a:r>
              <a:rPr lang="en-US" altLang="en-US" sz="1800" i="1" dirty="0"/>
              <a:t>t </a:t>
            </a:r>
            <a:r>
              <a:rPr lang="en-US" altLang="en-US" sz="1800" dirty="0"/>
              <a:t>/</a:t>
            </a:r>
            <a:r>
              <a:rPr lang="en-US" altLang="en-US" sz="1800" i="1" dirty="0"/>
              <a:t>T, where </a:t>
            </a:r>
            <a:r>
              <a:rPr lang="en-US" altLang="en-US" sz="1800" dirty="0"/>
              <a:t>T is the  an average server lifetime</a:t>
            </a:r>
            <a:endParaRPr lang="en-US" altLang="en-US" sz="1800" i="1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The probability that </a:t>
            </a:r>
            <a:r>
              <a:rPr lang="en-US" altLang="en-US" sz="2400" i="1" dirty="0"/>
              <a:t>k </a:t>
            </a:r>
            <a:r>
              <a:rPr lang="en-US" altLang="en-US" sz="2400" dirty="0"/>
              <a:t>out </a:t>
            </a:r>
            <a:r>
              <a:rPr lang="en-US" altLang="en-US" sz="2400" i="1" dirty="0"/>
              <a:t>m </a:t>
            </a:r>
            <a:r>
              <a:rPr lang="en-US" altLang="en-US" sz="2400" dirty="0"/>
              <a:t>coordinators reset during </a:t>
            </a:r>
            <a:r>
              <a:rPr lang="el-GR" altLang="en-US" sz="2400" i="1" dirty="0">
                <a:cs typeface="Tahoma" panose="020B0604030504040204" pitchFamily="34" charset="0"/>
              </a:rPr>
              <a:t>Δ</a:t>
            </a:r>
            <a:r>
              <a:rPr lang="en-US" altLang="en-US" sz="2400" i="1" dirty="0"/>
              <a:t>t </a:t>
            </a:r>
            <a:r>
              <a:rPr lang="en-US" altLang="en-US" sz="2400" dirty="0"/>
              <a:t>		P[k]=C(</a:t>
            </a:r>
            <a:r>
              <a:rPr lang="en-US" altLang="en-US" sz="2400" dirty="0" err="1"/>
              <a:t>k,m</a:t>
            </a:r>
            <a:r>
              <a:rPr lang="en-US" altLang="en-US" sz="2400" dirty="0"/>
              <a:t>)</a:t>
            </a:r>
            <a:r>
              <a:rPr lang="en-US" altLang="en-US" sz="2400" dirty="0" err="1"/>
              <a:t>p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(1-p)</a:t>
            </a:r>
            <a:r>
              <a:rPr lang="en-US" altLang="en-US" sz="2400" baseline="30000" dirty="0"/>
              <a:t>m-k</a:t>
            </a:r>
            <a:r>
              <a:rPr lang="en-US" altLang="en-US" sz="2400" dirty="0"/>
              <a:t>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Violation when at least </a:t>
            </a:r>
            <a:r>
              <a:rPr lang="en-US" altLang="en-US" sz="2400" i="1" dirty="0"/>
              <a:t>2m-n</a:t>
            </a:r>
            <a:r>
              <a:rPr lang="en-US" altLang="en-US" sz="2400" dirty="0"/>
              <a:t> coordinators reset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[conservative bound]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</p:txBody>
      </p:sp>
      <p:pic>
        <p:nvPicPr>
          <p:cNvPr id="25603" name="Picture 1">
            <a:extLst>
              <a:ext uri="{FF2B5EF4-FFF2-40B4-BE49-F238E27FC236}">
                <a16:creationId xmlns:a16="http://schemas.microsoft.com/office/drawing/2014/main" id="{9F16BFF9-55C6-1D38-45BA-A1A3CFC70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4840288"/>
            <a:ext cx="4056062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EF5D115-00F9-A203-88A6-0F7DA9872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216CC3FF-79D8-CB0B-3898-FAC8A69F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062038"/>
            <a:ext cx="6300787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4175DC7-EFA0-9423-4877-1C266B35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1A08-B6C7-7B53-8A28-5FDD8273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Any possible issues with the design?</a:t>
            </a:r>
          </a:p>
          <a:p>
            <a:pPr lvl="1"/>
            <a:r>
              <a:rPr lang="en-CA" altLang="en-US"/>
              <a:t>Deadlock?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85A30B80-1426-7949-D785-FE54176CC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312863"/>
            <a:ext cx="8880475" cy="48498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Recap</a:t>
            </a:r>
            <a:r>
              <a:rPr lang="en-US" sz="2400" b="1" dirty="0"/>
              <a:t>: </a:t>
            </a:r>
            <a:r>
              <a:rPr lang="en-US" sz="2400" dirty="0"/>
              <a:t>Assume </a:t>
            </a:r>
            <a:r>
              <a:rPr lang="en-US" sz="2400" i="1" dirty="0"/>
              <a:t>n </a:t>
            </a:r>
            <a:r>
              <a:rPr lang="en-US" sz="2400" dirty="0"/>
              <a:t>coordinators</a:t>
            </a:r>
          </a:p>
          <a:p>
            <a:pPr lvl="1" eaLnBrk="1" hangingPunct="1">
              <a:defRPr/>
            </a:pPr>
            <a:r>
              <a:rPr lang="en-US" sz="2000" dirty="0"/>
              <a:t>Access requires a majority vote from </a:t>
            </a:r>
            <a:r>
              <a:rPr lang="en-US" sz="2000" i="1" dirty="0"/>
              <a:t>m </a:t>
            </a:r>
            <a:r>
              <a:rPr lang="en-US" sz="2000" dirty="0"/>
              <a:t>&gt; </a:t>
            </a:r>
            <a:r>
              <a:rPr lang="en-US" sz="2000" i="1" dirty="0"/>
              <a:t>n</a:t>
            </a:r>
            <a:r>
              <a:rPr lang="en-US" sz="2000" dirty="0"/>
              <a:t>/2 coordinators.</a:t>
            </a:r>
          </a:p>
          <a:p>
            <a:pPr lvl="1" eaLnBrk="1" hangingPunct="1">
              <a:defRPr/>
            </a:pPr>
            <a:r>
              <a:rPr lang="en-US" sz="2000" dirty="0"/>
              <a:t>A coordinator always responds immediately to a request.</a:t>
            </a:r>
          </a:p>
          <a:p>
            <a:pPr lvl="1" eaLnBrk="1" hangingPunct="1">
              <a:defRPr/>
            </a:pPr>
            <a:r>
              <a:rPr lang="en-US" sz="2000" dirty="0"/>
              <a:t>A client that does not gain a voting `round` sends back its votes. </a:t>
            </a:r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folHlink"/>
                </a:solidFill>
              </a:rPr>
              <a:t>How are we doing on various success criteria? </a:t>
            </a:r>
            <a:r>
              <a:rPr lang="en-US" altLang="en-US" dirty="0">
                <a:solidFill>
                  <a:schemeClr val="folHlink"/>
                </a:solidFill>
              </a:rPr>
              <a:t>fairness, avoid starvation, robustness (ability to deal with failures), low overhead, timeliness?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29699" name="Title 1">
            <a:extLst>
              <a:ext uri="{FF2B5EF4-FFF2-40B4-BE49-F238E27FC236}">
                <a16:creationId xmlns:a16="http://schemas.microsoft.com/office/drawing/2014/main" id="{F3DA3D2F-0861-7B95-6AED-6BC869B5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896BAFE-C85E-1DC2-807C-4535BC61F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issue – starvation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6CCF309-5F00-1314-4A3C-E09A98757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1255713"/>
            <a:ext cx="8666162" cy="5248275"/>
          </a:xfrm>
        </p:spPr>
        <p:txBody>
          <a:bodyPr/>
          <a:lstStyle/>
          <a:p>
            <a:pPr eaLnBrk="1" hangingPunct="1"/>
            <a:r>
              <a:rPr lang="en-US" altLang="en-US"/>
              <a:t>Goodput with naïve solution</a:t>
            </a:r>
          </a:p>
        </p:txBody>
      </p:sp>
      <p:pic>
        <p:nvPicPr>
          <p:cNvPr id="31748" name="Picture 1">
            <a:extLst>
              <a:ext uri="{FF2B5EF4-FFF2-40B4-BE49-F238E27FC236}">
                <a16:creationId xmlns:a16="http://schemas.microsoft.com/office/drawing/2014/main" id="{6C9735C3-45A6-B702-0F5E-135072E8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847850"/>
            <a:ext cx="6907213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21C785E-AE91-40B4-9B8D-4023D4A12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issue – starvation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BB714911-E461-63CB-A2DF-D49F3095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1677988"/>
            <a:ext cx="61531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77A0082-3409-63DF-06A7-7B410F7BA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8" y="1236663"/>
            <a:ext cx="3868737" cy="5584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The fix: </a:t>
            </a:r>
          </a:p>
          <a:p>
            <a:pPr eaLnBrk="1" hangingPunct="1">
              <a:defRPr/>
            </a:pPr>
            <a:r>
              <a:rPr lang="en-US" altLang="en-US" sz="2400" dirty="0"/>
              <a:t>Exponential </a:t>
            </a:r>
            <a:r>
              <a:rPr lang="en-US" altLang="en-US" sz="2400" dirty="0" err="1"/>
              <a:t>backoff</a:t>
            </a:r>
            <a:r>
              <a:rPr lang="en-US" altLang="en-US" sz="2400" dirty="0"/>
              <a:t> + 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Informed by estimated place in the race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553525-7383-5842-D933-5CA585D1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5DFF7-F8E7-AAC2-54E7-A5EDAB709F64}"/>
              </a:ext>
            </a:extLst>
          </p:cNvPr>
          <p:cNvSpPr txBox="1"/>
          <p:nvPr/>
        </p:nvSpPr>
        <p:spPr>
          <a:xfrm>
            <a:off x="233680" y="397401"/>
            <a:ext cx="8676640" cy="60631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4000" b="0" i="0" u="none" strike="noStrike" baseline="0" dirty="0">
                <a:latin typeface="LiberationSans"/>
              </a:rPr>
              <a:t>Solution 1: Centralized Lock Server</a:t>
            </a:r>
          </a:p>
          <a:p>
            <a:pPr algn="l"/>
            <a:r>
              <a:rPr lang="en-CA" sz="3200" b="0" i="0" u="none" strike="noStrike" baseline="0" dirty="0">
                <a:latin typeface="LiberationSans"/>
              </a:rPr>
              <a:t>• To enter critical section:</a:t>
            </a:r>
          </a:p>
          <a:p>
            <a:pPr algn="l"/>
            <a:r>
              <a:rPr lang="en-US" sz="2800" b="0" i="0" u="none" strike="noStrike" baseline="0" dirty="0">
                <a:latin typeface="LiberationSans"/>
              </a:rPr>
              <a:t>	– send REQUEST to central server</a:t>
            </a:r>
          </a:p>
          <a:p>
            <a:pPr algn="l"/>
            <a:r>
              <a:rPr lang="en-CA" sz="2800" b="0" i="0" u="none" strike="noStrike" baseline="0" dirty="0">
                <a:latin typeface="LiberationSans"/>
              </a:rPr>
              <a:t>	– wait for permission from server</a:t>
            </a:r>
          </a:p>
          <a:p>
            <a:pPr algn="l"/>
            <a:r>
              <a:rPr lang="en-CA" sz="3200" b="0" i="0" u="none" strike="noStrike" baseline="0" dirty="0">
                <a:latin typeface="LiberationSans"/>
              </a:rPr>
              <a:t>• To leave critical section:</a:t>
            </a:r>
          </a:p>
          <a:p>
            <a:pPr algn="l"/>
            <a:r>
              <a:rPr lang="en-US" sz="2800" b="0" i="0" u="none" strike="noStrike" baseline="0" dirty="0">
                <a:latin typeface="LiberationSans"/>
              </a:rPr>
              <a:t>	– send RELEASE to central server</a:t>
            </a:r>
          </a:p>
          <a:p>
            <a:pPr algn="l"/>
            <a:r>
              <a:rPr lang="en-CA" sz="3200" b="0" i="0" u="none" strike="noStrike" baseline="0" dirty="0">
                <a:latin typeface="LiberationSans"/>
              </a:rPr>
              <a:t>• Server:</a:t>
            </a:r>
          </a:p>
          <a:p>
            <a:pPr lvl="2"/>
            <a:r>
              <a:rPr lang="en-US" sz="2800" b="0" i="0" u="none" strike="noStrike" baseline="0" dirty="0">
                <a:latin typeface="LiberationSans"/>
              </a:rPr>
              <a:t>– Has an internal queue of all REQUESTs it’s received</a:t>
            </a:r>
          </a:p>
          <a:p>
            <a:pPr lvl="2"/>
            <a:r>
              <a:rPr lang="en-US" sz="2800" b="0" i="0" u="none" strike="noStrike" baseline="0" dirty="0">
                <a:latin typeface="LiberationSans"/>
              </a:rPr>
              <a:t>but to which it hasn’t yet sent OK</a:t>
            </a:r>
          </a:p>
          <a:p>
            <a:pPr lvl="2"/>
            <a:r>
              <a:rPr lang="en-US" sz="2800" b="0" i="0" u="none" strike="noStrike" baseline="0" dirty="0">
                <a:latin typeface="LiberationSans"/>
              </a:rPr>
              <a:t>– Delays sending OK back to process until process is at </a:t>
            </a:r>
            <a:r>
              <a:rPr lang="en-CA" sz="2800" b="0" i="0" u="none" strike="noStrike" baseline="0" dirty="0">
                <a:latin typeface="LiberationSans"/>
              </a:rPr>
              <a:t>head of queue</a:t>
            </a:r>
          </a:p>
          <a:p>
            <a:pPr lvl="2"/>
            <a:r>
              <a:rPr lang="en-US" sz="2800" b="0" i="0" u="none" strike="noStrike" baseline="0" dirty="0">
                <a:latin typeface="LiberationSans"/>
              </a:rPr>
              <a:t>– Removes process from the queue after it get RELEASE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35751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6A8F6F-53A7-77E8-4596-9D9C5F3EA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8076" r="30004" b="8705"/>
          <a:stretch/>
        </p:blipFill>
        <p:spPr>
          <a:xfrm>
            <a:off x="40534" y="10633"/>
            <a:ext cx="9060933" cy="6680874"/>
          </a:xfrm>
        </p:spPr>
      </p:pic>
    </p:spTree>
    <p:extLst>
      <p:ext uri="{BB962C8B-B14F-4D97-AF65-F5344CB8AC3E}">
        <p14:creationId xmlns:p14="http://schemas.microsoft.com/office/powerpoint/2010/main" val="3019222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05166-2626-244E-B901-8BF83960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22" y="1395412"/>
            <a:ext cx="8586153" cy="5248275"/>
          </a:xfrm>
        </p:spPr>
        <p:txBody>
          <a:bodyPr/>
          <a:lstStyle/>
          <a:p>
            <a:pPr marL="0" indent="0" algn="l">
              <a:buNone/>
            </a:pPr>
            <a:r>
              <a:rPr lang="en-CA" b="0" i="0" u="none" strike="noStrike" baseline="0" dirty="0">
                <a:solidFill>
                  <a:srgbClr val="000000"/>
                </a:solidFill>
                <a:latin typeface="LiberationSans"/>
              </a:rPr>
              <a:t>So, Who Wins?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iberationSans"/>
              </a:rPr>
              <a:t>Well, none of the algorithms we’ve looked at thus far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LiberationSans"/>
              </a:rPr>
              <a:t>But the closest one to industrial standards is…</a:t>
            </a:r>
          </a:p>
          <a:p>
            <a:pPr algn="l"/>
            <a:r>
              <a:rPr lang="en-US" b="0" i="0" u="none" strike="noStrike" baseline="0" dirty="0">
                <a:solidFill>
                  <a:srgbClr val="FF0000"/>
                </a:solidFill>
                <a:latin typeface="LiberationSans"/>
              </a:rPr>
              <a:t>The centralized model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iberationSans"/>
              </a:rPr>
              <a:t>(e.g., Google’s Chubby, Yahoo’s </a:t>
            </a:r>
            <a:r>
              <a:rPr lang="en-CA" b="0" i="0" u="none" strike="noStrike" baseline="0" dirty="0" err="1">
                <a:solidFill>
                  <a:srgbClr val="000000"/>
                </a:solidFill>
                <a:latin typeface="LiberationSans"/>
              </a:rPr>
              <a:t>ZooKeeper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LiberationSans"/>
              </a:rPr>
              <a:t>)</a:t>
            </a:r>
          </a:p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LiberationSans"/>
              </a:rPr>
              <a:t>But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iberationSans"/>
              </a:rPr>
              <a:t>replicate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iberationSans"/>
              </a:rPr>
              <a:t>it for fault-tolerance across a few machines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iberationSans"/>
              </a:rPr>
              <a:t>Replicas coordinate via mechanisms similar to</a:t>
            </a:r>
            <a:r>
              <a:rPr lang="en-US" sz="2000" dirty="0">
                <a:solidFill>
                  <a:srgbClr val="000000"/>
                </a:solidFill>
                <a:latin typeface="LiberationSans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iberationSans"/>
              </a:rPr>
              <a:t>the ones we’ve shown for the distributed algorithms (e.g., voting) – we’ll talk later about generalized voting alg.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iberationSans"/>
              </a:rPr>
              <a:t>For manageable load, app writers must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LiberationSans"/>
              </a:rPr>
              <a:t>avoid using the centralized lock service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iberationSans"/>
              </a:rPr>
              <a:t>as much as humanly possible!</a:t>
            </a:r>
            <a:endParaRPr lang="en-CA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36E34F-31C0-B52A-79E2-EFA7D5C4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2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50DC3-AB4B-000E-4E75-C20655904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31" y="1395412"/>
            <a:ext cx="7772400" cy="5248275"/>
          </a:xfrm>
        </p:spPr>
        <p:txBody>
          <a:bodyPr/>
          <a:lstStyle/>
          <a:p>
            <a:pPr algn="l"/>
            <a:r>
              <a:rPr lang="en-US" sz="3200" b="0" i="0" u="none" strike="noStrike" baseline="0" dirty="0" err="1">
                <a:latin typeface="LiberationSans"/>
              </a:rPr>
              <a:t>Lamport</a:t>
            </a:r>
            <a:r>
              <a:rPr lang="en-US" sz="3200" b="0" i="0" u="none" strike="noStrike" baseline="0" dirty="0">
                <a:latin typeface="LiberationSans"/>
              </a:rPr>
              <a:t> algorithm </a:t>
            </a:r>
          </a:p>
          <a:p>
            <a:pPr lvl="1"/>
            <a:r>
              <a:rPr lang="en-US" b="0" i="0" u="none" strike="noStrike" baseline="0" dirty="0">
                <a:latin typeface="LiberationSans"/>
              </a:rPr>
              <a:t>demonstrates how distributed processes can maintain consistent replicas of a data </a:t>
            </a:r>
            <a:r>
              <a:rPr lang="en-CA" b="0" i="0" u="none" strike="noStrike" baseline="0" dirty="0">
                <a:latin typeface="LiberationSans"/>
              </a:rPr>
              <a:t>structure (the priority queue)</a:t>
            </a:r>
          </a:p>
          <a:p>
            <a:pPr lvl="1"/>
            <a:r>
              <a:rPr lang="en-US" b="0" i="0" u="none" strike="noStrike" baseline="0" dirty="0">
                <a:latin typeface="LiberationSans"/>
              </a:rPr>
              <a:t>demonstrate utility of logical clocks</a:t>
            </a:r>
          </a:p>
          <a:p>
            <a:pPr algn="l"/>
            <a:r>
              <a:rPr lang="en-US" sz="3200" b="0" i="0" u="none" strike="noStrike" baseline="0" dirty="0">
                <a:latin typeface="LiberationSans"/>
              </a:rPr>
              <a:t>Cost of </a:t>
            </a:r>
            <a:r>
              <a:rPr lang="en-US" sz="3200" dirty="0">
                <a:latin typeface="LiberationSans"/>
              </a:rPr>
              <a:t>a distributed system may be high.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2A7A25-DE5F-01E7-6DD2-FFDC3C0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0" i="0" u="none" strike="noStrike" baseline="0" dirty="0">
                <a:latin typeface="LiberationSans"/>
              </a:rPr>
              <a:t>Take-Aways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6713863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35297-AB19-FEEA-8156-BDBDF7E6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2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endParaRPr lang="en-CA" sz="2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endParaRPr lang="en-CA" sz="2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endParaRPr lang="en-CA" sz="2800" b="0" i="0" u="none" strike="noStrike" baseline="0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LiberationSans"/>
            </a:endParaRPr>
          </a:p>
          <a:p>
            <a:pPr marL="0" indent="0">
              <a:buNone/>
            </a:pPr>
            <a:r>
              <a:rPr lang="en-CA" sz="4000" b="0" i="0" u="none" strike="noStrike" baseline="0" dirty="0">
                <a:solidFill>
                  <a:srgbClr val="000000"/>
                </a:solidFill>
                <a:latin typeface="LiberationSans"/>
              </a:rPr>
              <a:t>\</a:t>
            </a:r>
            <a:r>
              <a:rPr lang="en-CA" sz="4000" dirty="0" err="1">
                <a:solidFill>
                  <a:srgbClr val="000000"/>
                </a:solidFill>
                <a:latin typeface="LiberationSans"/>
              </a:rPr>
              <a:t>b</a:t>
            </a:r>
            <a:r>
              <a:rPr lang="en-CA" sz="4000" b="0" i="0" u="none" strike="noStrike" baseline="0" dirty="0" err="1">
                <a:solidFill>
                  <a:srgbClr val="000000"/>
                </a:solidFill>
                <a:latin typeface="LiberationSans"/>
              </a:rPr>
              <a:t>ig_detour</a:t>
            </a:r>
            <a:r>
              <a:rPr lang="en-CA" sz="4000" dirty="0">
                <a:solidFill>
                  <a:srgbClr val="000000"/>
                </a:solidFill>
                <a:latin typeface="LiberationSans"/>
              </a:rPr>
              <a:t>{end}</a:t>
            </a:r>
            <a:endParaRPr lang="en-CA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FEC6E-BE9C-4248-E6FA-54575F6A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6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116" name="Group 4">
            <a:extLst>
              <a:ext uri="{FF2B5EF4-FFF2-40B4-BE49-F238E27FC236}">
                <a16:creationId xmlns:a16="http://schemas.microsoft.com/office/drawing/2014/main" id="{B56A83E0-CC18-DBEF-ADB1-CB1EFC6A15B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828800"/>
            <a:ext cx="6553200" cy="4038600"/>
            <a:chOff x="720" y="1152"/>
            <a:chExt cx="4128" cy="2544"/>
          </a:xfrm>
        </p:grpSpPr>
        <p:sp>
          <p:nvSpPr>
            <p:cNvPr id="346117" name="Oval 5">
              <a:extLst>
                <a:ext uri="{FF2B5EF4-FFF2-40B4-BE49-F238E27FC236}">
                  <a16:creationId xmlns:a16="http://schemas.microsoft.com/office/drawing/2014/main" id="{97B17C57-2A0F-26DC-3C67-5BE2F9043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152"/>
              <a:ext cx="2016" cy="1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6118" name="Text Box 6">
              <a:extLst>
                <a:ext uri="{FF2B5EF4-FFF2-40B4-BE49-F238E27FC236}">
                  <a16:creationId xmlns:a16="http://schemas.microsoft.com/office/drawing/2014/main" id="{2EB4CA1A-720F-8455-6E9B-149679E26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00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/>
                <a:t>Server</a:t>
              </a:r>
              <a:endParaRPr lang="en-GB" altLang="en-US"/>
            </a:p>
          </p:txBody>
        </p:sp>
        <p:sp>
          <p:nvSpPr>
            <p:cNvPr id="346119" name="Text Box 7">
              <a:extLst>
                <a:ext uri="{FF2B5EF4-FFF2-40B4-BE49-F238E27FC236}">
                  <a16:creationId xmlns:a16="http://schemas.microsoft.com/office/drawing/2014/main" id="{233DF616-55B1-4258-C6F1-E83EE63C4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80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/>
                <a:t> </a:t>
              </a:r>
            </a:p>
          </p:txBody>
        </p:sp>
        <p:sp>
          <p:nvSpPr>
            <p:cNvPr id="346120" name="Text Box 8">
              <a:extLst>
                <a:ext uri="{FF2B5EF4-FFF2-40B4-BE49-F238E27FC236}">
                  <a16:creationId xmlns:a16="http://schemas.microsoft.com/office/drawing/2014/main" id="{C3BB7E10-3266-9705-5483-45BE2C2B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6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000" dirty="0"/>
                <a:t>Queue: </a:t>
              </a:r>
              <a:endParaRPr lang="en-GB" altLang="en-US" dirty="0"/>
            </a:p>
          </p:txBody>
        </p:sp>
        <p:sp>
          <p:nvSpPr>
            <p:cNvPr id="346121" name="Rectangle 9">
              <a:extLst>
                <a:ext uri="{FF2B5EF4-FFF2-40B4-BE49-F238E27FC236}">
                  <a16:creationId xmlns:a16="http://schemas.microsoft.com/office/drawing/2014/main" id="{D792CF43-0072-3DCA-FBF8-D6175767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6122" name="Oval 10">
              <a:extLst>
                <a:ext uri="{FF2B5EF4-FFF2-40B4-BE49-F238E27FC236}">
                  <a16:creationId xmlns:a16="http://schemas.microsoft.com/office/drawing/2014/main" id="{A9B9EF2D-E6D0-349C-26AC-D34B48FD1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84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/>
                <a:t>P</a:t>
              </a:r>
              <a:r>
                <a:rPr lang="en-GB" altLang="en-US" sz="2000" baseline="-25000"/>
                <a:t>1</a:t>
              </a:r>
              <a:endParaRPr lang="en-GB" altLang="en-US"/>
            </a:p>
          </p:txBody>
        </p:sp>
        <p:sp>
          <p:nvSpPr>
            <p:cNvPr id="346123" name="Oval 11">
              <a:extLst>
                <a:ext uri="{FF2B5EF4-FFF2-40B4-BE49-F238E27FC236}">
                  <a16:creationId xmlns:a16="http://schemas.microsoft.com/office/drawing/2014/main" id="{06EC5038-95AA-0BC3-F10B-00D256C6B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/>
                <a:t>P</a:t>
              </a:r>
              <a:r>
                <a:rPr lang="en-GB" altLang="en-US" sz="2000" baseline="-25000"/>
                <a:t>2</a:t>
              </a:r>
              <a:endParaRPr lang="en-GB" altLang="en-US"/>
            </a:p>
          </p:txBody>
        </p:sp>
        <p:sp>
          <p:nvSpPr>
            <p:cNvPr id="346124" name="Oval 12">
              <a:extLst>
                <a:ext uri="{FF2B5EF4-FFF2-40B4-BE49-F238E27FC236}">
                  <a16:creationId xmlns:a16="http://schemas.microsoft.com/office/drawing/2014/main" id="{2E0FCF2A-CD15-31AE-E054-E307014F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/>
                <a:t>P</a:t>
              </a:r>
              <a:r>
                <a:rPr lang="en-GB" altLang="en-US" sz="2000" baseline="-25000"/>
                <a:t>3</a:t>
              </a:r>
              <a:endParaRPr lang="en-GB" altLang="en-US"/>
            </a:p>
          </p:txBody>
        </p:sp>
        <p:sp>
          <p:nvSpPr>
            <p:cNvPr id="346125" name="Oval 13">
              <a:extLst>
                <a:ext uri="{FF2B5EF4-FFF2-40B4-BE49-F238E27FC236}">
                  <a16:creationId xmlns:a16="http://schemas.microsoft.com/office/drawing/2014/main" id="{0F75A984-B8C4-7779-EEC6-25D3293AA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72"/>
              <a:ext cx="432" cy="4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000"/>
                <a:t>P</a:t>
              </a:r>
              <a:r>
                <a:rPr lang="en-GB" altLang="en-US" sz="2000" baseline="-25000"/>
                <a:t>4</a:t>
              </a:r>
              <a:endParaRPr lang="en-GB" altLang="en-US"/>
            </a:p>
          </p:txBody>
        </p:sp>
        <p:sp>
          <p:nvSpPr>
            <p:cNvPr id="346126" name="Text Box 14">
              <a:extLst>
                <a:ext uri="{FF2B5EF4-FFF2-40B4-BE49-F238E27FC236}">
                  <a16:creationId xmlns:a16="http://schemas.microsoft.com/office/drawing/2014/main" id="{7A06A147-7711-3FCB-E506-295272F83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82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000"/>
                <a:t>User</a:t>
              </a:r>
              <a:endParaRPr lang="en-GB" altLang="en-US"/>
            </a:p>
          </p:txBody>
        </p:sp>
        <p:sp>
          <p:nvSpPr>
            <p:cNvPr id="346127" name="Rectangle 15">
              <a:extLst>
                <a:ext uri="{FF2B5EF4-FFF2-40B4-BE49-F238E27FC236}">
                  <a16:creationId xmlns:a16="http://schemas.microsoft.com/office/drawing/2014/main" id="{DD4751A5-91B9-8EBB-01EB-0A5CA402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altLang="en-US"/>
            </a:p>
          </p:txBody>
        </p:sp>
      </p:grpSp>
      <p:grpSp>
        <p:nvGrpSpPr>
          <p:cNvPr id="346130" name="Group 18">
            <a:extLst>
              <a:ext uri="{FF2B5EF4-FFF2-40B4-BE49-F238E27FC236}">
                <a16:creationId xmlns:a16="http://schemas.microsoft.com/office/drawing/2014/main" id="{ADFA9A12-B9D4-6733-165C-18DE18B8E5F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576638"/>
            <a:ext cx="1295400" cy="1528762"/>
            <a:chOff x="3072" y="2352"/>
            <a:chExt cx="720" cy="864"/>
          </a:xfrm>
        </p:grpSpPr>
        <p:sp>
          <p:nvSpPr>
            <p:cNvPr id="346128" name="Line 16">
              <a:extLst>
                <a:ext uri="{FF2B5EF4-FFF2-40B4-BE49-F238E27FC236}">
                  <a16:creationId xmlns:a16="http://schemas.microsoft.com/office/drawing/2014/main" id="{0A8F89BE-D04C-2DE8-50FF-1AFBA25DE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2352"/>
              <a:ext cx="336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46129" name="Text Box 17">
              <a:extLst>
                <a:ext uri="{FF2B5EF4-FFF2-40B4-BE49-F238E27FC236}">
                  <a16:creationId xmlns:a16="http://schemas.microsoft.com/office/drawing/2014/main" id="{627BD337-E048-6051-AAE6-936812755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9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000" dirty="0"/>
                <a:t>Enter()</a:t>
              </a:r>
              <a:endParaRPr lang="en-GB" alt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E8E3D1A-AE42-4F7E-6404-D95C22A6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Oval 5">
            <a:extLst>
              <a:ext uri="{FF2B5EF4-FFF2-40B4-BE49-F238E27FC236}">
                <a16:creationId xmlns:a16="http://schemas.microsoft.com/office/drawing/2014/main" id="{30A08684-CA05-35C2-3A07-87F3774D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48166" name="Text Box 6">
            <a:extLst>
              <a:ext uri="{FF2B5EF4-FFF2-40B4-BE49-F238E27FC236}">
                <a16:creationId xmlns:a16="http://schemas.microsoft.com/office/drawing/2014/main" id="{B8017520-581C-0A8A-B9A3-2B8B5D8F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48167" name="Text Box 7">
            <a:extLst>
              <a:ext uri="{FF2B5EF4-FFF2-40B4-BE49-F238E27FC236}">
                <a16:creationId xmlns:a16="http://schemas.microsoft.com/office/drawing/2014/main" id="{CEEE8DB5-29E4-C4F0-C6F0-19B68CB59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48168" name="Text Box 8">
            <a:extLst>
              <a:ext uri="{FF2B5EF4-FFF2-40B4-BE49-F238E27FC236}">
                <a16:creationId xmlns:a16="http://schemas.microsoft.com/office/drawing/2014/main" id="{C38B55A7-676E-FA71-3376-DAC561A6B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99" y="2149475"/>
            <a:ext cx="12191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dirty="0"/>
              <a:t>Queue: </a:t>
            </a:r>
            <a:endParaRPr lang="en-GB" altLang="en-US" dirty="0"/>
          </a:p>
        </p:txBody>
      </p:sp>
      <p:sp>
        <p:nvSpPr>
          <p:cNvPr id="348169" name="Rectangle 9">
            <a:extLst>
              <a:ext uri="{FF2B5EF4-FFF2-40B4-BE49-F238E27FC236}">
                <a16:creationId xmlns:a16="http://schemas.microsoft.com/office/drawing/2014/main" id="{3E48D4DE-EFBD-4C84-285B-15AA877F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48170" name="Oval 10">
            <a:extLst>
              <a:ext uri="{FF2B5EF4-FFF2-40B4-BE49-F238E27FC236}">
                <a16:creationId xmlns:a16="http://schemas.microsoft.com/office/drawing/2014/main" id="{249144C4-34BD-A43C-C160-FAD997A6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48171" name="Oval 11">
            <a:extLst>
              <a:ext uri="{FF2B5EF4-FFF2-40B4-BE49-F238E27FC236}">
                <a16:creationId xmlns:a16="http://schemas.microsoft.com/office/drawing/2014/main" id="{4A9F7611-9BF5-50BE-E0BD-C3B02D4B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48172" name="Oval 12">
            <a:extLst>
              <a:ext uri="{FF2B5EF4-FFF2-40B4-BE49-F238E27FC236}">
                <a16:creationId xmlns:a16="http://schemas.microsoft.com/office/drawing/2014/main" id="{AAA5250A-6830-3B9B-262E-4C75016A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48173" name="Oval 13">
            <a:extLst>
              <a:ext uri="{FF2B5EF4-FFF2-40B4-BE49-F238E27FC236}">
                <a16:creationId xmlns:a16="http://schemas.microsoft.com/office/drawing/2014/main" id="{1CEDFF04-BB71-85D2-2D20-10DDD786A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48174" name="Text Box 14">
            <a:extLst>
              <a:ext uri="{FF2B5EF4-FFF2-40B4-BE49-F238E27FC236}">
                <a16:creationId xmlns:a16="http://schemas.microsoft.com/office/drawing/2014/main" id="{E8C6EEC2-258E-2D56-E23B-72EAFB3A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48175" name="Rectangle 15">
            <a:extLst>
              <a:ext uri="{FF2B5EF4-FFF2-40B4-BE49-F238E27FC236}">
                <a16:creationId xmlns:a16="http://schemas.microsoft.com/office/drawing/2014/main" id="{D8C9E435-C4F2-0149-D660-6B75AE4B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3</a:t>
            </a:r>
            <a:endParaRPr lang="en-GB" altLang="en-US"/>
          </a:p>
        </p:txBody>
      </p:sp>
      <p:sp>
        <p:nvSpPr>
          <p:cNvPr id="348177" name="Line 17">
            <a:extLst>
              <a:ext uri="{FF2B5EF4-FFF2-40B4-BE49-F238E27FC236}">
                <a16:creationId xmlns:a16="http://schemas.microsoft.com/office/drawing/2014/main" id="{76C9D26D-5752-5F8B-DAA6-A2F7814193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733800"/>
            <a:ext cx="604838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48178" name="Text Box 18">
            <a:extLst>
              <a:ext uri="{FF2B5EF4-FFF2-40B4-BE49-F238E27FC236}">
                <a16:creationId xmlns:a16="http://schemas.microsoft.com/office/drawing/2014/main" id="{2A6D19A6-80AA-ECB1-D9CC-446AA2D50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114800"/>
            <a:ext cx="1036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i="1"/>
              <a:t>Enter()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425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2" name="Oval 4">
            <a:extLst>
              <a:ext uri="{FF2B5EF4-FFF2-40B4-BE49-F238E27FC236}">
                <a16:creationId xmlns:a16="http://schemas.microsoft.com/office/drawing/2014/main" id="{C35160F7-5A43-154E-CF4C-0DFC7D6F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200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0213" name="Text Box 5">
            <a:extLst>
              <a:ext uri="{FF2B5EF4-FFF2-40B4-BE49-F238E27FC236}">
                <a16:creationId xmlns:a16="http://schemas.microsoft.com/office/drawing/2014/main" id="{3325A096-9B94-55CB-FC7B-D8B9078FD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05000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/>
              <a:t>Server</a:t>
            </a:r>
            <a:endParaRPr lang="en-GB" altLang="en-US"/>
          </a:p>
        </p:txBody>
      </p:sp>
      <p:sp>
        <p:nvSpPr>
          <p:cNvPr id="350214" name="Text Box 6">
            <a:extLst>
              <a:ext uri="{FF2B5EF4-FFF2-40B4-BE49-F238E27FC236}">
                <a16:creationId xmlns:a16="http://schemas.microsoft.com/office/drawing/2014/main" id="{1BB4937D-424A-66C5-9AFD-FEC5D04E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 </a:t>
            </a:r>
          </a:p>
        </p:txBody>
      </p:sp>
      <p:sp>
        <p:nvSpPr>
          <p:cNvPr id="350215" name="Text Box 7">
            <a:extLst>
              <a:ext uri="{FF2B5EF4-FFF2-40B4-BE49-F238E27FC236}">
                <a16:creationId xmlns:a16="http://schemas.microsoft.com/office/drawing/2014/main" id="{8CFEF353-C445-60A9-A971-A4144D610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33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Queue: </a:t>
            </a:r>
            <a:endParaRPr lang="en-GB" altLang="en-US"/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4BDF1326-50CF-005D-5E4E-88F65E91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50217" name="Oval 9">
            <a:extLst>
              <a:ext uri="{FF2B5EF4-FFF2-40B4-BE49-F238E27FC236}">
                <a16:creationId xmlns:a16="http://schemas.microsoft.com/office/drawing/2014/main" id="{2CA0605A-B44B-9DEF-B003-E5C3FDA3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1</a:t>
            </a:r>
            <a:endParaRPr lang="en-GB" altLang="en-US"/>
          </a:p>
        </p:txBody>
      </p:sp>
      <p:sp>
        <p:nvSpPr>
          <p:cNvPr id="350218" name="Oval 10">
            <a:extLst>
              <a:ext uri="{FF2B5EF4-FFF2-40B4-BE49-F238E27FC236}">
                <a16:creationId xmlns:a16="http://schemas.microsoft.com/office/drawing/2014/main" id="{01BE6DFA-617E-AAA4-9C30-2722E9AA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2</a:t>
            </a:r>
            <a:endParaRPr lang="en-GB" altLang="en-US"/>
          </a:p>
        </p:txBody>
      </p:sp>
      <p:sp>
        <p:nvSpPr>
          <p:cNvPr id="350219" name="Oval 11">
            <a:extLst>
              <a:ext uri="{FF2B5EF4-FFF2-40B4-BE49-F238E27FC236}">
                <a16:creationId xmlns:a16="http://schemas.microsoft.com/office/drawing/2014/main" id="{6C19C6BB-C007-6471-4D4F-0B70E0EF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685800" cy="685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3</a:t>
            </a:r>
            <a:endParaRPr lang="en-GB" altLang="en-US"/>
          </a:p>
        </p:txBody>
      </p:sp>
      <p:sp>
        <p:nvSpPr>
          <p:cNvPr id="350220" name="Oval 12">
            <a:extLst>
              <a:ext uri="{FF2B5EF4-FFF2-40B4-BE49-F238E27FC236}">
                <a16:creationId xmlns:a16="http://schemas.microsoft.com/office/drawing/2014/main" id="{6906E94B-3C37-A448-D671-E35F76DA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685800" cy="685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/>
              <a:t>P</a:t>
            </a:r>
            <a:r>
              <a:rPr lang="en-GB" altLang="en-US" sz="2000" baseline="-25000"/>
              <a:t>4</a:t>
            </a:r>
            <a:endParaRPr lang="en-GB" altLang="en-US"/>
          </a:p>
        </p:txBody>
      </p:sp>
      <p:sp>
        <p:nvSpPr>
          <p:cNvPr id="350221" name="Text Box 13">
            <a:extLst>
              <a:ext uri="{FF2B5EF4-FFF2-40B4-BE49-F238E27FC236}">
                <a16:creationId xmlns:a16="http://schemas.microsoft.com/office/drawing/2014/main" id="{901C81A4-B107-6F19-C102-579DE99D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User</a:t>
            </a:r>
            <a:endParaRPr lang="en-GB" altLang="en-US"/>
          </a:p>
        </p:txBody>
      </p:sp>
      <p:sp>
        <p:nvSpPr>
          <p:cNvPr id="350222" name="Rectangle 14">
            <a:extLst>
              <a:ext uri="{FF2B5EF4-FFF2-40B4-BE49-F238E27FC236}">
                <a16:creationId xmlns:a16="http://schemas.microsoft.com/office/drawing/2014/main" id="{BEEEE0E3-C1A9-CD7A-AA1D-95D02365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altLang="en-US" sz="2000"/>
              <a:t>3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023573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13065</TotalTime>
  <Words>4046</Words>
  <Application>Microsoft Office PowerPoint</Application>
  <PresentationFormat>On-screen Show (4:3)</PresentationFormat>
  <Paragraphs>950</Paragraphs>
  <Slides>63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Arial-ItalicMT</vt:lpstr>
      <vt:lpstr>ArialMT</vt:lpstr>
      <vt:lpstr>LiberationSans</vt:lpstr>
      <vt:lpstr>LiberationSans-Bold</vt:lpstr>
      <vt:lpstr>LiberationSans-Italic</vt:lpstr>
      <vt:lpstr>Tahoma</vt:lpstr>
      <vt:lpstr>Times New Roman</vt:lpstr>
      <vt:lpstr>Wingdings</vt:lpstr>
      <vt:lpstr>Blends</vt:lpstr>
      <vt:lpstr>PowerPoint Presentation</vt:lpstr>
      <vt:lpstr>Example use I – mutual exclusion     [access granted in order]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Lamport’s algorithm - </vt:lpstr>
      <vt:lpstr>PowerPoint Presentation</vt:lpstr>
      <vt:lpstr>PowerPoint Presentation</vt:lpstr>
      <vt:lpstr>PowerPoint Presentation</vt:lpstr>
      <vt:lpstr>Lamport Algorithm</vt:lpstr>
      <vt:lpstr>Lamport Example</vt:lpstr>
      <vt:lpstr>Lamport Example</vt:lpstr>
      <vt:lpstr>Lamport Example</vt:lpstr>
      <vt:lpstr>Lamport Example</vt:lpstr>
      <vt:lpstr>Lamport Example</vt:lpstr>
      <vt:lpstr>Lamport Algorithm</vt:lpstr>
      <vt:lpstr>Lamport Example</vt:lpstr>
      <vt:lpstr>Lamport Example</vt:lpstr>
      <vt:lpstr>Lamport Example</vt:lpstr>
      <vt:lpstr>Lamport Example</vt:lpstr>
      <vt:lpstr>Lamport Algorithm</vt:lpstr>
      <vt:lpstr>Lamport Example</vt:lpstr>
      <vt:lpstr>Lamport Example</vt:lpstr>
      <vt:lpstr>Lamport Example</vt:lpstr>
      <vt:lpstr>Lamport Example</vt:lpstr>
      <vt:lpstr>Lamport Example</vt:lpstr>
      <vt:lpstr>Lamport Example</vt:lpstr>
      <vt:lpstr>Lamport Algorithm</vt:lpstr>
      <vt:lpstr>Lamport Example</vt:lpstr>
      <vt:lpstr>Lamport Example</vt:lpstr>
      <vt:lpstr>Lamport Example</vt:lpstr>
      <vt:lpstr>Lamport Algorithm</vt:lpstr>
      <vt:lpstr>Lamport Example</vt:lpstr>
      <vt:lpstr>Lamport Example</vt:lpstr>
      <vt:lpstr>Lamport Example</vt:lpstr>
      <vt:lpstr>Lamport Example</vt:lpstr>
      <vt:lpstr>PowerPoint Presentation</vt:lpstr>
      <vt:lpstr>Other algorithms</vt:lpstr>
      <vt:lpstr>A voting-based protocol</vt:lpstr>
      <vt:lpstr>A voting-based protocol (cont) </vt:lpstr>
      <vt:lpstr>Malfunctioning? </vt:lpstr>
      <vt:lpstr>A voting-based protocol (cont) </vt:lpstr>
      <vt:lpstr>PowerPoint Presentation</vt:lpstr>
      <vt:lpstr>PowerPoint Presentation</vt:lpstr>
      <vt:lpstr>Issues</vt:lpstr>
      <vt:lpstr>PowerPoint Presentation</vt:lpstr>
      <vt:lpstr>Performance issue – starvation</vt:lpstr>
      <vt:lpstr>Performance issue – starvation</vt:lpstr>
      <vt:lpstr>PowerPoint Presentation</vt:lpstr>
      <vt:lpstr>PowerPoint Presentation</vt:lpstr>
      <vt:lpstr>Take-Aways</vt:lpstr>
      <vt:lpstr>PowerPoint Presentation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Steve  Armstrong</dc:creator>
  <cp:lastModifiedBy>Matei Ripeanu</cp:lastModifiedBy>
  <cp:revision>522</cp:revision>
  <dcterms:created xsi:type="dcterms:W3CDTF">2001-05-08T18:19:24Z</dcterms:created>
  <dcterms:modified xsi:type="dcterms:W3CDTF">2023-03-12T00:09:56Z</dcterms:modified>
</cp:coreProperties>
</file>