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a83350b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a83350b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a83350b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a83350b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a83350b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a83350b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b6fa6ba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b6fa6ba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c7cb43b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c7cb43b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c7cb43b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c7cb43b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b6fa6ba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b6fa6ba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c7cb43b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c7cb43b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c7cb43b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c7cb43b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a19e44bb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a19e44bb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a19e44bb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a19e44bb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a19e44bb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a19e44bb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a19e44bb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a19e44bb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a19e44bb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a19e44bb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a19e44bb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a19e44bb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a19e44bb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a19e44bb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a19e44bb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a19e44bb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 TargetMode="External"/><Relationship Id="rId4" Type="http://schemas.openxmlformats.org/officeDocument/2006/relationships/hyperlink" Target="https://arxiv.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48250"/>
            <a:ext cx="5017500" cy="200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Ingegneria dei dati</a:t>
            </a:r>
            <a:endParaRPr/>
          </a:p>
          <a:p>
            <a:pPr indent="0" lvl="0" marL="0" rtl="0" algn="ctr">
              <a:spcBef>
                <a:spcPts val="0"/>
              </a:spcBef>
              <a:spcAft>
                <a:spcPts val="0"/>
              </a:spcAft>
              <a:buNone/>
            </a:pPr>
            <a:r>
              <a:rPr lang="it"/>
              <a:t> Homework 1</a:t>
            </a:r>
            <a:endParaRPr/>
          </a:p>
          <a:p>
            <a:pPr indent="0" lvl="0" marL="0" rtl="0" algn="ctr">
              <a:spcBef>
                <a:spcPts val="0"/>
              </a:spcBef>
              <a:spcAft>
                <a:spcPts val="0"/>
              </a:spcAft>
              <a:buNone/>
            </a:pPr>
            <a:r>
              <a:rPr lang="it" sz="2388"/>
              <a:t>A.A. 2024/2025</a:t>
            </a:r>
            <a:endParaRPr sz="2388"/>
          </a:p>
        </p:txBody>
      </p:sp>
      <p:sp>
        <p:nvSpPr>
          <p:cNvPr id="135" name="Google Shape;135;p13"/>
          <p:cNvSpPr txBox="1"/>
          <p:nvPr>
            <p:ph idx="1" type="subTitle"/>
          </p:nvPr>
        </p:nvSpPr>
        <p:spPr>
          <a:xfrm>
            <a:off x="1281925" y="3157350"/>
            <a:ext cx="7437900" cy="1742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t" sz="1625"/>
              <a:t>                                                             </a:t>
            </a:r>
            <a:r>
              <a:rPr lang="it" sz="1625"/>
              <a:t>TOPIC</a:t>
            </a:r>
            <a:r>
              <a:rPr b="1" lang="it" sz="1625"/>
              <a:t>: Speech Recognition</a:t>
            </a:r>
            <a:endParaRPr sz="1625"/>
          </a:p>
          <a:p>
            <a:pPr indent="0" lvl="0" marL="0" rtl="0" algn="l">
              <a:spcBef>
                <a:spcPts val="0"/>
              </a:spcBef>
              <a:spcAft>
                <a:spcPts val="0"/>
              </a:spcAft>
              <a:buNone/>
            </a:pPr>
            <a:r>
              <a:rPr lang="it" sz="1625"/>
              <a:t>TEAM:  </a:t>
            </a:r>
            <a:r>
              <a:rPr b="1" lang="it" sz="1625"/>
              <a:t>Data Hunters</a:t>
            </a:r>
            <a:endParaRPr b="1" sz="1625"/>
          </a:p>
          <a:p>
            <a:pPr indent="0" lvl="0" marL="0" rtl="0" algn="l">
              <a:spcBef>
                <a:spcPts val="0"/>
              </a:spcBef>
              <a:spcAft>
                <a:spcPts val="0"/>
              </a:spcAft>
              <a:buNone/>
            </a:pPr>
            <a:r>
              <a:t/>
            </a:r>
            <a:endParaRPr b="1" sz="1625"/>
          </a:p>
          <a:p>
            <a:pPr indent="0" lvl="0" marL="0" marR="0" rtl="0" algn="l">
              <a:lnSpc>
                <a:spcPct val="100000"/>
              </a:lnSpc>
              <a:spcBef>
                <a:spcPts val="0"/>
              </a:spcBef>
              <a:spcAft>
                <a:spcPts val="0"/>
              </a:spcAft>
              <a:buNone/>
            </a:pPr>
            <a:r>
              <a:rPr lang="it" sz="1625"/>
              <a:t>Members</a:t>
            </a:r>
            <a:r>
              <a:rPr b="1" lang="it" sz="1625"/>
              <a:t>:</a:t>
            </a:r>
            <a:endParaRPr b="1" sz="1625"/>
          </a:p>
          <a:p>
            <a:pPr indent="0" lvl="0" marL="0" rtl="0" algn="l">
              <a:spcBef>
                <a:spcPts val="0"/>
              </a:spcBef>
              <a:spcAft>
                <a:spcPts val="0"/>
              </a:spcAft>
              <a:buNone/>
            </a:pPr>
            <a:r>
              <a:t/>
            </a:r>
            <a:endParaRPr sz="1625"/>
          </a:p>
          <a:p>
            <a:pPr indent="-316350" lvl="0" marL="457200" rtl="0" algn="l">
              <a:spcBef>
                <a:spcPts val="0"/>
              </a:spcBef>
              <a:spcAft>
                <a:spcPts val="0"/>
              </a:spcAft>
              <a:buSzPct val="100000"/>
              <a:buChar char="●"/>
            </a:pPr>
            <a:r>
              <a:rPr b="1" lang="it" sz="1625"/>
              <a:t>Luca Borrelli</a:t>
            </a:r>
            <a:endParaRPr b="1" sz="1625"/>
          </a:p>
          <a:p>
            <a:pPr indent="0" lvl="0" marL="457200" rtl="0" algn="l">
              <a:spcBef>
                <a:spcPts val="0"/>
              </a:spcBef>
              <a:spcAft>
                <a:spcPts val="0"/>
              </a:spcAft>
              <a:buNone/>
            </a:pPr>
            <a:r>
              <a:t/>
            </a:r>
            <a:endParaRPr b="1" sz="1625"/>
          </a:p>
          <a:p>
            <a:pPr indent="-316350" lvl="0" marL="457200" rtl="0" algn="l">
              <a:spcBef>
                <a:spcPts val="0"/>
              </a:spcBef>
              <a:spcAft>
                <a:spcPts val="0"/>
              </a:spcAft>
              <a:buSzPct val="100000"/>
              <a:buChar char="●"/>
            </a:pPr>
            <a:r>
              <a:rPr b="1" lang="it" sz="1625"/>
              <a:t>Rainer Cabral Ilao</a:t>
            </a:r>
            <a:endParaRPr b="1" sz="1625"/>
          </a:p>
          <a:p>
            <a:pPr indent="0" lvl="0" marL="0" rtl="0" algn="l">
              <a:spcBef>
                <a:spcPts val="0"/>
              </a:spcBef>
              <a:spcAft>
                <a:spcPts val="0"/>
              </a:spcAft>
              <a:buNone/>
            </a:pPr>
            <a:r>
              <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 type="body"/>
          </p:nvPr>
        </p:nvSpPr>
        <p:spPr>
          <a:xfrm>
            <a:off x="479750" y="1567550"/>
            <a:ext cx="8541300" cy="34029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15000"/>
              </a:lnSpc>
              <a:spcBef>
                <a:spcPts val="1200"/>
              </a:spcBef>
              <a:spcAft>
                <a:spcPts val="0"/>
              </a:spcAft>
              <a:buNone/>
            </a:pPr>
            <a:r>
              <a:rPr lang="it" sz="1417"/>
              <a:t>The function</a:t>
            </a:r>
            <a:r>
              <a:rPr lang="it" sz="1217">
                <a:solidFill>
                  <a:srgbClr val="000000"/>
                </a:solidFill>
                <a:latin typeface="Arial"/>
                <a:ea typeface="Arial"/>
                <a:cs typeface="Arial"/>
                <a:sym typeface="Arial"/>
              </a:rPr>
              <a:t> </a:t>
            </a:r>
            <a:r>
              <a:rPr lang="it" sz="1217">
                <a:solidFill>
                  <a:srgbClr val="188038"/>
                </a:solidFill>
                <a:latin typeface="Roboto Mono"/>
                <a:ea typeface="Roboto Mono"/>
                <a:cs typeface="Roboto Mono"/>
                <a:sym typeface="Roboto Mono"/>
              </a:rPr>
              <a:t>extract_info_from_html</a:t>
            </a:r>
            <a:r>
              <a:rPr lang="it" sz="1417"/>
              <a:t> processes an HTML file of a paper to extract relevant information for each table. It does so by:</a:t>
            </a:r>
            <a:endParaRPr sz="1417"/>
          </a:p>
          <a:p>
            <a:pPr indent="-291614" lvl="0" marL="457200" marR="0" rtl="0" algn="l">
              <a:lnSpc>
                <a:spcPct val="200000"/>
              </a:lnSpc>
              <a:spcBef>
                <a:spcPts val="1200"/>
              </a:spcBef>
              <a:spcAft>
                <a:spcPts val="0"/>
              </a:spcAft>
              <a:buSzPct val="100000"/>
              <a:buAutoNum type="arabicPeriod"/>
            </a:pPr>
            <a:r>
              <a:rPr lang="it" sz="1417"/>
              <a:t>Table ID: Extracted using an XPath query to locate the identifier (e.g., "S4.T3") of the table within the HTML structure.</a:t>
            </a:r>
            <a:endParaRPr sz="1417"/>
          </a:p>
          <a:p>
            <a:pPr indent="-291614" lvl="0" marL="457200" marR="0" rtl="0" algn="l">
              <a:lnSpc>
                <a:spcPct val="200000"/>
              </a:lnSpc>
              <a:spcBef>
                <a:spcPts val="0"/>
              </a:spcBef>
              <a:spcAft>
                <a:spcPts val="0"/>
              </a:spcAft>
              <a:buSzPct val="100000"/>
              <a:buAutoNum type="arabicPeriod"/>
            </a:pPr>
            <a:r>
              <a:rPr lang="it" sz="1417"/>
              <a:t>table_html: the html tag is extracted using figures present in the paper that has “ltx_table” class</a:t>
            </a:r>
            <a:endParaRPr sz="1417"/>
          </a:p>
          <a:p>
            <a:pPr indent="-291614" lvl="0" marL="457200" marR="0" rtl="0" algn="l">
              <a:lnSpc>
                <a:spcPct val="200000"/>
              </a:lnSpc>
              <a:spcBef>
                <a:spcPts val="0"/>
              </a:spcBef>
              <a:spcAft>
                <a:spcPts val="0"/>
              </a:spcAft>
              <a:buSzPct val="100000"/>
              <a:buAutoNum type="arabicPeriod"/>
            </a:pPr>
            <a:r>
              <a:rPr lang="it" sz="1417"/>
              <a:t>Caption: Retrieved by parsing the text associated with each table's caption, also using an XPath query.</a:t>
            </a:r>
            <a:endParaRPr sz="1417"/>
          </a:p>
          <a:p>
            <a:pPr indent="-286385" lvl="0" marL="457200" marR="0" rtl="0" algn="l">
              <a:lnSpc>
                <a:spcPct val="115000"/>
              </a:lnSpc>
              <a:spcBef>
                <a:spcPts val="0"/>
              </a:spcBef>
              <a:spcAft>
                <a:spcPts val="0"/>
              </a:spcAft>
              <a:buSzPct val="91701"/>
              <a:buAutoNum type="arabicPeriod"/>
            </a:pPr>
            <a:r>
              <a:rPr lang="it" sz="1417"/>
              <a:t>Footnotes: </a:t>
            </a:r>
            <a:endParaRPr sz="1417"/>
          </a:p>
          <a:p>
            <a:pPr indent="-291614" lvl="1" marL="914400" marR="0" rtl="0" algn="l">
              <a:lnSpc>
                <a:spcPct val="115000"/>
              </a:lnSpc>
              <a:spcBef>
                <a:spcPts val="0"/>
              </a:spcBef>
              <a:spcAft>
                <a:spcPts val="0"/>
              </a:spcAft>
              <a:buSzPct val="100000"/>
              <a:buAutoNum type="alphaLcPeriod"/>
            </a:pPr>
            <a:r>
              <a:rPr lang="it" sz="1417"/>
              <a:t>Note into tables or figure-caption.</a:t>
            </a:r>
            <a:endParaRPr sz="1417"/>
          </a:p>
          <a:p>
            <a:pPr indent="0" lvl="0" marL="0" marR="0" rtl="0" algn="l">
              <a:lnSpc>
                <a:spcPct val="115000"/>
              </a:lnSpc>
              <a:spcBef>
                <a:spcPts val="1200"/>
              </a:spcBef>
              <a:spcAft>
                <a:spcPts val="0"/>
              </a:spcAft>
              <a:buNone/>
            </a:pPr>
            <a:r>
              <a:rPr lang="it" sz="1417"/>
              <a:t>There was a second version:</a:t>
            </a:r>
            <a:endParaRPr sz="1417"/>
          </a:p>
          <a:p>
            <a:pPr indent="-277494" lvl="1" marL="914400" marR="0" rtl="0" algn="l">
              <a:lnSpc>
                <a:spcPct val="115000"/>
              </a:lnSpc>
              <a:spcBef>
                <a:spcPts val="1200"/>
              </a:spcBef>
              <a:spcAft>
                <a:spcPts val="0"/>
              </a:spcAft>
              <a:buSzPct val="77593"/>
              <a:buAutoNum type="alphaLcPeriod"/>
            </a:pPr>
            <a:r>
              <a:rPr lang="it" sz="1417"/>
              <a:t>Old Second option: Citation numbers within each table are identified through</a:t>
            </a:r>
            <a:r>
              <a:rPr lang="it" sz="1217">
                <a:solidFill>
                  <a:srgbClr val="000000"/>
                </a:solidFill>
                <a:latin typeface="Arial"/>
                <a:ea typeface="Arial"/>
                <a:cs typeface="Arial"/>
                <a:sym typeface="Arial"/>
              </a:rPr>
              <a:t> </a:t>
            </a:r>
            <a:r>
              <a:rPr lang="it" sz="1217">
                <a:solidFill>
                  <a:srgbClr val="188038"/>
                </a:solidFill>
                <a:latin typeface="Roboto Mono"/>
                <a:ea typeface="Roboto Mono"/>
                <a:cs typeface="Roboto Mono"/>
                <a:sym typeface="Roboto Mono"/>
              </a:rPr>
              <a:t>&lt;cite&gt;</a:t>
            </a:r>
            <a:r>
              <a:rPr lang="it" sz="1417"/>
              <a:t> tags, and corresponding footnotes are extracted from other sections of the document by linking the citation number to its detailed text. </a:t>
            </a:r>
            <a:endParaRPr sz="1417"/>
          </a:p>
          <a:p>
            <a:pPr indent="457200" lvl="0" marL="457200" marR="0" rtl="0" algn="l">
              <a:lnSpc>
                <a:spcPct val="115000"/>
              </a:lnSpc>
              <a:spcBef>
                <a:spcPts val="1200"/>
              </a:spcBef>
              <a:spcAft>
                <a:spcPts val="0"/>
              </a:spcAft>
              <a:buNone/>
            </a:pPr>
            <a:r>
              <a:rPr lang="it" sz="1417"/>
              <a:t>Duplicate footnotes are removed for clarity.</a:t>
            </a:r>
            <a:endParaRPr sz="1417"/>
          </a:p>
          <a:p>
            <a:pPr indent="-291614" lvl="0" marL="457200" rtl="0" algn="l">
              <a:spcBef>
                <a:spcPts val="1200"/>
              </a:spcBef>
              <a:spcAft>
                <a:spcPts val="0"/>
              </a:spcAft>
              <a:buSzPct val="100000"/>
              <a:buAutoNum type="arabicPeriod"/>
            </a:pPr>
            <a:r>
              <a:rPr lang="it" sz="1417"/>
              <a:t>References: The function dynamically builds an XPath query to find paragraphs referencing the table, using the caption text to locate links pointing to the table. These references are cleaned to remove HTML tags, leaving only the textual content.</a:t>
            </a:r>
            <a:endParaRPr sz="1217">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Phase 2: How to extract right data from sources?</a:t>
            </a:r>
            <a:endParaRPr/>
          </a:p>
        </p:txBody>
      </p:sp>
      <p:sp>
        <p:nvSpPr>
          <p:cNvPr id="205" name="Google Shape;20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2: Result</a:t>
            </a:r>
            <a:endParaRPr/>
          </a:p>
        </p:txBody>
      </p:sp>
      <p:sp>
        <p:nvSpPr>
          <p:cNvPr id="211" name="Google Shape;211;p23"/>
          <p:cNvSpPr txBox="1"/>
          <p:nvPr>
            <p:ph idx="1" type="body"/>
          </p:nvPr>
        </p:nvSpPr>
        <p:spPr>
          <a:xfrm>
            <a:off x="102000" y="2670213"/>
            <a:ext cx="11013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770"/>
              <a:buNone/>
            </a:pPr>
            <a:r>
              <a:rPr b="1" i="1" lang="it" sz="1110"/>
              <a:t>Example of JSON file</a:t>
            </a:r>
            <a:endParaRPr b="1" i="1" sz="1110"/>
          </a:p>
        </p:txBody>
      </p:sp>
      <p:sp>
        <p:nvSpPr>
          <p:cNvPr id="212" name="Google Shape;21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3" name="Google Shape;213;p23"/>
          <p:cNvPicPr preferRelativeResize="0"/>
          <p:nvPr/>
        </p:nvPicPr>
        <p:blipFill>
          <a:blip r:embed="rId3">
            <a:alphaModFix/>
          </a:blip>
          <a:stretch>
            <a:fillRect/>
          </a:stretch>
        </p:blipFill>
        <p:spPr>
          <a:xfrm>
            <a:off x="1242200" y="900725"/>
            <a:ext cx="7281424" cy="406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3: Analysis of Distribution of objects</a:t>
            </a:r>
            <a:endParaRPr/>
          </a:p>
        </p:txBody>
      </p:sp>
      <p:sp>
        <p:nvSpPr>
          <p:cNvPr id="219" name="Google Shape;21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0" name="Google Shape;220;p24"/>
          <p:cNvPicPr preferRelativeResize="0"/>
          <p:nvPr/>
        </p:nvPicPr>
        <p:blipFill>
          <a:blip r:embed="rId3">
            <a:alphaModFix/>
          </a:blip>
          <a:stretch>
            <a:fillRect/>
          </a:stretch>
        </p:blipFill>
        <p:spPr>
          <a:xfrm>
            <a:off x="293975" y="1468125"/>
            <a:ext cx="3524311" cy="3530849"/>
          </a:xfrm>
          <a:prstGeom prst="rect">
            <a:avLst/>
          </a:prstGeom>
          <a:noFill/>
          <a:ln>
            <a:noFill/>
          </a:ln>
        </p:spPr>
      </p:pic>
      <p:pic>
        <p:nvPicPr>
          <p:cNvPr id="221" name="Google Shape;221;p24"/>
          <p:cNvPicPr preferRelativeResize="0"/>
          <p:nvPr/>
        </p:nvPicPr>
        <p:blipFill>
          <a:blip r:embed="rId4">
            <a:alphaModFix/>
          </a:blip>
          <a:stretch>
            <a:fillRect/>
          </a:stretch>
        </p:blipFill>
        <p:spPr>
          <a:xfrm>
            <a:off x="3970686" y="1468125"/>
            <a:ext cx="4010087"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3</a:t>
            </a:r>
            <a:r>
              <a:rPr lang="it"/>
              <a:t>: Distribution of number of tables</a:t>
            </a:r>
            <a:endParaRPr/>
          </a:p>
        </p:txBody>
      </p:sp>
      <p:sp>
        <p:nvSpPr>
          <p:cNvPr id="227" name="Google Shape;22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8" name="Google Shape;228;p25"/>
          <p:cNvSpPr txBox="1"/>
          <p:nvPr>
            <p:ph idx="1" type="body"/>
          </p:nvPr>
        </p:nvSpPr>
        <p:spPr>
          <a:xfrm>
            <a:off x="3554925" y="4451400"/>
            <a:ext cx="2494200" cy="5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it"/>
              <a:t>Avg of #table for each file: 4.87</a:t>
            </a:r>
            <a:endParaRPr b="1" i="1"/>
          </a:p>
        </p:txBody>
      </p:sp>
      <p:pic>
        <p:nvPicPr>
          <p:cNvPr id="229" name="Google Shape;229;p25"/>
          <p:cNvPicPr preferRelativeResize="0"/>
          <p:nvPr/>
        </p:nvPicPr>
        <p:blipFill>
          <a:blip r:embed="rId3">
            <a:alphaModFix/>
          </a:blip>
          <a:stretch>
            <a:fillRect/>
          </a:stretch>
        </p:blipFill>
        <p:spPr>
          <a:xfrm>
            <a:off x="152400" y="1460250"/>
            <a:ext cx="8516251" cy="283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Phase 3: Analysis of Distribution of References</a:t>
            </a:r>
            <a:endParaRPr/>
          </a:p>
        </p:txBody>
      </p:sp>
      <p:sp>
        <p:nvSpPr>
          <p:cNvPr id="235" name="Google Shape;23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36" name="Google Shape;236;p26"/>
          <p:cNvPicPr preferRelativeResize="0"/>
          <p:nvPr/>
        </p:nvPicPr>
        <p:blipFill>
          <a:blip r:embed="rId3">
            <a:alphaModFix/>
          </a:blip>
          <a:stretch>
            <a:fillRect/>
          </a:stretch>
        </p:blipFill>
        <p:spPr>
          <a:xfrm>
            <a:off x="2099700" y="989900"/>
            <a:ext cx="4624600" cy="406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97500" y="393750"/>
            <a:ext cx="77940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1760"/>
              <a:t>Phase 3: Analysis of distribution of Number of Columns per Table</a:t>
            </a:r>
            <a:endParaRPr sz="1760"/>
          </a:p>
        </p:txBody>
      </p:sp>
      <p:sp>
        <p:nvSpPr>
          <p:cNvPr id="242" name="Google Shape;24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3" name="Google Shape;243;p27"/>
          <p:cNvPicPr preferRelativeResize="0"/>
          <p:nvPr/>
        </p:nvPicPr>
        <p:blipFill>
          <a:blip r:embed="rId3">
            <a:alphaModFix/>
          </a:blip>
          <a:stretch>
            <a:fillRect/>
          </a:stretch>
        </p:blipFill>
        <p:spPr>
          <a:xfrm>
            <a:off x="1567763" y="1095050"/>
            <a:ext cx="6008483" cy="384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idx="1" type="body"/>
          </p:nvPr>
        </p:nvSpPr>
        <p:spPr>
          <a:xfrm>
            <a:off x="479750" y="1567550"/>
            <a:ext cx="8415300" cy="3324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417"/>
          </a:p>
          <a:p>
            <a:pPr indent="-342900" lvl="0" marL="457200" rtl="0" algn="l">
              <a:spcBef>
                <a:spcPts val="1200"/>
              </a:spcBef>
              <a:spcAft>
                <a:spcPts val="0"/>
              </a:spcAft>
              <a:buSzPts val="1800"/>
              <a:buChar char="-"/>
            </a:pPr>
            <a:r>
              <a:rPr lang="it" sz="1800"/>
              <a:t>Table recognition</a:t>
            </a:r>
            <a:endParaRPr sz="1800"/>
          </a:p>
          <a:p>
            <a:pPr indent="-342900" lvl="0" marL="457200" rtl="0" algn="l">
              <a:spcBef>
                <a:spcPts val="0"/>
              </a:spcBef>
              <a:spcAft>
                <a:spcPts val="0"/>
              </a:spcAft>
              <a:buSzPts val="1800"/>
              <a:buChar char="-"/>
            </a:pPr>
            <a:r>
              <a:rPr lang="it" sz="1800"/>
              <a:t>Search of footnotes</a:t>
            </a:r>
            <a:endParaRPr sz="1800"/>
          </a:p>
          <a:p>
            <a:pPr indent="-342900" lvl="0" marL="457200" rtl="0" algn="l">
              <a:spcBef>
                <a:spcPts val="0"/>
              </a:spcBef>
              <a:spcAft>
                <a:spcPts val="0"/>
              </a:spcAft>
              <a:buSzPts val="1800"/>
              <a:buChar char="-"/>
            </a:pPr>
            <a:r>
              <a:rPr lang="it" sz="1800"/>
              <a:t>Heterogeneous document structure</a:t>
            </a:r>
            <a:endParaRPr sz="1800"/>
          </a:p>
          <a:p>
            <a:pPr indent="-342900" lvl="0" marL="457200" rtl="0" algn="l">
              <a:spcBef>
                <a:spcPts val="0"/>
              </a:spcBef>
              <a:spcAft>
                <a:spcPts val="0"/>
              </a:spcAft>
              <a:buSzPts val="1800"/>
              <a:buChar char="-"/>
            </a:pPr>
            <a:r>
              <a:rPr lang="it" sz="1800"/>
              <a:t>Presence of images or graphics</a:t>
            </a:r>
            <a:endParaRPr sz="1800"/>
          </a:p>
          <a:p>
            <a:pPr indent="0" lvl="0" marL="0" rtl="0" algn="l">
              <a:spcBef>
                <a:spcPts val="1200"/>
              </a:spcBef>
              <a:spcAft>
                <a:spcPts val="1200"/>
              </a:spcAft>
              <a:buNone/>
            </a:pPr>
            <a:r>
              <a:t/>
            </a:r>
            <a:endParaRPr/>
          </a:p>
        </p:txBody>
      </p:sp>
      <p:sp>
        <p:nvSpPr>
          <p:cNvPr id="249" name="Google Shape;249;p28"/>
          <p:cNvSpPr txBox="1"/>
          <p:nvPr>
            <p:ph type="title"/>
          </p:nvPr>
        </p:nvSpPr>
        <p:spPr>
          <a:xfrm>
            <a:off x="11679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3200"/>
              <a:t>Challenges</a:t>
            </a:r>
            <a:endParaRPr sz="3200"/>
          </a:p>
        </p:txBody>
      </p:sp>
      <p:sp>
        <p:nvSpPr>
          <p:cNvPr id="250" name="Google Shape;25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What we have learned</a:t>
            </a:r>
            <a:endParaRPr/>
          </a:p>
        </p:txBody>
      </p:sp>
      <p:sp>
        <p:nvSpPr>
          <p:cNvPr id="256" name="Google Shape;25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SzPts val="1800"/>
              <a:buChar char="●"/>
            </a:pPr>
            <a:r>
              <a:rPr lang="it" sz="1800"/>
              <a:t>Learn how to use XPath extensively as a tool for extracting data with precise patterns within HTML code.</a:t>
            </a:r>
            <a:endParaRPr sz="1800"/>
          </a:p>
          <a:p>
            <a:pPr indent="-342900" lvl="0" marL="457200" marR="0" rtl="0" algn="l">
              <a:lnSpc>
                <a:spcPct val="115000"/>
              </a:lnSpc>
              <a:spcBef>
                <a:spcPts val="0"/>
              </a:spcBef>
              <a:spcAft>
                <a:spcPts val="0"/>
              </a:spcAft>
              <a:buSzPts val="1800"/>
              <a:buChar char="●"/>
            </a:pPr>
            <a:r>
              <a:rPr lang="it" sz="1800"/>
              <a:t>Cleaning data for easy visualization</a:t>
            </a:r>
            <a:endParaRPr sz="1350">
              <a:solidFill>
                <a:srgbClr val="3C4043"/>
              </a:solidFill>
              <a:highlight>
                <a:srgbClr val="F5F5F5"/>
              </a:highlight>
              <a:latin typeface="Roboto"/>
              <a:ea typeface="Roboto"/>
              <a:cs typeface="Roboto"/>
              <a:sym typeface="Roboto"/>
            </a:endParaRPr>
          </a:p>
          <a:p>
            <a:pPr indent="0" lvl="0" marL="457200" rtl="0" algn="l">
              <a:spcBef>
                <a:spcPts val="1200"/>
              </a:spcBef>
              <a:spcAft>
                <a:spcPts val="1200"/>
              </a:spcAft>
              <a:buNone/>
            </a:pPr>
            <a:r>
              <a:t/>
            </a:r>
            <a:endParaRPr/>
          </a:p>
        </p:txBody>
      </p:sp>
      <p:sp>
        <p:nvSpPr>
          <p:cNvPr id="257" name="Google Shape;25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idx="1" type="body"/>
          </p:nvPr>
        </p:nvSpPr>
        <p:spPr>
          <a:xfrm>
            <a:off x="1245150" y="2069700"/>
            <a:ext cx="6653700" cy="1004100"/>
          </a:xfrm>
          <a:prstGeom prst="rect">
            <a:avLst/>
          </a:prstGeom>
        </p:spPr>
        <p:txBody>
          <a:bodyPr anchorCtr="0" anchor="t" bIns="91425" lIns="91425" spcFirstLastPara="1" rIns="91425" wrap="square" tIns="91425">
            <a:normAutofit lnSpcReduction="20000"/>
          </a:bodyPr>
          <a:lstStyle/>
          <a:p>
            <a:pPr indent="0" lvl="0" marL="0" marR="0" rtl="0" algn="ctr">
              <a:lnSpc>
                <a:spcPct val="115000"/>
              </a:lnSpc>
              <a:spcBef>
                <a:spcPts val="1200"/>
              </a:spcBef>
              <a:spcAft>
                <a:spcPts val="0"/>
              </a:spcAft>
              <a:buNone/>
            </a:pPr>
            <a:r>
              <a:rPr lang="it" sz="3300">
                <a:solidFill>
                  <a:srgbClr val="FF0000"/>
                </a:solidFill>
              </a:rPr>
              <a:t>Thank you for your Attention</a:t>
            </a:r>
            <a:endParaRPr sz="2850">
              <a:solidFill>
                <a:srgbClr val="FF0000"/>
              </a:solidFill>
              <a:highlight>
                <a:srgbClr val="F5F5F5"/>
              </a:highlight>
              <a:latin typeface="Roboto"/>
              <a:ea typeface="Roboto"/>
              <a:cs typeface="Roboto"/>
              <a:sym typeface="Roboto"/>
            </a:endParaRPr>
          </a:p>
          <a:p>
            <a:pPr indent="0" lvl="0" marL="457200" rtl="0" algn="l">
              <a:spcBef>
                <a:spcPts val="1200"/>
              </a:spcBef>
              <a:spcAft>
                <a:spcPts val="1200"/>
              </a:spcAft>
              <a:buNone/>
            </a:pPr>
            <a:r>
              <a:t/>
            </a:r>
            <a:endParaRPr/>
          </a:p>
        </p:txBody>
      </p:sp>
      <p:sp>
        <p:nvSpPr>
          <p:cNvPr id="263" name="Google Shape;26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4" name="Google Shape;264;p30"/>
          <p:cNvSpPr txBox="1"/>
          <p:nvPr>
            <p:ph idx="4294967295" type="subTitle"/>
          </p:nvPr>
        </p:nvSpPr>
        <p:spPr>
          <a:xfrm>
            <a:off x="1744650" y="3073800"/>
            <a:ext cx="5654700" cy="17424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it" sz="2699"/>
              <a:t>TOPIC</a:t>
            </a:r>
            <a:r>
              <a:rPr b="1" lang="it" sz="2699"/>
              <a:t>: Speech Recognition</a:t>
            </a:r>
            <a:endParaRPr sz="2699"/>
          </a:p>
          <a:p>
            <a:pPr indent="0" lvl="0" marL="0" rtl="0" algn="l">
              <a:spcBef>
                <a:spcPts val="1200"/>
              </a:spcBef>
              <a:spcAft>
                <a:spcPts val="0"/>
              </a:spcAft>
              <a:buNone/>
            </a:pPr>
            <a:r>
              <a:rPr lang="it" sz="2699"/>
              <a:t>TEAM:  </a:t>
            </a:r>
            <a:r>
              <a:rPr b="1" lang="it" sz="2699"/>
              <a:t>Data Hunters</a:t>
            </a:r>
            <a:endParaRPr b="1" sz="2699"/>
          </a:p>
          <a:p>
            <a:pPr indent="0" lvl="0" marL="0" marR="0" rtl="0" algn="l">
              <a:lnSpc>
                <a:spcPct val="100000"/>
              </a:lnSpc>
              <a:spcBef>
                <a:spcPts val="1200"/>
              </a:spcBef>
              <a:spcAft>
                <a:spcPts val="0"/>
              </a:spcAft>
              <a:buNone/>
            </a:pPr>
            <a:r>
              <a:rPr lang="it" sz="2699"/>
              <a:t>Members</a:t>
            </a:r>
            <a:r>
              <a:rPr b="1" lang="it" sz="2699"/>
              <a:t>:</a:t>
            </a:r>
            <a:endParaRPr sz="2699"/>
          </a:p>
          <a:p>
            <a:pPr indent="-310036" lvl="0" marL="457200" rtl="0" algn="l">
              <a:spcBef>
                <a:spcPts val="0"/>
              </a:spcBef>
              <a:spcAft>
                <a:spcPts val="0"/>
              </a:spcAft>
              <a:buSzPct val="100000"/>
              <a:buChar char="●"/>
            </a:pPr>
            <a:r>
              <a:rPr b="1" lang="it" sz="2699"/>
              <a:t>Luca Borrelli</a:t>
            </a:r>
            <a:endParaRPr b="1" sz="2699"/>
          </a:p>
          <a:p>
            <a:pPr indent="-310036" lvl="0" marL="457200" rtl="0" algn="l">
              <a:spcBef>
                <a:spcPts val="0"/>
              </a:spcBef>
              <a:spcAft>
                <a:spcPts val="0"/>
              </a:spcAft>
              <a:buSzPct val="100000"/>
              <a:buChar char="●"/>
            </a:pPr>
            <a:r>
              <a:rPr b="1" lang="it" sz="2699"/>
              <a:t>Rainer Cabral Ilao</a:t>
            </a:r>
            <a:endParaRPr b="1" sz="2699"/>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Homework Objectives</a:t>
            </a:r>
            <a:endParaRPr/>
          </a:p>
        </p:txBody>
      </p:sp>
      <p:sp>
        <p:nvSpPr>
          <p:cNvPr id="142" name="Google Shape;142;p14"/>
          <p:cNvSpPr txBox="1"/>
          <p:nvPr>
            <p:ph idx="1" type="body"/>
          </p:nvPr>
        </p:nvSpPr>
        <p:spPr>
          <a:xfrm>
            <a:off x="377500" y="1567550"/>
            <a:ext cx="8305200" cy="3214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t" sz="1413"/>
              <a:t>Learn to extract relevant data from scientific sources in Computer Science, focusing on data organization and cleanliness for effective use.</a:t>
            </a:r>
            <a:br>
              <a:rPr lang="it" sz="1413"/>
            </a:br>
            <a:r>
              <a:rPr lang="it" sz="1413"/>
              <a:t>Consolidate techniques for data extraction from HTML using XPath.</a:t>
            </a:r>
            <a:endParaRPr sz="1413"/>
          </a:p>
          <a:p>
            <a:pPr indent="0" lvl="0" marL="0" rtl="0" algn="l">
              <a:spcBef>
                <a:spcPts val="1200"/>
              </a:spcBef>
              <a:spcAft>
                <a:spcPts val="0"/>
              </a:spcAft>
              <a:buNone/>
            </a:pPr>
            <a:r>
              <a:rPr lang="it" sz="1413"/>
              <a:t>Phases</a:t>
            </a:r>
            <a:endParaRPr sz="1413"/>
          </a:p>
          <a:p>
            <a:pPr indent="-318368" lvl="0" marL="457200" rtl="0" algn="l">
              <a:spcBef>
                <a:spcPts val="1200"/>
              </a:spcBef>
              <a:spcAft>
                <a:spcPts val="0"/>
              </a:spcAft>
              <a:buSzPts val="1414"/>
              <a:buAutoNum type="arabicPeriod"/>
            </a:pPr>
            <a:r>
              <a:rPr b="1" lang="it" sz="1413"/>
              <a:t>Download and Clean Papers</a:t>
            </a:r>
            <a:r>
              <a:rPr lang="it" sz="1413"/>
              <a:t>: Acquire 498 HTML articles for data extraction.</a:t>
            </a:r>
            <a:endParaRPr sz="1413"/>
          </a:p>
          <a:p>
            <a:pPr indent="-318368" lvl="0" marL="457200" rtl="0" algn="l">
              <a:spcBef>
                <a:spcPts val="0"/>
              </a:spcBef>
              <a:spcAft>
                <a:spcPts val="0"/>
              </a:spcAft>
              <a:buSzPts val="1414"/>
              <a:buAutoNum type="arabicPeriod"/>
            </a:pPr>
            <a:r>
              <a:rPr b="1" lang="it" sz="1413"/>
              <a:t>Extract and Organize Data</a:t>
            </a:r>
            <a:r>
              <a:rPr lang="it" sz="1413"/>
              <a:t>: Extract key information and format it into structured JSON for analysis.</a:t>
            </a:r>
            <a:endParaRPr sz="1413"/>
          </a:p>
          <a:p>
            <a:pPr indent="-318368" lvl="0" marL="457200" rtl="0" algn="l">
              <a:spcBef>
                <a:spcPts val="0"/>
              </a:spcBef>
              <a:spcAft>
                <a:spcPts val="0"/>
              </a:spcAft>
              <a:buSzPts val="1414"/>
              <a:buAutoNum type="arabicPeriod"/>
            </a:pPr>
            <a:r>
              <a:rPr b="1" lang="it" sz="1413"/>
              <a:t>Analysis</a:t>
            </a:r>
            <a:r>
              <a:rPr lang="it" sz="1413"/>
              <a:t>: quality of phase 2</a:t>
            </a:r>
            <a:endParaRPr sz="1413"/>
          </a:p>
          <a:p>
            <a:pPr indent="0" lvl="0" marL="0" marR="0" rtl="0" algn="l">
              <a:lnSpc>
                <a:spcPct val="115000"/>
              </a:lnSpc>
              <a:spcBef>
                <a:spcPts val="1200"/>
              </a:spcBef>
              <a:spcAft>
                <a:spcPts val="1200"/>
              </a:spcAft>
              <a:buNone/>
            </a:pPr>
            <a:r>
              <a:t/>
            </a:r>
            <a:endParaRPr sz="1013"/>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1.1: Download of Search Pages</a:t>
            </a:r>
            <a:endParaRPr/>
          </a:p>
        </p:txBody>
      </p:sp>
      <p:sp>
        <p:nvSpPr>
          <p:cNvPr id="149" name="Google Shape;149;p15"/>
          <p:cNvSpPr txBox="1"/>
          <p:nvPr>
            <p:ph idx="1" type="body"/>
          </p:nvPr>
        </p:nvSpPr>
        <p:spPr>
          <a:xfrm>
            <a:off x="6047950" y="1174825"/>
            <a:ext cx="2610900" cy="33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We utilized the internal search engine of arXiv for targeted research on the topic. </a:t>
            </a:r>
            <a:endParaRPr/>
          </a:p>
          <a:p>
            <a:pPr indent="0" lvl="0" marL="0" rtl="0" algn="l">
              <a:spcBef>
                <a:spcPts val="1200"/>
              </a:spcBef>
              <a:spcAft>
                <a:spcPts val="1200"/>
              </a:spcAft>
              <a:buNone/>
            </a:pPr>
            <a:r>
              <a:rPr lang="it"/>
              <a:t>This allowed us to obtain search pages containing links to relevant papers.</a:t>
            </a:r>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1" name="Google Shape;151;p15"/>
          <p:cNvPicPr preferRelativeResize="0"/>
          <p:nvPr/>
        </p:nvPicPr>
        <p:blipFill>
          <a:blip r:embed="rId3">
            <a:alphaModFix/>
          </a:blip>
          <a:stretch>
            <a:fillRect/>
          </a:stretch>
        </p:blipFill>
        <p:spPr>
          <a:xfrm>
            <a:off x="286100" y="1452375"/>
            <a:ext cx="5564775" cy="341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558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Phase 1.1: How to download a html page from Url?</a:t>
            </a:r>
            <a:endParaRPr/>
          </a:p>
        </p:txBody>
      </p:sp>
      <p:sp>
        <p:nvSpPr>
          <p:cNvPr id="157" name="Google Shape;157;p16"/>
          <p:cNvSpPr txBox="1"/>
          <p:nvPr>
            <p:ph idx="1" type="body"/>
          </p:nvPr>
        </p:nvSpPr>
        <p:spPr>
          <a:xfrm>
            <a:off x="1297500" y="3460450"/>
            <a:ext cx="7038900" cy="11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 automatically download the search pages from the links, we simply used the </a:t>
            </a:r>
            <a:r>
              <a:rPr lang="it" u="sng">
                <a:solidFill>
                  <a:srgbClr val="00FF00"/>
                </a:solidFill>
              </a:rPr>
              <a:t>requests</a:t>
            </a:r>
            <a:r>
              <a:rPr lang="it"/>
              <a:t> library, one of the most well-known for this task. </a:t>
            </a:r>
            <a:endParaRPr/>
          </a:p>
          <a:p>
            <a:pPr indent="0" lvl="0" marL="0" rtl="0" algn="l">
              <a:spcBef>
                <a:spcPts val="1200"/>
              </a:spcBef>
              <a:spcAft>
                <a:spcPts val="1200"/>
              </a:spcAft>
              <a:buNone/>
            </a:pPr>
            <a:r>
              <a:rPr lang="it"/>
              <a:t>We saved the HTML pages of the search results in the designated folder ‘searchPages.</a:t>
            </a:r>
            <a:endParaRPr/>
          </a:p>
        </p:txBody>
      </p:sp>
      <p:sp>
        <p:nvSpPr>
          <p:cNvPr id="158" name="Google Shape;15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9" name="Google Shape;159;p16"/>
          <p:cNvPicPr preferRelativeResize="0"/>
          <p:nvPr/>
        </p:nvPicPr>
        <p:blipFill>
          <a:blip r:embed="rId3">
            <a:alphaModFix/>
          </a:blip>
          <a:stretch>
            <a:fillRect/>
          </a:stretch>
        </p:blipFill>
        <p:spPr>
          <a:xfrm>
            <a:off x="2405200" y="1501647"/>
            <a:ext cx="4333599" cy="13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Phase </a:t>
            </a:r>
            <a:r>
              <a:rPr lang="it"/>
              <a:t>1.2: How to extract right links of papers from Search Pages?</a:t>
            </a:r>
            <a:endParaRPr/>
          </a:p>
        </p:txBody>
      </p:sp>
      <p:sp>
        <p:nvSpPr>
          <p:cNvPr id="165" name="Google Shape;165;p17"/>
          <p:cNvSpPr txBox="1"/>
          <p:nvPr>
            <p:ph idx="1" type="body"/>
          </p:nvPr>
        </p:nvSpPr>
        <p:spPr>
          <a:xfrm>
            <a:off x="432550" y="1567550"/>
            <a:ext cx="8415300" cy="309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t"/>
              <a:t>The next step involved the initial phase of data extraction from the 21 pages. </a:t>
            </a:r>
            <a:endParaRPr/>
          </a:p>
          <a:p>
            <a:pPr indent="0" lvl="0" marL="0" rtl="0" algn="l">
              <a:spcBef>
                <a:spcPts val="1200"/>
              </a:spcBef>
              <a:spcAft>
                <a:spcPts val="0"/>
              </a:spcAft>
              <a:buNone/>
            </a:pPr>
            <a:r>
              <a:rPr lang="it"/>
              <a:t>Using Python code, we retrieved the paper links from each search page with the following XPath query:</a:t>
            </a:r>
            <a:br>
              <a:rPr lang="it" sz="1100">
                <a:solidFill>
                  <a:srgbClr val="000000"/>
                </a:solidFill>
                <a:latin typeface="Arial"/>
                <a:ea typeface="Arial"/>
                <a:cs typeface="Arial"/>
                <a:sym typeface="Arial"/>
              </a:rPr>
            </a:br>
            <a:r>
              <a:rPr i="1" lang="it" sz="1100">
                <a:solidFill>
                  <a:srgbClr val="FFFFFF"/>
                </a:solidFill>
                <a:highlight>
                  <a:srgbClr val="4A86E8"/>
                </a:highlight>
                <a:latin typeface="Roboto Mono"/>
                <a:ea typeface="Roboto Mono"/>
                <a:cs typeface="Roboto Mono"/>
                <a:sym typeface="Roboto Mono"/>
              </a:rPr>
              <a:t>//ol[@class='breathe-horizontal']//li//div//p//a[contains(@href, 'abs')]</a:t>
            </a:r>
            <a:r>
              <a:rPr i="1" lang="it" sz="1100">
                <a:solidFill>
                  <a:srgbClr val="FFFFFF"/>
                </a:solidFill>
                <a:highlight>
                  <a:srgbClr val="4A86E8"/>
                </a:highlight>
                <a:latin typeface="Arial"/>
                <a:ea typeface="Arial"/>
                <a:cs typeface="Arial"/>
                <a:sym typeface="Arial"/>
              </a:rPr>
              <a:t>.</a:t>
            </a:r>
            <a:endParaRPr i="1" sz="1100">
              <a:solidFill>
                <a:srgbClr val="FFFFFF"/>
              </a:solidFill>
              <a:highlight>
                <a:srgbClr val="4A86E8"/>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rPr lang="it"/>
              <a:t>This extracted a set of URLs in the format:</a:t>
            </a:r>
            <a:br>
              <a:rPr lang="it" sz="1100">
                <a:solidFill>
                  <a:srgbClr val="000000"/>
                </a:solidFill>
                <a:latin typeface="Arial"/>
                <a:ea typeface="Arial"/>
                <a:cs typeface="Arial"/>
                <a:sym typeface="Arial"/>
              </a:rPr>
            </a:br>
            <a:r>
              <a:rPr i="1" lang="it" sz="1100">
                <a:solidFill>
                  <a:srgbClr val="FFFFFF"/>
                </a:solidFill>
                <a:highlight>
                  <a:srgbClr val="4A86E8"/>
                </a:highlight>
                <a:latin typeface="Roboto Mono"/>
                <a:ea typeface="Roboto Mono"/>
                <a:cs typeface="Roboto Mono"/>
                <a:sym typeface="Roboto Mono"/>
              </a:rPr>
              <a:t>https://arxiv.org/abs/2409.12156.</a:t>
            </a:r>
            <a:endParaRPr/>
          </a:p>
          <a:p>
            <a:pPr indent="0" lvl="0" marL="0" rtl="0" algn="l">
              <a:spcBef>
                <a:spcPts val="1200"/>
              </a:spcBef>
              <a:spcAft>
                <a:spcPts val="0"/>
              </a:spcAft>
              <a:buNone/>
            </a:pPr>
            <a:r>
              <a:rPr lang="it"/>
              <a:t>The Python code then modified each link by replacing the ‘x’ with a ‘5’ and saved the modified link to a text file, along with the corresponding code from the last portion of the link. </a:t>
            </a:r>
            <a:endParaRPr/>
          </a:p>
          <a:p>
            <a:pPr indent="0" lvl="0" marL="0" rtl="0" algn="l">
              <a:spcBef>
                <a:spcPts val="1200"/>
              </a:spcBef>
              <a:spcAft>
                <a:spcPts val="1200"/>
              </a:spcAft>
              <a:buNone/>
            </a:pPr>
            <a:r>
              <a:rPr lang="it"/>
              <a:t>The library used for the XPath expression was </a:t>
            </a:r>
            <a:r>
              <a:rPr lang="it" u="sng">
                <a:solidFill>
                  <a:srgbClr val="00FF00"/>
                </a:solidFill>
              </a:rPr>
              <a:t>BeautifulSoup</a:t>
            </a:r>
            <a:r>
              <a:rPr lang="it"/>
              <a:t>.</a:t>
            </a:r>
            <a:endParaRPr/>
          </a:p>
        </p:txBody>
      </p:sp>
      <p:sp>
        <p:nvSpPr>
          <p:cNvPr id="166" name="Google Shape;16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a:t>
            </a:r>
            <a:r>
              <a:rPr lang="it"/>
              <a:t>1.3: Download of Papers</a:t>
            </a:r>
            <a:endParaRPr/>
          </a:p>
        </p:txBody>
      </p:sp>
      <p:sp>
        <p:nvSpPr>
          <p:cNvPr id="172" name="Google Shape;172;p18"/>
          <p:cNvSpPr txBox="1"/>
          <p:nvPr>
            <p:ph idx="1" type="body"/>
          </p:nvPr>
        </p:nvSpPr>
        <p:spPr>
          <a:xfrm>
            <a:off x="132375" y="1661925"/>
            <a:ext cx="1944000" cy="31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From the text file, we downloaded all the papers for each URL into HTML files within the sources folder. </a:t>
            </a:r>
            <a:endParaRPr/>
          </a:p>
          <a:p>
            <a:pPr indent="0" lvl="0" marL="0" rtl="0" algn="l">
              <a:spcBef>
                <a:spcPts val="1200"/>
              </a:spcBef>
              <a:spcAft>
                <a:spcPts val="1200"/>
              </a:spcAft>
              <a:buNone/>
            </a:pPr>
            <a:r>
              <a:rPr lang="it"/>
              <a:t>We simply reused the same code used for the SearchPages.</a:t>
            </a:r>
            <a:endParaRPr/>
          </a:p>
        </p:txBody>
      </p:sp>
      <p:sp>
        <p:nvSpPr>
          <p:cNvPr id="173" name="Google Shape;1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4" name="Google Shape;174;p18"/>
          <p:cNvPicPr preferRelativeResize="0"/>
          <p:nvPr/>
        </p:nvPicPr>
        <p:blipFill>
          <a:blip r:embed="rId3">
            <a:alphaModFix/>
          </a:blip>
          <a:stretch>
            <a:fillRect/>
          </a:stretch>
        </p:blipFill>
        <p:spPr>
          <a:xfrm>
            <a:off x="2223450" y="1061725"/>
            <a:ext cx="6429225" cy="2807700"/>
          </a:xfrm>
          <a:prstGeom prst="rect">
            <a:avLst/>
          </a:prstGeom>
          <a:noFill/>
          <a:ln>
            <a:noFill/>
          </a:ln>
        </p:spPr>
      </p:pic>
      <p:sp>
        <p:nvSpPr>
          <p:cNvPr id="175" name="Google Shape;175;p18"/>
          <p:cNvSpPr txBox="1"/>
          <p:nvPr>
            <p:ph idx="1" type="body"/>
          </p:nvPr>
        </p:nvSpPr>
        <p:spPr>
          <a:xfrm>
            <a:off x="4723163" y="3929925"/>
            <a:ext cx="1429800" cy="35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i="1" lang="it"/>
              <a:t>Example of html page</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a:t>
            </a:r>
            <a:r>
              <a:rPr lang="it"/>
              <a:t>1.4: </a:t>
            </a:r>
            <a:r>
              <a:rPr b="1" lang="it">
                <a:solidFill>
                  <a:srgbClr val="FF0000"/>
                </a:solidFill>
              </a:rPr>
              <a:t>Problems </a:t>
            </a:r>
            <a:r>
              <a:rPr lang="it"/>
              <a:t>of Phase 1.3</a:t>
            </a:r>
            <a:endParaRPr/>
          </a:p>
        </p:txBody>
      </p:sp>
      <p:sp>
        <p:nvSpPr>
          <p:cNvPr id="181" name="Google Shape;181;p19"/>
          <p:cNvSpPr txBox="1"/>
          <p:nvPr>
            <p:ph idx="1" type="body"/>
          </p:nvPr>
        </p:nvSpPr>
        <p:spPr>
          <a:xfrm>
            <a:off x="1297500" y="1449575"/>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t" sz="1500"/>
              <a:t>During the download, we faced three main issues:</a:t>
            </a:r>
            <a:endParaRPr sz="1500"/>
          </a:p>
          <a:p>
            <a:pPr indent="-323850" lvl="0" marL="457200" rtl="0" algn="l">
              <a:spcBef>
                <a:spcPts val="1200"/>
              </a:spcBef>
              <a:spcAft>
                <a:spcPts val="0"/>
              </a:spcAft>
              <a:buSzPts val="1500"/>
              <a:buAutoNum type="arabicPeriod"/>
            </a:pPr>
            <a:r>
              <a:rPr lang="it" sz="1500"/>
              <a:t>The server at</a:t>
            </a:r>
            <a:r>
              <a:rPr lang="it" sz="1500">
                <a:uFill>
                  <a:noFill/>
                </a:uFill>
                <a:hlinkClick r:id="rId3"/>
              </a:rPr>
              <a:t> </a:t>
            </a:r>
            <a:r>
              <a:rPr lang="it" sz="1500" u="sng">
                <a:solidFill>
                  <a:schemeClr val="hlink"/>
                </a:solidFill>
                <a:hlinkClick r:id="rId4"/>
              </a:rPr>
              <a:t>https://arxiv.org/</a:t>
            </a:r>
            <a:r>
              <a:rPr lang="it" sz="1500"/>
              <a:t> sometimes rejected our requests, leading to only 595 papers downloaded instead of 1,000.</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it" sz="1500"/>
              <a:t>Not all HTML pages were actual papers; some were previews instead.</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it" sz="1500"/>
              <a:t>Some pages were corrupted or empty, causing script execution problems.</a:t>
            </a:r>
            <a:endParaRPr sz="1500"/>
          </a:p>
        </p:txBody>
      </p:sp>
      <p:sp>
        <p:nvSpPr>
          <p:cNvPr id="182" name="Google Shape;18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Phase 1.4: How to </a:t>
            </a:r>
            <a:r>
              <a:rPr b="1" lang="it">
                <a:solidFill>
                  <a:srgbClr val="00FF00"/>
                </a:solidFill>
              </a:rPr>
              <a:t>resolve </a:t>
            </a:r>
            <a:r>
              <a:rPr lang="it"/>
              <a:t>Problem 2?</a:t>
            </a:r>
            <a:endParaRPr/>
          </a:p>
        </p:txBody>
      </p:sp>
      <p:sp>
        <p:nvSpPr>
          <p:cNvPr id="188" name="Google Shape;188;p20"/>
          <p:cNvSpPr txBox="1"/>
          <p:nvPr>
            <p:ph idx="1" type="body"/>
          </p:nvPr>
        </p:nvSpPr>
        <p:spPr>
          <a:xfrm>
            <a:off x="479750" y="3381800"/>
            <a:ext cx="7424100" cy="13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 remove HTML files that were previews of the papers, we checked each file for a specific tag thanks to xPath expression. </a:t>
            </a:r>
            <a:endParaRPr/>
          </a:p>
          <a:p>
            <a:pPr indent="0" lvl="0" marL="0" rtl="0" algn="l">
              <a:spcBef>
                <a:spcPts val="1200"/>
              </a:spcBef>
              <a:spcAft>
                <a:spcPts val="0"/>
              </a:spcAft>
              <a:buNone/>
            </a:pPr>
            <a:r>
              <a:rPr lang="it"/>
              <a:t>Using a Python script, we deleted those files, leaving only the actual papers. </a:t>
            </a:r>
            <a:endParaRPr/>
          </a:p>
          <a:p>
            <a:pPr indent="0" lvl="0" marL="0" rtl="0" algn="l">
              <a:spcBef>
                <a:spcPts val="1200"/>
              </a:spcBef>
              <a:spcAft>
                <a:spcPts val="1200"/>
              </a:spcAft>
              <a:buNone/>
            </a:pPr>
            <a:r>
              <a:rPr lang="it"/>
              <a:t>After this process, the number of valid papers decreased from 595 to </a:t>
            </a:r>
            <a:r>
              <a:rPr b="1" i="1" lang="it" u="sng">
                <a:solidFill>
                  <a:srgbClr val="FF0000"/>
                </a:solidFill>
              </a:rPr>
              <a:t>498 papers.</a:t>
            </a:r>
            <a:endParaRPr b="1" i="1" u="sng">
              <a:solidFill>
                <a:srgbClr val="FF0000"/>
              </a:solidFill>
            </a:endParaRPr>
          </a:p>
        </p:txBody>
      </p:sp>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0" name="Google Shape;190;p20"/>
          <p:cNvPicPr preferRelativeResize="0"/>
          <p:nvPr/>
        </p:nvPicPr>
        <p:blipFill>
          <a:blip r:embed="rId3">
            <a:alphaModFix/>
          </a:blip>
          <a:stretch>
            <a:fillRect/>
          </a:stretch>
        </p:blipFill>
        <p:spPr>
          <a:xfrm>
            <a:off x="2399375" y="1480900"/>
            <a:ext cx="3970050" cy="167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Phase 2: How to extract right data from sources?</a:t>
            </a:r>
            <a:endParaRPr/>
          </a:p>
        </p:txBody>
      </p:sp>
      <p:sp>
        <p:nvSpPr>
          <p:cNvPr id="196" name="Google Shape;196;p21"/>
          <p:cNvSpPr txBox="1"/>
          <p:nvPr>
            <p:ph idx="1" type="body"/>
          </p:nvPr>
        </p:nvSpPr>
        <p:spPr>
          <a:xfrm>
            <a:off x="487600" y="3366075"/>
            <a:ext cx="7848900" cy="14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 extract the required data from each paper, we utilized specific XPath queries with the </a:t>
            </a:r>
            <a:r>
              <a:rPr lang="it">
                <a:solidFill>
                  <a:srgbClr val="00FF00"/>
                </a:solidFill>
              </a:rPr>
              <a:t>lxml </a:t>
            </a:r>
            <a:r>
              <a:rPr lang="it"/>
              <a:t>library. </a:t>
            </a:r>
            <a:endParaRPr/>
          </a:p>
          <a:p>
            <a:pPr indent="0" lvl="0" marL="0" rtl="0" algn="l">
              <a:spcBef>
                <a:spcPts val="1200"/>
              </a:spcBef>
              <a:spcAft>
                <a:spcPts val="0"/>
              </a:spcAft>
              <a:buNone/>
            </a:pPr>
            <a:r>
              <a:rPr lang="it"/>
              <a:t>The selection of these queries was based on analyzing the HTML structure of the papers, which were generally similar. </a:t>
            </a:r>
            <a:endParaRPr/>
          </a:p>
          <a:p>
            <a:pPr indent="0" lvl="0" marL="0" rtl="0" algn="l">
              <a:spcBef>
                <a:spcPts val="1200"/>
              </a:spcBef>
              <a:spcAft>
                <a:spcPts val="1200"/>
              </a:spcAft>
              <a:buNone/>
            </a:pPr>
            <a:r>
              <a:rPr lang="it"/>
              <a:t>We also used the </a:t>
            </a:r>
            <a:r>
              <a:rPr lang="it">
                <a:solidFill>
                  <a:srgbClr val="00FF00"/>
                </a:solidFill>
              </a:rPr>
              <a:t>json </a:t>
            </a:r>
            <a:r>
              <a:rPr lang="it"/>
              <a:t>library to manage and generate the JSON file for each paper.</a:t>
            </a:r>
            <a:endParaRPr/>
          </a:p>
        </p:txBody>
      </p:sp>
      <p:sp>
        <p:nvSpPr>
          <p:cNvPr id="197" name="Google Shape;19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8" name="Google Shape;198;p21"/>
          <p:cNvPicPr preferRelativeResize="0"/>
          <p:nvPr/>
        </p:nvPicPr>
        <p:blipFill>
          <a:blip r:embed="rId3">
            <a:alphaModFix/>
          </a:blip>
          <a:stretch>
            <a:fillRect/>
          </a:stretch>
        </p:blipFill>
        <p:spPr>
          <a:xfrm>
            <a:off x="1082650" y="1682575"/>
            <a:ext cx="6658805" cy="146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