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twitter.com/EltonStoneman" TargetMode="External"/><Relationship Id="rId4" Type="http://schemas.openxmlformats.org/officeDocument/2006/relationships/hyperlink" Target="https://www.youtube.com/watch?time_continue=2&amp;v=h4J8xQWlsQw" TargetMode="External"/><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youtu.be/h2B6mhDCw2o" TargetMode="External"/><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twitter.com/lukeb0nd" TargetMode="External"/><Relationship Id="rId4" Type="http://schemas.openxmlformats.org/officeDocument/2006/relationships/hyperlink" Target="https://twitter.com/controlplanio" TargetMode="External"/><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log.docker.com/2017/10/kubernetes-docker-platform-and-moby-project/" TargetMode="External"/><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docker.com/kubernetes" TargetMode="External"/><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blog.docker.com/2018/01/docker-mac-kubernetes/" TargetMode="External"/><Relationship Id="rId4" Type="http://schemas.openxmlformats.org/officeDocument/2006/relationships/hyperlink" Target="https://blog.docker.com/2018/01/docker-windows-desktop-now-kubernetes/" TargetMode="External"/><Relationship Id="rId5" Type="http://schemas.openxmlformats.org/officeDocument/2006/relationships/hyperlink" Target="https://blog.docker.com/2018/01/docker-ee-kubernetes/" TargetMode="External"/><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blog.docker.com/2018/02/docker-compose-kubernetes-docker-desktop/" TargetMode="External"/><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Docker Kubernetes Support</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What does it mean for you?</a:t>
            </a:r>
            <a:endParaRPr/>
          </a:p>
        </p:txBody>
      </p:sp>
      <p:pic>
        <p:nvPicPr>
          <p:cNvPr id="56" name="Shape 56"/>
          <p:cNvPicPr preferRelativeResize="0"/>
          <p:nvPr/>
        </p:nvPicPr>
        <p:blipFill>
          <a:blip r:embed="rId3">
            <a:alphaModFix/>
          </a:blip>
          <a:stretch>
            <a:fillRect/>
          </a:stretch>
        </p:blipFill>
        <p:spPr>
          <a:xfrm>
            <a:off x="52975" y="4705481"/>
            <a:ext cx="1491162" cy="386600"/>
          </a:xfrm>
          <a:prstGeom prst="rect">
            <a:avLst/>
          </a:prstGeom>
          <a:noFill/>
          <a:ln>
            <a:noFill/>
          </a:ln>
        </p:spPr>
      </p:pic>
      <p:pic>
        <p:nvPicPr>
          <p:cNvPr id="57" name="Shape 57"/>
          <p:cNvPicPr preferRelativeResize="0"/>
          <p:nvPr/>
        </p:nvPicPr>
        <p:blipFill>
          <a:blip r:embed="rId4">
            <a:alphaModFix/>
          </a:blip>
          <a:stretch>
            <a:fillRect/>
          </a:stretch>
        </p:blipFill>
        <p:spPr>
          <a:xfrm>
            <a:off x="7794186" y="4719931"/>
            <a:ext cx="1349814" cy="357700"/>
          </a:xfrm>
          <a:prstGeom prst="rect">
            <a:avLst/>
          </a:prstGeom>
          <a:noFill/>
          <a:ln>
            <a:noFill/>
          </a:ln>
        </p:spPr>
      </p:pic>
      <p:grpSp>
        <p:nvGrpSpPr>
          <p:cNvPr id="58" name="Shape 58"/>
          <p:cNvGrpSpPr/>
          <p:nvPr/>
        </p:nvGrpSpPr>
        <p:grpSpPr>
          <a:xfrm>
            <a:off x="3741988" y="4732121"/>
            <a:ext cx="1660023" cy="333319"/>
            <a:chOff x="4009479" y="4761713"/>
            <a:chExt cx="1660023" cy="333319"/>
          </a:xfrm>
        </p:grpSpPr>
        <p:pic>
          <p:nvPicPr>
            <p:cNvPr id="59" name="Shape 59"/>
            <p:cNvPicPr preferRelativeResize="0"/>
            <p:nvPr/>
          </p:nvPicPr>
          <p:blipFill>
            <a:blip r:embed="rId5">
              <a:alphaModFix/>
            </a:blip>
            <a:stretch>
              <a:fillRect/>
            </a:stretch>
          </p:blipFill>
          <p:spPr>
            <a:xfrm>
              <a:off x="4009479" y="4761713"/>
              <a:ext cx="417397" cy="323700"/>
            </a:xfrm>
            <a:prstGeom prst="rect">
              <a:avLst/>
            </a:prstGeom>
            <a:noFill/>
            <a:ln>
              <a:noFill/>
            </a:ln>
          </p:spPr>
        </p:pic>
        <p:sp>
          <p:nvSpPr>
            <p:cNvPr id="60" name="Shape 60"/>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I’m a Developer; what can I do with it?</a:t>
            </a:r>
            <a:endParaRPr/>
          </a:p>
        </p:txBody>
      </p:sp>
      <p:sp>
        <p:nvSpPr>
          <p:cNvPr id="155" name="Shape 155"/>
          <p:cNvSpPr/>
          <p:nvPr/>
        </p:nvSpPr>
        <p:spPr>
          <a:xfrm>
            <a:off x="828350" y="1724125"/>
            <a:ext cx="5870700" cy="275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txBox="1"/>
          <p:nvPr>
            <p:ph idx="1" type="body"/>
          </p:nvPr>
        </p:nvSpPr>
        <p:spPr>
          <a:xfrm>
            <a:off x="311700" y="1152475"/>
            <a:ext cx="8520600" cy="3027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This has created Kubernetes resources under the hood</a:t>
            </a:r>
            <a:r>
              <a:rPr lang="en-GB"/>
              <a:t>:</a:t>
            </a:r>
            <a:endParaRPr/>
          </a:p>
          <a:p>
            <a:pPr indent="0" lvl="0" marL="457200" rtl="0">
              <a:spcBef>
                <a:spcPts val="1600"/>
              </a:spcBef>
              <a:spcAft>
                <a:spcPts val="1600"/>
              </a:spcAft>
              <a:buNone/>
            </a:pPr>
            <a:r>
              <a:rPr lang="en-GB" sz="600">
                <a:latin typeface="Courier New"/>
                <a:ea typeface="Courier New"/>
                <a:cs typeface="Courier New"/>
                <a:sym typeface="Courier New"/>
              </a:rPr>
              <a:t>$ kubectl get deployment</a:t>
            </a:r>
            <a:br>
              <a:rPr lang="en-GB" sz="600">
                <a:latin typeface="Courier New"/>
                <a:ea typeface="Courier New"/>
                <a:cs typeface="Courier New"/>
                <a:sym typeface="Courier New"/>
              </a:rPr>
            </a:br>
            <a:r>
              <a:rPr lang="en-GB" sz="600">
                <a:latin typeface="Courier New"/>
                <a:ea typeface="Courier New"/>
                <a:cs typeface="Courier New"/>
                <a:sym typeface="Courier New"/>
              </a:rPr>
              <a:t>NAME      DESIRED   CURRENT   UP-TO-DATE   AVAILABLE   AGE</a:t>
            </a:r>
            <a:br>
              <a:rPr lang="en-GB" sz="600">
                <a:latin typeface="Courier New"/>
                <a:ea typeface="Courier New"/>
                <a:cs typeface="Courier New"/>
                <a:sym typeface="Courier New"/>
              </a:rPr>
            </a:br>
            <a:r>
              <a:rPr lang="en-GB" sz="600">
                <a:latin typeface="Courier New"/>
                <a:ea typeface="Courier New"/>
                <a:cs typeface="Courier New"/>
                <a:sym typeface="Courier New"/>
              </a:rPr>
              <a:t>db        1         1         1            1           2m</a:t>
            </a:r>
            <a:br>
              <a:rPr lang="en-GB" sz="600">
                <a:latin typeface="Courier New"/>
                <a:ea typeface="Courier New"/>
                <a:cs typeface="Courier New"/>
                <a:sym typeface="Courier New"/>
              </a:rPr>
            </a:br>
            <a:r>
              <a:rPr lang="en-GB" sz="600">
                <a:latin typeface="Courier New"/>
                <a:ea typeface="Courier New"/>
                <a:cs typeface="Courier New"/>
                <a:sym typeface="Courier New"/>
              </a:rPr>
              <a:t>web       1         1         1            1           2m</a:t>
            </a:r>
            <a:br>
              <a:rPr lang="en-GB" sz="600">
                <a:latin typeface="Courier New"/>
                <a:ea typeface="Courier New"/>
                <a:cs typeface="Courier New"/>
                <a:sym typeface="Courier New"/>
              </a:rPr>
            </a:br>
            <a:r>
              <a:rPr lang="en-GB" sz="600">
                <a:latin typeface="Courier New"/>
                <a:ea typeface="Courier New"/>
                <a:cs typeface="Courier New"/>
                <a:sym typeface="Courier New"/>
              </a:rPr>
              <a:t>words     5         5         5            5           2m</a:t>
            </a:r>
            <a:br>
              <a:rPr lang="en-GB" sz="600">
                <a:latin typeface="Courier New"/>
                <a:ea typeface="Courier New"/>
                <a:cs typeface="Courier New"/>
                <a:sym typeface="Courier New"/>
              </a:rPr>
            </a:br>
            <a:br>
              <a:rPr lang="en-GB" sz="600">
                <a:latin typeface="Courier New"/>
                <a:ea typeface="Courier New"/>
                <a:cs typeface="Courier New"/>
                <a:sym typeface="Courier New"/>
              </a:rPr>
            </a:br>
            <a:r>
              <a:rPr lang="en-GB" sz="600">
                <a:latin typeface="Courier New"/>
                <a:ea typeface="Courier New"/>
                <a:cs typeface="Courier New"/>
                <a:sym typeface="Courier New"/>
              </a:rPr>
              <a:t>$ kubectl get pods</a:t>
            </a:r>
            <a:br>
              <a:rPr lang="en-GB" sz="600">
                <a:latin typeface="Courier New"/>
                <a:ea typeface="Courier New"/>
                <a:cs typeface="Courier New"/>
                <a:sym typeface="Courier New"/>
              </a:rPr>
            </a:br>
            <a:r>
              <a:rPr lang="en-GB" sz="600">
                <a:latin typeface="Courier New"/>
                <a:ea typeface="Courier New"/>
                <a:cs typeface="Courier New"/>
                <a:sym typeface="Courier New"/>
              </a:rPr>
              <a:t>NAME                     READY     STATUS    RESTARTS   AGE</a:t>
            </a:r>
            <a:br>
              <a:rPr lang="en-GB" sz="600">
                <a:latin typeface="Courier New"/>
                <a:ea typeface="Courier New"/>
                <a:cs typeface="Courier New"/>
                <a:sym typeface="Courier New"/>
              </a:rPr>
            </a:br>
            <a:r>
              <a:rPr lang="en-GB" sz="600">
                <a:latin typeface="Courier New"/>
                <a:ea typeface="Courier New"/>
                <a:cs typeface="Courier New"/>
                <a:sym typeface="Courier New"/>
              </a:rPr>
              <a:t>db-5489494997-2krr2      1/1       Running   0          2m</a:t>
            </a:r>
            <a:br>
              <a:rPr lang="en-GB" sz="600">
                <a:latin typeface="Courier New"/>
                <a:ea typeface="Courier New"/>
                <a:cs typeface="Courier New"/>
                <a:sym typeface="Courier New"/>
              </a:rPr>
            </a:br>
            <a:r>
              <a:rPr lang="en-GB" sz="600">
                <a:latin typeface="Courier New"/>
                <a:ea typeface="Courier New"/>
                <a:cs typeface="Courier New"/>
                <a:sym typeface="Courier New"/>
              </a:rPr>
              <a:t>web-dd5755876-dhnkh      1/1       Running   0          2m</a:t>
            </a:r>
            <a:br>
              <a:rPr lang="en-GB" sz="600">
                <a:latin typeface="Courier New"/>
                <a:ea typeface="Courier New"/>
                <a:cs typeface="Courier New"/>
                <a:sym typeface="Courier New"/>
              </a:rPr>
            </a:br>
            <a:r>
              <a:rPr lang="en-GB" sz="600">
                <a:latin typeface="Courier New"/>
                <a:ea typeface="Courier New"/>
                <a:cs typeface="Courier New"/>
                <a:sym typeface="Courier New"/>
              </a:rPr>
              <a:t>words-86645d96b7-8whpw   1/1       Running   0          2m</a:t>
            </a:r>
            <a:br>
              <a:rPr lang="en-GB" sz="600">
                <a:latin typeface="Courier New"/>
                <a:ea typeface="Courier New"/>
                <a:cs typeface="Courier New"/>
                <a:sym typeface="Courier New"/>
              </a:rPr>
            </a:br>
            <a:r>
              <a:rPr lang="en-GB" sz="600">
                <a:latin typeface="Courier New"/>
                <a:ea typeface="Courier New"/>
                <a:cs typeface="Courier New"/>
                <a:sym typeface="Courier New"/>
              </a:rPr>
              <a:t>words-86645d96b7-dqwxp   1/1       Running   0          2m</a:t>
            </a:r>
            <a:br>
              <a:rPr lang="en-GB" sz="600">
                <a:latin typeface="Courier New"/>
                <a:ea typeface="Courier New"/>
                <a:cs typeface="Courier New"/>
                <a:sym typeface="Courier New"/>
              </a:rPr>
            </a:br>
            <a:r>
              <a:rPr lang="en-GB" sz="600">
                <a:latin typeface="Courier New"/>
                <a:ea typeface="Courier New"/>
                <a:cs typeface="Courier New"/>
                <a:sym typeface="Courier New"/>
              </a:rPr>
              <a:t>words-86645d96b7-nxgbb   1/1       Running   0          2m</a:t>
            </a:r>
            <a:br>
              <a:rPr lang="en-GB" sz="600">
                <a:latin typeface="Courier New"/>
                <a:ea typeface="Courier New"/>
                <a:cs typeface="Courier New"/>
                <a:sym typeface="Courier New"/>
              </a:rPr>
            </a:br>
            <a:r>
              <a:rPr lang="en-GB" sz="600">
                <a:latin typeface="Courier New"/>
                <a:ea typeface="Courier New"/>
                <a:cs typeface="Courier New"/>
                <a:sym typeface="Courier New"/>
              </a:rPr>
              <a:t>words-86645d96b7-p5qxh   1/1       Running   0          2m</a:t>
            </a:r>
            <a:br>
              <a:rPr lang="en-GB" sz="600">
                <a:latin typeface="Courier New"/>
                <a:ea typeface="Courier New"/>
                <a:cs typeface="Courier New"/>
                <a:sym typeface="Courier New"/>
              </a:rPr>
            </a:br>
            <a:r>
              <a:rPr lang="en-GB" sz="600">
                <a:latin typeface="Courier New"/>
                <a:ea typeface="Courier New"/>
                <a:cs typeface="Courier New"/>
                <a:sym typeface="Courier New"/>
              </a:rPr>
              <a:t>words-86645d96b7-vs8x5   1/1       Running   0          2m</a:t>
            </a:r>
            <a:br>
              <a:rPr lang="en-GB" sz="600">
                <a:latin typeface="Courier New"/>
                <a:ea typeface="Courier New"/>
                <a:cs typeface="Courier New"/>
                <a:sym typeface="Courier New"/>
              </a:rPr>
            </a:br>
            <a:br>
              <a:rPr lang="en-GB" sz="600">
                <a:latin typeface="Courier New"/>
                <a:ea typeface="Courier New"/>
                <a:cs typeface="Courier New"/>
                <a:sym typeface="Courier New"/>
              </a:rPr>
            </a:br>
            <a:r>
              <a:rPr lang="en-GB" sz="600">
                <a:latin typeface="Courier New"/>
                <a:ea typeface="Courier New"/>
                <a:cs typeface="Courier New"/>
                <a:sym typeface="Courier New"/>
              </a:rPr>
              <a:t>$ kubectl get services</a:t>
            </a:r>
            <a:br>
              <a:rPr lang="en-GB" sz="600">
                <a:latin typeface="Courier New"/>
                <a:ea typeface="Courier New"/>
                <a:cs typeface="Courier New"/>
                <a:sym typeface="Courier New"/>
              </a:rPr>
            </a:br>
            <a:r>
              <a:rPr lang="en-GB" sz="600">
                <a:latin typeface="Courier New"/>
                <a:ea typeface="Courier New"/>
                <a:cs typeface="Courier New"/>
                <a:sym typeface="Courier New"/>
              </a:rPr>
              <a:t>NAME            TYPE          CLUSTER-IP       EXTERNAL-IP    PORT(S)       AGE</a:t>
            </a:r>
            <a:br>
              <a:rPr lang="en-GB" sz="600">
                <a:latin typeface="Courier New"/>
                <a:ea typeface="Courier New"/>
                <a:cs typeface="Courier New"/>
                <a:sym typeface="Courier New"/>
              </a:rPr>
            </a:br>
            <a:r>
              <a:rPr lang="en-GB" sz="600">
                <a:latin typeface="Courier New"/>
                <a:ea typeface="Courier New"/>
                <a:cs typeface="Courier New"/>
                <a:sym typeface="Courier New"/>
              </a:rPr>
              <a:t>db              ClusterIP     None                            55555/TCP     2m</a:t>
            </a:r>
            <a:br>
              <a:rPr lang="en-GB" sz="600">
                <a:latin typeface="Courier New"/>
                <a:ea typeface="Courier New"/>
                <a:cs typeface="Courier New"/>
                <a:sym typeface="Courier New"/>
              </a:rPr>
            </a:br>
            <a:r>
              <a:rPr lang="en-GB" sz="600">
                <a:latin typeface="Courier New"/>
                <a:ea typeface="Courier New"/>
                <a:cs typeface="Courier New"/>
                <a:sym typeface="Courier New"/>
              </a:rPr>
              <a:t>web             ClusterIP     None                            55555/TCP     2m</a:t>
            </a:r>
            <a:br>
              <a:rPr lang="en-GB" sz="600">
                <a:latin typeface="Courier New"/>
                <a:ea typeface="Courier New"/>
                <a:cs typeface="Courier New"/>
                <a:sym typeface="Courier New"/>
              </a:rPr>
            </a:br>
            <a:r>
              <a:rPr lang="en-GB" sz="600">
                <a:latin typeface="Courier New"/>
                <a:ea typeface="Courier New"/>
                <a:cs typeface="Courier New"/>
                <a:sym typeface="Courier New"/>
              </a:rPr>
              <a:t>web-published   LoadBalancer  10.104.198.84                   80:32315/TCP  2m</a:t>
            </a:r>
            <a:br>
              <a:rPr lang="en-GB" sz="600">
                <a:latin typeface="Courier New"/>
                <a:ea typeface="Courier New"/>
                <a:cs typeface="Courier New"/>
                <a:sym typeface="Courier New"/>
              </a:rPr>
            </a:br>
            <a:r>
              <a:rPr lang="en-GB" sz="600">
                <a:latin typeface="Courier New"/>
                <a:ea typeface="Courier New"/>
                <a:cs typeface="Courier New"/>
                <a:sym typeface="Courier New"/>
              </a:rPr>
              <a:t>words           ClusterIP     None                            55555/TCP     2m</a:t>
            </a:r>
            <a:endParaRPr sz="600">
              <a:latin typeface="Courier New"/>
              <a:ea typeface="Courier New"/>
              <a:cs typeface="Courier New"/>
              <a:sym typeface="Courier New"/>
            </a:endParaRPr>
          </a:p>
        </p:txBody>
      </p:sp>
      <p:pic>
        <p:nvPicPr>
          <p:cNvPr id="157" name="Shape 157"/>
          <p:cNvPicPr preferRelativeResize="0"/>
          <p:nvPr/>
        </p:nvPicPr>
        <p:blipFill>
          <a:blip r:embed="rId3">
            <a:alphaModFix/>
          </a:blip>
          <a:stretch>
            <a:fillRect/>
          </a:stretch>
        </p:blipFill>
        <p:spPr>
          <a:xfrm>
            <a:off x="52975" y="4705481"/>
            <a:ext cx="1491162" cy="386600"/>
          </a:xfrm>
          <a:prstGeom prst="rect">
            <a:avLst/>
          </a:prstGeom>
          <a:noFill/>
          <a:ln>
            <a:noFill/>
          </a:ln>
        </p:spPr>
      </p:pic>
      <p:pic>
        <p:nvPicPr>
          <p:cNvPr id="158" name="Shape 158"/>
          <p:cNvPicPr preferRelativeResize="0"/>
          <p:nvPr/>
        </p:nvPicPr>
        <p:blipFill>
          <a:blip r:embed="rId4">
            <a:alphaModFix/>
          </a:blip>
          <a:stretch>
            <a:fillRect/>
          </a:stretch>
        </p:blipFill>
        <p:spPr>
          <a:xfrm>
            <a:off x="7794186" y="4719931"/>
            <a:ext cx="1349814" cy="357700"/>
          </a:xfrm>
          <a:prstGeom prst="rect">
            <a:avLst/>
          </a:prstGeom>
          <a:noFill/>
          <a:ln>
            <a:noFill/>
          </a:ln>
        </p:spPr>
      </p:pic>
      <p:grpSp>
        <p:nvGrpSpPr>
          <p:cNvPr id="159" name="Shape 159"/>
          <p:cNvGrpSpPr/>
          <p:nvPr/>
        </p:nvGrpSpPr>
        <p:grpSpPr>
          <a:xfrm>
            <a:off x="3741988" y="4732121"/>
            <a:ext cx="1660023" cy="333319"/>
            <a:chOff x="4009479" y="4761713"/>
            <a:chExt cx="1660023" cy="333319"/>
          </a:xfrm>
        </p:grpSpPr>
        <p:pic>
          <p:nvPicPr>
            <p:cNvPr id="160" name="Shape 160"/>
            <p:cNvPicPr preferRelativeResize="0"/>
            <p:nvPr/>
          </p:nvPicPr>
          <p:blipFill>
            <a:blip r:embed="rId5">
              <a:alphaModFix/>
            </a:blip>
            <a:stretch>
              <a:fillRect/>
            </a:stretch>
          </p:blipFill>
          <p:spPr>
            <a:xfrm>
              <a:off x="4009479" y="4761713"/>
              <a:ext cx="417397" cy="323700"/>
            </a:xfrm>
            <a:prstGeom prst="rect">
              <a:avLst/>
            </a:prstGeom>
            <a:noFill/>
            <a:ln>
              <a:noFill/>
            </a:ln>
          </p:spPr>
        </p:pic>
        <p:sp>
          <p:nvSpPr>
            <p:cNvPr id="161" name="Shape 161"/>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GB"/>
              <a:t>I’m a Developer; what can I do with it?</a:t>
            </a:r>
            <a:endParaRPr/>
          </a:p>
        </p:txBody>
      </p:sp>
      <p:sp>
        <p:nvSpPr>
          <p:cNvPr id="167" name="Shape 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We can see here some artefacts of Docker’s translation from a Compose stack into Kubernetes services</a:t>
            </a:r>
            <a:endParaRPr/>
          </a:p>
          <a:p>
            <a:pPr indent="-342900" lvl="0" marL="457200" rtl="0">
              <a:spcBef>
                <a:spcPts val="0"/>
              </a:spcBef>
              <a:spcAft>
                <a:spcPts val="0"/>
              </a:spcAft>
              <a:buSzPts val="1800"/>
              <a:buChar char="●"/>
            </a:pPr>
            <a:r>
              <a:rPr lang="en-GB"/>
              <a:t>The single </a:t>
            </a:r>
            <a:r>
              <a:rPr lang="en-GB">
                <a:highlight>
                  <a:srgbClr val="EFEFEF"/>
                </a:highlight>
                <a:latin typeface="Courier New"/>
                <a:ea typeface="Courier New"/>
                <a:cs typeface="Courier New"/>
                <a:sym typeface="Courier New"/>
              </a:rPr>
              <a:t>web</a:t>
            </a:r>
            <a:r>
              <a:rPr lang="en-GB"/>
              <a:t> Docker service with an exposed port becomes two Kubernetes services- </a:t>
            </a:r>
            <a:r>
              <a:rPr lang="en-GB">
                <a:highlight>
                  <a:srgbClr val="EFEFEF"/>
                </a:highlight>
                <a:latin typeface="Courier New"/>
                <a:ea typeface="Courier New"/>
                <a:cs typeface="Courier New"/>
                <a:sym typeface="Courier New"/>
              </a:rPr>
              <a:t>web</a:t>
            </a:r>
            <a:r>
              <a:rPr lang="en-GB"/>
              <a:t> and </a:t>
            </a:r>
            <a:r>
              <a:rPr lang="en-GB">
                <a:highlight>
                  <a:srgbClr val="EFEFEF"/>
                </a:highlight>
                <a:latin typeface="Courier New"/>
                <a:ea typeface="Courier New"/>
                <a:cs typeface="Courier New"/>
                <a:sym typeface="Courier New"/>
              </a:rPr>
              <a:t>web-exposed</a:t>
            </a:r>
            <a:r>
              <a:rPr lang="en-GB"/>
              <a:t>; the latter of which is a load balancer</a:t>
            </a:r>
            <a:endParaRPr/>
          </a:p>
          <a:p>
            <a:pPr indent="0" lvl="0" marL="0" rtl="0">
              <a:spcBef>
                <a:spcPts val="1600"/>
              </a:spcBef>
              <a:spcAft>
                <a:spcPts val="0"/>
              </a:spcAft>
              <a:buNone/>
            </a:pPr>
            <a:r>
              <a:rPr lang="en-GB"/>
              <a:t>You can watch a video of </a:t>
            </a:r>
            <a:r>
              <a:rPr lang="en-GB" u="sng">
                <a:solidFill>
                  <a:schemeClr val="hlink"/>
                </a:solidFill>
                <a:hlinkClick r:id="rId3"/>
              </a:rPr>
              <a:t>Elton Stoneman</a:t>
            </a:r>
            <a:r>
              <a:rPr lang="en-GB"/>
              <a:t> explaining all of this here:</a:t>
            </a:r>
            <a:endParaRPr/>
          </a:p>
          <a:p>
            <a:pPr indent="0" lvl="0" marL="0" rtl="0" algn="ctr">
              <a:spcBef>
                <a:spcPts val="1600"/>
              </a:spcBef>
              <a:spcAft>
                <a:spcPts val="0"/>
              </a:spcAft>
              <a:buNone/>
            </a:pPr>
            <a:r>
              <a:rPr lang="en-GB" u="sng">
                <a:solidFill>
                  <a:schemeClr val="hlink"/>
                </a:solidFill>
                <a:hlinkClick r:id="rId4"/>
              </a:rPr>
              <a:t>https://www.youtube.com/watch?time_continue=2&amp;v=h4J8xQWlsQw</a:t>
            </a:r>
            <a:endParaRPr/>
          </a:p>
          <a:p>
            <a:pPr indent="0" lvl="0" marL="0" rtl="0">
              <a:spcBef>
                <a:spcPts val="1600"/>
              </a:spcBef>
              <a:spcAft>
                <a:spcPts val="1600"/>
              </a:spcAft>
              <a:buNone/>
            </a:pPr>
            <a:r>
              <a:t/>
            </a:r>
            <a:endParaRPr/>
          </a:p>
        </p:txBody>
      </p:sp>
      <p:pic>
        <p:nvPicPr>
          <p:cNvPr id="168" name="Shape 168"/>
          <p:cNvPicPr preferRelativeResize="0"/>
          <p:nvPr/>
        </p:nvPicPr>
        <p:blipFill>
          <a:blip r:embed="rId5">
            <a:alphaModFix/>
          </a:blip>
          <a:stretch>
            <a:fillRect/>
          </a:stretch>
        </p:blipFill>
        <p:spPr>
          <a:xfrm>
            <a:off x="52975" y="4705481"/>
            <a:ext cx="1491162" cy="386600"/>
          </a:xfrm>
          <a:prstGeom prst="rect">
            <a:avLst/>
          </a:prstGeom>
          <a:noFill/>
          <a:ln>
            <a:noFill/>
          </a:ln>
        </p:spPr>
      </p:pic>
      <p:pic>
        <p:nvPicPr>
          <p:cNvPr id="169" name="Shape 169"/>
          <p:cNvPicPr preferRelativeResize="0"/>
          <p:nvPr/>
        </p:nvPicPr>
        <p:blipFill>
          <a:blip r:embed="rId6">
            <a:alphaModFix/>
          </a:blip>
          <a:stretch>
            <a:fillRect/>
          </a:stretch>
        </p:blipFill>
        <p:spPr>
          <a:xfrm>
            <a:off x="7794186" y="4719931"/>
            <a:ext cx="1349814" cy="357700"/>
          </a:xfrm>
          <a:prstGeom prst="rect">
            <a:avLst/>
          </a:prstGeom>
          <a:noFill/>
          <a:ln>
            <a:noFill/>
          </a:ln>
        </p:spPr>
      </p:pic>
      <p:grpSp>
        <p:nvGrpSpPr>
          <p:cNvPr id="170" name="Shape 170"/>
          <p:cNvGrpSpPr/>
          <p:nvPr/>
        </p:nvGrpSpPr>
        <p:grpSpPr>
          <a:xfrm>
            <a:off x="3741988" y="4732121"/>
            <a:ext cx="1660023" cy="333319"/>
            <a:chOff x="4009479" y="4761713"/>
            <a:chExt cx="1660023" cy="333319"/>
          </a:xfrm>
        </p:grpSpPr>
        <p:pic>
          <p:nvPicPr>
            <p:cNvPr id="171" name="Shape 171"/>
            <p:cNvPicPr preferRelativeResize="0"/>
            <p:nvPr/>
          </p:nvPicPr>
          <p:blipFill>
            <a:blip r:embed="rId7">
              <a:alphaModFix/>
            </a:blip>
            <a:stretch>
              <a:fillRect/>
            </a:stretch>
          </p:blipFill>
          <p:spPr>
            <a:xfrm>
              <a:off x="4009479" y="4761713"/>
              <a:ext cx="417397" cy="323700"/>
            </a:xfrm>
            <a:prstGeom prst="rect">
              <a:avLst/>
            </a:prstGeom>
            <a:noFill/>
            <a:ln>
              <a:noFill/>
            </a:ln>
          </p:spPr>
        </p:pic>
        <p:sp>
          <p:nvSpPr>
            <p:cNvPr id="172" name="Shape 172"/>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What about Docker Enterprise Edition?</a:t>
            </a:r>
            <a:endParaRPr/>
          </a:p>
        </p:txBody>
      </p:sp>
      <p:sp>
        <p:nvSpPr>
          <p:cNvPr id="178" name="Shape 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As you have seen, it’s clear that at least the basic Docker Kubernetes integrations are </a:t>
            </a:r>
            <a:r>
              <a:rPr lang="en-GB"/>
              <a:t>in place, even if a little bleeding-edge</a:t>
            </a:r>
            <a:endParaRPr/>
          </a:p>
          <a:p>
            <a:pPr indent="-342900" lvl="0" marL="457200" rtl="0">
              <a:spcBef>
                <a:spcPts val="0"/>
              </a:spcBef>
              <a:spcAft>
                <a:spcPts val="0"/>
              </a:spcAft>
              <a:buSzPts val="1800"/>
              <a:buChar char="●"/>
            </a:pPr>
            <a:r>
              <a:rPr lang="en-GB"/>
              <a:t>What about Docker EE?</a:t>
            </a:r>
            <a:endParaRPr/>
          </a:p>
          <a:p>
            <a:pPr indent="-342900" lvl="0" marL="457200" rtl="0">
              <a:spcBef>
                <a:spcPts val="0"/>
              </a:spcBef>
              <a:spcAft>
                <a:spcPts val="0"/>
              </a:spcAft>
              <a:buSzPts val="1800"/>
              <a:buChar char="●"/>
            </a:pPr>
            <a:r>
              <a:rPr lang="en-GB"/>
              <a:t>As you no doubt know, Docker EE consists of Docker Datacenter (Enterprise Docker distribution) and Universal Control Plane (its UI dashboard)</a:t>
            </a:r>
            <a:endParaRPr/>
          </a:p>
          <a:p>
            <a:pPr indent="-342900" lvl="0" marL="457200" rtl="0">
              <a:spcBef>
                <a:spcPts val="0"/>
              </a:spcBef>
              <a:spcAft>
                <a:spcPts val="0"/>
              </a:spcAft>
              <a:buSzPts val="1800"/>
              <a:buChar char="●"/>
            </a:pPr>
            <a:r>
              <a:rPr lang="en-GB"/>
              <a:t>There is a video showing UCP with Kubernetes support here:</a:t>
            </a:r>
            <a:endParaRPr/>
          </a:p>
          <a:p>
            <a:pPr indent="0" lvl="0" marL="0" rtl="0" algn="ctr">
              <a:spcBef>
                <a:spcPts val="1600"/>
              </a:spcBef>
              <a:spcAft>
                <a:spcPts val="0"/>
              </a:spcAft>
              <a:buNone/>
            </a:pPr>
            <a:r>
              <a:rPr lang="en-GB" u="sng">
                <a:solidFill>
                  <a:schemeClr val="hlink"/>
                </a:solidFill>
                <a:hlinkClick r:id="rId3"/>
              </a:rPr>
              <a:t>https://youtu.be/h2B6mhDCw2o</a:t>
            </a:r>
            <a:endParaRPr/>
          </a:p>
          <a:p>
            <a:pPr indent="-342900" lvl="0" marL="457200" rtl="0">
              <a:spcBef>
                <a:spcPts val="1600"/>
              </a:spcBef>
              <a:spcAft>
                <a:spcPts val="0"/>
              </a:spcAft>
              <a:buSzPts val="1800"/>
              <a:buChar char="●"/>
            </a:pPr>
            <a:r>
              <a:rPr lang="en-GB"/>
              <a:t>I have some screenshots from it 😱😹</a:t>
            </a:r>
            <a:endParaRPr/>
          </a:p>
        </p:txBody>
      </p:sp>
      <p:pic>
        <p:nvPicPr>
          <p:cNvPr id="179" name="Shape 179"/>
          <p:cNvPicPr preferRelativeResize="0"/>
          <p:nvPr/>
        </p:nvPicPr>
        <p:blipFill>
          <a:blip r:embed="rId4">
            <a:alphaModFix/>
          </a:blip>
          <a:stretch>
            <a:fillRect/>
          </a:stretch>
        </p:blipFill>
        <p:spPr>
          <a:xfrm>
            <a:off x="52975" y="4705481"/>
            <a:ext cx="1491162" cy="386600"/>
          </a:xfrm>
          <a:prstGeom prst="rect">
            <a:avLst/>
          </a:prstGeom>
          <a:noFill/>
          <a:ln>
            <a:noFill/>
          </a:ln>
        </p:spPr>
      </p:pic>
      <p:pic>
        <p:nvPicPr>
          <p:cNvPr id="180" name="Shape 180"/>
          <p:cNvPicPr preferRelativeResize="0"/>
          <p:nvPr/>
        </p:nvPicPr>
        <p:blipFill>
          <a:blip r:embed="rId5">
            <a:alphaModFix/>
          </a:blip>
          <a:stretch>
            <a:fillRect/>
          </a:stretch>
        </p:blipFill>
        <p:spPr>
          <a:xfrm>
            <a:off x="7794186" y="4719931"/>
            <a:ext cx="1349814" cy="357700"/>
          </a:xfrm>
          <a:prstGeom prst="rect">
            <a:avLst/>
          </a:prstGeom>
          <a:noFill/>
          <a:ln>
            <a:noFill/>
          </a:ln>
        </p:spPr>
      </p:pic>
      <p:grpSp>
        <p:nvGrpSpPr>
          <p:cNvPr id="181" name="Shape 181"/>
          <p:cNvGrpSpPr/>
          <p:nvPr/>
        </p:nvGrpSpPr>
        <p:grpSpPr>
          <a:xfrm>
            <a:off x="3741988" y="4732121"/>
            <a:ext cx="1660023" cy="333319"/>
            <a:chOff x="4009479" y="4761713"/>
            <a:chExt cx="1660023" cy="333319"/>
          </a:xfrm>
        </p:grpSpPr>
        <p:pic>
          <p:nvPicPr>
            <p:cNvPr id="182" name="Shape 182"/>
            <p:cNvPicPr preferRelativeResize="0"/>
            <p:nvPr/>
          </p:nvPicPr>
          <p:blipFill>
            <a:blip r:embed="rId6">
              <a:alphaModFix/>
            </a:blip>
            <a:stretch>
              <a:fillRect/>
            </a:stretch>
          </p:blipFill>
          <p:spPr>
            <a:xfrm>
              <a:off x="4009479" y="4761713"/>
              <a:ext cx="417397" cy="323700"/>
            </a:xfrm>
            <a:prstGeom prst="rect">
              <a:avLst/>
            </a:prstGeom>
            <a:noFill/>
            <a:ln>
              <a:noFill/>
            </a:ln>
          </p:spPr>
        </p:pic>
        <p:sp>
          <p:nvSpPr>
            <p:cNvPr id="183" name="Shape 183"/>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GB"/>
              <a:t>What about Docker Enterprise Edition?</a:t>
            </a:r>
            <a:endParaRPr/>
          </a:p>
        </p:txBody>
      </p:sp>
      <p:pic>
        <p:nvPicPr>
          <p:cNvPr id="189" name="Shape 189"/>
          <p:cNvPicPr preferRelativeResize="0"/>
          <p:nvPr/>
        </p:nvPicPr>
        <p:blipFill>
          <a:blip r:embed="rId3">
            <a:alphaModFix/>
          </a:blip>
          <a:stretch>
            <a:fillRect/>
          </a:stretch>
        </p:blipFill>
        <p:spPr>
          <a:xfrm>
            <a:off x="52975" y="4705481"/>
            <a:ext cx="1491162" cy="386600"/>
          </a:xfrm>
          <a:prstGeom prst="rect">
            <a:avLst/>
          </a:prstGeom>
          <a:noFill/>
          <a:ln>
            <a:noFill/>
          </a:ln>
        </p:spPr>
      </p:pic>
      <p:pic>
        <p:nvPicPr>
          <p:cNvPr id="190" name="Shape 190"/>
          <p:cNvPicPr preferRelativeResize="0"/>
          <p:nvPr/>
        </p:nvPicPr>
        <p:blipFill>
          <a:blip r:embed="rId4">
            <a:alphaModFix/>
          </a:blip>
          <a:stretch>
            <a:fillRect/>
          </a:stretch>
        </p:blipFill>
        <p:spPr>
          <a:xfrm>
            <a:off x="7794186" y="4719931"/>
            <a:ext cx="1349814" cy="357700"/>
          </a:xfrm>
          <a:prstGeom prst="rect">
            <a:avLst/>
          </a:prstGeom>
          <a:noFill/>
          <a:ln>
            <a:noFill/>
          </a:ln>
        </p:spPr>
      </p:pic>
      <p:grpSp>
        <p:nvGrpSpPr>
          <p:cNvPr id="191" name="Shape 191"/>
          <p:cNvGrpSpPr/>
          <p:nvPr/>
        </p:nvGrpSpPr>
        <p:grpSpPr>
          <a:xfrm>
            <a:off x="3741988" y="4732121"/>
            <a:ext cx="1660023" cy="333319"/>
            <a:chOff x="4009479" y="4761713"/>
            <a:chExt cx="1660023" cy="333319"/>
          </a:xfrm>
        </p:grpSpPr>
        <p:pic>
          <p:nvPicPr>
            <p:cNvPr id="192" name="Shape 192"/>
            <p:cNvPicPr preferRelativeResize="0"/>
            <p:nvPr/>
          </p:nvPicPr>
          <p:blipFill>
            <a:blip r:embed="rId5">
              <a:alphaModFix/>
            </a:blip>
            <a:stretch>
              <a:fillRect/>
            </a:stretch>
          </p:blipFill>
          <p:spPr>
            <a:xfrm>
              <a:off x="4009479" y="4761713"/>
              <a:ext cx="417397" cy="323700"/>
            </a:xfrm>
            <a:prstGeom prst="rect">
              <a:avLst/>
            </a:prstGeom>
            <a:noFill/>
            <a:ln>
              <a:noFill/>
            </a:ln>
          </p:spPr>
        </p:pic>
        <p:sp>
          <p:nvSpPr>
            <p:cNvPr id="193" name="Shape 193"/>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pic>
        <p:nvPicPr>
          <p:cNvPr id="194" name="Shape 194"/>
          <p:cNvPicPr preferRelativeResize="0"/>
          <p:nvPr/>
        </p:nvPicPr>
        <p:blipFill>
          <a:blip r:embed="rId6">
            <a:alphaModFix/>
          </a:blip>
          <a:stretch>
            <a:fillRect/>
          </a:stretch>
        </p:blipFill>
        <p:spPr>
          <a:xfrm>
            <a:off x="1174594" y="1170125"/>
            <a:ext cx="6794813" cy="3397406"/>
          </a:xfrm>
          <a:prstGeom prst="rect">
            <a:avLst/>
          </a:prstGeom>
          <a:noFill/>
          <a:ln>
            <a:noFill/>
          </a:ln>
        </p:spPr>
      </p:pic>
      <p:sp>
        <p:nvSpPr>
          <p:cNvPr id="195" name="Shape 195"/>
          <p:cNvSpPr/>
          <p:nvPr/>
        </p:nvSpPr>
        <p:spPr>
          <a:xfrm>
            <a:off x="987275" y="2037175"/>
            <a:ext cx="1531500" cy="572700"/>
          </a:xfrm>
          <a:prstGeom prst="ellipse">
            <a:avLst/>
          </a:prstGeom>
          <a:no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6617200" y="950300"/>
            <a:ext cx="1637700" cy="3456300"/>
          </a:xfrm>
          <a:prstGeom prst="ellipse">
            <a:avLst/>
          </a:prstGeom>
          <a:no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What about Docker Enterprise Edition?</a:t>
            </a:r>
            <a:endParaRPr/>
          </a:p>
        </p:txBody>
      </p:sp>
      <p:pic>
        <p:nvPicPr>
          <p:cNvPr id="202" name="Shape 202"/>
          <p:cNvPicPr preferRelativeResize="0"/>
          <p:nvPr/>
        </p:nvPicPr>
        <p:blipFill>
          <a:blip r:embed="rId3">
            <a:alphaModFix/>
          </a:blip>
          <a:stretch>
            <a:fillRect/>
          </a:stretch>
        </p:blipFill>
        <p:spPr>
          <a:xfrm>
            <a:off x="52975" y="4705481"/>
            <a:ext cx="1491162" cy="386600"/>
          </a:xfrm>
          <a:prstGeom prst="rect">
            <a:avLst/>
          </a:prstGeom>
          <a:noFill/>
          <a:ln>
            <a:noFill/>
          </a:ln>
        </p:spPr>
      </p:pic>
      <p:pic>
        <p:nvPicPr>
          <p:cNvPr id="203" name="Shape 203"/>
          <p:cNvPicPr preferRelativeResize="0"/>
          <p:nvPr/>
        </p:nvPicPr>
        <p:blipFill>
          <a:blip r:embed="rId4">
            <a:alphaModFix/>
          </a:blip>
          <a:stretch>
            <a:fillRect/>
          </a:stretch>
        </p:blipFill>
        <p:spPr>
          <a:xfrm>
            <a:off x="7794186" y="4719931"/>
            <a:ext cx="1349814" cy="357700"/>
          </a:xfrm>
          <a:prstGeom prst="rect">
            <a:avLst/>
          </a:prstGeom>
          <a:noFill/>
          <a:ln>
            <a:noFill/>
          </a:ln>
        </p:spPr>
      </p:pic>
      <p:grpSp>
        <p:nvGrpSpPr>
          <p:cNvPr id="204" name="Shape 204"/>
          <p:cNvGrpSpPr/>
          <p:nvPr/>
        </p:nvGrpSpPr>
        <p:grpSpPr>
          <a:xfrm>
            <a:off x="3741988" y="4732121"/>
            <a:ext cx="1660023" cy="333319"/>
            <a:chOff x="4009479" y="4761713"/>
            <a:chExt cx="1660023" cy="333319"/>
          </a:xfrm>
        </p:grpSpPr>
        <p:pic>
          <p:nvPicPr>
            <p:cNvPr id="205" name="Shape 205"/>
            <p:cNvPicPr preferRelativeResize="0"/>
            <p:nvPr/>
          </p:nvPicPr>
          <p:blipFill>
            <a:blip r:embed="rId5">
              <a:alphaModFix/>
            </a:blip>
            <a:stretch>
              <a:fillRect/>
            </a:stretch>
          </p:blipFill>
          <p:spPr>
            <a:xfrm>
              <a:off x="4009479" y="4761713"/>
              <a:ext cx="417397" cy="323700"/>
            </a:xfrm>
            <a:prstGeom prst="rect">
              <a:avLst/>
            </a:prstGeom>
            <a:noFill/>
            <a:ln>
              <a:noFill/>
            </a:ln>
          </p:spPr>
        </p:pic>
        <p:sp>
          <p:nvSpPr>
            <p:cNvPr id="206" name="Shape 206"/>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pic>
        <p:nvPicPr>
          <p:cNvPr id="207" name="Shape 207"/>
          <p:cNvPicPr preferRelativeResize="0"/>
          <p:nvPr/>
        </p:nvPicPr>
        <p:blipFill>
          <a:blip r:embed="rId6">
            <a:alphaModFix/>
          </a:blip>
          <a:stretch>
            <a:fillRect/>
          </a:stretch>
        </p:blipFill>
        <p:spPr>
          <a:xfrm>
            <a:off x="1696537" y="1170125"/>
            <a:ext cx="1893051" cy="3489154"/>
          </a:xfrm>
          <a:prstGeom prst="rect">
            <a:avLst/>
          </a:prstGeom>
          <a:noFill/>
          <a:ln>
            <a:noFill/>
          </a:ln>
        </p:spPr>
      </p:pic>
      <p:pic>
        <p:nvPicPr>
          <p:cNvPr id="208" name="Shape 208"/>
          <p:cNvPicPr preferRelativeResize="0"/>
          <p:nvPr/>
        </p:nvPicPr>
        <p:blipFill>
          <a:blip r:embed="rId7">
            <a:alphaModFix/>
          </a:blip>
          <a:stretch>
            <a:fillRect/>
          </a:stretch>
        </p:blipFill>
        <p:spPr>
          <a:xfrm>
            <a:off x="5554412" y="1170125"/>
            <a:ext cx="1966142" cy="3448806"/>
          </a:xfrm>
          <a:prstGeom prst="rect">
            <a:avLst/>
          </a:prstGeom>
          <a:noFill/>
          <a:ln>
            <a:noFill/>
          </a:ln>
        </p:spPr>
      </p:pic>
      <p:pic>
        <p:nvPicPr>
          <p:cNvPr id="209" name="Shape 209"/>
          <p:cNvPicPr preferRelativeResize="0"/>
          <p:nvPr/>
        </p:nvPicPr>
        <p:blipFill>
          <a:blip r:embed="rId8">
            <a:alphaModFix/>
          </a:blip>
          <a:stretch>
            <a:fillRect/>
          </a:stretch>
        </p:blipFill>
        <p:spPr>
          <a:xfrm>
            <a:off x="3741988" y="1170125"/>
            <a:ext cx="1660023" cy="31958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What about Docker Enterprise Edition?</a:t>
            </a:r>
            <a:endParaRPr/>
          </a:p>
        </p:txBody>
      </p:sp>
      <p:sp>
        <p:nvSpPr>
          <p:cNvPr id="215" name="Shape 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Docker have some new features that arrive with the Kubernetes integration:</a:t>
            </a:r>
            <a:endParaRPr/>
          </a:p>
          <a:p>
            <a:pPr indent="-342900" lvl="0" marL="457200" rtl="0">
              <a:spcBef>
                <a:spcPts val="0"/>
              </a:spcBef>
              <a:spcAft>
                <a:spcPts val="0"/>
              </a:spcAft>
              <a:buSzPts val="1800"/>
              <a:buChar char="●"/>
            </a:pPr>
            <a:r>
              <a:rPr lang="en-GB"/>
              <a:t>Kubernetes integration to Docker EE access controls</a:t>
            </a:r>
            <a:endParaRPr/>
          </a:p>
          <a:p>
            <a:pPr indent="-317500" lvl="1" marL="914400" rtl="0">
              <a:spcBef>
                <a:spcPts val="0"/>
              </a:spcBef>
              <a:spcAft>
                <a:spcPts val="0"/>
              </a:spcAft>
              <a:buSzPts val="1400"/>
              <a:buChar char="○"/>
            </a:pPr>
            <a:r>
              <a:rPr lang="en-GB"/>
              <a:t>One of the biggest features Enterprise needs is good RBAC; Docker EE has this, and they’ve extended it to Kubernetes</a:t>
            </a:r>
            <a:endParaRPr/>
          </a:p>
          <a:p>
            <a:pPr indent="-342900" lvl="0" marL="457200" rtl="0">
              <a:spcBef>
                <a:spcPts val="0"/>
              </a:spcBef>
              <a:spcAft>
                <a:spcPts val="0"/>
              </a:spcAft>
              <a:buSzPts val="1800"/>
              <a:buChar char="●"/>
            </a:pPr>
            <a:r>
              <a:rPr lang="en-GB"/>
              <a:t>Kubernetes integration to Docker Trusted Registry</a:t>
            </a:r>
            <a:endParaRPr/>
          </a:p>
          <a:p>
            <a:pPr indent="-317500" lvl="1" marL="914400" rtl="0">
              <a:spcBef>
                <a:spcPts val="0"/>
              </a:spcBef>
              <a:spcAft>
                <a:spcPts val="0"/>
              </a:spcAft>
              <a:buSzPts val="1400"/>
              <a:buChar char="○"/>
            </a:pPr>
            <a:r>
              <a:rPr lang="en-GB"/>
              <a:t>Controls around the Docker EE registry for signing and image promotions apply across orchestrators</a:t>
            </a:r>
            <a:endParaRPr/>
          </a:p>
        </p:txBody>
      </p:sp>
      <p:pic>
        <p:nvPicPr>
          <p:cNvPr id="216" name="Shape 216"/>
          <p:cNvPicPr preferRelativeResize="0"/>
          <p:nvPr/>
        </p:nvPicPr>
        <p:blipFill>
          <a:blip r:embed="rId3">
            <a:alphaModFix/>
          </a:blip>
          <a:stretch>
            <a:fillRect/>
          </a:stretch>
        </p:blipFill>
        <p:spPr>
          <a:xfrm>
            <a:off x="52975" y="4705481"/>
            <a:ext cx="1491162" cy="386600"/>
          </a:xfrm>
          <a:prstGeom prst="rect">
            <a:avLst/>
          </a:prstGeom>
          <a:noFill/>
          <a:ln>
            <a:noFill/>
          </a:ln>
        </p:spPr>
      </p:pic>
      <p:pic>
        <p:nvPicPr>
          <p:cNvPr id="217" name="Shape 217"/>
          <p:cNvPicPr preferRelativeResize="0"/>
          <p:nvPr/>
        </p:nvPicPr>
        <p:blipFill>
          <a:blip r:embed="rId4">
            <a:alphaModFix/>
          </a:blip>
          <a:stretch>
            <a:fillRect/>
          </a:stretch>
        </p:blipFill>
        <p:spPr>
          <a:xfrm>
            <a:off x="7794186" y="4719931"/>
            <a:ext cx="1349814" cy="357700"/>
          </a:xfrm>
          <a:prstGeom prst="rect">
            <a:avLst/>
          </a:prstGeom>
          <a:noFill/>
          <a:ln>
            <a:noFill/>
          </a:ln>
        </p:spPr>
      </p:pic>
      <p:grpSp>
        <p:nvGrpSpPr>
          <p:cNvPr id="218" name="Shape 218"/>
          <p:cNvGrpSpPr/>
          <p:nvPr/>
        </p:nvGrpSpPr>
        <p:grpSpPr>
          <a:xfrm>
            <a:off x="3741988" y="4732121"/>
            <a:ext cx="1660023" cy="333319"/>
            <a:chOff x="4009479" y="4761713"/>
            <a:chExt cx="1660023" cy="333319"/>
          </a:xfrm>
        </p:grpSpPr>
        <p:pic>
          <p:nvPicPr>
            <p:cNvPr id="219" name="Shape 219"/>
            <p:cNvPicPr preferRelativeResize="0"/>
            <p:nvPr/>
          </p:nvPicPr>
          <p:blipFill>
            <a:blip r:embed="rId5">
              <a:alphaModFix/>
            </a:blip>
            <a:stretch>
              <a:fillRect/>
            </a:stretch>
          </p:blipFill>
          <p:spPr>
            <a:xfrm>
              <a:off x="4009479" y="4761713"/>
              <a:ext cx="417397" cy="323700"/>
            </a:xfrm>
            <a:prstGeom prst="rect">
              <a:avLst/>
            </a:prstGeom>
            <a:noFill/>
            <a:ln>
              <a:noFill/>
            </a:ln>
          </p:spPr>
        </p:pic>
        <p:sp>
          <p:nvSpPr>
            <p:cNvPr id="220" name="Shape 220"/>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So what does this mean for you?</a:t>
            </a:r>
            <a:endParaRPr/>
          </a:p>
        </p:txBody>
      </p:sp>
      <p:sp>
        <p:nvSpPr>
          <p:cNvPr id="226" name="Shape 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If you're a Docker shop, you won't be left behind by Kubernetes taking over</a:t>
            </a:r>
            <a:endParaRPr/>
          </a:p>
          <a:p>
            <a:pPr indent="-342900" lvl="0" marL="457200" rtl="0">
              <a:spcBef>
                <a:spcPts val="0"/>
              </a:spcBef>
              <a:spcAft>
                <a:spcPts val="0"/>
              </a:spcAft>
              <a:buSzPts val="1800"/>
              <a:buChar char="●"/>
            </a:pPr>
            <a:r>
              <a:rPr lang="en-GB"/>
              <a:t>If you found Swarm to be limiting, you now have the full power of Kubernetes</a:t>
            </a:r>
            <a:endParaRPr/>
          </a:p>
          <a:p>
            <a:pPr indent="-342900" lvl="0" marL="457200" rtl="0">
              <a:spcBef>
                <a:spcPts val="0"/>
              </a:spcBef>
              <a:spcAft>
                <a:spcPts val="0"/>
              </a:spcAft>
              <a:buSzPts val="1800"/>
              <a:buChar char="●"/>
            </a:pPr>
            <a:r>
              <a:rPr lang="en-GB"/>
              <a:t>It looks like you have the best of both worlds</a:t>
            </a:r>
            <a:endParaRPr/>
          </a:p>
          <a:p>
            <a:pPr indent="-342900" lvl="0" marL="457200" rtl="0">
              <a:spcBef>
                <a:spcPts val="0"/>
              </a:spcBef>
              <a:spcAft>
                <a:spcPts val="0"/>
              </a:spcAft>
              <a:buSzPts val="1800"/>
              <a:buChar char="●"/>
            </a:pPr>
            <a:r>
              <a:rPr lang="en-GB"/>
              <a:t>It doesn't appear to be a hamstrung Kubernetes</a:t>
            </a:r>
            <a:endParaRPr/>
          </a:p>
          <a:p>
            <a:pPr indent="-342900" lvl="0" marL="457200" rtl="0">
              <a:spcBef>
                <a:spcPts val="0"/>
              </a:spcBef>
              <a:spcAft>
                <a:spcPts val="0"/>
              </a:spcAft>
              <a:buSzPts val="1800"/>
              <a:buChar char="●"/>
            </a:pPr>
            <a:r>
              <a:rPr lang="en-GB"/>
              <a:t>I presume you'll be able to use Kubernetes-native tooling</a:t>
            </a:r>
            <a:endParaRPr/>
          </a:p>
          <a:p>
            <a:pPr indent="-342900" lvl="0" marL="457200" rtl="0">
              <a:spcBef>
                <a:spcPts val="0"/>
              </a:spcBef>
              <a:spcAft>
                <a:spcPts val="0"/>
              </a:spcAft>
              <a:buSzPts val="1800"/>
              <a:buChar char="●"/>
            </a:pPr>
            <a:r>
              <a:rPr lang="en-GB"/>
              <a:t>Docker EE's features are compelling; you keep those, of course, and they apply to Kubernetes now too (e.g. RBAC, Trusted Registry)</a:t>
            </a:r>
            <a:endParaRPr/>
          </a:p>
          <a:p>
            <a:pPr indent="-342900" lvl="0" marL="457200" rtl="0">
              <a:spcBef>
                <a:spcPts val="0"/>
              </a:spcBef>
              <a:spcAft>
                <a:spcPts val="0"/>
              </a:spcAft>
              <a:buSzPts val="1800"/>
              <a:buChar char="●"/>
            </a:pPr>
            <a:r>
              <a:rPr lang="en-GB"/>
              <a:t>If you're rolling-your-own Kubernetes and are looking for an Enterprise distribution, Docker EE is now an option for you</a:t>
            </a:r>
            <a:endParaRPr/>
          </a:p>
        </p:txBody>
      </p:sp>
      <p:pic>
        <p:nvPicPr>
          <p:cNvPr id="227" name="Shape 227"/>
          <p:cNvPicPr preferRelativeResize="0"/>
          <p:nvPr/>
        </p:nvPicPr>
        <p:blipFill>
          <a:blip r:embed="rId3">
            <a:alphaModFix/>
          </a:blip>
          <a:stretch>
            <a:fillRect/>
          </a:stretch>
        </p:blipFill>
        <p:spPr>
          <a:xfrm>
            <a:off x="52975" y="4705481"/>
            <a:ext cx="1491162" cy="386600"/>
          </a:xfrm>
          <a:prstGeom prst="rect">
            <a:avLst/>
          </a:prstGeom>
          <a:noFill/>
          <a:ln>
            <a:noFill/>
          </a:ln>
        </p:spPr>
      </p:pic>
      <p:pic>
        <p:nvPicPr>
          <p:cNvPr id="228" name="Shape 228"/>
          <p:cNvPicPr preferRelativeResize="0"/>
          <p:nvPr/>
        </p:nvPicPr>
        <p:blipFill>
          <a:blip r:embed="rId4">
            <a:alphaModFix/>
          </a:blip>
          <a:stretch>
            <a:fillRect/>
          </a:stretch>
        </p:blipFill>
        <p:spPr>
          <a:xfrm>
            <a:off x="7794186" y="4719931"/>
            <a:ext cx="1349814" cy="357700"/>
          </a:xfrm>
          <a:prstGeom prst="rect">
            <a:avLst/>
          </a:prstGeom>
          <a:noFill/>
          <a:ln>
            <a:noFill/>
          </a:ln>
        </p:spPr>
      </p:pic>
      <p:grpSp>
        <p:nvGrpSpPr>
          <p:cNvPr id="229" name="Shape 229"/>
          <p:cNvGrpSpPr/>
          <p:nvPr/>
        </p:nvGrpSpPr>
        <p:grpSpPr>
          <a:xfrm>
            <a:off x="3741988" y="4732121"/>
            <a:ext cx="1660023" cy="333319"/>
            <a:chOff x="4009479" y="4761713"/>
            <a:chExt cx="1660023" cy="333319"/>
          </a:xfrm>
        </p:grpSpPr>
        <p:pic>
          <p:nvPicPr>
            <p:cNvPr id="230" name="Shape 230"/>
            <p:cNvPicPr preferRelativeResize="0"/>
            <p:nvPr/>
          </p:nvPicPr>
          <p:blipFill>
            <a:blip r:embed="rId5">
              <a:alphaModFix/>
            </a:blip>
            <a:stretch>
              <a:fillRect/>
            </a:stretch>
          </p:blipFill>
          <p:spPr>
            <a:xfrm>
              <a:off x="4009479" y="4761713"/>
              <a:ext cx="417397" cy="323700"/>
            </a:xfrm>
            <a:prstGeom prst="rect">
              <a:avLst/>
            </a:prstGeom>
            <a:noFill/>
            <a:ln>
              <a:noFill/>
            </a:ln>
          </p:spPr>
        </p:pic>
        <p:sp>
          <p:nvSpPr>
            <p:cNvPr id="231" name="Shape 231"/>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Thank you!</a:t>
            </a:r>
            <a:endParaRPr/>
          </a:p>
        </p:txBody>
      </p:sp>
      <p:sp>
        <p:nvSpPr>
          <p:cNvPr id="237" name="Shape 2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I’ll send out a link to these slides on Twitter:</a:t>
            </a:r>
            <a:endParaRPr/>
          </a:p>
          <a:p>
            <a:pPr indent="0" lvl="0" marL="0" rtl="0" algn="ctr">
              <a:spcBef>
                <a:spcPts val="1600"/>
              </a:spcBef>
              <a:spcAft>
                <a:spcPts val="0"/>
              </a:spcAft>
              <a:buNone/>
            </a:pPr>
            <a:r>
              <a:rPr lang="en-GB" u="sng">
                <a:solidFill>
                  <a:schemeClr val="hlink"/>
                </a:solidFill>
                <a:hlinkClick r:id="rId3"/>
              </a:rPr>
              <a:t>https://twitter.com/lukeb0nd</a:t>
            </a:r>
            <a:endParaRPr/>
          </a:p>
          <a:p>
            <a:pPr indent="-342900" lvl="0" marL="457200" rtl="0">
              <a:spcBef>
                <a:spcPts val="1600"/>
              </a:spcBef>
              <a:spcAft>
                <a:spcPts val="0"/>
              </a:spcAft>
              <a:buSzPts val="1800"/>
              <a:buChar char="●"/>
            </a:pPr>
            <a:r>
              <a:rPr lang="en-GB"/>
              <a:t>ControlPlane are a London-based security and continuous-delivery focused Kubernetes consultancy</a:t>
            </a:r>
            <a:endParaRPr/>
          </a:p>
          <a:p>
            <a:pPr indent="0" lvl="0" marL="0" rtl="0" algn="ctr">
              <a:spcBef>
                <a:spcPts val="1600"/>
              </a:spcBef>
              <a:spcAft>
                <a:spcPts val="1600"/>
              </a:spcAft>
              <a:buNone/>
            </a:pPr>
            <a:r>
              <a:rPr lang="en-GB" u="sng">
                <a:solidFill>
                  <a:schemeClr val="hlink"/>
                </a:solidFill>
                <a:hlinkClick r:id="rId4"/>
              </a:rPr>
              <a:t>https://twitter.com/controlplanio</a:t>
            </a:r>
            <a:endParaRPr/>
          </a:p>
        </p:txBody>
      </p:sp>
      <p:pic>
        <p:nvPicPr>
          <p:cNvPr id="238" name="Shape 238"/>
          <p:cNvPicPr preferRelativeResize="0"/>
          <p:nvPr/>
        </p:nvPicPr>
        <p:blipFill>
          <a:blip r:embed="rId5">
            <a:alphaModFix/>
          </a:blip>
          <a:stretch>
            <a:fillRect/>
          </a:stretch>
        </p:blipFill>
        <p:spPr>
          <a:xfrm>
            <a:off x="52975" y="4705481"/>
            <a:ext cx="1491162" cy="386600"/>
          </a:xfrm>
          <a:prstGeom prst="rect">
            <a:avLst/>
          </a:prstGeom>
          <a:noFill/>
          <a:ln>
            <a:noFill/>
          </a:ln>
        </p:spPr>
      </p:pic>
      <p:pic>
        <p:nvPicPr>
          <p:cNvPr id="239" name="Shape 239"/>
          <p:cNvPicPr preferRelativeResize="0"/>
          <p:nvPr/>
        </p:nvPicPr>
        <p:blipFill>
          <a:blip r:embed="rId6">
            <a:alphaModFix/>
          </a:blip>
          <a:stretch>
            <a:fillRect/>
          </a:stretch>
        </p:blipFill>
        <p:spPr>
          <a:xfrm>
            <a:off x="7794186" y="4719931"/>
            <a:ext cx="1349814" cy="357700"/>
          </a:xfrm>
          <a:prstGeom prst="rect">
            <a:avLst/>
          </a:prstGeom>
          <a:noFill/>
          <a:ln>
            <a:noFill/>
          </a:ln>
        </p:spPr>
      </p:pic>
      <p:grpSp>
        <p:nvGrpSpPr>
          <p:cNvPr id="240" name="Shape 240"/>
          <p:cNvGrpSpPr/>
          <p:nvPr/>
        </p:nvGrpSpPr>
        <p:grpSpPr>
          <a:xfrm>
            <a:off x="3741988" y="4732121"/>
            <a:ext cx="1660023" cy="333319"/>
            <a:chOff x="4009479" y="4761713"/>
            <a:chExt cx="1660023" cy="333319"/>
          </a:xfrm>
        </p:grpSpPr>
        <p:pic>
          <p:nvPicPr>
            <p:cNvPr id="241" name="Shape 241"/>
            <p:cNvPicPr preferRelativeResize="0"/>
            <p:nvPr/>
          </p:nvPicPr>
          <p:blipFill>
            <a:blip r:embed="rId7">
              <a:alphaModFix/>
            </a:blip>
            <a:stretch>
              <a:fillRect/>
            </a:stretch>
          </p:blipFill>
          <p:spPr>
            <a:xfrm>
              <a:off x="4009479" y="4761713"/>
              <a:ext cx="417397" cy="323700"/>
            </a:xfrm>
            <a:prstGeom prst="rect">
              <a:avLst/>
            </a:prstGeom>
            <a:noFill/>
            <a:ln>
              <a:noFill/>
            </a:ln>
          </p:spPr>
        </p:pic>
        <p:sp>
          <p:nvSpPr>
            <p:cNvPr id="242" name="Shape 242"/>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 Big Announcement</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In October 2017, Docker broke the big news that they'll be adding Kubernetes support to Docker:</a:t>
            </a:r>
            <a:endParaRPr/>
          </a:p>
          <a:p>
            <a:pPr indent="0" lvl="0" marL="457200" rtl="0" algn="ctr">
              <a:spcBef>
                <a:spcPts val="1600"/>
              </a:spcBef>
              <a:spcAft>
                <a:spcPts val="0"/>
              </a:spcAft>
              <a:buNone/>
            </a:pPr>
            <a:r>
              <a:rPr lang="en-GB" sz="1400" u="sng">
                <a:solidFill>
                  <a:schemeClr val="hlink"/>
                </a:solidFill>
                <a:hlinkClick r:id="rId3"/>
              </a:rPr>
              <a:t>https://blog.docker.com/2017/10/kubernetes-docker-platform-and-moby-project/</a:t>
            </a:r>
            <a:endParaRPr sz="1400"/>
          </a:p>
          <a:p>
            <a:pPr indent="-342900" lvl="0" marL="457200" rtl="0">
              <a:spcBef>
                <a:spcPts val="1600"/>
              </a:spcBef>
              <a:spcAft>
                <a:spcPts val="0"/>
              </a:spcAft>
              <a:buSzPts val="1800"/>
              <a:buChar char="●"/>
            </a:pPr>
            <a:r>
              <a:rPr lang="en-GB"/>
              <a:t>It will work by putting Kubernetes and Swarm on equal footing as orchestrator choices for Docker</a:t>
            </a:r>
            <a:endParaRPr/>
          </a:p>
        </p:txBody>
      </p:sp>
      <p:pic>
        <p:nvPicPr>
          <p:cNvPr id="67" name="Shape 67"/>
          <p:cNvPicPr preferRelativeResize="0"/>
          <p:nvPr/>
        </p:nvPicPr>
        <p:blipFill>
          <a:blip r:embed="rId4">
            <a:alphaModFix/>
          </a:blip>
          <a:stretch>
            <a:fillRect/>
          </a:stretch>
        </p:blipFill>
        <p:spPr>
          <a:xfrm>
            <a:off x="52975" y="4705481"/>
            <a:ext cx="1491162" cy="386600"/>
          </a:xfrm>
          <a:prstGeom prst="rect">
            <a:avLst/>
          </a:prstGeom>
          <a:noFill/>
          <a:ln>
            <a:noFill/>
          </a:ln>
        </p:spPr>
      </p:pic>
      <p:pic>
        <p:nvPicPr>
          <p:cNvPr id="68" name="Shape 68"/>
          <p:cNvPicPr preferRelativeResize="0"/>
          <p:nvPr/>
        </p:nvPicPr>
        <p:blipFill>
          <a:blip r:embed="rId5">
            <a:alphaModFix/>
          </a:blip>
          <a:stretch>
            <a:fillRect/>
          </a:stretch>
        </p:blipFill>
        <p:spPr>
          <a:xfrm>
            <a:off x="7794186" y="4719931"/>
            <a:ext cx="1349814" cy="357700"/>
          </a:xfrm>
          <a:prstGeom prst="rect">
            <a:avLst/>
          </a:prstGeom>
          <a:noFill/>
          <a:ln>
            <a:noFill/>
          </a:ln>
        </p:spPr>
      </p:pic>
      <p:grpSp>
        <p:nvGrpSpPr>
          <p:cNvPr id="69" name="Shape 69"/>
          <p:cNvGrpSpPr/>
          <p:nvPr/>
        </p:nvGrpSpPr>
        <p:grpSpPr>
          <a:xfrm>
            <a:off x="3741988" y="4732121"/>
            <a:ext cx="1660023" cy="333319"/>
            <a:chOff x="4009479" y="4761713"/>
            <a:chExt cx="1660023" cy="333319"/>
          </a:xfrm>
        </p:grpSpPr>
        <p:pic>
          <p:nvPicPr>
            <p:cNvPr id="70" name="Shape 70"/>
            <p:cNvPicPr preferRelativeResize="0"/>
            <p:nvPr/>
          </p:nvPicPr>
          <p:blipFill>
            <a:blip r:embed="rId6">
              <a:alphaModFix/>
            </a:blip>
            <a:stretch>
              <a:fillRect/>
            </a:stretch>
          </p:blipFill>
          <p:spPr>
            <a:xfrm>
              <a:off x="4009479" y="4761713"/>
              <a:ext cx="417397" cy="323700"/>
            </a:xfrm>
            <a:prstGeom prst="rect">
              <a:avLst/>
            </a:prstGeom>
            <a:noFill/>
            <a:ln>
              <a:noFill/>
            </a:ln>
          </p:spPr>
        </p:pic>
        <p:sp>
          <p:nvSpPr>
            <p:cNvPr id="71" name="Shape 71"/>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Shape 76"/>
          <p:cNvPicPr preferRelativeResize="0"/>
          <p:nvPr/>
        </p:nvPicPr>
        <p:blipFill>
          <a:blip r:embed="rId3">
            <a:alphaModFix/>
          </a:blip>
          <a:stretch>
            <a:fillRect/>
          </a:stretch>
        </p:blipFill>
        <p:spPr>
          <a:xfrm>
            <a:off x="52975" y="4705481"/>
            <a:ext cx="1491162" cy="386600"/>
          </a:xfrm>
          <a:prstGeom prst="rect">
            <a:avLst/>
          </a:prstGeom>
          <a:noFill/>
          <a:ln>
            <a:noFill/>
          </a:ln>
        </p:spPr>
      </p:pic>
      <p:pic>
        <p:nvPicPr>
          <p:cNvPr id="77" name="Shape 77"/>
          <p:cNvPicPr preferRelativeResize="0"/>
          <p:nvPr/>
        </p:nvPicPr>
        <p:blipFill>
          <a:blip r:embed="rId4">
            <a:alphaModFix/>
          </a:blip>
          <a:stretch>
            <a:fillRect/>
          </a:stretch>
        </p:blipFill>
        <p:spPr>
          <a:xfrm>
            <a:off x="7794186" y="4719931"/>
            <a:ext cx="1349814" cy="357700"/>
          </a:xfrm>
          <a:prstGeom prst="rect">
            <a:avLst/>
          </a:prstGeom>
          <a:noFill/>
          <a:ln>
            <a:noFill/>
          </a:ln>
        </p:spPr>
      </p:pic>
      <p:grpSp>
        <p:nvGrpSpPr>
          <p:cNvPr id="78" name="Shape 78"/>
          <p:cNvGrpSpPr/>
          <p:nvPr/>
        </p:nvGrpSpPr>
        <p:grpSpPr>
          <a:xfrm>
            <a:off x="3741988" y="4732121"/>
            <a:ext cx="1660023" cy="333319"/>
            <a:chOff x="4009479" y="4761713"/>
            <a:chExt cx="1660023" cy="333319"/>
          </a:xfrm>
        </p:grpSpPr>
        <p:pic>
          <p:nvPicPr>
            <p:cNvPr id="79" name="Shape 79"/>
            <p:cNvPicPr preferRelativeResize="0"/>
            <p:nvPr/>
          </p:nvPicPr>
          <p:blipFill>
            <a:blip r:embed="rId5">
              <a:alphaModFix/>
            </a:blip>
            <a:stretch>
              <a:fillRect/>
            </a:stretch>
          </p:blipFill>
          <p:spPr>
            <a:xfrm>
              <a:off x="4009479" y="4761713"/>
              <a:ext cx="417397" cy="323700"/>
            </a:xfrm>
            <a:prstGeom prst="rect">
              <a:avLst/>
            </a:prstGeom>
            <a:noFill/>
            <a:ln>
              <a:noFill/>
            </a:ln>
          </p:spPr>
        </p:pic>
        <p:sp>
          <p:nvSpPr>
            <p:cNvPr id="80" name="Shape 80"/>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pic>
        <p:nvPicPr>
          <p:cNvPr id="81" name="Shape 81"/>
          <p:cNvPicPr preferRelativeResize="0"/>
          <p:nvPr/>
        </p:nvPicPr>
        <p:blipFill>
          <a:blip r:embed="rId6">
            <a:alphaModFix/>
          </a:blip>
          <a:stretch>
            <a:fillRect/>
          </a:stretch>
        </p:blipFill>
        <p:spPr>
          <a:xfrm>
            <a:off x="753022" y="194975"/>
            <a:ext cx="7637957" cy="4296351"/>
          </a:xfrm>
          <a:prstGeom prst="rect">
            <a:avLst/>
          </a:prstGeom>
          <a:noFill/>
          <a:ln>
            <a:noFill/>
          </a:ln>
        </p:spPr>
      </p:pic>
      <p:sp>
        <p:nvSpPr>
          <p:cNvPr id="82" name="Shape 82"/>
          <p:cNvSpPr txBox="1"/>
          <p:nvPr/>
        </p:nvSpPr>
        <p:spPr>
          <a:xfrm>
            <a:off x="753000" y="4491325"/>
            <a:ext cx="7638000" cy="323700"/>
          </a:xfrm>
          <a:prstGeom prst="rect">
            <a:avLst/>
          </a:prstGeom>
          <a:noFill/>
          <a:ln>
            <a:noFill/>
          </a:ln>
        </p:spPr>
        <p:txBody>
          <a:bodyPr anchorCtr="0" anchor="t" bIns="91425" lIns="91425" spcFirstLastPara="1" rIns="91425" wrap="square" tIns="91425">
            <a:noAutofit/>
          </a:bodyPr>
          <a:lstStyle/>
          <a:p>
            <a:pPr indent="0" lvl="0" marL="0" algn="r">
              <a:spcBef>
                <a:spcPts val="0"/>
              </a:spcBef>
              <a:spcAft>
                <a:spcPts val="0"/>
              </a:spcAft>
              <a:buNone/>
            </a:pPr>
            <a:r>
              <a:rPr lang="en-GB" sz="800"/>
              <a:t>(</a:t>
            </a:r>
            <a:r>
              <a:rPr lang="en-GB" sz="800"/>
              <a:t>Source: https://www.docker.com/kubernetes)</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 Big Announcement</a:t>
            </a:r>
            <a:endParaRPr/>
          </a:p>
        </p:txBody>
      </p:sp>
      <p:sp>
        <p:nvSpPr>
          <p:cNvPr id="88" name="Shape 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What progress has been made since the announcement?</a:t>
            </a:r>
            <a:endParaRPr/>
          </a:p>
          <a:p>
            <a:pPr indent="-342900" lvl="0" marL="457200" rtl="0">
              <a:spcBef>
                <a:spcPts val="0"/>
              </a:spcBef>
              <a:spcAft>
                <a:spcPts val="0"/>
              </a:spcAft>
              <a:buSzPts val="1800"/>
              <a:buChar char="●"/>
            </a:pPr>
            <a:r>
              <a:rPr lang="en-GB"/>
              <a:t>When can we expect it to be ready?</a:t>
            </a:r>
            <a:endParaRPr/>
          </a:p>
          <a:p>
            <a:pPr indent="-342900" lvl="0" marL="457200" rtl="0">
              <a:spcBef>
                <a:spcPts val="0"/>
              </a:spcBef>
              <a:spcAft>
                <a:spcPts val="0"/>
              </a:spcAft>
              <a:buSzPts val="1800"/>
              <a:buChar char="●"/>
            </a:pPr>
            <a:r>
              <a:rPr lang="en-GB"/>
              <a:t>How does it work?</a:t>
            </a:r>
            <a:endParaRPr/>
          </a:p>
          <a:p>
            <a:pPr indent="0" lvl="0" marL="0" rtl="0">
              <a:spcBef>
                <a:spcPts val="1600"/>
              </a:spcBef>
              <a:spcAft>
                <a:spcPts val="0"/>
              </a:spcAft>
              <a:buNone/>
            </a:pPr>
            <a:r>
              <a:rPr i="1" lang="en-GB"/>
              <a:t>This is what I'll be talking about today!</a:t>
            </a:r>
            <a:endParaRPr i="1"/>
          </a:p>
          <a:p>
            <a:pPr indent="0" lvl="0" marL="0" rtl="0">
              <a:spcBef>
                <a:spcPts val="1600"/>
              </a:spcBef>
              <a:spcAft>
                <a:spcPts val="0"/>
              </a:spcAft>
              <a:buNone/>
            </a:pPr>
            <a:r>
              <a:t/>
            </a:r>
            <a:endParaRPr i="1"/>
          </a:p>
          <a:p>
            <a:pPr indent="0" lvl="0" marL="0" rtl="0">
              <a:spcBef>
                <a:spcPts val="1600"/>
              </a:spcBef>
              <a:spcAft>
                <a:spcPts val="1600"/>
              </a:spcAft>
              <a:buNone/>
            </a:pPr>
            <a:r>
              <a:rPr b="1" lang="en-GB"/>
              <a:t>Disclaimer:</a:t>
            </a:r>
            <a:r>
              <a:rPr lang="en-GB"/>
              <a:t> I don't work for Docker and don't know their strategy or roadmap beyond what has been publicly stated</a:t>
            </a:r>
            <a:endParaRPr/>
          </a:p>
        </p:txBody>
      </p:sp>
      <p:pic>
        <p:nvPicPr>
          <p:cNvPr id="89" name="Shape 89"/>
          <p:cNvPicPr preferRelativeResize="0"/>
          <p:nvPr/>
        </p:nvPicPr>
        <p:blipFill>
          <a:blip r:embed="rId3">
            <a:alphaModFix/>
          </a:blip>
          <a:stretch>
            <a:fillRect/>
          </a:stretch>
        </p:blipFill>
        <p:spPr>
          <a:xfrm>
            <a:off x="52975" y="4705481"/>
            <a:ext cx="1491162" cy="386600"/>
          </a:xfrm>
          <a:prstGeom prst="rect">
            <a:avLst/>
          </a:prstGeom>
          <a:noFill/>
          <a:ln>
            <a:noFill/>
          </a:ln>
        </p:spPr>
      </p:pic>
      <p:pic>
        <p:nvPicPr>
          <p:cNvPr id="90" name="Shape 90"/>
          <p:cNvPicPr preferRelativeResize="0"/>
          <p:nvPr/>
        </p:nvPicPr>
        <p:blipFill>
          <a:blip r:embed="rId4">
            <a:alphaModFix/>
          </a:blip>
          <a:stretch>
            <a:fillRect/>
          </a:stretch>
        </p:blipFill>
        <p:spPr>
          <a:xfrm>
            <a:off x="7794186" y="4719931"/>
            <a:ext cx="1349814" cy="357700"/>
          </a:xfrm>
          <a:prstGeom prst="rect">
            <a:avLst/>
          </a:prstGeom>
          <a:noFill/>
          <a:ln>
            <a:noFill/>
          </a:ln>
        </p:spPr>
      </p:pic>
      <p:grpSp>
        <p:nvGrpSpPr>
          <p:cNvPr id="91" name="Shape 91"/>
          <p:cNvGrpSpPr/>
          <p:nvPr/>
        </p:nvGrpSpPr>
        <p:grpSpPr>
          <a:xfrm>
            <a:off x="3741988" y="4732121"/>
            <a:ext cx="1660023" cy="333319"/>
            <a:chOff x="4009479" y="4761713"/>
            <a:chExt cx="1660023" cy="333319"/>
          </a:xfrm>
        </p:grpSpPr>
        <p:pic>
          <p:nvPicPr>
            <p:cNvPr id="92" name="Shape 92"/>
            <p:cNvPicPr preferRelativeResize="0"/>
            <p:nvPr/>
          </p:nvPicPr>
          <p:blipFill>
            <a:blip r:embed="rId5">
              <a:alphaModFix/>
            </a:blip>
            <a:stretch>
              <a:fillRect/>
            </a:stretch>
          </p:blipFill>
          <p:spPr>
            <a:xfrm>
              <a:off x="4009479" y="4761713"/>
              <a:ext cx="417397" cy="323700"/>
            </a:xfrm>
            <a:prstGeom prst="rect">
              <a:avLst/>
            </a:prstGeom>
            <a:noFill/>
            <a:ln>
              <a:noFill/>
            </a:ln>
          </p:spPr>
        </p:pic>
        <p:sp>
          <p:nvSpPr>
            <p:cNvPr id="93" name="Shape 93"/>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 Announcements in More Detail</a:t>
            </a:r>
            <a:endParaRPr/>
          </a:p>
        </p:txBody>
      </p:sp>
      <p:sp>
        <p:nvSpPr>
          <p:cNvPr id="99" name="Shape 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From Solomon’s announcement blog post:</a:t>
            </a:r>
            <a:endParaRPr/>
          </a:p>
          <a:p>
            <a:pPr indent="0" lvl="0" marL="457200" rtl="0">
              <a:spcBef>
                <a:spcPts val="1600"/>
              </a:spcBef>
              <a:spcAft>
                <a:spcPts val="0"/>
              </a:spcAft>
              <a:buNone/>
            </a:pPr>
            <a:r>
              <a:rPr i="1" lang="en-GB" sz="1400"/>
              <a:t>“...check out the detailed blog posts to learn how we’re bringing Kubernetes to:</a:t>
            </a:r>
            <a:endParaRPr i="1" sz="1400"/>
          </a:p>
          <a:p>
            <a:pPr indent="-317500" lvl="0" marL="914400">
              <a:spcBef>
                <a:spcPts val="1600"/>
              </a:spcBef>
              <a:spcAft>
                <a:spcPts val="0"/>
              </a:spcAft>
              <a:buSzPts val="1400"/>
              <a:buChar char="●"/>
            </a:pPr>
            <a:r>
              <a:rPr i="1" lang="en-GB" sz="1400"/>
              <a:t>Docker Enterprise Edition</a:t>
            </a:r>
            <a:endParaRPr i="1" sz="1400"/>
          </a:p>
          <a:p>
            <a:pPr indent="-317500" lvl="0" marL="914400">
              <a:spcBef>
                <a:spcPts val="0"/>
              </a:spcBef>
              <a:spcAft>
                <a:spcPts val="0"/>
              </a:spcAft>
              <a:buSzPts val="1400"/>
              <a:buChar char="●"/>
            </a:pPr>
            <a:r>
              <a:rPr i="1" lang="en-GB" sz="1400"/>
              <a:t>Docker Community Edition on the desktop with Docker for Mac and Windows</a:t>
            </a:r>
            <a:endParaRPr i="1" sz="1400"/>
          </a:p>
          <a:p>
            <a:pPr indent="-317500" lvl="0" marL="914400" rtl="0">
              <a:spcBef>
                <a:spcPts val="0"/>
              </a:spcBef>
              <a:spcAft>
                <a:spcPts val="0"/>
              </a:spcAft>
              <a:buSzPts val="1400"/>
              <a:buChar char="●"/>
            </a:pPr>
            <a:r>
              <a:rPr i="1" lang="en-GB" sz="1400"/>
              <a:t>The Moby Project”</a:t>
            </a:r>
            <a:endParaRPr i="1" sz="1400"/>
          </a:p>
          <a:p>
            <a:pPr indent="-342900" lvl="0" marL="457200" rtl="0">
              <a:spcBef>
                <a:spcPts val="0"/>
              </a:spcBef>
              <a:spcAft>
                <a:spcPts val="0"/>
              </a:spcAft>
              <a:buSzPts val="1800"/>
              <a:buChar char="●"/>
            </a:pPr>
            <a:r>
              <a:rPr lang="en-GB"/>
              <a:t>And from </a:t>
            </a:r>
            <a:r>
              <a:rPr lang="en-GB" u="sng">
                <a:solidFill>
                  <a:schemeClr val="hlink"/>
                </a:solidFill>
                <a:hlinkClick r:id="rId3"/>
              </a:rPr>
              <a:t>https://www.docker.com/kubernetes</a:t>
            </a:r>
            <a:r>
              <a:rPr lang="en-GB"/>
              <a:t>:</a:t>
            </a:r>
            <a:endParaRPr/>
          </a:p>
          <a:p>
            <a:pPr indent="0" lvl="0" marL="457200" rtl="0">
              <a:spcBef>
                <a:spcPts val="1600"/>
              </a:spcBef>
              <a:spcAft>
                <a:spcPts val="0"/>
              </a:spcAft>
              <a:buNone/>
            </a:pPr>
            <a:r>
              <a:rPr i="1" lang="en-GB" sz="1400"/>
              <a:t>“We’re adding Kubernetes support in both Docker Community Edition on the desktop for developers using Windows and macOS, and in Docker Enterprise Edition. The bulk of the Kubernetes integration work happens in the open in the Moby Project.</a:t>
            </a:r>
            <a:endParaRPr i="1" sz="1400"/>
          </a:p>
          <a:p>
            <a:pPr indent="0" lvl="0" marL="457200" rtl="0">
              <a:spcBef>
                <a:spcPts val="1600"/>
              </a:spcBef>
              <a:spcAft>
                <a:spcPts val="0"/>
              </a:spcAft>
              <a:buNone/>
            </a:pPr>
            <a:r>
              <a:t/>
            </a:r>
            <a:endParaRPr/>
          </a:p>
          <a:p>
            <a:pPr indent="0" lvl="0" marL="0" rtl="0">
              <a:spcBef>
                <a:spcPts val="1600"/>
              </a:spcBef>
              <a:spcAft>
                <a:spcPts val="1600"/>
              </a:spcAft>
              <a:buNone/>
            </a:pPr>
            <a:r>
              <a:t/>
            </a:r>
            <a:endParaRPr/>
          </a:p>
        </p:txBody>
      </p:sp>
      <p:pic>
        <p:nvPicPr>
          <p:cNvPr id="100" name="Shape 100"/>
          <p:cNvPicPr preferRelativeResize="0"/>
          <p:nvPr/>
        </p:nvPicPr>
        <p:blipFill>
          <a:blip r:embed="rId4">
            <a:alphaModFix/>
          </a:blip>
          <a:stretch>
            <a:fillRect/>
          </a:stretch>
        </p:blipFill>
        <p:spPr>
          <a:xfrm>
            <a:off x="52975" y="4705481"/>
            <a:ext cx="1491162" cy="386600"/>
          </a:xfrm>
          <a:prstGeom prst="rect">
            <a:avLst/>
          </a:prstGeom>
          <a:noFill/>
          <a:ln>
            <a:noFill/>
          </a:ln>
        </p:spPr>
      </p:pic>
      <p:pic>
        <p:nvPicPr>
          <p:cNvPr id="101" name="Shape 101"/>
          <p:cNvPicPr preferRelativeResize="0"/>
          <p:nvPr/>
        </p:nvPicPr>
        <p:blipFill>
          <a:blip r:embed="rId5">
            <a:alphaModFix/>
          </a:blip>
          <a:stretch>
            <a:fillRect/>
          </a:stretch>
        </p:blipFill>
        <p:spPr>
          <a:xfrm>
            <a:off x="7794186" y="4719931"/>
            <a:ext cx="1349814" cy="357700"/>
          </a:xfrm>
          <a:prstGeom prst="rect">
            <a:avLst/>
          </a:prstGeom>
          <a:noFill/>
          <a:ln>
            <a:noFill/>
          </a:ln>
        </p:spPr>
      </p:pic>
      <p:grpSp>
        <p:nvGrpSpPr>
          <p:cNvPr id="102" name="Shape 102"/>
          <p:cNvGrpSpPr/>
          <p:nvPr/>
        </p:nvGrpSpPr>
        <p:grpSpPr>
          <a:xfrm>
            <a:off x="3741988" y="4732121"/>
            <a:ext cx="1660023" cy="333319"/>
            <a:chOff x="4009479" y="4761713"/>
            <a:chExt cx="1660023" cy="333319"/>
          </a:xfrm>
        </p:grpSpPr>
        <p:pic>
          <p:nvPicPr>
            <p:cNvPr id="103" name="Shape 103"/>
            <p:cNvPicPr preferRelativeResize="0"/>
            <p:nvPr/>
          </p:nvPicPr>
          <p:blipFill>
            <a:blip r:embed="rId6">
              <a:alphaModFix/>
            </a:blip>
            <a:stretch>
              <a:fillRect/>
            </a:stretch>
          </p:blipFill>
          <p:spPr>
            <a:xfrm>
              <a:off x="4009479" y="4761713"/>
              <a:ext cx="417397" cy="323700"/>
            </a:xfrm>
            <a:prstGeom prst="rect">
              <a:avLst/>
            </a:prstGeom>
            <a:noFill/>
            <a:ln>
              <a:noFill/>
            </a:ln>
          </p:spPr>
        </p:pic>
        <p:sp>
          <p:nvSpPr>
            <p:cNvPr id="104" name="Shape 104"/>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 Announcements in More Detail</a:t>
            </a:r>
            <a:endParaRPr/>
          </a:p>
        </p:txBody>
      </p:sp>
      <p:sp>
        <p:nvSpPr>
          <p:cNvPr id="110" name="Shape 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Note that desktop Docker CE is the only Docker CE getting a mention; they're very specific about where it's supported in Docker CE</a:t>
            </a:r>
            <a:endParaRPr/>
          </a:p>
          <a:p>
            <a:pPr indent="-342900" lvl="0" marL="457200" rtl="0">
              <a:spcBef>
                <a:spcPts val="0"/>
              </a:spcBef>
              <a:spcAft>
                <a:spcPts val="0"/>
              </a:spcAft>
              <a:buSzPts val="1800"/>
              <a:buChar char="●"/>
            </a:pPr>
            <a:r>
              <a:rPr lang="en-GB"/>
              <a:t>Clearly Docker are focusing their investment on a workflow from desktop to Docker EE in production, therefore Docker CE Linux server use-case is seemingly not on the roadmap</a:t>
            </a:r>
            <a:endParaRPr/>
          </a:p>
        </p:txBody>
      </p:sp>
      <p:pic>
        <p:nvPicPr>
          <p:cNvPr id="111" name="Shape 111"/>
          <p:cNvPicPr preferRelativeResize="0"/>
          <p:nvPr/>
        </p:nvPicPr>
        <p:blipFill>
          <a:blip r:embed="rId3">
            <a:alphaModFix/>
          </a:blip>
          <a:stretch>
            <a:fillRect/>
          </a:stretch>
        </p:blipFill>
        <p:spPr>
          <a:xfrm>
            <a:off x="52975" y="4705481"/>
            <a:ext cx="1491162" cy="386600"/>
          </a:xfrm>
          <a:prstGeom prst="rect">
            <a:avLst/>
          </a:prstGeom>
          <a:noFill/>
          <a:ln>
            <a:noFill/>
          </a:ln>
        </p:spPr>
      </p:pic>
      <p:pic>
        <p:nvPicPr>
          <p:cNvPr id="112" name="Shape 112"/>
          <p:cNvPicPr preferRelativeResize="0"/>
          <p:nvPr/>
        </p:nvPicPr>
        <p:blipFill>
          <a:blip r:embed="rId4">
            <a:alphaModFix/>
          </a:blip>
          <a:stretch>
            <a:fillRect/>
          </a:stretch>
        </p:blipFill>
        <p:spPr>
          <a:xfrm>
            <a:off x="7794186" y="4719931"/>
            <a:ext cx="1349814" cy="357700"/>
          </a:xfrm>
          <a:prstGeom prst="rect">
            <a:avLst/>
          </a:prstGeom>
          <a:noFill/>
          <a:ln>
            <a:noFill/>
          </a:ln>
        </p:spPr>
      </p:pic>
      <p:grpSp>
        <p:nvGrpSpPr>
          <p:cNvPr id="113" name="Shape 113"/>
          <p:cNvGrpSpPr/>
          <p:nvPr/>
        </p:nvGrpSpPr>
        <p:grpSpPr>
          <a:xfrm>
            <a:off x="3741988" y="4732121"/>
            <a:ext cx="1660023" cy="333319"/>
            <a:chOff x="4009479" y="4761713"/>
            <a:chExt cx="1660023" cy="333319"/>
          </a:xfrm>
        </p:grpSpPr>
        <p:pic>
          <p:nvPicPr>
            <p:cNvPr id="114" name="Shape 114"/>
            <p:cNvPicPr preferRelativeResize="0"/>
            <p:nvPr/>
          </p:nvPicPr>
          <p:blipFill>
            <a:blip r:embed="rId5">
              <a:alphaModFix/>
            </a:blip>
            <a:stretch>
              <a:fillRect/>
            </a:stretch>
          </p:blipFill>
          <p:spPr>
            <a:xfrm>
              <a:off x="4009479" y="4761713"/>
              <a:ext cx="417397" cy="323700"/>
            </a:xfrm>
            <a:prstGeom prst="rect">
              <a:avLst/>
            </a:prstGeom>
            <a:noFill/>
            <a:ln>
              <a:noFill/>
            </a:ln>
          </p:spPr>
        </p:pic>
        <p:sp>
          <p:nvSpPr>
            <p:cNvPr id="115" name="Shape 115"/>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What is Available to us Today?</a:t>
            </a:r>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The announcement said that most of the integration work happens in Moby</a:t>
            </a:r>
            <a:endParaRPr/>
          </a:p>
          <a:p>
            <a:pPr indent="-342900" lvl="0" marL="457200" rtl="0">
              <a:spcBef>
                <a:spcPts val="0"/>
              </a:spcBef>
              <a:spcAft>
                <a:spcPts val="0"/>
              </a:spcAft>
              <a:buSzPts val="1800"/>
              <a:buChar char="●"/>
            </a:pPr>
            <a:r>
              <a:rPr lang="en-GB"/>
              <a:t>In part, that’s referring to LinuxKit, a</a:t>
            </a:r>
            <a:r>
              <a:rPr lang="en-GB"/>
              <a:t> tool for building minimal Linux OS images, described in YAML</a:t>
            </a:r>
            <a:endParaRPr/>
          </a:p>
          <a:p>
            <a:pPr indent="-342900" lvl="0" marL="457200" rtl="0">
              <a:spcBef>
                <a:spcPts val="0"/>
              </a:spcBef>
              <a:spcAft>
                <a:spcPts val="0"/>
              </a:spcAft>
              <a:buSzPts val="1800"/>
              <a:buChar char="●"/>
            </a:pPr>
            <a:r>
              <a:rPr lang="en-GB"/>
              <a:t>It underpins Docker for Mac and Docker for Windows</a:t>
            </a:r>
            <a:endParaRPr/>
          </a:p>
          <a:p>
            <a:pPr indent="-342900" lvl="0" marL="457200" rtl="0">
              <a:spcBef>
                <a:spcPts val="0"/>
              </a:spcBef>
              <a:spcAft>
                <a:spcPts val="0"/>
              </a:spcAft>
              <a:buSzPts val="1800"/>
              <a:buChar char="●"/>
            </a:pPr>
            <a:r>
              <a:rPr lang="en-GB"/>
              <a:t>Today, you can use the Docker for Mac or Docker for Windows installers to get Kubernetes on a desktop that you can deploy to with Docker</a:t>
            </a:r>
            <a:endParaRPr/>
          </a:p>
        </p:txBody>
      </p:sp>
      <p:pic>
        <p:nvPicPr>
          <p:cNvPr id="122" name="Shape 122"/>
          <p:cNvPicPr preferRelativeResize="0"/>
          <p:nvPr/>
        </p:nvPicPr>
        <p:blipFill>
          <a:blip r:embed="rId3">
            <a:alphaModFix/>
          </a:blip>
          <a:stretch>
            <a:fillRect/>
          </a:stretch>
        </p:blipFill>
        <p:spPr>
          <a:xfrm>
            <a:off x="52975" y="4705481"/>
            <a:ext cx="1491162" cy="386600"/>
          </a:xfrm>
          <a:prstGeom prst="rect">
            <a:avLst/>
          </a:prstGeom>
          <a:noFill/>
          <a:ln>
            <a:noFill/>
          </a:ln>
        </p:spPr>
      </p:pic>
      <p:pic>
        <p:nvPicPr>
          <p:cNvPr id="123" name="Shape 123"/>
          <p:cNvPicPr preferRelativeResize="0"/>
          <p:nvPr/>
        </p:nvPicPr>
        <p:blipFill>
          <a:blip r:embed="rId4">
            <a:alphaModFix/>
          </a:blip>
          <a:stretch>
            <a:fillRect/>
          </a:stretch>
        </p:blipFill>
        <p:spPr>
          <a:xfrm>
            <a:off x="7794186" y="4719931"/>
            <a:ext cx="1349814" cy="357700"/>
          </a:xfrm>
          <a:prstGeom prst="rect">
            <a:avLst/>
          </a:prstGeom>
          <a:noFill/>
          <a:ln>
            <a:noFill/>
          </a:ln>
        </p:spPr>
      </p:pic>
      <p:grpSp>
        <p:nvGrpSpPr>
          <p:cNvPr id="124" name="Shape 124"/>
          <p:cNvGrpSpPr/>
          <p:nvPr/>
        </p:nvGrpSpPr>
        <p:grpSpPr>
          <a:xfrm>
            <a:off x="3741988" y="4732121"/>
            <a:ext cx="1660023" cy="333319"/>
            <a:chOff x="4009479" y="4761713"/>
            <a:chExt cx="1660023" cy="333319"/>
          </a:xfrm>
        </p:grpSpPr>
        <p:pic>
          <p:nvPicPr>
            <p:cNvPr id="125" name="Shape 125"/>
            <p:cNvPicPr preferRelativeResize="0"/>
            <p:nvPr/>
          </p:nvPicPr>
          <p:blipFill>
            <a:blip r:embed="rId5">
              <a:alphaModFix/>
            </a:blip>
            <a:stretch>
              <a:fillRect/>
            </a:stretch>
          </p:blipFill>
          <p:spPr>
            <a:xfrm>
              <a:off x="4009479" y="4761713"/>
              <a:ext cx="417397" cy="323700"/>
            </a:xfrm>
            <a:prstGeom prst="rect">
              <a:avLst/>
            </a:prstGeom>
            <a:noFill/>
            <a:ln>
              <a:noFill/>
            </a:ln>
          </p:spPr>
        </p:pic>
        <p:sp>
          <p:nvSpPr>
            <p:cNvPr id="126" name="Shape 126"/>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What is Available to us Today?</a:t>
            </a:r>
            <a:endParaRPr/>
          </a:p>
        </p:txBody>
      </p:sp>
      <p:sp>
        <p:nvSpPr>
          <p:cNvPr id="132" name="Shape 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This requires Docker for Mac </a:t>
            </a:r>
            <a:r>
              <a:rPr b="1" lang="en-GB"/>
              <a:t>17.12 CE Edge</a:t>
            </a:r>
            <a:r>
              <a:rPr lang="en-GB"/>
              <a:t> and higher or Docker for Windows </a:t>
            </a:r>
            <a:r>
              <a:rPr b="1" lang="en-GB"/>
              <a:t>18.02 CE Edge</a:t>
            </a:r>
            <a:r>
              <a:rPr lang="en-GB"/>
              <a:t>. Docker EE Kubernetes support requires access to the beta programme</a:t>
            </a:r>
            <a:endParaRPr/>
          </a:p>
          <a:p>
            <a:pPr indent="-342900" lvl="0" marL="457200" rtl="0">
              <a:spcBef>
                <a:spcPts val="0"/>
              </a:spcBef>
              <a:spcAft>
                <a:spcPts val="0"/>
              </a:spcAft>
              <a:buSzPts val="1800"/>
              <a:buChar char="●"/>
            </a:pPr>
            <a:r>
              <a:rPr lang="en-GB"/>
              <a:t>Here are the links to the announcements:</a:t>
            </a:r>
            <a:endParaRPr/>
          </a:p>
          <a:p>
            <a:pPr indent="-317500" lvl="1" marL="914400" rtl="0">
              <a:spcBef>
                <a:spcPts val="0"/>
              </a:spcBef>
              <a:spcAft>
                <a:spcPts val="0"/>
              </a:spcAft>
              <a:buSzPts val="1400"/>
              <a:buChar char="○"/>
            </a:pPr>
            <a:r>
              <a:rPr lang="en-GB"/>
              <a:t>Mac, 09/01/2018: </a:t>
            </a:r>
            <a:r>
              <a:rPr lang="en-GB" u="sng">
                <a:solidFill>
                  <a:schemeClr val="hlink"/>
                </a:solidFill>
                <a:hlinkClick r:id="rId3"/>
              </a:rPr>
              <a:t>https://blog.docker.com/2018/01/docker-mac-kubernetes/</a:t>
            </a:r>
            <a:endParaRPr/>
          </a:p>
          <a:p>
            <a:pPr indent="-317500" lvl="1" marL="914400" rtl="0">
              <a:spcBef>
                <a:spcPts val="0"/>
              </a:spcBef>
              <a:spcAft>
                <a:spcPts val="0"/>
              </a:spcAft>
              <a:buSzPts val="1400"/>
              <a:buChar char="○"/>
            </a:pPr>
            <a:r>
              <a:rPr lang="en-GB"/>
              <a:t>Win, 30/01/2018: </a:t>
            </a:r>
            <a:r>
              <a:rPr lang="en-GB" u="sng">
                <a:solidFill>
                  <a:schemeClr val="hlink"/>
                </a:solidFill>
                <a:hlinkClick r:id="rId4"/>
              </a:rPr>
              <a:t>https://blog.docker.com/2018/01/docker-windows-desktop-now-kubernetes/</a:t>
            </a:r>
            <a:endParaRPr/>
          </a:p>
          <a:p>
            <a:pPr indent="-317500" lvl="1" marL="914400" marR="0" rtl="0" algn="l">
              <a:lnSpc>
                <a:spcPct val="115000"/>
              </a:lnSpc>
              <a:spcBef>
                <a:spcPts val="0"/>
              </a:spcBef>
              <a:spcAft>
                <a:spcPts val="0"/>
              </a:spcAft>
              <a:buClr>
                <a:schemeClr val="dk2"/>
              </a:buClr>
              <a:buSzPts val="1400"/>
              <a:buFont typeface="Arial"/>
              <a:buChar char="○"/>
            </a:pPr>
            <a:r>
              <a:rPr lang="en-GB"/>
              <a:t>Docker EE, 18/01/2018: </a:t>
            </a:r>
            <a:r>
              <a:rPr lang="en-GB" u="sng">
                <a:solidFill>
                  <a:schemeClr val="hlink"/>
                </a:solidFill>
                <a:hlinkClick r:id="rId5"/>
              </a:rPr>
              <a:t>https://blog.docker.com/2018/01/docker-ee-kubernetes/</a:t>
            </a:r>
            <a:endParaRPr/>
          </a:p>
          <a:p>
            <a:pPr indent="-317500" lvl="0" marL="457200" marR="0" rtl="0" algn="l">
              <a:lnSpc>
                <a:spcPct val="115000"/>
              </a:lnSpc>
              <a:spcBef>
                <a:spcPts val="0"/>
              </a:spcBef>
              <a:spcAft>
                <a:spcPts val="0"/>
              </a:spcAft>
              <a:buClr>
                <a:schemeClr val="dk2"/>
              </a:buClr>
              <a:buSzPts val="1400"/>
              <a:buFont typeface="Arial"/>
              <a:buChar char="●"/>
            </a:pPr>
            <a:r>
              <a:rPr lang="en-GB"/>
              <a:t>To play with Kubernetes on Docker, try Docker for Mac &amp; Windows desktop</a:t>
            </a:r>
            <a:endParaRPr/>
          </a:p>
        </p:txBody>
      </p:sp>
      <p:pic>
        <p:nvPicPr>
          <p:cNvPr id="133" name="Shape 133"/>
          <p:cNvPicPr preferRelativeResize="0"/>
          <p:nvPr/>
        </p:nvPicPr>
        <p:blipFill>
          <a:blip r:embed="rId6">
            <a:alphaModFix/>
          </a:blip>
          <a:stretch>
            <a:fillRect/>
          </a:stretch>
        </p:blipFill>
        <p:spPr>
          <a:xfrm>
            <a:off x="52975" y="4705481"/>
            <a:ext cx="1491162" cy="386600"/>
          </a:xfrm>
          <a:prstGeom prst="rect">
            <a:avLst/>
          </a:prstGeom>
          <a:noFill/>
          <a:ln>
            <a:noFill/>
          </a:ln>
        </p:spPr>
      </p:pic>
      <p:pic>
        <p:nvPicPr>
          <p:cNvPr id="134" name="Shape 134"/>
          <p:cNvPicPr preferRelativeResize="0"/>
          <p:nvPr/>
        </p:nvPicPr>
        <p:blipFill>
          <a:blip r:embed="rId7">
            <a:alphaModFix/>
          </a:blip>
          <a:stretch>
            <a:fillRect/>
          </a:stretch>
        </p:blipFill>
        <p:spPr>
          <a:xfrm>
            <a:off x="7794186" y="4719931"/>
            <a:ext cx="1349814" cy="357700"/>
          </a:xfrm>
          <a:prstGeom prst="rect">
            <a:avLst/>
          </a:prstGeom>
          <a:noFill/>
          <a:ln>
            <a:noFill/>
          </a:ln>
        </p:spPr>
      </p:pic>
      <p:grpSp>
        <p:nvGrpSpPr>
          <p:cNvPr id="135" name="Shape 135"/>
          <p:cNvGrpSpPr/>
          <p:nvPr/>
        </p:nvGrpSpPr>
        <p:grpSpPr>
          <a:xfrm>
            <a:off x="3741988" y="4732121"/>
            <a:ext cx="1660023" cy="333319"/>
            <a:chOff x="4009479" y="4761713"/>
            <a:chExt cx="1660023" cy="333319"/>
          </a:xfrm>
        </p:grpSpPr>
        <p:pic>
          <p:nvPicPr>
            <p:cNvPr id="136" name="Shape 136"/>
            <p:cNvPicPr preferRelativeResize="0"/>
            <p:nvPr/>
          </p:nvPicPr>
          <p:blipFill>
            <a:blip r:embed="rId8">
              <a:alphaModFix/>
            </a:blip>
            <a:stretch>
              <a:fillRect/>
            </a:stretch>
          </p:blipFill>
          <p:spPr>
            <a:xfrm>
              <a:off x="4009479" y="4761713"/>
              <a:ext cx="417397" cy="323700"/>
            </a:xfrm>
            <a:prstGeom prst="rect">
              <a:avLst/>
            </a:prstGeom>
            <a:noFill/>
            <a:ln>
              <a:noFill/>
            </a:ln>
          </p:spPr>
        </p:pic>
        <p:sp>
          <p:nvSpPr>
            <p:cNvPr id="137" name="Shape 137"/>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I’m a Developer; what can I do with it?</a:t>
            </a:r>
            <a:endParaRPr/>
          </a:p>
        </p:txBody>
      </p:sp>
      <p:sp>
        <p:nvSpPr>
          <p:cNvPr id="143" name="Shape 143"/>
          <p:cNvSpPr/>
          <p:nvPr/>
        </p:nvSpPr>
        <p:spPr>
          <a:xfrm>
            <a:off x="828350" y="2714725"/>
            <a:ext cx="5870700" cy="89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txBox="1"/>
          <p:nvPr>
            <p:ph idx="1" type="body"/>
          </p:nvPr>
        </p:nvSpPr>
        <p:spPr>
          <a:xfrm>
            <a:off x="311700" y="1152475"/>
            <a:ext cx="8520600" cy="236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 following example is taken from the Docker Blog, here:</a:t>
            </a:r>
            <a:endParaRPr/>
          </a:p>
          <a:p>
            <a:pPr indent="0" lvl="0" marL="0" rtl="0" algn="ctr">
              <a:spcBef>
                <a:spcPts val="1600"/>
              </a:spcBef>
              <a:spcAft>
                <a:spcPts val="0"/>
              </a:spcAft>
              <a:buNone/>
            </a:pPr>
            <a:r>
              <a:rPr lang="en-GB" u="sng">
                <a:solidFill>
                  <a:schemeClr val="hlink"/>
                </a:solidFill>
                <a:hlinkClick r:id="rId3"/>
              </a:rPr>
              <a:t>https://blog.docker.com/2018/02/docker-compose-kubernetes-docker-desktop/</a:t>
            </a:r>
            <a:endParaRPr/>
          </a:p>
          <a:p>
            <a:pPr indent="-342900" lvl="0" marL="457200" rtl="0">
              <a:spcBef>
                <a:spcPts val="1600"/>
              </a:spcBef>
              <a:spcAft>
                <a:spcPts val="0"/>
              </a:spcAft>
              <a:buSzPts val="1800"/>
              <a:buChar char="●"/>
            </a:pPr>
            <a:r>
              <a:rPr lang="en-GB"/>
              <a:t>D</a:t>
            </a:r>
            <a:r>
              <a:rPr lang="en-GB"/>
              <a:t>eploy a compose stack to Kubernetes:</a:t>
            </a:r>
            <a:endParaRPr/>
          </a:p>
          <a:p>
            <a:pPr indent="0" lvl="0" marL="457200" rtl="0">
              <a:spcBef>
                <a:spcPts val="1600"/>
              </a:spcBef>
              <a:spcAft>
                <a:spcPts val="1600"/>
              </a:spcAft>
              <a:buNone/>
            </a:pPr>
            <a:r>
              <a:rPr lang="en-GB" sz="600">
                <a:latin typeface="Courier New"/>
                <a:ea typeface="Courier New"/>
                <a:cs typeface="Courier New"/>
                <a:sym typeface="Courier New"/>
              </a:rPr>
              <a:t>$ docker stack deploy --compose-file words.yaml words</a:t>
            </a:r>
            <a:br>
              <a:rPr lang="en-GB" sz="600">
                <a:latin typeface="Courier New"/>
                <a:ea typeface="Courier New"/>
                <a:cs typeface="Courier New"/>
                <a:sym typeface="Courier New"/>
              </a:rPr>
            </a:br>
            <a:r>
              <a:rPr lang="en-GB" sz="600">
                <a:latin typeface="Courier New"/>
                <a:ea typeface="Courier New"/>
                <a:cs typeface="Courier New"/>
                <a:sym typeface="Courier New"/>
              </a:rPr>
              <a:t>Stack words was created</a:t>
            </a:r>
            <a:br>
              <a:rPr lang="en-GB" sz="600">
                <a:latin typeface="Courier New"/>
                <a:ea typeface="Courier New"/>
                <a:cs typeface="Courier New"/>
                <a:sym typeface="Courier New"/>
              </a:rPr>
            </a:br>
            <a:r>
              <a:rPr lang="en-GB" sz="600">
                <a:latin typeface="Courier New"/>
                <a:ea typeface="Courier New"/>
                <a:cs typeface="Courier New"/>
                <a:sym typeface="Courier New"/>
              </a:rPr>
              <a:t>Waiting for the stack to be stable and running...</a:t>
            </a:r>
            <a:br>
              <a:rPr lang="en-GB" sz="600">
                <a:latin typeface="Courier New"/>
                <a:ea typeface="Courier New"/>
                <a:cs typeface="Courier New"/>
                <a:sym typeface="Courier New"/>
              </a:rPr>
            </a:br>
            <a:r>
              <a:rPr lang="en-GB" sz="600">
                <a:latin typeface="Courier New"/>
                <a:ea typeface="Courier New"/>
                <a:cs typeface="Courier New"/>
                <a:sym typeface="Courier New"/>
              </a:rPr>
              <a:t> - Service db has one container running</a:t>
            </a:r>
            <a:br>
              <a:rPr lang="en-GB" sz="600">
                <a:latin typeface="Courier New"/>
                <a:ea typeface="Courier New"/>
                <a:cs typeface="Courier New"/>
                <a:sym typeface="Courier New"/>
              </a:rPr>
            </a:br>
            <a:r>
              <a:rPr lang="en-GB" sz="600">
                <a:latin typeface="Courier New"/>
                <a:ea typeface="Courier New"/>
                <a:cs typeface="Courier New"/>
                <a:sym typeface="Courier New"/>
              </a:rPr>
              <a:t> - Service words has one container running</a:t>
            </a:r>
            <a:br>
              <a:rPr lang="en-GB" sz="600">
                <a:latin typeface="Courier New"/>
                <a:ea typeface="Courier New"/>
                <a:cs typeface="Courier New"/>
                <a:sym typeface="Courier New"/>
              </a:rPr>
            </a:br>
            <a:r>
              <a:rPr lang="en-GB" sz="600">
                <a:latin typeface="Courier New"/>
                <a:ea typeface="Courier New"/>
                <a:cs typeface="Courier New"/>
                <a:sym typeface="Courier New"/>
              </a:rPr>
              <a:t> - Service web has one container running</a:t>
            </a:r>
            <a:br>
              <a:rPr lang="en-GB" sz="600">
                <a:latin typeface="Courier New"/>
                <a:ea typeface="Courier New"/>
                <a:cs typeface="Courier New"/>
                <a:sym typeface="Courier New"/>
              </a:rPr>
            </a:br>
            <a:r>
              <a:rPr lang="en-GB" sz="600">
                <a:latin typeface="Courier New"/>
                <a:ea typeface="Courier New"/>
                <a:cs typeface="Courier New"/>
                <a:sym typeface="Courier New"/>
              </a:rPr>
              <a:t>Stack words is stable and running</a:t>
            </a:r>
            <a:endParaRPr sz="600">
              <a:latin typeface="Courier New"/>
              <a:ea typeface="Courier New"/>
              <a:cs typeface="Courier New"/>
              <a:sym typeface="Courier New"/>
            </a:endParaRPr>
          </a:p>
        </p:txBody>
      </p:sp>
      <p:pic>
        <p:nvPicPr>
          <p:cNvPr id="145" name="Shape 145"/>
          <p:cNvPicPr preferRelativeResize="0"/>
          <p:nvPr/>
        </p:nvPicPr>
        <p:blipFill>
          <a:blip r:embed="rId4">
            <a:alphaModFix/>
          </a:blip>
          <a:stretch>
            <a:fillRect/>
          </a:stretch>
        </p:blipFill>
        <p:spPr>
          <a:xfrm>
            <a:off x="52975" y="4705481"/>
            <a:ext cx="1491162" cy="386600"/>
          </a:xfrm>
          <a:prstGeom prst="rect">
            <a:avLst/>
          </a:prstGeom>
          <a:noFill/>
          <a:ln>
            <a:noFill/>
          </a:ln>
        </p:spPr>
      </p:pic>
      <p:pic>
        <p:nvPicPr>
          <p:cNvPr id="146" name="Shape 146"/>
          <p:cNvPicPr preferRelativeResize="0"/>
          <p:nvPr/>
        </p:nvPicPr>
        <p:blipFill>
          <a:blip r:embed="rId5">
            <a:alphaModFix/>
          </a:blip>
          <a:stretch>
            <a:fillRect/>
          </a:stretch>
        </p:blipFill>
        <p:spPr>
          <a:xfrm>
            <a:off x="7794186" y="4719931"/>
            <a:ext cx="1349814" cy="357700"/>
          </a:xfrm>
          <a:prstGeom prst="rect">
            <a:avLst/>
          </a:prstGeom>
          <a:noFill/>
          <a:ln>
            <a:noFill/>
          </a:ln>
        </p:spPr>
      </p:pic>
      <p:grpSp>
        <p:nvGrpSpPr>
          <p:cNvPr id="147" name="Shape 147"/>
          <p:cNvGrpSpPr/>
          <p:nvPr/>
        </p:nvGrpSpPr>
        <p:grpSpPr>
          <a:xfrm>
            <a:off x="3741988" y="4732121"/>
            <a:ext cx="1660023" cy="333319"/>
            <a:chOff x="4009479" y="4761713"/>
            <a:chExt cx="1660023" cy="333319"/>
          </a:xfrm>
        </p:grpSpPr>
        <p:pic>
          <p:nvPicPr>
            <p:cNvPr id="148" name="Shape 148"/>
            <p:cNvPicPr preferRelativeResize="0"/>
            <p:nvPr/>
          </p:nvPicPr>
          <p:blipFill>
            <a:blip r:embed="rId6">
              <a:alphaModFix/>
            </a:blip>
            <a:stretch>
              <a:fillRect/>
            </a:stretch>
          </p:blipFill>
          <p:spPr>
            <a:xfrm>
              <a:off x="4009479" y="4761713"/>
              <a:ext cx="417397" cy="323700"/>
            </a:xfrm>
            <a:prstGeom prst="rect">
              <a:avLst/>
            </a:prstGeom>
            <a:noFill/>
            <a:ln>
              <a:noFill/>
            </a:ln>
          </p:spPr>
        </p:pic>
        <p:sp>
          <p:nvSpPr>
            <p:cNvPr id="149" name="Shape 149"/>
            <p:cNvSpPr txBox="1"/>
            <p:nvPr/>
          </p:nvSpPr>
          <p:spPr>
            <a:xfrm>
              <a:off x="4345003" y="4771332"/>
              <a:ext cx="1324500" cy="323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GB" sz="1100">
                  <a:solidFill>
                    <a:schemeClr val="dk1"/>
                  </a:solidFill>
                  <a:latin typeface="Montserrat"/>
                  <a:ea typeface="Montserrat"/>
                  <a:cs typeface="Montserrat"/>
                  <a:sym typeface="Montserrat"/>
                </a:rPr>
                <a:t>control</a:t>
              </a:r>
              <a:r>
                <a:rPr lang="en-GB" sz="1100">
                  <a:solidFill>
                    <a:schemeClr val="dk1"/>
                  </a:solidFill>
                  <a:latin typeface="Montserrat"/>
                  <a:ea typeface="Montserrat"/>
                  <a:cs typeface="Montserrat"/>
                  <a:sym typeface="Montserrat"/>
                </a:rPr>
                <a:t>plane</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