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6"/>
  </p:notesMasterIdLst>
  <p:sldIdLst>
    <p:sldId id="256" r:id="rId5"/>
    <p:sldId id="257" r:id="rId6"/>
    <p:sldId id="258" r:id="rId7"/>
    <p:sldId id="259" r:id="rId8"/>
    <p:sldId id="260" r:id="rId9"/>
    <p:sldId id="266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embeddedFontLst>
    <p:embeddedFont>
      <p:font typeface="Montserrat" panose="00000500000000000000" pitchFamily="2" charset="0"/>
      <p:regular r:id="rId17"/>
    </p:embeddedFont>
    <p:embeddedFont>
      <p:font typeface="Play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20" roundtripDataSignature="AMtx7mhIqSi4wXm24LzIXE+PpaP6fIATl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tie Davin" initials="" lastIdx="1" clrIdx="0"/>
  <p:cmAuthor id="1" name="Minna Zhang" initials="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964B25-E9C1-46A8-ABE2-A8AA9A8EED93}" v="34" dt="2025-08-08T16:34:44.548"/>
  </p1510:revLst>
</p1510:revInfo>
</file>

<file path=ppt/tableStyles.xml><?xml version="1.0" encoding="utf-8"?>
<a:tblStyleLst xmlns:a="http://schemas.openxmlformats.org/drawingml/2006/main" def="{C2C76286-2257-457B-BAF7-B9096A77DD6E}">
  <a:tblStyle styleId="{C2C76286-2257-457B-BAF7-B9096A77DD6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customschemas.google.com/relationships/presentationmetadata" Target="meta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ie Davin" userId="c850eb78-ecdc-4c4b-a95c-910ba0b8a738" providerId="ADAL" clId="{EB964B25-E9C1-46A8-ABE2-A8AA9A8EED93}"/>
    <pc:docChg chg="undo custSel addSld modSld">
      <pc:chgData name="Katie Davin" userId="c850eb78-ecdc-4c4b-a95c-910ba0b8a738" providerId="ADAL" clId="{EB964B25-E9C1-46A8-ABE2-A8AA9A8EED93}" dt="2025-08-08T16:34:59.043" v="95" actId="1035"/>
      <pc:docMkLst>
        <pc:docMk/>
      </pc:docMkLst>
      <pc:sldChg chg="modSp mod">
        <pc:chgData name="Katie Davin" userId="c850eb78-ecdc-4c4b-a95c-910ba0b8a738" providerId="ADAL" clId="{EB964B25-E9C1-46A8-ABE2-A8AA9A8EED93}" dt="2025-08-08T15:30:19.539" v="18" actId="1076"/>
        <pc:sldMkLst>
          <pc:docMk/>
          <pc:sldMk cId="0" sldId="260"/>
        </pc:sldMkLst>
        <pc:graphicFrameChg chg="mod modGraphic">
          <ac:chgData name="Katie Davin" userId="c850eb78-ecdc-4c4b-a95c-910ba0b8a738" providerId="ADAL" clId="{EB964B25-E9C1-46A8-ABE2-A8AA9A8EED93}" dt="2025-08-08T15:30:19.539" v="18" actId="1076"/>
          <ac:graphicFrameMkLst>
            <pc:docMk/>
            <pc:sldMk cId="0" sldId="260"/>
            <ac:graphicFrameMk id="116" creationId="{00000000-0000-0000-0000-000000000000}"/>
          </ac:graphicFrameMkLst>
        </pc:graphicFrameChg>
      </pc:sldChg>
      <pc:sldChg chg="modSp mod">
        <pc:chgData name="Katie Davin" userId="c850eb78-ecdc-4c4b-a95c-910ba0b8a738" providerId="ADAL" clId="{EB964B25-E9C1-46A8-ABE2-A8AA9A8EED93}" dt="2025-08-08T15:31:05.721" v="22" actId="207"/>
        <pc:sldMkLst>
          <pc:docMk/>
          <pc:sldMk cId="0" sldId="264"/>
        </pc:sldMkLst>
        <pc:graphicFrameChg chg="modGraphic">
          <ac:chgData name="Katie Davin" userId="c850eb78-ecdc-4c4b-a95c-910ba0b8a738" providerId="ADAL" clId="{EB964B25-E9C1-46A8-ABE2-A8AA9A8EED93}" dt="2025-08-08T15:31:05.721" v="22" actId="207"/>
          <ac:graphicFrameMkLst>
            <pc:docMk/>
            <pc:sldMk cId="0" sldId="264"/>
            <ac:graphicFrameMk id="145" creationId="{00000000-0000-0000-0000-000000000000}"/>
          </ac:graphicFrameMkLst>
        </pc:graphicFrameChg>
      </pc:sldChg>
      <pc:sldChg chg="modSp mod">
        <pc:chgData name="Katie Davin" userId="c850eb78-ecdc-4c4b-a95c-910ba0b8a738" providerId="ADAL" clId="{EB964B25-E9C1-46A8-ABE2-A8AA9A8EED93}" dt="2025-08-08T16:34:59.043" v="95" actId="1035"/>
        <pc:sldMkLst>
          <pc:docMk/>
          <pc:sldMk cId="0" sldId="265"/>
        </pc:sldMkLst>
        <pc:graphicFrameChg chg="mod modGraphic">
          <ac:chgData name="Katie Davin" userId="c850eb78-ecdc-4c4b-a95c-910ba0b8a738" providerId="ADAL" clId="{EB964B25-E9C1-46A8-ABE2-A8AA9A8EED93}" dt="2025-08-08T16:34:59.043" v="95" actId="1035"/>
          <ac:graphicFrameMkLst>
            <pc:docMk/>
            <pc:sldMk cId="0" sldId="265"/>
            <ac:graphicFrameMk id="152" creationId="{00000000-0000-0000-0000-000000000000}"/>
          </ac:graphicFrameMkLst>
        </pc:graphicFrameChg>
        <pc:graphicFrameChg chg="mod modGraphic">
          <ac:chgData name="Katie Davin" userId="c850eb78-ecdc-4c4b-a95c-910ba0b8a738" providerId="ADAL" clId="{EB964B25-E9C1-46A8-ABE2-A8AA9A8EED93}" dt="2025-08-08T16:34:59.043" v="95" actId="1035"/>
          <ac:graphicFrameMkLst>
            <pc:docMk/>
            <pc:sldMk cId="0" sldId="265"/>
            <ac:graphicFrameMk id="153" creationId="{00000000-0000-0000-0000-000000000000}"/>
          </ac:graphicFrameMkLst>
        </pc:graphicFrameChg>
        <pc:graphicFrameChg chg="mod modGraphic">
          <ac:chgData name="Katie Davin" userId="c850eb78-ecdc-4c4b-a95c-910ba0b8a738" providerId="ADAL" clId="{EB964B25-E9C1-46A8-ABE2-A8AA9A8EED93}" dt="2025-08-08T16:34:59.043" v="95" actId="1035"/>
          <ac:graphicFrameMkLst>
            <pc:docMk/>
            <pc:sldMk cId="0" sldId="265"/>
            <ac:graphicFrameMk id="154" creationId="{00000000-0000-0000-0000-000000000000}"/>
          </ac:graphicFrameMkLst>
        </pc:graphicFrameChg>
        <pc:graphicFrameChg chg="mod modGraphic">
          <ac:chgData name="Katie Davin" userId="c850eb78-ecdc-4c4b-a95c-910ba0b8a738" providerId="ADAL" clId="{EB964B25-E9C1-46A8-ABE2-A8AA9A8EED93}" dt="2025-08-08T16:34:59.043" v="95" actId="1035"/>
          <ac:graphicFrameMkLst>
            <pc:docMk/>
            <pc:sldMk cId="0" sldId="265"/>
            <ac:graphicFrameMk id="155" creationId="{00000000-0000-0000-0000-000000000000}"/>
          </ac:graphicFrameMkLst>
        </pc:graphicFrameChg>
        <pc:graphicFrameChg chg="mod modGraphic">
          <ac:chgData name="Katie Davin" userId="c850eb78-ecdc-4c4b-a95c-910ba0b8a738" providerId="ADAL" clId="{EB964B25-E9C1-46A8-ABE2-A8AA9A8EED93}" dt="2025-08-08T16:34:59.043" v="95" actId="1035"/>
          <ac:graphicFrameMkLst>
            <pc:docMk/>
            <pc:sldMk cId="0" sldId="265"/>
            <ac:graphicFrameMk id="156" creationId="{00000000-0000-0000-0000-000000000000}"/>
          </ac:graphicFrameMkLst>
        </pc:graphicFrameChg>
      </pc:sldChg>
      <pc:sldChg chg="addSp delSp modSp add mod">
        <pc:chgData name="Katie Davin" userId="c850eb78-ecdc-4c4b-a95c-910ba0b8a738" providerId="ADAL" clId="{EB964B25-E9C1-46A8-ABE2-A8AA9A8EED93}" dt="2025-08-08T15:58:37.145" v="34" actId="12788"/>
        <pc:sldMkLst>
          <pc:docMk/>
          <pc:sldMk cId="3118720090" sldId="266"/>
        </pc:sldMkLst>
        <pc:spChg chg="add del mod">
          <ac:chgData name="Katie Davin" userId="c850eb78-ecdc-4c4b-a95c-910ba0b8a738" providerId="ADAL" clId="{EB964B25-E9C1-46A8-ABE2-A8AA9A8EED93}" dt="2025-08-08T15:29:46.904" v="8" actId="478"/>
          <ac:spMkLst>
            <pc:docMk/>
            <pc:sldMk cId="3118720090" sldId="266"/>
            <ac:spMk id="3" creationId="{9A6545D9-8CEB-25BD-B941-722A1CE93CA4}"/>
          </ac:spMkLst>
        </pc:spChg>
        <pc:spChg chg="mod">
          <ac:chgData name="Katie Davin" userId="c850eb78-ecdc-4c4b-a95c-910ba0b8a738" providerId="ADAL" clId="{EB964B25-E9C1-46A8-ABE2-A8AA9A8EED93}" dt="2025-08-08T15:34:11.986" v="25" actId="20577"/>
          <ac:spMkLst>
            <pc:docMk/>
            <pc:sldMk cId="3118720090" sldId="266"/>
            <ac:spMk id="117" creationId="{8892C4EA-CEA8-4A11-F07F-5623C33F4644}"/>
          </ac:spMkLst>
        </pc:spChg>
        <pc:graphicFrameChg chg="add mod modGraphic">
          <ac:chgData name="Katie Davin" userId="c850eb78-ecdc-4c4b-a95c-910ba0b8a738" providerId="ADAL" clId="{EB964B25-E9C1-46A8-ABE2-A8AA9A8EED93}" dt="2025-08-08T15:58:37.145" v="34" actId="12788"/>
          <ac:graphicFrameMkLst>
            <pc:docMk/>
            <pc:sldMk cId="3118720090" sldId="266"/>
            <ac:graphicFrameMk id="2" creationId="{D277B0ED-947B-A3D3-1D2A-1592790BCC9E}"/>
          </ac:graphicFrameMkLst>
        </pc:graphicFrameChg>
        <pc:graphicFrameChg chg="del">
          <ac:chgData name="Katie Davin" userId="c850eb78-ecdc-4c4b-a95c-910ba0b8a738" providerId="ADAL" clId="{EB964B25-E9C1-46A8-ABE2-A8AA9A8EED93}" dt="2025-08-08T15:29:49.365" v="9" actId="478"/>
          <ac:graphicFrameMkLst>
            <pc:docMk/>
            <pc:sldMk cId="3118720090" sldId="266"/>
            <ac:graphicFrameMk id="116" creationId="{5EF01BE8-AD4B-98EA-DDCC-95A2FF39311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7376acc7b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86" name="Google Shape;86;g37376acc7b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7376acc7b8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42" name="Google Shape;142;g37376acc7b8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7376acc7b8_0_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g37376acc7b8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7376acc7b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g37376acc7b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7376acc7b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37376acc7b8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C- Choice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N- Control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E- Convenience/Ease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T- Compliance/Tracking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S- Trusted Efficacy and Safety</a:t>
            </a:r>
            <a:endParaRPr/>
          </a:p>
        </p:txBody>
      </p:sp>
      <p:sp>
        <p:nvSpPr>
          <p:cNvPr id="98" name="Google Shape;98;g37376acc7b8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7376acc7b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05" name="Google Shape;105;g37376acc7b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7376acc7b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13" name="Google Shape;113;g37376acc7b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C6A2BD4F-2C8E-9ED5-0377-27A100D17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7376acc7b8_0_23:notes">
            <a:extLst>
              <a:ext uri="{FF2B5EF4-FFF2-40B4-BE49-F238E27FC236}">
                <a16:creationId xmlns:a16="http://schemas.microsoft.com/office/drawing/2014/main" id="{45FF42C1-ECCA-A22B-34C4-17CF5DDC00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13" name="Google Shape;113;g37376acc7b8_0_23:notes">
            <a:extLst>
              <a:ext uri="{FF2B5EF4-FFF2-40B4-BE49-F238E27FC236}">
                <a16:creationId xmlns:a16="http://schemas.microsoft.com/office/drawing/2014/main" id="{968B4182-2703-1EC7-EAD8-42B6CB5930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65596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7376acc7b8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20" name="Google Shape;120;g37376acc7b8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7376acc7b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28" name="Google Shape;128;g37376acc7b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7376acc7b8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35" name="Google Shape;135;g37376acc7b8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7376acc7b8_0_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600">
                <a:latin typeface="Arial"/>
                <a:ea typeface="Arial"/>
                <a:cs typeface="Arial"/>
                <a:sym typeface="Arial"/>
              </a:rPr>
              <a:t>WELCOME</a:t>
            </a:r>
            <a:endParaRPr sz="5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7376acc7b8_0_48"/>
          <p:cNvSpPr txBox="1"/>
          <p:nvPr/>
        </p:nvSpPr>
        <p:spPr>
          <a:xfrm>
            <a:off x="509374" y="6499360"/>
            <a:ext cx="2187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 market research purposes only. 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5" name="Google Shape;145;g37376acc7b8_0_48"/>
          <p:cNvGraphicFramePr/>
          <p:nvPr>
            <p:extLst>
              <p:ext uri="{D42A27DB-BD31-4B8C-83A1-F6EECF244321}">
                <p14:modId xmlns:p14="http://schemas.microsoft.com/office/powerpoint/2010/main" val="2937158544"/>
              </p:ext>
            </p:extLst>
          </p:nvPr>
        </p:nvGraphicFramePr>
        <p:xfrm>
          <a:off x="502340" y="1379272"/>
          <a:ext cx="11156000" cy="3818683"/>
        </p:xfrm>
        <a:graphic>
          <a:graphicData uri="http://schemas.openxmlformats.org/drawingml/2006/table">
            <a:tbl>
              <a:tblPr>
                <a:noFill/>
                <a:tableStyleId>{C2C76286-2257-457B-BAF7-B9096A77DD6E}</a:tableStyleId>
              </a:tblPr>
              <a:tblGrid>
                <a:gridCol w="134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1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0">
                <a:tc gridSpan="2">
                  <a:txBody>
                    <a:bodyPr/>
                    <a:lstStyle/>
                    <a:p>
                      <a:pPr marL="64770" marR="0" lvl="0" indent="0" algn="l" rtl="0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63500" marR="63500" marT="31750" marB="31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4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L-</a:t>
                      </a: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R</a:t>
                      </a:r>
                      <a:endParaRPr sz="1400" u="none" strike="noStrike" cap="none"/>
                    </a:p>
                  </a:txBody>
                  <a:tcPr marL="63500" marR="63500" marT="31750" marB="31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dk1"/>
                          </a:solidFill>
                        </a:rPr>
                        <a:t>Evrysdi is the most chosen treatment for SMA</a:t>
                      </a:r>
                      <a:endParaRPr sz="1200" u="none" strike="noStrike" cap="none"/>
                    </a:p>
                  </a:txBody>
                  <a:tcPr marL="63500" marR="63500" marT="31750" marB="31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4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L-</a:t>
                      </a: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</a:rPr>
                        <a:t>S</a:t>
                      </a:r>
                      <a:endParaRPr sz="1400" u="none" strike="noStrike" cap="none"/>
                    </a:p>
                  </a:txBody>
                  <a:tcPr marL="63500" marR="63500" marT="31750" marB="31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1600" b="1" u="none" strike="noStrike" cap="none"/>
                        <a:t>Evrysdi is the #1 prescribed treatment for SMA</a:t>
                      </a:r>
                      <a:endParaRPr sz="1200" u="none" strike="noStrike" cap="none"/>
                    </a:p>
                  </a:txBody>
                  <a:tcPr marL="63500" marR="63500" marT="31750" marB="31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6" name="Google Shape;146;g37376acc7b8_0_48"/>
          <p:cNvSpPr txBox="1"/>
          <p:nvPr/>
        </p:nvSpPr>
        <p:spPr>
          <a:xfrm>
            <a:off x="-11625" y="-11625"/>
            <a:ext cx="21258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Stimulus O</a:t>
            </a:r>
            <a:endParaRPr sz="1400" b="0" i="1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7376acc7b8_0_54"/>
          <p:cNvSpPr txBox="1"/>
          <p:nvPr/>
        </p:nvSpPr>
        <p:spPr>
          <a:xfrm>
            <a:off x="10004611" y="6611779"/>
            <a:ext cx="2187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 market research purposes only. 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2" name="Google Shape;152;g37376acc7b8_0_54"/>
          <p:cNvGraphicFramePr/>
          <p:nvPr>
            <p:extLst>
              <p:ext uri="{D42A27DB-BD31-4B8C-83A1-F6EECF244321}">
                <p14:modId xmlns:p14="http://schemas.microsoft.com/office/powerpoint/2010/main" val="4263823522"/>
              </p:ext>
            </p:extLst>
          </p:nvPr>
        </p:nvGraphicFramePr>
        <p:xfrm>
          <a:off x="5260447" y="229254"/>
          <a:ext cx="2136312" cy="5920740"/>
        </p:xfrm>
        <a:graphic>
          <a:graphicData uri="http://schemas.openxmlformats.org/drawingml/2006/table">
            <a:tbl>
              <a:tblPr>
                <a:noFill/>
                <a:tableStyleId>{C2C76286-2257-457B-BAF7-B9096A77DD6E}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4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9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M-R</a:t>
                      </a:r>
                      <a:endParaRPr sz="1500" u="none" strike="noStrike" cap="none"/>
                    </a:p>
                  </a:txBody>
                  <a:tcPr marL="63500" marR="63500" marT="31750" marB="31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Systemic disease calls for systemic treatment with Evrysdi</a:t>
                      </a:r>
                      <a:endParaRPr sz="16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Evrysdi helps address the symptoms of SMA by boosting the production of SMN protein throughout the body*.</a:t>
                      </a:r>
                      <a:endParaRPr sz="1500" u="none" strike="noStrike" cap="none"/>
                    </a:p>
                  </a:txBody>
                  <a:tcPr marL="63500" marR="63500" marT="31750" marB="31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M-G</a:t>
                      </a:r>
                      <a:endParaRPr sz="1500" u="none" strike="noStrike" cap="none"/>
                    </a:p>
                  </a:txBody>
                  <a:tcPr marL="63500" marR="63500" marT="31750" marB="31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Increasing SMN protein levels everywhere it matters - throughout the body </a:t>
                      </a:r>
                      <a:endParaRPr sz="16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Evrysdi addresses the SMN protein deficiency that drives motor neuron degeneration and muscle loss in SMA, increasing SMN protein production in the CNS and peripheral tissue.</a:t>
                      </a:r>
                      <a:endParaRPr sz="1500" u="none" strike="noStrike" cap="none"/>
                    </a:p>
                  </a:txBody>
                  <a:tcPr marL="63500" marR="63500" marT="31750" marB="31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2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M-O</a:t>
                      </a:r>
                      <a:endParaRPr sz="1500" u="none" strike="noStrike" cap="none"/>
                    </a:p>
                  </a:txBody>
                  <a:tcPr marL="63500" marR="63500" marT="31750" marB="31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Consistent care designed to show up everywhere* </a:t>
                      </a:r>
                      <a:endParaRPr sz="16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11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Evrysdi increases SMN protein production throughout the body, providing your patients with the daily support they need.</a:t>
                      </a:r>
                      <a:endParaRPr sz="1500" u="none" strike="noStrike" cap="none"/>
                    </a:p>
                  </a:txBody>
                  <a:tcPr marL="63500" marR="63500" marT="31750" marB="31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3" name="Google Shape;153;g37376acc7b8_0_54"/>
          <p:cNvGraphicFramePr/>
          <p:nvPr>
            <p:extLst>
              <p:ext uri="{D42A27DB-BD31-4B8C-83A1-F6EECF244321}">
                <p14:modId xmlns:p14="http://schemas.microsoft.com/office/powerpoint/2010/main" val="484842319"/>
              </p:ext>
            </p:extLst>
          </p:nvPr>
        </p:nvGraphicFramePr>
        <p:xfrm>
          <a:off x="222019" y="229908"/>
          <a:ext cx="2136312" cy="5801360"/>
        </p:xfrm>
        <a:graphic>
          <a:graphicData uri="http://schemas.openxmlformats.org/drawingml/2006/table">
            <a:tbl>
              <a:tblPr>
                <a:noFill/>
                <a:tableStyleId>{C2C76286-2257-457B-BAF7-B9096A77DD6E}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4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82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C-W</a:t>
                      </a:r>
                      <a:endParaRPr sz="1500" u="none" strike="noStrike" cap="none"/>
                    </a:p>
                  </a:txBody>
                  <a:tcPr marL="63500" marR="63500" marT="31750" marB="31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No waning, no wondering* </a:t>
                      </a:r>
                      <a:endParaRPr sz="16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Taking Evrysdi daily means patients are getting results that last through sustained increases of SMN protein levels.</a:t>
                      </a:r>
                      <a:endParaRPr sz="1500" u="none" strike="noStrike" cap="none"/>
                    </a:p>
                  </a:txBody>
                  <a:tcPr marL="63500" marR="63500" marT="31750" marB="31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2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C-S</a:t>
                      </a:r>
                      <a:endParaRPr sz="1500" u="none" strike="noStrike" cap="none"/>
                    </a:p>
                  </a:txBody>
                  <a:tcPr marL="63500" marR="63500" marT="31750" marB="31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Sustained impact on SMN protein levels, delivered daily*</a:t>
                      </a:r>
                      <a:endParaRPr sz="16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Evrysdi increases SMN protein levels throughout the body with each dose.</a:t>
                      </a:r>
                      <a:endParaRPr sz="1500" u="none" strike="noStrike" cap="none"/>
                    </a:p>
                  </a:txBody>
                  <a:tcPr marL="63500" marR="63500" marT="31750" marB="31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2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C-D</a:t>
                      </a:r>
                      <a:endParaRPr sz="1500" u="none" strike="noStrike" cap="none"/>
                    </a:p>
                  </a:txBody>
                  <a:tcPr marL="63500" marR="63500" marT="31750" marB="31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Consistent impact that lasts dose to dose*</a:t>
                      </a:r>
                      <a:endParaRPr sz="16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Evrysdi was designed to give you, and your patients, a treatment that works every day to increase and sustain SMN protein levels.</a:t>
                      </a:r>
                      <a:endParaRPr sz="1500" u="none" strike="noStrike" cap="none"/>
                    </a:p>
                  </a:txBody>
                  <a:tcPr marL="63500" marR="63500" marT="31750" marB="31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2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11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C-M</a:t>
                      </a:r>
                      <a:endParaRPr sz="1500" u="none" strike="noStrike" cap="none"/>
                    </a:p>
                  </a:txBody>
                  <a:tcPr marL="63500" marR="63500" marT="31750" marB="31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Evrysdi helps increase the production of SMN protein daily*</a:t>
                      </a:r>
                      <a:endParaRPr sz="16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Evrysdi works by consistently increasing SMN protein levels in the blood.</a:t>
                      </a:r>
                      <a:endParaRPr sz="1500" u="none" strike="noStrike" cap="none"/>
                    </a:p>
                  </a:txBody>
                  <a:tcPr marL="63500" marR="63500" marT="31750" marB="31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4" name="Google Shape;154;g37376acc7b8_0_54"/>
          <p:cNvGraphicFramePr/>
          <p:nvPr>
            <p:extLst>
              <p:ext uri="{D42A27DB-BD31-4B8C-83A1-F6EECF244321}">
                <p14:modId xmlns:p14="http://schemas.microsoft.com/office/powerpoint/2010/main" val="2019264049"/>
              </p:ext>
            </p:extLst>
          </p:nvPr>
        </p:nvGraphicFramePr>
        <p:xfrm>
          <a:off x="2506369" y="229254"/>
          <a:ext cx="2606040" cy="6565900"/>
        </p:xfrm>
        <a:graphic>
          <a:graphicData uri="http://schemas.openxmlformats.org/drawingml/2006/table">
            <a:tbl>
              <a:tblPr>
                <a:noFill/>
                <a:tableStyleId>{C2C76286-2257-457B-BAF7-B9096A77DD6E}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S-O</a:t>
                      </a:r>
                      <a:endParaRPr sz="1500" u="none" strike="noStrike" cap="none"/>
                    </a:p>
                  </a:txBody>
                  <a:tcPr marL="63500" marR="63500" marT="31750" marB="31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Sustained SMA stabilization observed over 5 years with Evrysdi</a:t>
                      </a:r>
                      <a:endParaRPr sz="16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Patients taking Evrysdi maintained their motor function over 5 years. </a:t>
                      </a:r>
                      <a:endParaRPr sz="1500" u="none" strike="noStrike" cap="none"/>
                    </a:p>
                  </a:txBody>
                  <a:tcPr marL="63500" marR="63500" marT="31750" marB="31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S-C</a:t>
                      </a:r>
                      <a:endParaRPr sz="1500" u="none" strike="noStrike" cap="none"/>
                    </a:p>
                  </a:txBody>
                  <a:tcPr marL="63500" marR="63500" marT="31750" marB="31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Evrysdi demonstrated long-term control of SMA progression</a:t>
                      </a:r>
                      <a:endParaRPr sz="16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Patients taking Evrysdi maintained motor function over 5 years.</a:t>
                      </a:r>
                      <a:endParaRPr sz="1500" u="none" strike="noStrike" cap="none"/>
                    </a:p>
                  </a:txBody>
                  <a:tcPr marL="63500" marR="63500" marT="31750" marB="31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S-N</a:t>
                      </a:r>
                      <a:endParaRPr sz="1500" u="none" strike="noStrike" cap="none"/>
                    </a:p>
                  </a:txBody>
                  <a:tcPr marL="63500" marR="63500" marT="31750" marB="31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Given the natural history of SMA, achieving stability is a success </a:t>
                      </a:r>
                      <a:endParaRPr sz="16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Preserving function can be clinically significant in SMA. Consider Evrysdi for patients experiencing progression on other treatments.</a:t>
                      </a:r>
                      <a:endParaRPr sz="1500" u="none" strike="noStrike" cap="none"/>
                    </a:p>
                  </a:txBody>
                  <a:tcPr marL="63500" marR="63500" marT="31750" marB="31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S-E</a:t>
                      </a:r>
                      <a:endParaRPr sz="1500" u="none" strike="noStrike" cap="none"/>
                    </a:p>
                  </a:txBody>
                  <a:tcPr marL="63500" marR="63500" marT="31750" marB="31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Long-term efficacy with manageable tolerability</a:t>
                      </a:r>
                      <a:endParaRPr sz="16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years of follow up data in people taking Evrysdi demonstrated sustained disease stabilization with AEs that were temporary or reversible, with no discontinuations.</a:t>
                      </a:r>
                      <a:endParaRPr sz="1500" u="none" strike="noStrike" cap="none"/>
                    </a:p>
                  </a:txBody>
                  <a:tcPr marL="63500" marR="63500" marT="31750" marB="3175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6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S-W</a:t>
                      </a:r>
                      <a:endParaRPr sz="1500" u="none" strike="noStrike" cap="none"/>
                    </a:p>
                  </a:txBody>
                  <a:tcPr marL="63500" marR="63500" marT="31750" marB="31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well characterized safety profile makes Evrysdi a reliable choice</a:t>
                      </a:r>
                      <a:endParaRPr sz="16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With 5 years of safety data spanning a broad range of SMA patients, you can feel more confident prescribing Evrysdi to more of your patients. </a:t>
                      </a:r>
                      <a:endParaRPr sz="1500" u="none" strike="noStrike" cap="none"/>
                    </a:p>
                  </a:txBody>
                  <a:tcPr marL="63500" marR="63500" marT="31750" marB="3175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5" name="Google Shape;155;g37376acc7b8_0_54"/>
          <p:cNvGraphicFramePr/>
          <p:nvPr>
            <p:extLst>
              <p:ext uri="{D42A27DB-BD31-4B8C-83A1-F6EECF244321}">
                <p14:modId xmlns:p14="http://schemas.microsoft.com/office/powerpoint/2010/main" val="2569127238"/>
              </p:ext>
            </p:extLst>
          </p:nvPr>
        </p:nvGraphicFramePr>
        <p:xfrm>
          <a:off x="7544797" y="229254"/>
          <a:ext cx="2136312" cy="4455160"/>
        </p:xfrm>
        <a:graphic>
          <a:graphicData uri="http://schemas.openxmlformats.org/drawingml/2006/table">
            <a:tbl>
              <a:tblPr>
                <a:noFill/>
                <a:tableStyleId>{C2C76286-2257-457B-BAF7-B9096A77DD6E}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4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44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B-R</a:t>
                      </a:r>
                      <a:endParaRPr sz="1500" u="none" strike="noStrike" cap="none"/>
                    </a:p>
                  </a:txBody>
                  <a:tcPr marL="63500" marR="63500" marT="31750" marB="31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Evrysdi is the reliable choice for everyone living with SMA—and every journey</a:t>
                      </a:r>
                      <a:endParaRPr sz="16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Evrysdi was proven effective in patients spanning a broad range of ages, SMA types, and baseline disease severity, reflecting the patients you see in your practice.</a:t>
                      </a:r>
                      <a:endParaRPr sz="1500" u="none" strike="noStrike" cap="none"/>
                    </a:p>
                  </a:txBody>
                  <a:tcPr marL="63500" marR="63500" marT="31750" marB="31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4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B-P</a:t>
                      </a:r>
                      <a:endParaRPr sz="1500" u="none" strike="noStrike" cap="none"/>
                    </a:p>
                  </a:txBody>
                  <a:tcPr marL="63500" marR="63500" marT="31750" marB="31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Studied in a wider range of patient types than any other clinical trial program for SMA</a:t>
                      </a:r>
                      <a:endParaRPr sz="16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Unlike other SMA treatments, Evrysdi is indicated for newborns, children, and adults across many different disease types and baseline disease severity.</a:t>
                      </a:r>
                      <a:endParaRPr sz="1500" u="none" strike="noStrike" cap="none"/>
                    </a:p>
                  </a:txBody>
                  <a:tcPr marL="63500" marR="63500" marT="31750" marB="31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6" name="Google Shape;156;g37376acc7b8_0_54"/>
          <p:cNvGraphicFramePr/>
          <p:nvPr>
            <p:extLst>
              <p:ext uri="{D42A27DB-BD31-4B8C-83A1-F6EECF244321}">
                <p14:modId xmlns:p14="http://schemas.microsoft.com/office/powerpoint/2010/main" val="2244197223"/>
              </p:ext>
            </p:extLst>
          </p:nvPr>
        </p:nvGraphicFramePr>
        <p:xfrm>
          <a:off x="9829145" y="229254"/>
          <a:ext cx="2136312" cy="4241800"/>
        </p:xfrm>
        <a:graphic>
          <a:graphicData uri="http://schemas.openxmlformats.org/drawingml/2006/table">
            <a:tbl>
              <a:tblPr>
                <a:noFill/>
                <a:tableStyleId>{C2C76286-2257-457B-BAF7-B9096A77DD6E}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4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20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L-B</a:t>
                      </a:r>
                      <a:endParaRPr sz="1500" u="none" strike="noStrike" cap="none"/>
                    </a:p>
                  </a:txBody>
                  <a:tcPr marL="63500" marR="63500" marT="31750" marB="31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 foundational treatment option for SMA</a:t>
                      </a:r>
                      <a:endParaRPr sz="16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As the first and only orally administrated treatment for SMA, Evrysdi was designed to work systemically and is proven safe and effective for presymptomatic and Types 1, 2, and 3 SMA.</a:t>
                      </a:r>
                      <a:endParaRPr sz="1500" u="none" strike="noStrike" cap="none"/>
                    </a:p>
                  </a:txBody>
                  <a:tcPr marL="63500" marR="63500" marT="31750" marB="31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0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L-R</a:t>
                      </a:r>
                      <a:endParaRPr sz="1500" u="none" strike="noStrike" cap="none"/>
                    </a:p>
                  </a:txBody>
                  <a:tcPr marL="63500" marR="63500" marT="31750" marB="31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Evrysdi is the most chosen treatment for SMA</a:t>
                      </a:r>
                      <a:endParaRPr sz="16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1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Evrysdi is the treatment option more SMA community members receive, according to the 2024 Cure SMA State of SMA report.</a:t>
                      </a:r>
                      <a:endParaRPr sz="1500" u="none" strike="noStrike" cap="none"/>
                    </a:p>
                  </a:txBody>
                  <a:tcPr marL="63500" marR="63500" marT="31750" marB="31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7" name="Google Shape;157;g37376acc7b8_0_54"/>
          <p:cNvSpPr txBox="1"/>
          <p:nvPr/>
        </p:nvSpPr>
        <p:spPr>
          <a:xfrm>
            <a:off x="-11625" y="-92936"/>
            <a:ext cx="21258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Stimulus P</a:t>
            </a:r>
            <a:endParaRPr sz="1400" b="0" i="1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g37376acc7b8_0_4"/>
          <p:cNvGraphicFramePr/>
          <p:nvPr/>
        </p:nvGraphicFramePr>
        <p:xfrm>
          <a:off x="119744" y="308479"/>
          <a:ext cx="11952500" cy="6395970"/>
        </p:xfrm>
        <a:graphic>
          <a:graphicData uri="http://schemas.openxmlformats.org/drawingml/2006/table">
            <a:tbl>
              <a:tblPr>
                <a:noFill/>
                <a:tableStyleId>{C2C76286-2257-457B-BAF7-B9096A77DD6E}</a:tableStyleId>
              </a:tblPr>
              <a:tblGrid>
                <a:gridCol w="133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4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74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0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500" b="1" u="none" strike="noStrike" cap="none"/>
                    </a:p>
                  </a:txBody>
                  <a:tcPr marL="121900" marR="121900" marT="121900" marB="1219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2095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Expanded Zolgensma </a:t>
                      </a:r>
                      <a:endParaRPr/>
                    </a:p>
                    <a:p>
                      <a:pPr marL="2095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(OAV101 IT)</a:t>
                      </a:r>
                      <a:endParaRPr/>
                    </a:p>
                  </a:txBody>
                  <a:tcPr marL="121900" marR="121900" marT="121900" marB="1219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095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High-Dose Spinraza </a:t>
                      </a:r>
                      <a:endParaRPr/>
                    </a:p>
                    <a:p>
                      <a:pPr marL="20955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(nusinersen)</a:t>
                      </a:r>
                      <a:endParaRPr/>
                    </a:p>
                  </a:txBody>
                  <a:tcPr marL="121900" marR="121900" marT="121900" marB="1219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Anti-myostatin 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(Apitegromab) </a:t>
                      </a:r>
                      <a:endParaRPr/>
                    </a:p>
                  </a:txBody>
                  <a:tcPr marL="121900" marR="121900" marT="121900" marB="1219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7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1" u="none" strike="noStrike" cap="none"/>
                        <a:t>Indication</a:t>
                      </a:r>
                      <a:endParaRPr sz="1500" b="1" u="none" strike="noStrike" cap="none"/>
                    </a:p>
                  </a:txBody>
                  <a:tcPr marL="121900" marR="121900" marT="121900" marB="1219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New formulation is indicated for the treatment of </a:t>
                      </a: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 2 SMA patients aged 2 to &lt;18 years old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91450" marB="914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6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Indicated for the treatment of SMA in </a:t>
                      </a: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pediatric and adult patients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91450" marB="914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6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Indicated as </a:t>
                      </a: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 adjunctive treatment </a:t>
                      </a: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 patients with later-onset SMA who are receiving SMN therapy (nusinersen or risdiplam)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121900" marB="1219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4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1" u="none" strike="noStrike" cap="none">
                          <a:solidFill>
                            <a:schemeClr val="dk1"/>
                          </a:solidFill>
                        </a:rPr>
                        <a:t>Dosage &amp; Admin</a:t>
                      </a:r>
                      <a:endParaRPr sz="15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Administered as a </a:t>
                      </a: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one-time, intrathecal injection </a:t>
                      </a: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at a lower dose (1.2 x 1014 vg) than the original Zolgensma formulation (1.1 x 1014 vg/kg) 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91450" marB="914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6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High-Dose Spinraza (nusinersen): </a:t>
                      </a:r>
                      <a:endParaRPr/>
                    </a:p>
                    <a:p>
                      <a:pPr marL="76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 mg loading doses / 28 mg maintenance doses</a:t>
                      </a:r>
                      <a:endParaRPr/>
                    </a:p>
                    <a:p>
                      <a:pPr marL="76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Current Dose Spinraza (nusinersen):</a:t>
                      </a:r>
                      <a:endParaRPr/>
                    </a:p>
                    <a:p>
                      <a:pPr marL="76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12mg loading doses / 12 mg maintenance doses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91450" marB="914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6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Administered via IV infusion every four weeks </a:t>
                      </a: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as a supplement to standard SMN therapies 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121900" marB="1219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3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1" u="none" strike="noStrike" cap="none"/>
                        <a:t>Mechanism of Action</a:t>
                      </a:r>
                      <a:endParaRPr sz="1500" b="1" u="none" strike="noStrike" cap="none"/>
                    </a:p>
                  </a:txBody>
                  <a:tcPr marL="121900" marR="121900" marT="121900" marB="1219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Delivers a new, functional copy of the SMN1 gene to motor neurons via AAV vector, facilitating the </a:t>
                      </a: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continuous production of SMN protein and halting the progressive loss of motor neurons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91450" marB="914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6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Targets a specific sequence on SMN2 pre-mRNA, modifying splicing to increase exon 7 inclusion and </a:t>
                      </a: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increase production of full-length SMN protein</a:t>
                      </a: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through translation 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91450" marB="914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6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Human monoclonal antibody that selectively binds to the latent and pro-myostatin forms in skeletal muscle, preventing conversion into an active form that typically inhibits </a:t>
                      </a: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muscle growth 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121900" marB="1219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8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1" u="none" strike="noStrike" cap="none"/>
                        <a:t>Clinical Efficacy</a:t>
                      </a:r>
                      <a:endParaRPr sz="1500" b="1" u="none" strike="noStrike" cap="none"/>
                    </a:p>
                  </a:txBody>
                  <a:tcPr marL="121900" marR="121900" marT="121900" marB="1219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Treatment Naïve: </a:t>
                      </a: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Statistically significant improvements in motor function compared to the control group</a:t>
                      </a:r>
                      <a:endParaRPr/>
                    </a:p>
                    <a:p>
                      <a:pPr marL="76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6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76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Discontinued Evrysdi or Spinraza: </a:t>
                      </a: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Stabilization of motor function scores (HFMSE and RULM) over 52 weeks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91450" marB="914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6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Standard Spinraza (nusinersen) Dose Patients: </a:t>
                      </a: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Improvements in motor function after switching to the higher dose (+1.8 points on HFMSE scale)</a:t>
                      </a:r>
                      <a:endParaRPr/>
                    </a:p>
                  </a:txBody>
                  <a:tcPr marL="91450" marR="91450" marT="91450" marB="914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6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Statistically significant improvement in motor function </a:t>
                      </a: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among patients who received anti-myostatin plus standard of care compared to placebo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121900" marB="1219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0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b="1" u="none" strike="noStrike" cap="none"/>
                        <a:t>Safety &amp; Tolerability</a:t>
                      </a:r>
                      <a:endParaRPr sz="1500" b="1" u="none" strike="noStrike" cap="none"/>
                    </a:p>
                  </a:txBody>
                  <a:tcPr marL="121900" marR="121900" marT="121900" marB="1219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Treatment Naïve: </a:t>
                      </a: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Overall incidence of AEs were similar between treatment and control</a:t>
                      </a:r>
                      <a:endParaRPr/>
                    </a:p>
                    <a:p>
                      <a:pPr marL="76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76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Discontinued Evrysdi or Spinraza: </a:t>
                      </a: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Most common AEs were common cold, fever, vomiting, headache, and upper abdominal pain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91450" marB="914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6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High-dose regimen was generally well-tolerated, with a </a:t>
                      </a: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similar safety profile to standard dose 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91450" marB="914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6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Overall well-tolerated, with </a:t>
                      </a: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similar rates of AEs in the experimental and placebo groups  </a:t>
                      </a:r>
                      <a:endParaRPr/>
                    </a:p>
                    <a:p>
                      <a:pPr marL="76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76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2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Most common serious AEs were pneumonia and dehydration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21900" marR="121900" marT="121900" marB="1219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4" name="Google Shape;94;g37376acc7b8_0_4"/>
          <p:cNvSpPr txBox="1"/>
          <p:nvPr/>
        </p:nvSpPr>
        <p:spPr>
          <a:xfrm>
            <a:off x="-11625" y="-11625"/>
            <a:ext cx="21258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Stimulus A</a:t>
            </a:r>
            <a:endParaRPr sz="1400" b="0" i="1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" name="Google Shape;100;g37376acc7b8_0_9"/>
          <p:cNvGraphicFramePr/>
          <p:nvPr/>
        </p:nvGraphicFramePr>
        <p:xfrm>
          <a:off x="528652" y="424239"/>
          <a:ext cx="11134700" cy="5784430"/>
        </p:xfrm>
        <a:graphic>
          <a:graphicData uri="http://schemas.openxmlformats.org/drawingml/2006/table">
            <a:tbl>
              <a:tblPr>
                <a:noFill/>
                <a:tableStyleId>{C2C76286-2257-457B-BAF7-B9096A77DD6E}</a:tableStyleId>
              </a:tblPr>
              <a:tblGrid>
                <a:gridCol w="83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5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9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31750" marB="31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31750" marB="31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Most Important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31750" marB="31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6650">
                <a:tc>
                  <a:txBody>
                    <a:bodyPr/>
                    <a:lstStyle/>
                    <a:p>
                      <a:pPr marL="64770" marR="0" lvl="0" indent="0" algn="ctr" rtl="0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sz="1400" u="none" strike="noStrike" cap="none"/>
                    </a:p>
                  </a:txBody>
                  <a:tcPr marL="73025" marR="730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4770" marR="0" lvl="0" indent="0" algn="l" rtl="0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Consistent, daily treatment: </a:t>
                      </a:r>
                      <a:r>
                        <a:rPr lang="en-US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Works daily, has a consistent effect from dose to dose, sustains increases in SMN protein levels</a:t>
                      </a:r>
                      <a:endParaRPr sz="1400" u="none" strike="noStrike" cap="none"/>
                    </a:p>
                  </a:txBody>
                  <a:tcPr marL="73025" marR="730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31750" marB="31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6650">
                <a:tc>
                  <a:txBody>
                    <a:bodyPr/>
                    <a:lstStyle/>
                    <a:p>
                      <a:pPr marL="64770" marR="0" lvl="0" indent="0" algn="ctr" rtl="0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 sz="1400" u="none" strike="noStrike" cap="none"/>
                    </a:p>
                  </a:txBody>
                  <a:tcPr marL="73025" marR="730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4770" marR="0" lvl="0" indent="0" algn="l" rtl="0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Long-term efficacy and safety: </a:t>
                      </a:r>
                      <a:r>
                        <a:rPr lang="en-US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5 years of efficacy and safety from long-term treatment</a:t>
                      </a:r>
                      <a:endParaRPr sz="1400" u="none" strike="noStrike" cap="none"/>
                    </a:p>
                  </a:txBody>
                  <a:tcPr marL="73025" marR="730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31750" marB="31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6650">
                <a:tc>
                  <a:txBody>
                    <a:bodyPr/>
                    <a:lstStyle/>
                    <a:p>
                      <a:pPr marL="64770" marR="0" lvl="0" indent="0" algn="ctr" rtl="0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endParaRPr sz="2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3025" marR="730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4770" marR="0" lvl="0" indent="0" algn="l" rtl="0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MOA: </a:t>
                      </a:r>
                      <a:r>
                        <a:rPr lang="en-US" sz="16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Systemic treatment that goes beyond the CNS, addresses a driver of SMA severity by increasing SMN protein production</a:t>
                      </a:r>
                      <a:endParaRPr sz="1400" u="none" strike="noStrike" cap="none"/>
                    </a:p>
                  </a:txBody>
                  <a:tcPr marL="73025" marR="730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31750" marB="31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6650">
                <a:tc>
                  <a:txBody>
                    <a:bodyPr/>
                    <a:lstStyle/>
                    <a:p>
                      <a:pPr marL="64770" marR="0" lvl="0" indent="0" algn="ctr" rtl="0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sz="1400" u="none" strike="noStrike" cap="none"/>
                    </a:p>
                  </a:txBody>
                  <a:tcPr marL="73025" marR="730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4770" marR="0" lvl="0" indent="0" algn="l" rtl="0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Broad indication: </a:t>
                      </a:r>
                      <a:r>
                        <a:rPr lang="en-US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Approval and results in a broad range of ages, types, and abilities</a:t>
                      </a:r>
                      <a:endParaRPr sz="1400" u="none" strike="noStrike" cap="none"/>
                    </a:p>
                  </a:txBody>
                  <a:tcPr marL="73025" marR="730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31750" marB="31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46650">
                <a:tc>
                  <a:txBody>
                    <a:bodyPr/>
                    <a:lstStyle/>
                    <a:p>
                      <a:pPr marL="64770" marR="0" lvl="0" indent="0" algn="ctr" rtl="0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</a:t>
                      </a:r>
                      <a:endParaRPr sz="1400" u="none" strike="noStrike" cap="none"/>
                    </a:p>
                  </a:txBody>
                  <a:tcPr marL="73025" marR="730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4770" marR="0" lvl="0" indent="0" algn="l" rtl="0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Leading treatment in SMA: </a:t>
                      </a:r>
                      <a:r>
                        <a:rPr lang="en-US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Chosen by more people with SMA than any other treatment</a:t>
                      </a:r>
                      <a:endParaRPr sz="1400" u="none" strike="noStrike" cap="none"/>
                    </a:p>
                  </a:txBody>
                  <a:tcPr marL="73025" marR="730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31750" marB="31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1" name="Google Shape;101;g37376acc7b8_0_9"/>
          <p:cNvSpPr txBox="1"/>
          <p:nvPr/>
        </p:nvSpPr>
        <p:spPr>
          <a:xfrm>
            <a:off x="500230" y="6554224"/>
            <a:ext cx="2187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 market research purposes only. 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37376acc7b8_0_9"/>
          <p:cNvSpPr txBox="1"/>
          <p:nvPr/>
        </p:nvSpPr>
        <p:spPr>
          <a:xfrm>
            <a:off x="-11625" y="-11625"/>
            <a:ext cx="21258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Stimulus D</a:t>
            </a:r>
            <a:endParaRPr sz="1400" b="0" i="1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7376acc7b8_0_16"/>
          <p:cNvSpPr txBox="1"/>
          <p:nvPr/>
        </p:nvSpPr>
        <p:spPr>
          <a:xfrm>
            <a:off x="518518" y="6499360"/>
            <a:ext cx="2187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 market research purposes only. 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8" name="Google Shape;108;g37376acc7b8_0_16"/>
          <p:cNvGraphicFramePr/>
          <p:nvPr/>
        </p:nvGraphicFramePr>
        <p:xfrm>
          <a:off x="584538" y="440870"/>
          <a:ext cx="11022925" cy="5469440"/>
        </p:xfrm>
        <a:graphic>
          <a:graphicData uri="http://schemas.openxmlformats.org/drawingml/2006/table">
            <a:tbl>
              <a:tblPr>
                <a:noFill/>
                <a:tableStyleId>{C2C76286-2257-457B-BAF7-B9096A77DD6E}</a:tableStyleId>
              </a:tblPr>
              <a:tblGrid>
                <a:gridCol w="107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31750" marB="31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31750" marB="31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Rank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31750" marB="31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0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C-W</a:t>
                      </a:r>
                      <a:endParaRPr sz="1400" u="none" strike="noStrike" cap="none"/>
                    </a:p>
                  </a:txBody>
                  <a:tcPr marL="63500" marR="63500" marT="31750" marB="31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16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No waning, no wondering* 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Taking Evrysdi daily means patients are getting results that last through sustained increases of SMN protein levels.</a:t>
                      </a:r>
                      <a:endParaRPr sz="1200" u="none" strike="noStrike" cap="none"/>
                    </a:p>
                  </a:txBody>
                  <a:tcPr marL="63500" marR="63500" marT="31750" marB="31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31750" marB="31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90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C-S</a:t>
                      </a:r>
                      <a:endParaRPr sz="1400" u="none" strike="noStrike" cap="none"/>
                    </a:p>
                  </a:txBody>
                  <a:tcPr marL="63500" marR="63500" marT="31750" marB="31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Sustained impact on SMN protein levels, delivered daily*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Evrysdi increases SMN protein levels throughout the body with each dose.</a:t>
                      </a:r>
                      <a:endParaRPr sz="1200" u="none" strike="noStrike" cap="none"/>
                    </a:p>
                  </a:txBody>
                  <a:tcPr marL="63500" marR="63500" marT="31750" marB="31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31750" marB="31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0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C-D</a:t>
                      </a:r>
                      <a:endParaRPr sz="1400" u="none" strike="noStrike" cap="none"/>
                    </a:p>
                  </a:txBody>
                  <a:tcPr marL="63500" marR="63500" marT="31750" marB="31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Consistent impact that lasts dose to dose*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Evrysdi was designed to give you, and your patients, a treatment that works every day to increase and sustain SMN protein levels.</a:t>
                      </a:r>
                      <a:endParaRPr sz="1400" u="none" strike="noStrike" cap="none"/>
                    </a:p>
                  </a:txBody>
                  <a:tcPr marL="63500" marR="63500" marT="31750" marB="31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31750" marB="31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90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16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C-M</a:t>
                      </a:r>
                      <a:endParaRPr sz="1400" u="none" strike="noStrike" cap="none"/>
                    </a:p>
                  </a:txBody>
                  <a:tcPr marL="63500" marR="63500" marT="31750" marB="31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extLst>
                            <a:ext uri="http://customooxmlschemas.google.com/">
      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          </a:ext>
                          </a:extLst>
                        </a:rPr>
                        <a:t>Evrysdi helps increase the production of SMN protein daily*</a:t>
                      </a:r>
                      <a:endParaRPr sz="1400" u="none" strike="noStrike" cap="none">
                        <a:extLst>
                          <a:ext uri="http://customooxmlschemas.google.com/">
    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        </a:ext>
                        </a:extLst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extLst>
                            <a:ext uri="http://customooxmlschemas.google.com/">
      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"/>
                            </a:ext>
                          </a:extLst>
                        </a:rPr>
                        <a:t>Evrysdi works by consistently increasing SMN protein levels in the blood.</a:t>
                      </a:r>
                      <a:endParaRPr sz="1400" u="none" strike="noStrike" cap="none"/>
                    </a:p>
                  </a:txBody>
                  <a:tcPr marL="63500" marR="63500" marT="31750" marB="31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31750" marB="31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9" name="Google Shape;109;g37376acc7b8_0_16"/>
          <p:cNvSpPr txBox="1"/>
          <p:nvPr/>
        </p:nvSpPr>
        <p:spPr>
          <a:xfrm>
            <a:off x="518517" y="6240088"/>
            <a:ext cx="110889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C71"/>
              </a:buClr>
              <a:buSzPts val="1000"/>
              <a:buFont typeface="Montserrat"/>
              <a:buNone/>
            </a:pPr>
            <a:r>
              <a:rPr lang="en-US" sz="1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*Evrysdi approximately doubled and sustained SMN protein levels over 2 years of study.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37376acc7b8_0_16"/>
          <p:cNvSpPr txBox="1"/>
          <p:nvPr/>
        </p:nvSpPr>
        <p:spPr>
          <a:xfrm>
            <a:off x="-11625" y="-11625"/>
            <a:ext cx="21258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Stimulus E</a:t>
            </a:r>
            <a:endParaRPr sz="1400" b="0" i="1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7376acc7b8_0_23"/>
          <p:cNvSpPr txBox="1"/>
          <p:nvPr/>
        </p:nvSpPr>
        <p:spPr>
          <a:xfrm>
            <a:off x="518518" y="6499360"/>
            <a:ext cx="2187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 market research purposes only. 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6" name="Google Shape;116;g37376acc7b8_0_23"/>
          <p:cNvGraphicFramePr/>
          <p:nvPr>
            <p:extLst>
              <p:ext uri="{D42A27DB-BD31-4B8C-83A1-F6EECF244321}">
                <p14:modId xmlns:p14="http://schemas.microsoft.com/office/powerpoint/2010/main" val="2272764453"/>
              </p:ext>
            </p:extLst>
          </p:nvPr>
        </p:nvGraphicFramePr>
        <p:xfrm>
          <a:off x="584537" y="1124658"/>
          <a:ext cx="11022925" cy="4608684"/>
        </p:xfrm>
        <a:graphic>
          <a:graphicData uri="http://schemas.openxmlformats.org/drawingml/2006/table">
            <a:tbl>
              <a:tblPr>
                <a:noFill/>
                <a:tableStyleId>{C2C76286-2257-457B-BAF7-B9096A77DD6E}</a:tableStyleId>
              </a:tblPr>
              <a:tblGrid>
                <a:gridCol w="83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01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31750" marB="31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31750" marB="31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Rank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31750" marB="31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27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S-O</a:t>
                      </a:r>
                      <a:endParaRPr sz="1400" u="none" strike="noStrike" cap="none"/>
                    </a:p>
                  </a:txBody>
                  <a:tcPr marL="63500" marR="63500" marT="31750" marB="31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16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  <a:extLst>
                            <a:ext uri="http://customooxmlschemas.google.com/">
      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3"/>
                            </a:ext>
                          </a:extLst>
                        </a:rPr>
                        <a:t>Sustained SMA stabilization</a:t>
                      </a:r>
                      <a:r>
                        <a:rPr lang="en-US" sz="16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observed over 5 years with Evrysdi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Patients taking Evrysdi maintained their motor function over 5 years. </a:t>
                      </a:r>
                      <a:endParaRPr sz="1200" u="none" strike="noStrike" cap="none"/>
                    </a:p>
                  </a:txBody>
                  <a:tcPr marL="63500" marR="63500" marT="31750" marB="31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31750" marB="31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27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S-C</a:t>
                      </a:r>
                      <a:endParaRPr sz="1400" u="none" strike="noStrike" cap="none"/>
                    </a:p>
                  </a:txBody>
                  <a:tcPr marL="63500" marR="63500" marT="31750" marB="31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Evrysdi demonstrated long-term control of SMA progression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Patients taking Evrysdi maintained motor function over 5 years.</a:t>
                      </a:r>
                      <a:endParaRPr sz="1200" u="none" strike="noStrike" cap="none"/>
                    </a:p>
                  </a:txBody>
                  <a:tcPr marL="63500" marR="63500" marT="31750" marB="31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31750" marB="31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27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S-N</a:t>
                      </a:r>
                      <a:endParaRPr sz="1400" u="none" strike="noStrike" cap="none"/>
                    </a:p>
                  </a:txBody>
                  <a:tcPr marL="63500" marR="63500" marT="31750" marB="31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Given the natural history of SMA, achieving stability is a success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Preserving function can be clinically significant in SMA. Consider Evrysdi for patients experiencing progression on other treatments.</a:t>
                      </a:r>
                      <a:endParaRPr sz="1200" u="none" strike="noStrike" cap="none"/>
                    </a:p>
                  </a:txBody>
                  <a:tcPr marL="63500" marR="63500" marT="31750" marB="31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31750" marB="31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27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S-E</a:t>
                      </a:r>
                      <a:endParaRPr sz="1400" u="none" strike="noStrike" cap="none"/>
                    </a:p>
                  </a:txBody>
                  <a:tcPr marL="63500" marR="63500" marT="31750" marB="31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Long-term efficacy with </a:t>
                      </a:r>
                      <a:r>
                        <a:rPr lang="en-US" sz="16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extLst>
                            <a:ext uri="http://customooxmlschemas.google.com/">
      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8"/>
                            </a:ext>
                          </a:extLst>
                        </a:rPr>
                        <a:t>manageable tolerability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 years of follow up data in people taking Evrysdi demonstrated sustained disease stabilization with AEs that were temporary or reversible, with no discontinuations.</a:t>
                      </a:r>
                      <a:endParaRPr sz="1200" u="none" strike="noStrike" cap="none"/>
                    </a:p>
                  </a:txBody>
                  <a:tcPr marL="63500" marR="63500" marT="31750" marB="3175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31750" marB="3175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427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extLst>
                            <a:ext uri="http://customooxmlschemas.google.com/">
      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3"/>
                            </a:ext>
                          </a:extLst>
                        </a:rPr>
                        <a:t>S-W</a:t>
                      </a:r>
                      <a:endParaRPr sz="1400" u="none" strike="noStrike" cap="none"/>
                    </a:p>
                  </a:txBody>
                  <a:tcPr marL="63500" marR="63500" marT="31750" marB="31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extLst>
                            <a:ext uri="http://customooxmlschemas.google.com/">
      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4"/>
                            </a:ext>
                          </a:extLst>
                        </a:rPr>
                        <a:t>A well characterized safety profile makes Evrysdi a reliable choice</a:t>
                      </a:r>
                      <a:endParaRPr sz="1400" u="none" strike="noStrike" cap="none">
                        <a:extLst>
                          <a:ext uri="http://customooxmlschemas.google.com/">
    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5"/>
                          </a:ext>
                        </a:extLst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extLst>
                            <a:ext uri="http://customooxmlschemas.google.com/">
          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6"/>
                            </a:ext>
                          </a:extLst>
                        </a:rPr>
                        <a:t>With 5 years of safety data spanning a broad range of SMA patients, you can feel more confident prescribing Evrysdi to more of your patients. </a:t>
                      </a:r>
                      <a:endParaRPr sz="1200" u="none" strike="noStrike" cap="none"/>
                    </a:p>
                  </a:txBody>
                  <a:tcPr marL="63500" marR="63500" marT="31750" marB="3175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31750" marB="3175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7" name="Google Shape;117;g37376acc7b8_0_23"/>
          <p:cNvSpPr txBox="1"/>
          <p:nvPr/>
        </p:nvSpPr>
        <p:spPr>
          <a:xfrm>
            <a:off x="-11625" y="-81320"/>
            <a:ext cx="21258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Stimulus G</a:t>
            </a:r>
            <a:endParaRPr sz="1400" b="0" i="1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>
          <a:extLst>
            <a:ext uri="{FF2B5EF4-FFF2-40B4-BE49-F238E27FC236}">
              <a16:creationId xmlns:a16="http://schemas.microsoft.com/office/drawing/2014/main" id="{9E0803E7-8AFD-268F-5036-96671A9E7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7376acc7b8_0_23">
            <a:extLst>
              <a:ext uri="{FF2B5EF4-FFF2-40B4-BE49-F238E27FC236}">
                <a16:creationId xmlns:a16="http://schemas.microsoft.com/office/drawing/2014/main" id="{2AB64FC9-E794-87DF-A60C-0E97D0D9D7F5}"/>
              </a:ext>
            </a:extLst>
          </p:cNvPr>
          <p:cNvSpPr txBox="1"/>
          <p:nvPr/>
        </p:nvSpPr>
        <p:spPr>
          <a:xfrm>
            <a:off x="518518" y="6499360"/>
            <a:ext cx="2187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 market research purposes only. 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37376acc7b8_0_23">
            <a:extLst>
              <a:ext uri="{FF2B5EF4-FFF2-40B4-BE49-F238E27FC236}">
                <a16:creationId xmlns:a16="http://schemas.microsoft.com/office/drawing/2014/main" id="{8892C4EA-CEA8-4A11-F07F-5623C33F4644}"/>
              </a:ext>
            </a:extLst>
          </p:cNvPr>
          <p:cNvSpPr txBox="1"/>
          <p:nvPr/>
        </p:nvSpPr>
        <p:spPr>
          <a:xfrm>
            <a:off x="-11625" y="-81320"/>
            <a:ext cx="21258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Stimulus Q </a:t>
            </a:r>
            <a:endParaRPr sz="1400" b="0" i="1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277B0ED-947B-A3D3-1D2A-1592790BC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778768"/>
              </p:ext>
            </p:extLst>
          </p:nvPr>
        </p:nvGraphicFramePr>
        <p:xfrm>
          <a:off x="710184" y="1642447"/>
          <a:ext cx="10771632" cy="3573107"/>
        </p:xfrm>
        <a:graphic>
          <a:graphicData uri="http://schemas.openxmlformats.org/drawingml/2006/table">
            <a:tbl>
              <a:tblPr/>
              <a:tblGrid>
                <a:gridCol w="1000141">
                  <a:extLst>
                    <a:ext uri="{9D8B030D-6E8A-4147-A177-3AD203B41FA5}">
                      <a16:colId xmlns:a16="http://schemas.microsoft.com/office/drawing/2014/main" val="747070351"/>
                    </a:ext>
                  </a:extLst>
                </a:gridCol>
                <a:gridCol w="9771491">
                  <a:extLst>
                    <a:ext uri="{9D8B030D-6E8A-4147-A177-3AD203B41FA5}">
                      <a16:colId xmlns:a16="http://schemas.microsoft.com/office/drawing/2014/main" val="3475388578"/>
                    </a:ext>
                  </a:extLst>
                </a:gridCol>
              </a:tblGrid>
              <a:tr h="386474">
                <a:tc>
                  <a:txBody>
                    <a:bodyPr/>
                    <a:lstStyle/>
                    <a:p>
                      <a:pPr fontAlgn="ctr">
                        <a:buNone/>
                      </a:pPr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44450" marR="44450" marT="19050" marB="19050" anchor="ctr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ctr">
                        <a:buNone/>
                      </a:pPr>
                      <a:r>
                        <a:rPr lang="en-US">
                          <a:effectLst/>
                        </a:rPr>
                        <a:t> </a:t>
                      </a:r>
                    </a:p>
                  </a:txBody>
                  <a:tcPr marL="44450" marR="44450" marT="19050" marB="19050" anchor="ctr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1907282"/>
                  </a:ext>
                </a:extLst>
              </a:tr>
              <a:tr h="1062211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S-O</a:t>
                      </a:r>
                      <a:endParaRPr lang="en-US">
                        <a:effectLst/>
                      </a:endParaRPr>
                    </a:p>
                  </a:txBody>
                  <a:tcPr marL="44450" marR="44450" marT="19050" marB="19050" anchor="ctr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buNone/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Sustained SMA stabilization observed over 5 years with Evrysdi</a:t>
                      </a:r>
                      <a:endParaRPr lang="en-US">
                        <a:effectLst/>
                      </a:endParaRPr>
                    </a:p>
                  </a:txBody>
                  <a:tcPr marL="44450" marR="44450" marT="19050" marB="19050" anchor="ctr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664343"/>
                  </a:ext>
                </a:extLst>
              </a:tr>
              <a:tr h="1062211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S-Z</a:t>
                      </a:r>
                      <a:endParaRPr lang="en-US">
                        <a:effectLst/>
                      </a:endParaRPr>
                    </a:p>
                  </a:txBody>
                  <a:tcPr marL="44450" marR="44450" marT="19050" marB="19050" anchor="ctr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>
                        <a:buNone/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Proven stability observed over 5 years with Evrysdi</a:t>
                      </a:r>
                      <a:endParaRPr lang="en-US">
                        <a:effectLst/>
                      </a:endParaRPr>
                    </a:p>
                  </a:txBody>
                  <a:tcPr marL="44450" marR="44450" marT="19050" marB="19050" anchor="ctr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4428991"/>
                  </a:ext>
                </a:extLst>
              </a:tr>
              <a:tr h="1062211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S-K</a:t>
                      </a:r>
                      <a:endParaRPr lang="en-US">
                        <a:effectLst/>
                      </a:endParaRPr>
                    </a:p>
                  </a:txBody>
                  <a:tcPr marL="44450" marR="44450" marT="19050" marB="19050" anchor="ctr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>
                        <a:buNone/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Sustained efficacy observed over 5 years with Evrysdi</a:t>
                      </a:r>
                      <a:endParaRPr lang="en-US">
                        <a:effectLst/>
                      </a:endParaRPr>
                    </a:p>
                  </a:txBody>
                  <a:tcPr marL="44450" marR="44450" marT="19050" marB="19050" anchor="ctr">
                    <a:lnL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6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7023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8720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7376acc7b8_0_29"/>
          <p:cNvSpPr txBox="1"/>
          <p:nvPr/>
        </p:nvSpPr>
        <p:spPr>
          <a:xfrm>
            <a:off x="518518" y="6499360"/>
            <a:ext cx="2187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 market research purposes only. 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3" name="Google Shape;123;g37376acc7b8_0_29"/>
          <p:cNvGraphicFramePr/>
          <p:nvPr/>
        </p:nvGraphicFramePr>
        <p:xfrm>
          <a:off x="584538" y="983015"/>
          <a:ext cx="11022925" cy="4891940"/>
        </p:xfrm>
        <a:graphic>
          <a:graphicData uri="http://schemas.openxmlformats.org/drawingml/2006/table">
            <a:tbl>
              <a:tblPr>
                <a:noFill/>
                <a:tableStyleId>{C2C76286-2257-457B-BAF7-B9096A77DD6E}</a:tableStyleId>
              </a:tblPr>
              <a:tblGrid>
                <a:gridCol w="83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31750" marB="31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31750" marB="31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Rank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31750" marB="31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8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M-R</a:t>
                      </a:r>
                      <a:endParaRPr sz="1400" u="none" strike="noStrike" cap="none"/>
                    </a:p>
                  </a:txBody>
                  <a:tcPr marL="63500" marR="63500" marT="31750" marB="31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16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Systemic disease calls for systemic treatment with Evrysdi</a:t>
                      </a:r>
                      <a:endParaRPr sz="16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Evrysdi helps address the symptoms of SMA by boosting the production of SMN protein throughout the body*.</a:t>
                      </a:r>
                      <a:endParaRPr sz="1200" u="none" strike="noStrike" cap="none"/>
                    </a:p>
                  </a:txBody>
                  <a:tcPr marL="63500" marR="63500" marT="31750" marB="31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31750" marB="31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8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M-G</a:t>
                      </a:r>
                      <a:endParaRPr sz="1400" u="none" strike="noStrike" cap="none"/>
                    </a:p>
                  </a:txBody>
                  <a:tcPr marL="63500" marR="63500" marT="31750" marB="31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16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Increasing SMN protein levels everywhere it matters - throughout the body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Evrysdi addresses the SMN protein deficiency that drives motor neuron degeneration and muscle loss in SMA, increasing SMN protein production in the CNS and peripheral tissue.</a:t>
                      </a:r>
                      <a:endParaRPr sz="1400" u="none" strike="noStrike" cap="none"/>
                    </a:p>
                  </a:txBody>
                  <a:tcPr marL="63500" marR="63500" marT="31750" marB="31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31750" marB="31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8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M-O</a:t>
                      </a:r>
                      <a:endParaRPr sz="1400" u="none" strike="noStrike" cap="none"/>
                    </a:p>
                  </a:txBody>
                  <a:tcPr marL="63500" marR="63500" marT="31750" marB="31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16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Consistent care designed to show up everywhere*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1400" b="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Evrysdi increases SMN protein production throughout the body, providing your patients with the daily support they need.</a:t>
                      </a:r>
                      <a:endParaRPr sz="1400" u="none" strike="noStrike" cap="none"/>
                    </a:p>
                  </a:txBody>
                  <a:tcPr marL="63500" marR="63500" marT="31750" marB="31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31750" marB="31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4" name="Google Shape;124;g37376acc7b8_0_29"/>
          <p:cNvSpPr txBox="1"/>
          <p:nvPr/>
        </p:nvSpPr>
        <p:spPr>
          <a:xfrm>
            <a:off x="518518" y="6240088"/>
            <a:ext cx="6098700" cy="2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C71"/>
              </a:buClr>
              <a:buSzPts val="1000"/>
              <a:buFont typeface="Montserrat"/>
              <a:buNone/>
            </a:pPr>
            <a:r>
              <a:rPr lang="en-US" sz="12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*As observed in animal models.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37376acc7b8_0_29"/>
          <p:cNvSpPr txBox="1"/>
          <p:nvPr/>
        </p:nvSpPr>
        <p:spPr>
          <a:xfrm>
            <a:off x="-11625" y="-11625"/>
            <a:ext cx="21258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Stimulus I</a:t>
            </a:r>
            <a:endParaRPr sz="1400" b="0" i="1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7376acc7b8_0_36"/>
          <p:cNvSpPr txBox="1"/>
          <p:nvPr/>
        </p:nvSpPr>
        <p:spPr>
          <a:xfrm>
            <a:off x="518518" y="6499360"/>
            <a:ext cx="2187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 market research purposes only. 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1" name="Google Shape;131;g37376acc7b8_0_36"/>
          <p:cNvGraphicFramePr/>
          <p:nvPr/>
        </p:nvGraphicFramePr>
        <p:xfrm>
          <a:off x="584538" y="1747120"/>
          <a:ext cx="11022925" cy="3363740"/>
        </p:xfrm>
        <a:graphic>
          <a:graphicData uri="http://schemas.openxmlformats.org/drawingml/2006/table">
            <a:tbl>
              <a:tblPr>
                <a:noFill/>
                <a:tableStyleId>{C2C76286-2257-457B-BAF7-B9096A77DD6E}</a:tableStyleId>
              </a:tblPr>
              <a:tblGrid>
                <a:gridCol w="83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31750" marB="31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31750" marB="31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Rank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31750" marB="31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8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B-R</a:t>
                      </a:r>
                      <a:endParaRPr sz="1400" u="none" strike="noStrike" cap="none"/>
                    </a:p>
                  </a:txBody>
                  <a:tcPr marL="63500" marR="63500" marT="31750" marB="31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16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Evrysdi is the reliable choice for everyone living with SMA—and every journey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Evrysdi was proven effective in patients spanning a broad range of ages, SMA types, and baseline disease severity, reflecting the patients you see in your practice.</a:t>
                      </a:r>
                      <a:endParaRPr sz="1200" u="none" strike="noStrike" cap="none"/>
                    </a:p>
                  </a:txBody>
                  <a:tcPr marL="63500" marR="63500" marT="31750" marB="31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31750" marB="31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8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B-P</a:t>
                      </a:r>
                      <a:endParaRPr sz="1400" u="none" strike="noStrike" cap="none"/>
                    </a:p>
                  </a:txBody>
                  <a:tcPr marL="63500" marR="63500" marT="31750" marB="31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Studied in a wider range of patient types than any other clinical trial program for SMA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Unlike other SMA treatments, Evrysdi is indicated for newborns, children, and adults across many different disease types and baseline disease severity.</a:t>
                      </a:r>
                      <a:endParaRPr sz="1200" u="none" strike="noStrike" cap="none"/>
                    </a:p>
                  </a:txBody>
                  <a:tcPr marL="63500" marR="63500" marT="31750" marB="31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31750" marB="31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2" name="Google Shape;132;g37376acc7b8_0_36"/>
          <p:cNvSpPr txBox="1"/>
          <p:nvPr/>
        </p:nvSpPr>
        <p:spPr>
          <a:xfrm>
            <a:off x="-11625" y="-11625"/>
            <a:ext cx="21258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Stimulus K</a:t>
            </a:r>
            <a:endParaRPr sz="1400" b="0" i="1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7376acc7b8_0_42"/>
          <p:cNvSpPr txBox="1"/>
          <p:nvPr/>
        </p:nvSpPr>
        <p:spPr>
          <a:xfrm>
            <a:off x="518518" y="6499360"/>
            <a:ext cx="2187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 market research purposes only. 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8" name="Google Shape;138;g37376acc7b8_0_42"/>
          <p:cNvGraphicFramePr/>
          <p:nvPr/>
        </p:nvGraphicFramePr>
        <p:xfrm>
          <a:off x="538819" y="1747120"/>
          <a:ext cx="11114375" cy="3363740"/>
        </p:xfrm>
        <a:graphic>
          <a:graphicData uri="http://schemas.openxmlformats.org/drawingml/2006/table">
            <a:tbl>
              <a:tblPr>
                <a:noFill/>
                <a:tableStyleId>{C2C76286-2257-457B-BAF7-B9096A77DD6E}</a:tableStyleId>
              </a:tblPr>
              <a:tblGrid>
                <a:gridCol w="92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31750" marB="31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31750" marB="31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Rank</a:t>
                      </a:r>
                      <a:endParaRPr sz="16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31750" marB="31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8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L-B</a:t>
                      </a:r>
                      <a:endParaRPr sz="1400" u="none" strike="noStrike" cap="none"/>
                    </a:p>
                  </a:txBody>
                  <a:tcPr marL="63500" marR="63500" marT="31750" marB="31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16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 foundational treatment option for SMA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As the first and only orally </a:t>
                      </a:r>
                      <a:r>
                        <a:rPr lang="en-US" sz="1400" u="none" strike="noStrike" cap="none"/>
                        <a:t>administered</a:t>
                      </a: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 treatment for SMA, Evrysdi was designed to work systemically and is proven safe and effective for presymptomatic and Types 1, 2, and 3 SMA.</a:t>
                      </a:r>
                      <a:endParaRPr sz="1200" u="none" strike="noStrike" cap="none"/>
                    </a:p>
                  </a:txBody>
                  <a:tcPr marL="63500" marR="63500" marT="31750" marB="31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31750" marB="31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8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L-R</a:t>
                      </a:r>
                      <a:endParaRPr sz="1400" u="none" strike="noStrike" cap="none"/>
                    </a:p>
                  </a:txBody>
                  <a:tcPr marL="63500" marR="63500" marT="31750" marB="31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16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Evrysdi is the most chosen treatment for SMA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Evrysdi is the treatment option more SMA community members receive, according to the 2024 Cure SMA State of SMA report.</a:t>
                      </a:r>
                      <a:endParaRPr sz="1200" u="none" strike="noStrike" cap="none"/>
                    </a:p>
                  </a:txBody>
                  <a:tcPr marL="63500" marR="63500" marT="31750" marB="31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31750" marB="317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9" name="Google Shape;139;g37376acc7b8_0_42"/>
          <p:cNvSpPr txBox="1"/>
          <p:nvPr/>
        </p:nvSpPr>
        <p:spPr>
          <a:xfrm>
            <a:off x="-11625" y="-11625"/>
            <a:ext cx="2125800" cy="2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Stimulus M</a:t>
            </a:r>
            <a:endParaRPr sz="1400" b="0" i="1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0812543805E643A8CB626BA825FC93" ma:contentTypeVersion="20" ma:contentTypeDescription="Create a new document." ma:contentTypeScope="" ma:versionID="04c63e2d2b544de409972c65144d7af1">
  <xsd:schema xmlns:xsd="http://www.w3.org/2001/XMLSchema" xmlns:xs="http://www.w3.org/2001/XMLSchema" xmlns:p="http://schemas.microsoft.com/office/2006/metadata/properties" xmlns:ns2="a7b4a586-de56-4fb8-99cb-dc4c8c9b1df9" xmlns:ns3="69b2f43c-5f9a-4c03-8169-21ed35ccf013" targetNamespace="http://schemas.microsoft.com/office/2006/metadata/properties" ma:root="true" ma:fieldsID="a29289dc47ec4910075205088696247d" ns2:_="" ns3:_="">
    <xsd:import namespace="a7b4a586-de56-4fb8-99cb-dc4c8c9b1df9"/>
    <xsd:import namespace="69b2f43c-5f9a-4c03-8169-21ed35ccf01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Locatio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  <xsd:element ref="ns3:_Flow_SignoffStatus" minOccurs="0"/>
                <xsd:element ref="ns3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b4a586-de56-4fb8-99cb-dc4c8c9b1df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f221a18f-318c-477f-9e9b-4e3158c7dec0}" ma:internalName="TaxCatchAll" ma:showField="CatchAllData" ma:web="a7b4a586-de56-4fb8-99cb-dc4c8c9b1d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b2f43c-5f9a-4c03-8169-21ed35ccf0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8f2a9786-6917-492f-aa69-fd32e52f22e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5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_Flow_SignoffStatus" ma:index="26" nillable="true" ma:displayName="Sign-off status" ma:internalName="Sign_x002d_off_x0020_status">
      <xsd:simpleType>
        <xsd:restriction base="dms:Text"/>
      </xsd:simpleType>
    </xsd:element>
    <xsd:element name="MediaServiceBillingMetadata" ma:index="27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7b4a586-de56-4fb8-99cb-dc4c8c9b1df9" xsi:nil="true"/>
    <lcf76f155ced4ddcb4097134ff3c332f xmlns="69b2f43c-5f9a-4c03-8169-21ed35ccf013">
      <Terms xmlns="http://schemas.microsoft.com/office/infopath/2007/PartnerControls"/>
    </lcf76f155ced4ddcb4097134ff3c332f>
    <_Flow_SignoffStatus xmlns="69b2f43c-5f9a-4c03-8169-21ed35ccf01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5A48C5-71E7-4432-AAC2-7A2538228363}">
  <ds:schemaRefs>
    <ds:schemaRef ds:uri="69b2f43c-5f9a-4c03-8169-21ed35ccf013"/>
    <ds:schemaRef ds:uri="a7b4a586-de56-4fb8-99cb-dc4c8c9b1df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6A71BB9-95BC-4F37-874D-3434DA5AE61B}">
  <ds:schemaRefs>
    <ds:schemaRef ds:uri="69b2f43c-5f9a-4c03-8169-21ed35ccf013"/>
    <ds:schemaRef ds:uri="a7b4a586-de56-4fb8-99cb-dc4c8c9b1df9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0B330AC-8AB9-4976-A12B-C749928132D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1646</Words>
  <Application>Microsoft Office PowerPoint</Application>
  <PresentationFormat>Widescreen</PresentationFormat>
  <Paragraphs>187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Montserrat</vt:lpstr>
      <vt:lpstr>Play</vt:lpstr>
      <vt:lpstr>Office Theme</vt:lpstr>
      <vt:lpstr>WELCOME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Ciara Mcevoy-Benisti</dc:creator>
  <cp:lastModifiedBy>Katie Davin</cp:lastModifiedBy>
  <cp:revision>1</cp:revision>
  <dcterms:created xsi:type="dcterms:W3CDTF">2025-07-24T17:33:06Z</dcterms:created>
  <dcterms:modified xsi:type="dcterms:W3CDTF">2025-08-08T17:49:36Z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0x010100F60812543805E643A8CB626BA825FC93</vt:lpwstr>
  </property>
  <property fmtid="{D5CDD505-2E9C-101B-9397-08002B2CF9AE}" pid="3" name="MediaServiceImageTags">
    <vt:lpwstr/>
  </property>
</Properties>
</file>