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1" r:id="rId5"/>
    <p:sldId id="269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18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0A37-A714-418E-98FA-D7EB0691A186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0CE9-E2CD-4582-B1F5-23359E7BE1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0A37-A714-418E-98FA-D7EB0691A186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0CE9-E2CD-4582-B1F5-23359E7BE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0A37-A714-418E-98FA-D7EB0691A186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0CE9-E2CD-4582-B1F5-23359E7BE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0A37-A714-418E-98FA-D7EB0691A186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0CE9-E2CD-4582-B1F5-23359E7BE1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0A37-A714-418E-98FA-D7EB0691A186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0CE9-E2CD-4582-B1F5-23359E7BE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0A37-A714-418E-98FA-D7EB0691A186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0CE9-E2CD-4582-B1F5-23359E7BE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0A37-A714-418E-98FA-D7EB0691A186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0CE9-E2CD-4582-B1F5-23359E7BE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0A37-A714-418E-98FA-D7EB0691A186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0CE9-E2CD-4582-B1F5-23359E7BE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0A37-A714-418E-98FA-D7EB0691A186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0CE9-E2CD-4582-B1F5-23359E7BE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0A37-A714-418E-98FA-D7EB0691A186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0CE9-E2CD-4582-B1F5-23359E7BE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0A37-A714-418E-98FA-D7EB0691A186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0CE9-E2CD-4582-B1F5-23359E7BE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39880A37-A714-418E-98FA-D7EB0691A186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14E30CE9-E2CD-4582-B1F5-23359E7BE1C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Luke </a:t>
            </a:r>
            <a:r>
              <a:rPr lang="en-US" dirty="0" err="1" smtClean="0"/>
              <a:t>Caraccioli</a:t>
            </a:r>
            <a:r>
              <a:rPr lang="en-US" dirty="0" smtClean="0"/>
              <a:t> and Mark </a:t>
            </a:r>
            <a:r>
              <a:rPr lang="en-US" dirty="0" err="1" smtClean="0"/>
              <a:t>Silvius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Senior Seminar</a:t>
            </a:r>
            <a:br>
              <a:rPr lang="en-US" dirty="0" smtClean="0"/>
            </a:br>
            <a:r>
              <a:rPr lang="en-US" dirty="0" smtClean="0"/>
              <a:t>CMPS 490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8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>
                <a:latin typeface="Candara" panose="020E0502030303020204" pitchFamily="34" charset="0"/>
              </a:rPr>
              <a:t>Manufacturer Entity</a:t>
            </a:r>
            <a:endParaRPr lang="en-US" sz="4800" dirty="0">
              <a:latin typeface="Candara" panose="020E0502030303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58366891"/>
              </p:ext>
            </p:extLst>
          </p:nvPr>
        </p:nvGraphicFramePr>
        <p:xfrm>
          <a:off x="533400" y="1600200"/>
          <a:ext cx="8229600" cy="4267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3565"/>
                <a:gridCol w="967711"/>
                <a:gridCol w="1244895"/>
                <a:gridCol w="1327564"/>
                <a:gridCol w="1438600"/>
                <a:gridCol w="1397265"/>
              </a:tblGrid>
              <a:tr h="2484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Name 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PhoneNumber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Email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Address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707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foreign key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Name of Company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Phone #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email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mailing address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809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Domain/Type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var/char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var/char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var/char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97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Value Range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0-9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any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0-9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any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any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612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Default Value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auto assigend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auto assigned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auto assigend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auto assigend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auto assigned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560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Nullable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12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Unique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no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809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Single or multiple value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single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single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single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single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single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655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Simple or Composite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simple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simple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simple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simple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simple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>
                <a:latin typeface="Candara" panose="020E0502030303020204" pitchFamily="34" charset="0"/>
              </a:rPr>
              <a:t>Product Type Entity</a:t>
            </a:r>
            <a:endParaRPr lang="en-US" sz="4800" dirty="0">
              <a:latin typeface="Candara" panose="020E0502030303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3948717"/>
              </p:ext>
            </p:extLst>
          </p:nvPr>
        </p:nvGraphicFramePr>
        <p:xfrm>
          <a:off x="609600" y="1676400"/>
          <a:ext cx="8153400" cy="40386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2255"/>
                <a:gridCol w="2500028"/>
                <a:gridCol w="3371117"/>
              </a:tblGrid>
              <a:tr h="3917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Type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917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foreign key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Product Type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917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Domain/Type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var/char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917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Value Range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0-9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any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917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Default Value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auto assigend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auto assigned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917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Nullable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917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Unique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917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Single or multiple value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single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single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9048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Simple or Composite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simple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simple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33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>
                <a:latin typeface="Candara" panose="020E0502030303020204" pitchFamily="34" charset="0"/>
              </a:rPr>
              <a:t>Get pars</a:t>
            </a:r>
            <a:endParaRPr lang="en-US" sz="4800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	</a:t>
            </a:r>
            <a:r>
              <a:rPr lang="en-US" dirty="0" err="1"/>
              <a:t>PartNumber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,</a:t>
            </a:r>
            <a:r>
              <a:rPr lang="en-US" dirty="0" err="1"/>
              <a:t>Counts.Count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,</a:t>
            </a:r>
            <a:r>
              <a:rPr lang="en-US" dirty="0" err="1"/>
              <a:t>pn.Par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,</a:t>
            </a:r>
            <a:r>
              <a:rPr lang="en-US" dirty="0" err="1"/>
              <a:t>m.Name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from ( SELECT distinct </a:t>
            </a:r>
            <a:r>
              <a:rPr lang="en-US" dirty="0" err="1"/>
              <a:t>PartNumber</a:t>
            </a:r>
            <a:r>
              <a:rPr lang="en-US" dirty="0"/>
              <a:t>, count(*) as Count</a:t>
            </a:r>
          </a:p>
          <a:p>
            <a:pPr marL="0" indent="0">
              <a:buNone/>
            </a:pPr>
            <a:r>
              <a:rPr lang="en-US" dirty="0"/>
              <a:t>		FROM Product as p</a:t>
            </a:r>
          </a:p>
          <a:p>
            <a:pPr marL="0" indent="0">
              <a:buNone/>
            </a:pPr>
            <a:r>
              <a:rPr lang="en-US" dirty="0"/>
              <a:t>		GROUP BY </a:t>
            </a:r>
            <a:r>
              <a:rPr lang="en-US" dirty="0" err="1"/>
              <a:t>PartNumber</a:t>
            </a:r>
            <a:r>
              <a:rPr lang="en-US" dirty="0"/>
              <a:t>) as Counts</a:t>
            </a:r>
          </a:p>
          <a:p>
            <a:pPr marL="0" indent="0">
              <a:buNone/>
            </a:pPr>
            <a:r>
              <a:rPr lang="en-US" dirty="0"/>
              <a:t>	inner join </a:t>
            </a:r>
            <a:r>
              <a:rPr lang="en-US" dirty="0" err="1"/>
              <a:t>PartNumber</a:t>
            </a:r>
            <a:r>
              <a:rPr lang="en-US" dirty="0"/>
              <a:t> </a:t>
            </a:r>
            <a:r>
              <a:rPr lang="en-US" dirty="0" err="1"/>
              <a:t>pn</a:t>
            </a:r>
            <a:r>
              <a:rPr lang="en-US" dirty="0"/>
              <a:t> on </a:t>
            </a:r>
            <a:r>
              <a:rPr lang="en-US" dirty="0" err="1"/>
              <a:t>Counts.PartNumber</a:t>
            </a:r>
            <a:r>
              <a:rPr lang="en-US" dirty="0"/>
              <a:t> = </a:t>
            </a:r>
            <a:r>
              <a:rPr lang="en-US" dirty="0" err="1"/>
              <a:t>pn.PartNum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inner join Manufacturer m on </a:t>
            </a:r>
            <a:r>
              <a:rPr lang="en-US" dirty="0" err="1"/>
              <a:t>pn.ManufacturerID</a:t>
            </a:r>
            <a:r>
              <a:rPr lang="en-US" dirty="0"/>
              <a:t> = m.ID</a:t>
            </a:r>
          </a:p>
          <a:p>
            <a:pPr marL="0" indent="0">
              <a:buNone/>
            </a:pPr>
            <a:r>
              <a:rPr lang="en-US" dirty="0"/>
              <a:t>	where </a:t>
            </a:r>
            <a:r>
              <a:rPr lang="en-US" dirty="0" err="1"/>
              <a:t>Counts.Count</a:t>
            </a:r>
            <a:r>
              <a:rPr lang="en-US" dirty="0"/>
              <a:t> &lt; </a:t>
            </a:r>
            <a:r>
              <a:rPr lang="en-US" dirty="0" err="1"/>
              <a:t>pn.Par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order by </a:t>
            </a:r>
            <a:r>
              <a:rPr lang="en-US" dirty="0" err="1"/>
              <a:t>m.Name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9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>
                <a:latin typeface="Candara" panose="020E0502030303020204" pitchFamily="34" charset="0"/>
              </a:rPr>
              <a:t>Manufacturer Stock</a:t>
            </a:r>
            <a:endParaRPr lang="en-US" sz="4800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SELECT count( </a:t>
            </a:r>
            <a:r>
              <a:rPr lang="en-US" sz="2400" dirty="0" err="1"/>
              <a:t>Product.PartNumber</a:t>
            </a:r>
            <a:r>
              <a:rPr lang="en-US" sz="2400" dirty="0"/>
              <a:t> ) as Number</a:t>
            </a:r>
          </a:p>
          <a:p>
            <a:pPr marL="0" indent="0">
              <a:buNone/>
            </a:pPr>
            <a:r>
              <a:rPr lang="en-US" sz="2400" dirty="0"/>
              <a:t>,</a:t>
            </a:r>
            <a:r>
              <a:rPr lang="en-US" sz="2400" dirty="0" err="1"/>
              <a:t>Manufacturer.Name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from Product join </a:t>
            </a:r>
            <a:r>
              <a:rPr lang="en-US" sz="2400" dirty="0" err="1"/>
              <a:t>PartNumber</a:t>
            </a:r>
            <a:r>
              <a:rPr lang="en-US" sz="2400" dirty="0"/>
              <a:t> on </a:t>
            </a:r>
            <a:r>
              <a:rPr lang="en-US" sz="2400" dirty="0" err="1"/>
              <a:t>Product.PartNumber</a:t>
            </a:r>
            <a:r>
              <a:rPr lang="en-US" sz="2400" dirty="0"/>
              <a:t> = </a:t>
            </a:r>
            <a:r>
              <a:rPr lang="en-US" sz="2400" dirty="0" err="1"/>
              <a:t>PartNumber.PartNum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join Manufacturer on Manufacturer.ID = </a:t>
            </a:r>
            <a:r>
              <a:rPr lang="en-US" sz="2400" dirty="0" err="1"/>
              <a:t>PartNumber.ManufacturerID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group by </a:t>
            </a:r>
            <a:r>
              <a:rPr lang="en-US" sz="2400" dirty="0" err="1"/>
              <a:t>Manufacturer.Name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11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>
                <a:latin typeface="Candara" panose="020E0502030303020204" pitchFamily="34" charset="0"/>
              </a:rPr>
              <a:t>Get scanned</a:t>
            </a:r>
            <a:endParaRPr lang="en-US" sz="4800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Product.PartNumber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,Product.ID</a:t>
            </a:r>
          </a:p>
          <a:p>
            <a:pPr marL="0" indent="0">
              <a:buNone/>
            </a:pPr>
            <a:r>
              <a:rPr lang="en-US" dirty="0"/>
              <a:t>		,</a:t>
            </a:r>
            <a:r>
              <a:rPr lang="en-US" dirty="0" err="1"/>
              <a:t>Product.SerialNumber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,</a:t>
            </a:r>
            <a:r>
              <a:rPr lang="en-US" dirty="0" err="1"/>
              <a:t>Product.ExpirationDate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,</a:t>
            </a:r>
            <a:r>
              <a:rPr lang="en-US" dirty="0" err="1"/>
              <a:t>Product.LotNumber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,</a:t>
            </a:r>
            <a:r>
              <a:rPr lang="en-US" dirty="0" err="1"/>
              <a:t>PartNumber.NameSize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,</a:t>
            </a:r>
            <a:r>
              <a:rPr lang="en-US" dirty="0" err="1"/>
              <a:t>Manufacturer.Name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from Product join </a:t>
            </a:r>
            <a:r>
              <a:rPr lang="en-US" dirty="0" err="1"/>
              <a:t>PartNumber</a:t>
            </a:r>
            <a:r>
              <a:rPr lang="en-US" dirty="0"/>
              <a:t> on </a:t>
            </a:r>
            <a:r>
              <a:rPr lang="en-US" dirty="0" err="1"/>
              <a:t>Product.PartNumber</a:t>
            </a:r>
            <a:r>
              <a:rPr lang="en-US" dirty="0"/>
              <a:t> = </a:t>
            </a:r>
            <a:r>
              <a:rPr lang="en-US" dirty="0" err="1"/>
              <a:t>PartNumber.PartNum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join Manufacturer on Manufacturer.ID = </a:t>
            </a:r>
            <a:r>
              <a:rPr lang="en-US" dirty="0" err="1"/>
              <a:t>PartNumber.ManufacturerID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where </a:t>
            </a:r>
            <a:r>
              <a:rPr lang="en-US" dirty="0" err="1"/>
              <a:t>Product.StatusID</a:t>
            </a:r>
            <a:r>
              <a:rPr lang="en-US" dirty="0"/>
              <a:t> = 4</a:t>
            </a:r>
          </a:p>
          <a:p>
            <a:pPr marL="0" indent="0">
              <a:buNone/>
            </a:pPr>
            <a:r>
              <a:rPr lang="en-US" dirty="0"/>
              <a:t>	order by </a:t>
            </a:r>
            <a:r>
              <a:rPr lang="en-US" dirty="0" err="1"/>
              <a:t>Manufacturer.Name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5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>
                <a:latin typeface="Candara" panose="020E0502030303020204" pitchFamily="34" charset="0"/>
              </a:rPr>
              <a:t>Get Stent</a:t>
            </a:r>
            <a:endParaRPr lang="en-US" sz="4800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select count(Product.ID) as Quantity</a:t>
            </a:r>
          </a:p>
          <a:p>
            <a:pPr marL="0" indent="0">
              <a:buNone/>
            </a:pPr>
            <a:r>
              <a:rPr lang="en-US" dirty="0"/>
              <a:t>		,(</a:t>
            </a:r>
            <a:r>
              <a:rPr lang="en-US" dirty="0" err="1"/>
              <a:t>Manufacturer.Name</a:t>
            </a:r>
            <a:r>
              <a:rPr lang="en-US" dirty="0"/>
              <a:t> + ': ' + </a:t>
            </a:r>
            <a:r>
              <a:rPr lang="en-US" dirty="0" err="1"/>
              <a:t>ProductType.Type</a:t>
            </a:r>
            <a:r>
              <a:rPr lang="en-US" dirty="0"/>
              <a:t>) as Manufacturer</a:t>
            </a:r>
          </a:p>
          <a:p>
            <a:pPr marL="0" indent="0">
              <a:buNone/>
            </a:pPr>
            <a:r>
              <a:rPr lang="en-US" dirty="0"/>
              <a:t>		,sum(</a:t>
            </a:r>
            <a:r>
              <a:rPr lang="en-US" dirty="0" err="1"/>
              <a:t>Partnumber.Cost</a:t>
            </a:r>
            <a:r>
              <a:rPr lang="en-US" dirty="0"/>
              <a:t>) as Cost</a:t>
            </a:r>
          </a:p>
          <a:p>
            <a:pPr marL="0" indent="0">
              <a:buNone/>
            </a:pPr>
            <a:r>
              <a:rPr lang="en-US" dirty="0"/>
              <a:t>	from product</a:t>
            </a:r>
          </a:p>
          <a:p>
            <a:pPr marL="0" indent="0">
              <a:buNone/>
            </a:pPr>
            <a:r>
              <a:rPr lang="en-US" dirty="0"/>
              <a:t>	join </a:t>
            </a:r>
            <a:r>
              <a:rPr lang="en-US" dirty="0" err="1"/>
              <a:t>PartNumber</a:t>
            </a:r>
            <a:r>
              <a:rPr lang="en-US" dirty="0"/>
              <a:t> on </a:t>
            </a:r>
            <a:r>
              <a:rPr lang="en-US" dirty="0" err="1"/>
              <a:t>Product.PartNumber</a:t>
            </a:r>
            <a:r>
              <a:rPr lang="en-US" dirty="0"/>
              <a:t> = </a:t>
            </a:r>
            <a:r>
              <a:rPr lang="en-US" dirty="0" err="1"/>
              <a:t>partnumber.PartNum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join Manufacturer on </a:t>
            </a:r>
            <a:r>
              <a:rPr lang="en-US" dirty="0" err="1"/>
              <a:t>PartNumber.ManufacturerID</a:t>
            </a:r>
            <a:r>
              <a:rPr lang="en-US" dirty="0"/>
              <a:t> = Manufacturer.ID</a:t>
            </a:r>
          </a:p>
          <a:p>
            <a:pPr marL="0" indent="0">
              <a:buNone/>
            </a:pPr>
            <a:r>
              <a:rPr lang="en-US" dirty="0"/>
              <a:t>	join </a:t>
            </a:r>
            <a:r>
              <a:rPr lang="en-US" dirty="0" err="1"/>
              <a:t>ProductType</a:t>
            </a:r>
            <a:r>
              <a:rPr lang="en-US" dirty="0"/>
              <a:t> on ProductType.ID = </a:t>
            </a:r>
            <a:r>
              <a:rPr lang="en-US" dirty="0" err="1"/>
              <a:t>Partnumber.ProductTypeID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where </a:t>
            </a:r>
            <a:r>
              <a:rPr lang="en-US" dirty="0" err="1"/>
              <a:t>DateUsed</a:t>
            </a:r>
            <a:r>
              <a:rPr lang="en-US" dirty="0"/>
              <a:t> &gt;= @</a:t>
            </a:r>
            <a:r>
              <a:rPr lang="en-US" dirty="0" err="1"/>
              <a:t>StartTime</a:t>
            </a:r>
            <a:r>
              <a:rPr lang="en-US" dirty="0"/>
              <a:t> and </a:t>
            </a:r>
            <a:r>
              <a:rPr lang="en-US" dirty="0" err="1"/>
              <a:t>DateUsed</a:t>
            </a:r>
            <a:r>
              <a:rPr lang="en-US" dirty="0"/>
              <a:t> &lt;= @</a:t>
            </a:r>
            <a:r>
              <a:rPr lang="en-US" dirty="0" err="1"/>
              <a:t>EndTime</a:t>
            </a:r>
            <a:r>
              <a:rPr lang="en-US" dirty="0"/>
              <a:t> and Type like '%stent'</a:t>
            </a:r>
          </a:p>
          <a:p>
            <a:pPr marL="0" indent="0">
              <a:buNone/>
            </a:pPr>
            <a:r>
              <a:rPr lang="en-US" dirty="0"/>
              <a:t>	GROUP BY </a:t>
            </a:r>
            <a:r>
              <a:rPr lang="en-US" dirty="0" err="1"/>
              <a:t>PartNumber.Cost</a:t>
            </a:r>
            <a:r>
              <a:rPr lang="en-US" dirty="0"/>
              <a:t>, </a:t>
            </a:r>
            <a:r>
              <a:rPr lang="en-US" dirty="0" err="1"/>
              <a:t>Manufacturer.Name</a:t>
            </a:r>
            <a:r>
              <a:rPr lang="en-US" dirty="0"/>
              <a:t>, </a:t>
            </a:r>
            <a:r>
              <a:rPr lang="en-US" dirty="0" err="1"/>
              <a:t>ProductType.Type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order by </a:t>
            </a:r>
            <a:r>
              <a:rPr lang="en-US" dirty="0" err="1"/>
              <a:t>Manufacturer.Name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1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>
                <a:latin typeface="Candara" panose="020E0502030303020204" pitchFamily="34" charset="0"/>
              </a:rPr>
              <a:t>What we learned </a:t>
            </a:r>
            <a:endParaRPr lang="en-US" sz="4800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dirty="0" smtClean="0">
                <a:latin typeface="Candara" panose="020E0502030303020204" pitchFamily="34" charset="0"/>
              </a:rPr>
              <a:t>We learned a lot about what it takes to make a real scale fully operational product.</a:t>
            </a:r>
          </a:p>
          <a:p>
            <a:r>
              <a:rPr lang="en-US" sz="2000" dirty="0" smtClean="0">
                <a:latin typeface="Candara" panose="020E0502030303020204" pitchFamily="34" charset="0"/>
              </a:rPr>
              <a:t>We learned how to use </a:t>
            </a:r>
            <a:r>
              <a:rPr lang="en-US" sz="2000" dirty="0" err="1" smtClean="0">
                <a:latin typeface="Candara" panose="020E0502030303020204" pitchFamily="34" charset="0"/>
              </a:rPr>
              <a:t>Telerik</a:t>
            </a:r>
            <a:r>
              <a:rPr lang="en-US" sz="2000" dirty="0" smtClean="0">
                <a:latin typeface="Candara" panose="020E0502030303020204" pitchFamily="34" charset="0"/>
              </a:rPr>
              <a:t> Tools for reporting and to improve the look and function of the front end. </a:t>
            </a:r>
          </a:p>
          <a:p>
            <a:r>
              <a:rPr lang="en-US" sz="2000" dirty="0" smtClean="0">
                <a:latin typeface="Candara" panose="020E0502030303020204" pitchFamily="34" charset="0"/>
              </a:rPr>
              <a:t>We learned more about using entity frame work and .NET programming in the Visual Studio environment. </a:t>
            </a:r>
          </a:p>
          <a:p>
            <a:r>
              <a:rPr lang="en-US" sz="2000" dirty="0" smtClean="0">
                <a:latin typeface="Candara" panose="020E0502030303020204" pitchFamily="34" charset="0"/>
              </a:rPr>
              <a:t>We learned how to use SQL queries to create structured reporting in the </a:t>
            </a:r>
            <a:r>
              <a:rPr lang="en-US" sz="2000" dirty="0" err="1" smtClean="0">
                <a:latin typeface="Candara" panose="020E0502030303020204" pitchFamily="34" charset="0"/>
              </a:rPr>
              <a:t>Telerik</a:t>
            </a:r>
            <a:r>
              <a:rPr lang="en-US" sz="2000" dirty="0" smtClean="0">
                <a:latin typeface="Candara" panose="020E0502030303020204" pitchFamily="34" charset="0"/>
              </a:rPr>
              <a:t> Report Designer</a:t>
            </a:r>
          </a:p>
          <a:p>
            <a:r>
              <a:rPr lang="en-US" sz="2000" dirty="0" smtClean="0">
                <a:latin typeface="Candara" panose="020E0502030303020204" pitchFamily="34" charset="0"/>
              </a:rPr>
              <a:t>We discovered we could do things we thought before we could not do through spending an </a:t>
            </a:r>
            <a:r>
              <a:rPr lang="en-US" sz="2000" dirty="0" err="1" smtClean="0">
                <a:latin typeface="Candara" panose="020E0502030303020204" pitchFamily="34" charset="0"/>
              </a:rPr>
              <a:t>emense</a:t>
            </a:r>
            <a:r>
              <a:rPr lang="en-US" sz="2000" dirty="0" smtClean="0">
                <a:latin typeface="Candara" panose="020E0502030303020204" pitchFamily="34" charset="0"/>
              </a:rPr>
              <a:t> amount of time on Google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21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>
                <a:latin typeface="Candara" panose="020E0502030303020204" pitchFamily="34" charset="0"/>
              </a:rPr>
              <a:t>Server Set up</a:t>
            </a:r>
            <a:endParaRPr lang="en-US" sz="4800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the server we used an older computer with an AMD X2 dual core processor, 4 GB of RAM, and a 320 GB hard drive. </a:t>
            </a:r>
            <a:endParaRPr lang="en-US" sz="2400" dirty="0" smtClean="0"/>
          </a:p>
          <a:p>
            <a:r>
              <a:rPr lang="en-US" sz="2400" dirty="0"/>
              <a:t>We acquired Microsoft SQL server 2008 R2 and SQL server 2012 via the Microsoft Academic Alliance for free. </a:t>
            </a:r>
            <a:endParaRPr lang="en-US" sz="2400" dirty="0" smtClean="0"/>
          </a:p>
          <a:p>
            <a:r>
              <a:rPr lang="en-US" sz="2400" dirty="0"/>
              <a:t>We then installed the software on the server and set the LAN IP address to static. </a:t>
            </a:r>
            <a:endParaRPr lang="en-US" sz="2400" dirty="0" smtClean="0"/>
          </a:p>
          <a:p>
            <a:r>
              <a:rPr lang="en-US" sz="2400" dirty="0"/>
              <a:t>Next, we set up the router to port forward Remote Desktop (RDP) and SQL server requests to the server. </a:t>
            </a:r>
          </a:p>
        </p:txBody>
      </p:sp>
    </p:spTree>
    <p:extLst>
      <p:ext uri="{BB962C8B-B14F-4D97-AF65-F5344CB8AC3E}">
        <p14:creationId xmlns:p14="http://schemas.microsoft.com/office/powerpoint/2010/main" val="296479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err="1" smtClean="0">
                <a:latin typeface="Candara" panose="020E0502030303020204" pitchFamily="34" charset="0"/>
              </a:rPr>
              <a:t>.Net</a:t>
            </a:r>
            <a:r>
              <a:rPr lang="en-US" sz="4800" dirty="0" smtClean="0">
                <a:latin typeface="Candara" panose="020E0502030303020204" pitchFamily="34" charset="0"/>
              </a:rPr>
              <a:t> framework</a:t>
            </a:r>
            <a:endParaRPr lang="en-US" sz="4800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dirty="0"/>
              <a:t>.NET framework is a software framework developed by Microsoft and includes a large library and language interoperability across several different programming languages. </a:t>
            </a:r>
            <a:endParaRPr lang="en-US" sz="2000" dirty="0" smtClean="0"/>
          </a:p>
          <a:p>
            <a:r>
              <a:rPr lang="en-US" sz="2000" dirty="0"/>
              <a:t>Code that is written in .NET executes in an environment known as </a:t>
            </a:r>
            <a:r>
              <a:rPr lang="en-US" sz="2000" dirty="0" smtClean="0"/>
              <a:t>CLR Common Language Runtime, </a:t>
            </a:r>
            <a:r>
              <a:rPr lang="en-US" sz="2000" dirty="0"/>
              <a:t>which is a virtual machine that provides services such as security, memory management, and exception handling. </a:t>
            </a:r>
          </a:p>
          <a:p>
            <a:r>
              <a:rPr lang="en-US" sz="2000" dirty="0"/>
              <a:t>We chose this framework because it is the latest, most advanced language for developing applications and also it is very user friendly. </a:t>
            </a:r>
            <a:endParaRPr lang="en-US" sz="2000" dirty="0" smtClean="0"/>
          </a:p>
          <a:p>
            <a:r>
              <a:rPr lang="en-US" sz="2000" dirty="0"/>
              <a:t>We are able to write </a:t>
            </a:r>
            <a:r>
              <a:rPr lang="en-US" sz="2000" dirty="0" smtClean="0"/>
              <a:t>queries in </a:t>
            </a:r>
            <a:r>
              <a:rPr lang="en-US" sz="2000" dirty="0"/>
              <a:t>C#, </a:t>
            </a:r>
            <a:r>
              <a:rPr lang="en-US" sz="2000" dirty="0" smtClean="0"/>
              <a:t>HTML</a:t>
            </a:r>
            <a:r>
              <a:rPr lang="en-US" sz="2000" dirty="0"/>
              <a:t>, JavaScript when needed, and use </a:t>
            </a:r>
            <a:r>
              <a:rPr lang="en-US" sz="2000" dirty="0" err="1"/>
              <a:t>Telerik</a:t>
            </a:r>
            <a:r>
              <a:rPr lang="en-US" sz="2000" dirty="0"/>
              <a:t> Tools all in the Microsoft Visual Studio environment.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2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>
                <a:latin typeface="Candara" panose="020E0502030303020204" pitchFamily="34" charset="0"/>
              </a:rPr>
              <a:t>AJAX, HTML5, CSS, </a:t>
            </a:r>
            <a:r>
              <a:rPr lang="en-US" sz="4800" dirty="0" err="1" smtClean="0">
                <a:latin typeface="Candara" panose="020E0502030303020204" pitchFamily="34" charset="0"/>
              </a:rPr>
              <a:t>Telerik</a:t>
            </a:r>
            <a:endParaRPr lang="en-US" sz="4800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AJAX is an acronym for asynchronous JavaScript and XML. This is a group of interrelated web development techniques used to develop the client side to create applications for the web. </a:t>
            </a:r>
            <a:endParaRPr lang="en-US" sz="2400" dirty="0" smtClean="0">
              <a:latin typeface="Candara" panose="020E0502030303020204" pitchFamily="34" charset="0"/>
            </a:endParaRPr>
          </a:p>
          <a:p>
            <a:r>
              <a:rPr lang="en-US" sz="2400" dirty="0">
                <a:latin typeface="Candara" panose="020E0502030303020204" pitchFamily="34" charset="0"/>
              </a:rPr>
              <a:t>AJAX allows for the web application to send data to and receive data from the server without disturbing the front end display</a:t>
            </a:r>
            <a:r>
              <a:rPr lang="en-US" sz="2400" dirty="0" smtClean="0">
                <a:latin typeface="Candara" panose="020E0502030303020204" pitchFamily="34" charset="0"/>
              </a:rPr>
              <a:t>.</a:t>
            </a:r>
          </a:p>
          <a:p>
            <a:r>
              <a:rPr lang="en-US" sz="2400" dirty="0">
                <a:latin typeface="Candara" panose="020E0502030303020204" pitchFamily="34" charset="0"/>
              </a:rPr>
              <a:t>AJAX can be used in conjunction with HTML, CSS, and JavaScript making </a:t>
            </a:r>
            <a:r>
              <a:rPr lang="en-US" sz="2400" dirty="0" smtClean="0">
                <a:latin typeface="Candara" panose="020E0502030303020204" pitchFamily="34" charset="0"/>
              </a:rPr>
              <a:t>it </a:t>
            </a:r>
            <a:r>
              <a:rPr lang="en-US" sz="2400" dirty="0">
                <a:latin typeface="Candara" panose="020E0502030303020204" pitchFamily="34" charset="0"/>
              </a:rPr>
              <a:t>very versatile. </a:t>
            </a:r>
          </a:p>
        </p:txBody>
      </p:sp>
    </p:spTree>
    <p:extLst>
      <p:ext uri="{BB962C8B-B14F-4D97-AF65-F5344CB8AC3E}">
        <p14:creationId xmlns:p14="http://schemas.microsoft.com/office/powerpoint/2010/main" val="167743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>
                <a:latin typeface="Candara" panose="020E0502030303020204" pitchFamily="34" charset="0"/>
              </a:rPr>
              <a:t>Project Goals</a:t>
            </a:r>
            <a:endParaRPr lang="en-US" sz="4800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sz="2800" dirty="0"/>
              <a:t>Store Inventory</a:t>
            </a:r>
          </a:p>
          <a:p>
            <a:pPr lvl="0"/>
            <a:r>
              <a:rPr lang="en-US" sz="2800" dirty="0"/>
              <a:t>Track Inventory</a:t>
            </a:r>
          </a:p>
          <a:p>
            <a:pPr lvl="0"/>
            <a:r>
              <a:rPr lang="en-US" sz="2800" dirty="0"/>
              <a:t>Enter New products easily</a:t>
            </a:r>
          </a:p>
          <a:p>
            <a:pPr lvl="0"/>
            <a:r>
              <a:rPr lang="en-US" sz="2800" dirty="0"/>
              <a:t>Generate a barcode for each new entry</a:t>
            </a:r>
          </a:p>
          <a:p>
            <a:pPr lvl="0"/>
            <a:r>
              <a:rPr lang="en-US" sz="2800" dirty="0"/>
              <a:t>Generate useful reports</a:t>
            </a:r>
          </a:p>
          <a:p>
            <a:pPr lvl="0"/>
            <a:r>
              <a:rPr lang="en-US" sz="2800" dirty="0"/>
              <a:t>Export Reports to pdf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4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Candara" panose="020E0502030303020204" pitchFamily="34" charset="0"/>
              </a:rPr>
              <a:t>Database </a:t>
            </a:r>
            <a:endParaRPr lang="en-US" sz="4400" dirty="0">
              <a:latin typeface="Candara" panose="020E0502030303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8534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5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>
                <a:latin typeface="Candara" panose="020E0502030303020204" pitchFamily="34" charset="0"/>
              </a:rPr>
              <a:t>Product Entity</a:t>
            </a:r>
            <a:endParaRPr lang="en-US" sz="4800" dirty="0">
              <a:latin typeface="Candara" panose="020E0502030303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00558122"/>
              </p:ext>
            </p:extLst>
          </p:nvPr>
        </p:nvGraphicFramePr>
        <p:xfrm>
          <a:off x="685800" y="1600200"/>
          <a:ext cx="7772400" cy="41252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6641"/>
                <a:gridCol w="527751"/>
                <a:gridCol w="665353"/>
                <a:gridCol w="795771"/>
                <a:gridCol w="795771"/>
                <a:gridCol w="746035"/>
                <a:gridCol w="944978"/>
                <a:gridCol w="1036100"/>
                <a:gridCol w="1524000"/>
              </a:tblGrid>
              <a:tr h="3050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Part Number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Serial Number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Expiration Date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Location ID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Date Used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Lot Number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Status ID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</a:tr>
              <a:tr h="7360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Description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unique key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foreign key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part serial num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date product expires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product location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date product was used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Product Lot #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Status designator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</a:tr>
              <a:tr h="348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Domain/Type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var/char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var/char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date/time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date/time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</a:tr>
              <a:tr h="387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Value Range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0-9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any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any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any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0-9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any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0-9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0-9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</a:tr>
              <a:tr h="4575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Default Value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auto assigned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none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none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none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none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none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none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none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</a:tr>
              <a:tr h="387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Nullable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</a:tr>
              <a:tr h="4476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Unique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no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</a:tr>
              <a:tr h="4874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Single or multiple value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single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single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single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single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single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single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single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single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</a:tr>
              <a:tr h="5570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Simple or Composite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simple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simple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simple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simple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simple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simple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simple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simple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83" marR="59683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4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err="1" smtClean="0">
                <a:latin typeface="Candara" panose="020E0502030303020204" pitchFamily="34" charset="0"/>
              </a:rPr>
              <a:t>PartNumber</a:t>
            </a:r>
            <a:r>
              <a:rPr lang="en-US" sz="4800" dirty="0" smtClean="0">
                <a:latin typeface="Candara" panose="020E0502030303020204" pitchFamily="34" charset="0"/>
              </a:rPr>
              <a:t> entity</a:t>
            </a:r>
            <a:endParaRPr lang="en-US" sz="4800" dirty="0">
              <a:latin typeface="Candara" panose="020E0502030303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227445242"/>
              </p:ext>
            </p:extLst>
          </p:nvPr>
        </p:nvGraphicFramePr>
        <p:xfrm>
          <a:off x="533400" y="1752600"/>
          <a:ext cx="8001001" cy="48006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3956"/>
                <a:gridCol w="738428"/>
                <a:gridCol w="771247"/>
                <a:gridCol w="1059780"/>
                <a:gridCol w="1014654"/>
                <a:gridCol w="702190"/>
                <a:gridCol w="1068669"/>
                <a:gridCol w="1312077"/>
              </a:tblGrid>
              <a:tr h="1855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PartNum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NameSize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ManufaturerID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PoductTypeID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Cost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MediClick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Par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</a:tr>
              <a:tr h="3324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Description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foreign key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name of part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foreign key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foreign key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product cost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SJCH reorder #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number or required parts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</a:tr>
              <a:tr h="5692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Domain/Type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var/char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var/char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int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int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Int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var/char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int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</a:tr>
              <a:tr h="7047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Value Range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0-9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Any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0-9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0-9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0-9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any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0-9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</a:tr>
              <a:tr h="6505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Default Value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auto assigend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Any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auto assigend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auto assigend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Any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any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auto assigend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</a:tr>
              <a:tr h="6667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Nullable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 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 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 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</a:tr>
              <a:tr h="5529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Unique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 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 no 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 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 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 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</a:tr>
              <a:tr h="542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Single or multiple value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single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single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single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single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Single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single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single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</a:tr>
              <a:tr h="5963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Simple or Composite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simple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simple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simple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simple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Simple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simple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simple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59" marR="55759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002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>
                <a:latin typeface="Candara" panose="020E0502030303020204" pitchFamily="34" charset="0"/>
              </a:rPr>
              <a:t>Location Entity</a:t>
            </a:r>
            <a:endParaRPr lang="en-US" sz="4800" dirty="0">
              <a:latin typeface="Candara" panose="020E0502030303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26281444"/>
              </p:ext>
            </p:extLst>
          </p:nvPr>
        </p:nvGraphicFramePr>
        <p:xfrm>
          <a:off x="533400" y="1828800"/>
          <a:ext cx="8382000" cy="39623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75121"/>
                <a:gridCol w="1921951"/>
                <a:gridCol w="3384928"/>
              </a:tblGrid>
              <a:tr h="3923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LocationName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923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foreign key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part location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923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Domain/Type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var/char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923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Value Range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0-9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any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923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Default Value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auto assigend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any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923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Nullable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923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Unique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923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Single or multiple value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single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single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8239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Simple or Composite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simple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simple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39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53</TotalTime>
  <Words>816</Words>
  <Application>Microsoft Office PowerPoint</Application>
  <PresentationFormat>On-screen Show (4:3)</PresentationFormat>
  <Paragraphs>338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Horizon</vt:lpstr>
      <vt:lpstr>Senior Seminar CMPS 490 </vt:lpstr>
      <vt:lpstr>Server Set up</vt:lpstr>
      <vt:lpstr>.Net framework</vt:lpstr>
      <vt:lpstr>AJAX, HTML5, CSS, Telerik</vt:lpstr>
      <vt:lpstr>Project Goals</vt:lpstr>
      <vt:lpstr>Database </vt:lpstr>
      <vt:lpstr>Product Entity</vt:lpstr>
      <vt:lpstr>PartNumber entity</vt:lpstr>
      <vt:lpstr>Location Entity</vt:lpstr>
      <vt:lpstr>Manufacturer Entity</vt:lpstr>
      <vt:lpstr>Product Type Entity</vt:lpstr>
      <vt:lpstr>Get pars</vt:lpstr>
      <vt:lpstr>Manufacturer Stock</vt:lpstr>
      <vt:lpstr>Get scanned</vt:lpstr>
      <vt:lpstr>Get Stent</vt:lpstr>
      <vt:lpstr>What we learned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Seminar CMPS 490</dc:title>
  <dc:creator>Lucas</dc:creator>
  <cp:lastModifiedBy>Mark</cp:lastModifiedBy>
  <cp:revision>12</cp:revision>
  <dcterms:created xsi:type="dcterms:W3CDTF">2013-11-23T04:32:43Z</dcterms:created>
  <dcterms:modified xsi:type="dcterms:W3CDTF">2013-11-23T16:02:55Z</dcterms:modified>
</cp:coreProperties>
</file>