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60" r:id="rId5"/>
    <p:sldId id="259" r:id="rId6"/>
    <p:sldId id="261" r:id="rId7"/>
    <p:sldId id="262" r:id="rId8"/>
    <p:sldId id="263" r:id="rId9"/>
    <p:sldId id="272" r:id="rId10"/>
    <p:sldId id="264" r:id="rId11"/>
    <p:sldId id="270" r:id="rId12"/>
    <p:sldId id="265" r:id="rId13"/>
    <p:sldId id="266" r:id="rId14"/>
    <p:sldId id="267" r:id="rId15"/>
    <p:sldId id="318" r:id="rId16"/>
    <p:sldId id="319" r:id="rId17"/>
    <p:sldId id="320" r:id="rId18"/>
    <p:sldId id="321" r:id="rId19"/>
    <p:sldId id="360" r:id="rId20"/>
    <p:sldId id="322" r:id="rId21"/>
    <p:sldId id="361" r:id="rId22"/>
    <p:sldId id="332" r:id="rId23"/>
    <p:sldId id="323" r:id="rId24"/>
    <p:sldId id="362" r:id="rId25"/>
    <p:sldId id="363" r:id="rId26"/>
    <p:sldId id="364" r:id="rId27"/>
    <p:sldId id="365" r:id="rId28"/>
    <p:sldId id="329" r:id="rId29"/>
    <p:sldId id="346" r:id="rId30"/>
    <p:sldId id="347" r:id="rId31"/>
    <p:sldId id="366" r:id="rId32"/>
    <p:sldId id="333" r:id="rId33"/>
    <p:sldId id="367" r:id="rId34"/>
    <p:sldId id="368" r:id="rId35"/>
    <p:sldId id="369" r:id="rId36"/>
    <p:sldId id="370" r:id="rId37"/>
    <p:sldId id="37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014" autoAdjust="0"/>
  </p:normalViewPr>
  <p:slideViewPr>
    <p:cSldViewPr snapToGrid="0">
      <p:cViewPr varScale="1">
        <p:scale>
          <a:sx n="58" d="100"/>
          <a:sy n="58" d="100"/>
        </p:scale>
        <p:origin x="95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12EC6-E9DF-4E63-9F94-E909E10C1182}" type="datetimeFigureOut">
              <a:rPr lang="en-US" smtClean="0"/>
              <a:t>2/28/2021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6E03C-7B04-4586-957E-4A3BE3F174BB}" type="slidenum">
              <a:rPr lang="en-US" smtClean="0"/>
              <a:t>‹#›</a:t>
            </a:fld>
            <a:endParaRPr lang="en-US"/>
          </a:p>
        </p:txBody>
      </p:sp>
    </p:spTree>
    <p:extLst>
      <p:ext uri="{BB962C8B-B14F-4D97-AF65-F5344CB8AC3E}">
        <p14:creationId xmlns:p14="http://schemas.microsoft.com/office/powerpoint/2010/main" val="1666092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Analytics" TargetMode="External"/><Relationship Id="rId13" Type="http://schemas.openxmlformats.org/officeDocument/2006/relationships/hyperlink" Target="https://en.wikipedia.org/wiki/Wireless_sensor_network" TargetMode="External"/><Relationship Id="rId18" Type="http://schemas.openxmlformats.org/officeDocument/2006/relationships/hyperlink" Target="https://en.wikipedia.org/wiki/Home_appliance" TargetMode="External"/><Relationship Id="rId3" Type="http://schemas.openxmlformats.org/officeDocument/2006/relationships/hyperlink" Target="https://en.wikipedia.org/wiki/Internet" TargetMode="External"/><Relationship Id="rId21" Type="http://schemas.openxmlformats.org/officeDocument/2006/relationships/hyperlink" Target="https://en.wikipedia.org/wiki/Smartphone" TargetMode="External"/><Relationship Id="rId7" Type="http://schemas.openxmlformats.org/officeDocument/2006/relationships/hyperlink" Target="https://en.wikipedia.org/wiki/Internet_of_things#cite_note-4" TargetMode="External"/><Relationship Id="rId12" Type="http://schemas.openxmlformats.org/officeDocument/2006/relationships/hyperlink" Target="https://en.wikipedia.org/wiki/Embedded_system" TargetMode="External"/><Relationship Id="rId17" Type="http://schemas.openxmlformats.org/officeDocument/2006/relationships/hyperlink" Target="https://en.wikipedia.org/wiki/Smart_home_technology" TargetMode="External"/><Relationship Id="rId2" Type="http://schemas.openxmlformats.org/officeDocument/2006/relationships/slide" Target="../slides/slide3.xml"/><Relationship Id="rId16" Type="http://schemas.openxmlformats.org/officeDocument/2006/relationships/hyperlink" Target="https://en.wikipedia.org/wiki/Building_automation" TargetMode="External"/><Relationship Id="rId20" Type="http://schemas.openxmlformats.org/officeDocument/2006/relationships/hyperlink" Target="https://en.wikipedia.org/wiki/Security_systems" TargetMode="External"/><Relationship Id="rId1" Type="http://schemas.openxmlformats.org/officeDocument/2006/relationships/notesMaster" Target="../notesMasters/notesMaster1.xml"/><Relationship Id="rId6" Type="http://schemas.openxmlformats.org/officeDocument/2006/relationships/hyperlink" Target="https://en.wikipedia.org/wiki/Internet_of_things#cite_note-IqTU-3" TargetMode="External"/><Relationship Id="rId11" Type="http://schemas.openxmlformats.org/officeDocument/2006/relationships/hyperlink" Target="https://en.wikipedia.org/wiki/Sensors" TargetMode="External"/><Relationship Id="rId24" Type="http://schemas.openxmlformats.org/officeDocument/2006/relationships/hyperlink" Target="https://en.wikipedia.org/wiki/Internet_of_things#cite_note-5" TargetMode="External"/><Relationship Id="rId5" Type="http://schemas.openxmlformats.org/officeDocument/2006/relationships/hyperlink" Target="https://en.wikipedia.org/wiki/Internet_of_things#cite_note-Linux_21OSP-2" TargetMode="External"/><Relationship Id="rId15" Type="http://schemas.openxmlformats.org/officeDocument/2006/relationships/hyperlink" Target="https://en.wikipedia.org/wiki/Home_automation" TargetMode="External"/><Relationship Id="rId23" Type="http://schemas.openxmlformats.org/officeDocument/2006/relationships/hyperlink" Target="https://en.wikipedia.org/wiki/Health_system" TargetMode="External"/><Relationship Id="rId10" Type="http://schemas.openxmlformats.org/officeDocument/2006/relationships/hyperlink" Target="https://en.wikipedia.org/wiki/Commodity" TargetMode="External"/><Relationship Id="rId19" Type="http://schemas.openxmlformats.org/officeDocument/2006/relationships/hyperlink" Target="https://en.wikipedia.org/wiki/Thermostats" TargetMode="External"/><Relationship Id="rId4" Type="http://schemas.openxmlformats.org/officeDocument/2006/relationships/hyperlink" Target="https://en.wikipedia.org/wiki/Internet_of_things#cite_note-Linux_Things-1" TargetMode="External"/><Relationship Id="rId9" Type="http://schemas.openxmlformats.org/officeDocument/2006/relationships/hyperlink" Target="https://en.wikipedia.org/wiki/Machine_learning" TargetMode="External"/><Relationship Id="rId14" Type="http://schemas.openxmlformats.org/officeDocument/2006/relationships/hyperlink" Target="https://en.wikipedia.org/wiki/Automation" TargetMode="External"/><Relationship Id="rId22" Type="http://schemas.openxmlformats.org/officeDocument/2006/relationships/hyperlink" Target="https://en.wikipedia.org/wiki/Smart_speaker"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Internet of things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IoT</a:t>
            </a:r>
            <a:r>
              <a:rPr lang="en-US" sz="1200" b="0" i="0" kern="1200" dirty="0">
                <a:solidFill>
                  <a:schemeClr val="tx1"/>
                </a:solidFill>
                <a:effectLst/>
                <a:latin typeface="+mn-lt"/>
                <a:ea typeface="+mn-ea"/>
                <a:cs typeface="+mn-cs"/>
              </a:rPr>
              <a:t>) describes the network of physical objects—“things”—that are embedded with sensors, software, and other technologies for the purpose of connecting and exchanging data with other devices and systems over the </a:t>
            </a:r>
            <a:r>
              <a:rPr lang="en-US" sz="1200" b="0" i="0" u="none" strike="noStrike" kern="1200" dirty="0">
                <a:solidFill>
                  <a:schemeClr val="tx1"/>
                </a:solidFill>
                <a:effectLst/>
                <a:latin typeface="+mn-lt"/>
                <a:ea typeface="+mn-ea"/>
                <a:cs typeface="+mn-cs"/>
                <a:hlinkClick r:id="rId3" tooltip="Internet"/>
              </a:rPr>
              <a:t>Internet</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4"/>
              </a:rPr>
              <a:t>[1]</a:t>
            </a:r>
            <a:r>
              <a:rPr lang="en-US" sz="1200" b="0" i="0" u="none" strike="noStrike" kern="1200" baseline="30000" dirty="0">
                <a:solidFill>
                  <a:schemeClr val="tx1"/>
                </a:solidFill>
                <a:effectLst/>
                <a:latin typeface="+mn-lt"/>
                <a:ea typeface="+mn-ea"/>
                <a:cs typeface="+mn-cs"/>
                <a:hlinkClick r:id="rId5"/>
              </a:rPr>
              <a:t>[2]</a:t>
            </a:r>
            <a:r>
              <a:rPr lang="en-US" sz="1200" b="0" i="0" u="none" strike="noStrike" kern="1200" baseline="30000" dirty="0">
                <a:solidFill>
                  <a:schemeClr val="tx1"/>
                </a:solidFill>
                <a:effectLst/>
                <a:latin typeface="+mn-lt"/>
                <a:ea typeface="+mn-ea"/>
                <a:cs typeface="+mn-cs"/>
                <a:hlinkClick r:id="rId6"/>
              </a:rPr>
              <a:t>[3]</a:t>
            </a:r>
            <a:r>
              <a:rPr lang="en-US" sz="1200" b="0" i="0" u="none" strike="noStrike" kern="1200" baseline="30000" dirty="0">
                <a:solidFill>
                  <a:schemeClr val="tx1"/>
                </a:solidFill>
                <a:effectLst/>
                <a:latin typeface="+mn-lt"/>
                <a:ea typeface="+mn-ea"/>
                <a:cs typeface="+mn-cs"/>
                <a:hlinkClick r:id="rId7"/>
              </a:rPr>
              <a:t>[4]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Things have evolved due to the convergence of multiple technologies, real-time </a:t>
            </a:r>
            <a:r>
              <a:rPr lang="en-US" sz="1200" b="0" i="0" u="none" strike="noStrike" kern="1200" dirty="0">
                <a:solidFill>
                  <a:schemeClr val="tx1"/>
                </a:solidFill>
                <a:effectLst/>
                <a:latin typeface="+mn-lt"/>
                <a:ea typeface="+mn-ea"/>
                <a:cs typeface="+mn-cs"/>
                <a:hlinkClick r:id="rId8" tooltip="Analytics"/>
              </a:rPr>
              <a:t>analytics</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9" tooltip="Machine learning"/>
              </a:rPr>
              <a:t>machine learning</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0" tooltip="Commodity"/>
              </a:rPr>
              <a:t>commodity</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1" tooltip="Sensors"/>
              </a:rPr>
              <a:t>sensors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12" tooltip="Embedded system"/>
              </a:rPr>
              <a:t>embedded systems</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4"/>
              </a:rPr>
              <a:t>[1]</a:t>
            </a:r>
            <a:r>
              <a:rPr lang="en-US" sz="1200" b="0" i="0" kern="1200" dirty="0">
                <a:solidFill>
                  <a:schemeClr val="tx1"/>
                </a:solidFill>
                <a:effectLst/>
                <a:latin typeface="+mn-lt"/>
                <a:ea typeface="+mn-ea"/>
                <a:cs typeface="+mn-cs"/>
              </a:rPr>
              <a:t> Traditional fields of </a:t>
            </a:r>
            <a:r>
              <a:rPr lang="en-US" sz="1200" b="0" i="0" u="none" strike="noStrike" kern="1200" dirty="0">
                <a:solidFill>
                  <a:schemeClr val="tx1"/>
                </a:solidFill>
                <a:effectLst/>
                <a:latin typeface="+mn-lt"/>
                <a:ea typeface="+mn-ea"/>
                <a:cs typeface="+mn-cs"/>
                <a:hlinkClick r:id="rId12" tooltip="Embedded system"/>
              </a:rPr>
              <a:t>embedded systems</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3" tooltip="Wireless sensor network"/>
              </a:rPr>
              <a:t>wireless sensor networks</a:t>
            </a:r>
            <a:r>
              <a:rPr lang="en-US" sz="1200" b="0" i="0" kern="1200" dirty="0">
                <a:solidFill>
                  <a:schemeClr val="tx1"/>
                </a:solidFill>
                <a:effectLst/>
                <a:latin typeface="+mn-lt"/>
                <a:ea typeface="+mn-ea"/>
                <a:cs typeface="+mn-cs"/>
              </a:rPr>
              <a:t>, control systems, </a:t>
            </a:r>
            <a:r>
              <a:rPr lang="en-US" sz="1200" b="0" i="0" u="none" strike="noStrike" kern="1200" dirty="0">
                <a:solidFill>
                  <a:schemeClr val="tx1"/>
                </a:solidFill>
                <a:effectLst/>
                <a:latin typeface="+mn-lt"/>
                <a:ea typeface="+mn-ea"/>
                <a:cs typeface="+mn-cs"/>
                <a:hlinkClick r:id="rId14" tooltip="Automation"/>
              </a:rPr>
              <a:t>automation</a:t>
            </a:r>
            <a:r>
              <a:rPr lang="en-US" sz="1200" b="0" i="0" kern="1200" dirty="0">
                <a:solidFill>
                  <a:schemeClr val="tx1"/>
                </a:solidFill>
                <a:effectLst/>
                <a:latin typeface="+mn-lt"/>
                <a:ea typeface="+mn-ea"/>
                <a:cs typeface="+mn-cs"/>
              </a:rPr>
              <a:t> (including </a:t>
            </a:r>
            <a:r>
              <a:rPr lang="en-US" sz="1200" b="0" i="0" u="none" strike="noStrike" kern="1200" dirty="0">
                <a:solidFill>
                  <a:schemeClr val="tx1"/>
                </a:solidFill>
                <a:effectLst/>
                <a:latin typeface="+mn-lt"/>
                <a:ea typeface="+mn-ea"/>
                <a:cs typeface="+mn-cs"/>
                <a:hlinkClick r:id="rId15" tooltip="Home automation"/>
              </a:rPr>
              <a:t>home</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16" tooltip="Building automation"/>
              </a:rPr>
              <a:t>building automation</a:t>
            </a:r>
            <a:r>
              <a:rPr lang="en-US" sz="1200" b="0" i="0" kern="1200" dirty="0">
                <a:solidFill>
                  <a:schemeClr val="tx1"/>
                </a:solidFill>
                <a:effectLst/>
                <a:latin typeface="+mn-lt"/>
                <a:ea typeface="+mn-ea"/>
                <a:cs typeface="+mn-cs"/>
              </a:rPr>
              <a:t>), and others all contribute to enabling the Internet of things. In the consumer market, IoT technology is most synonymous with products pertaining to the concept of the "</a:t>
            </a:r>
            <a:r>
              <a:rPr lang="en-US" sz="1200" b="0" i="0" u="none" strike="noStrike" kern="1200" dirty="0">
                <a:solidFill>
                  <a:schemeClr val="tx1"/>
                </a:solidFill>
                <a:effectLst/>
                <a:latin typeface="+mn-lt"/>
                <a:ea typeface="+mn-ea"/>
                <a:cs typeface="+mn-cs"/>
                <a:hlinkClick r:id="rId17" tooltip="Smart home technology"/>
              </a:rPr>
              <a:t>smart home</a:t>
            </a:r>
            <a:r>
              <a:rPr lang="en-US" sz="1200" b="0" i="0" kern="1200" dirty="0">
                <a:solidFill>
                  <a:schemeClr val="tx1"/>
                </a:solidFill>
                <a:effectLst/>
                <a:latin typeface="+mn-lt"/>
                <a:ea typeface="+mn-ea"/>
                <a:cs typeface="+mn-cs"/>
              </a:rPr>
              <a:t>", including devices and </a:t>
            </a:r>
            <a:r>
              <a:rPr lang="en-US" sz="1200" b="0" i="0" u="none" strike="noStrike" kern="1200" dirty="0">
                <a:solidFill>
                  <a:schemeClr val="tx1"/>
                </a:solidFill>
                <a:effectLst/>
                <a:latin typeface="+mn-lt"/>
                <a:ea typeface="+mn-ea"/>
                <a:cs typeface="+mn-cs"/>
                <a:hlinkClick r:id="rId18" tooltip="Home appliance"/>
              </a:rPr>
              <a:t>appliances</a:t>
            </a:r>
            <a:r>
              <a:rPr lang="en-US" sz="1200" b="0" i="0" kern="1200" dirty="0">
                <a:solidFill>
                  <a:schemeClr val="tx1"/>
                </a:solidFill>
                <a:effectLst/>
                <a:latin typeface="+mn-lt"/>
                <a:ea typeface="+mn-ea"/>
                <a:cs typeface="+mn-cs"/>
              </a:rPr>
              <a:t> (such as lighting fixtures, </a:t>
            </a:r>
            <a:r>
              <a:rPr lang="en-US" sz="1200" b="0" i="0" u="none" strike="noStrike" kern="1200" dirty="0">
                <a:solidFill>
                  <a:schemeClr val="tx1"/>
                </a:solidFill>
                <a:effectLst/>
                <a:latin typeface="+mn-lt"/>
                <a:ea typeface="+mn-ea"/>
                <a:cs typeface="+mn-cs"/>
                <a:hlinkClick r:id="rId19" tooltip="Thermostats"/>
              </a:rPr>
              <a:t>thermostats</a:t>
            </a:r>
            <a:r>
              <a:rPr lang="en-US" sz="1200" b="0" i="0" kern="1200" dirty="0">
                <a:solidFill>
                  <a:schemeClr val="tx1"/>
                </a:solidFill>
                <a:effectLst/>
                <a:latin typeface="+mn-lt"/>
                <a:ea typeface="+mn-ea"/>
                <a:cs typeface="+mn-cs"/>
              </a:rPr>
              <a:t>, home </a:t>
            </a:r>
            <a:r>
              <a:rPr lang="en-US" sz="1200" b="0" i="0" u="none" strike="noStrike" kern="1200" dirty="0">
                <a:solidFill>
                  <a:schemeClr val="tx1"/>
                </a:solidFill>
                <a:effectLst/>
                <a:latin typeface="+mn-lt"/>
                <a:ea typeface="+mn-ea"/>
                <a:cs typeface="+mn-cs"/>
                <a:hlinkClick r:id="rId20" tooltip="Security systems"/>
              </a:rPr>
              <a:t>security systems</a:t>
            </a:r>
            <a:r>
              <a:rPr lang="en-US" sz="1200" b="0" i="0" kern="1200" dirty="0">
                <a:solidFill>
                  <a:schemeClr val="tx1"/>
                </a:solidFill>
                <a:effectLst/>
                <a:latin typeface="+mn-lt"/>
                <a:ea typeface="+mn-ea"/>
                <a:cs typeface="+mn-cs"/>
              </a:rPr>
              <a:t> and cameras, and other home appliances) that support one or more common ecosystems, and can be controlled via devices associated with that ecosystem, such as </a:t>
            </a:r>
            <a:r>
              <a:rPr lang="en-US" sz="1200" b="0" i="0" u="none" strike="noStrike" kern="1200" dirty="0">
                <a:solidFill>
                  <a:schemeClr val="tx1"/>
                </a:solidFill>
                <a:effectLst/>
                <a:latin typeface="+mn-lt"/>
                <a:ea typeface="+mn-ea"/>
                <a:cs typeface="+mn-cs"/>
                <a:hlinkClick r:id="rId21" tooltip="Smartphone"/>
              </a:rPr>
              <a:t>smartphones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22" tooltip="Smart speaker"/>
              </a:rPr>
              <a:t>smart speakers</a:t>
            </a:r>
            <a:r>
              <a:rPr lang="en-US" sz="1200" b="0" i="0" kern="1200" dirty="0">
                <a:solidFill>
                  <a:schemeClr val="tx1"/>
                </a:solidFill>
                <a:effectLst/>
                <a:latin typeface="+mn-lt"/>
                <a:ea typeface="+mn-ea"/>
                <a:cs typeface="+mn-cs"/>
              </a:rPr>
              <a:t>. IoT can also be used in </a:t>
            </a:r>
            <a:r>
              <a:rPr lang="en-US" sz="1200" b="0" i="0" u="none" strike="noStrike" kern="1200" dirty="0">
                <a:solidFill>
                  <a:schemeClr val="tx1"/>
                </a:solidFill>
                <a:effectLst/>
                <a:latin typeface="+mn-lt"/>
                <a:ea typeface="+mn-ea"/>
                <a:cs typeface="+mn-cs"/>
                <a:hlinkClick r:id="rId23" tooltip="Health system"/>
              </a:rPr>
              <a:t>healthcare systems</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24"/>
              </a:rPr>
              <a:t>[5]</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8D6E03C-7B04-4586-957E-4A3BE3F174BB}" type="slidenum">
              <a:rPr lang="en-US" smtClean="0"/>
              <a:t>3</a:t>
            </a:fld>
            <a:endParaRPr lang="en-US"/>
          </a:p>
        </p:txBody>
      </p:sp>
    </p:spTree>
    <p:extLst>
      <p:ext uri="{BB962C8B-B14F-4D97-AF65-F5344CB8AC3E}">
        <p14:creationId xmlns:p14="http://schemas.microsoft.com/office/powerpoint/2010/main" val="1994298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37567AF8-A00E-47E3-B589-891B70EAD427}"/>
              </a:ext>
            </a:extLst>
          </p:cNvPr>
          <p:cNvSpPr>
            <a:spLocks noGrp="1" noChangeArrowheads="1"/>
          </p:cNvSpPr>
          <p:nvPr>
            <p:ph type="sldNum" sz="quarter" idx="5"/>
          </p:nvPr>
        </p:nvSpPr>
        <p:spPr>
          <a:noFill/>
        </p:spPr>
        <p:txBody>
          <a:bodyPr/>
          <a:lstStyle>
            <a:lvl1pPr defTabSz="990600">
              <a:defRPr sz="2400">
                <a:solidFill>
                  <a:schemeClr val="tx1"/>
                </a:solidFill>
                <a:latin typeface="Times New Roman" panose="02020603050405020304" pitchFamily="18" charset="0"/>
              </a:defRPr>
            </a:lvl1pPr>
            <a:lvl2pPr marL="742950" indent="-285750" defTabSz="990600">
              <a:defRPr sz="2400">
                <a:solidFill>
                  <a:schemeClr val="tx1"/>
                </a:solidFill>
                <a:latin typeface="Times New Roman" panose="02020603050405020304" pitchFamily="18" charset="0"/>
              </a:defRPr>
            </a:lvl2pPr>
            <a:lvl3pPr marL="1143000" indent="-228600" defTabSz="990600">
              <a:defRPr sz="2400">
                <a:solidFill>
                  <a:schemeClr val="tx1"/>
                </a:solidFill>
                <a:latin typeface="Times New Roman" panose="02020603050405020304" pitchFamily="18" charset="0"/>
              </a:defRPr>
            </a:lvl3pPr>
            <a:lvl4pPr marL="1600200" indent="-228600" defTabSz="990600">
              <a:defRPr sz="2400">
                <a:solidFill>
                  <a:schemeClr val="tx1"/>
                </a:solidFill>
                <a:latin typeface="Times New Roman" panose="02020603050405020304" pitchFamily="18" charset="0"/>
              </a:defRPr>
            </a:lvl4pPr>
            <a:lvl5pPr marL="2057400" indent="-228600" defTabSz="99060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fld id="{4E98BCB1-05AC-4728-A966-D6BE7D13B35F}" type="slidenum">
              <a:rPr lang="ko-KR" altLang="en-US" sz="1300"/>
              <a:pPr/>
              <a:t>24</a:t>
            </a:fld>
            <a:endParaRPr lang="en-US" altLang="ko-KR" sz="1300"/>
          </a:p>
        </p:txBody>
      </p:sp>
      <p:sp>
        <p:nvSpPr>
          <p:cNvPr id="19459" name="Rectangle 2">
            <a:extLst>
              <a:ext uri="{FF2B5EF4-FFF2-40B4-BE49-F238E27FC236}">
                <a16:creationId xmlns:a16="http://schemas.microsoft.com/office/drawing/2014/main" id="{1BD4AD0C-0E38-472E-B66E-32F9A493D6CD}"/>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55BD96E8-8A12-4DBC-8502-40C52F1060CC}"/>
              </a:ext>
            </a:extLst>
          </p:cNvPr>
          <p:cNvSpPr>
            <a:spLocks noGrp="1" noChangeArrowheads="1"/>
          </p:cNvSpPr>
          <p:nvPr>
            <p:ph type="body" idx="1"/>
          </p:nvPr>
        </p:nvSpPr>
        <p:spPr>
          <a:noFill/>
        </p:spPr>
        <p:txBody>
          <a:bodyPr/>
          <a:lstStyle/>
          <a:p>
            <a:pPr eaLnBrk="1" hangingPunct="1"/>
            <a:endParaRPr lang="ko-KR" altLang="en-US">
              <a:ea typeface="굴림" panose="020B0503020000020004" pitchFamily="34" charset="-127"/>
            </a:endParaRPr>
          </a:p>
        </p:txBody>
      </p:sp>
    </p:spTree>
    <p:extLst>
      <p:ext uri="{BB962C8B-B14F-4D97-AF65-F5344CB8AC3E}">
        <p14:creationId xmlns:p14="http://schemas.microsoft.com/office/powerpoint/2010/main" val="2563774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FB962C03-197A-41D2-8FD5-C96196DD7767}"/>
              </a:ext>
            </a:extLst>
          </p:cNvPr>
          <p:cNvSpPr>
            <a:spLocks noGrp="1" noChangeArrowheads="1"/>
          </p:cNvSpPr>
          <p:nvPr>
            <p:ph type="sldNum" sz="quarter" idx="5"/>
          </p:nvPr>
        </p:nvSpPr>
        <p:spPr>
          <a:noFill/>
        </p:spPr>
        <p:txBody>
          <a:bodyPr/>
          <a:lstStyle>
            <a:lvl1pPr defTabSz="990600">
              <a:defRPr sz="2400">
                <a:solidFill>
                  <a:schemeClr val="tx1"/>
                </a:solidFill>
                <a:latin typeface="Times New Roman" panose="02020603050405020304" pitchFamily="18" charset="0"/>
              </a:defRPr>
            </a:lvl1pPr>
            <a:lvl2pPr marL="742950" indent="-285750" defTabSz="990600">
              <a:defRPr sz="2400">
                <a:solidFill>
                  <a:schemeClr val="tx1"/>
                </a:solidFill>
                <a:latin typeface="Times New Roman" panose="02020603050405020304" pitchFamily="18" charset="0"/>
              </a:defRPr>
            </a:lvl2pPr>
            <a:lvl3pPr marL="1143000" indent="-228600" defTabSz="990600">
              <a:defRPr sz="2400">
                <a:solidFill>
                  <a:schemeClr val="tx1"/>
                </a:solidFill>
                <a:latin typeface="Times New Roman" panose="02020603050405020304" pitchFamily="18" charset="0"/>
              </a:defRPr>
            </a:lvl3pPr>
            <a:lvl4pPr marL="1600200" indent="-228600" defTabSz="990600">
              <a:defRPr sz="2400">
                <a:solidFill>
                  <a:schemeClr val="tx1"/>
                </a:solidFill>
                <a:latin typeface="Times New Roman" panose="02020603050405020304" pitchFamily="18" charset="0"/>
              </a:defRPr>
            </a:lvl4pPr>
            <a:lvl5pPr marL="2057400" indent="-228600" defTabSz="99060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fld id="{D1836FF7-2F27-4191-BF46-53287F581A8F}" type="slidenum">
              <a:rPr lang="ko-KR" altLang="en-US" sz="1300"/>
              <a:pPr/>
              <a:t>26</a:t>
            </a:fld>
            <a:endParaRPr lang="en-US" altLang="ko-KR" sz="1300"/>
          </a:p>
        </p:txBody>
      </p:sp>
      <p:sp>
        <p:nvSpPr>
          <p:cNvPr id="22531" name="Rectangle 2">
            <a:extLst>
              <a:ext uri="{FF2B5EF4-FFF2-40B4-BE49-F238E27FC236}">
                <a16:creationId xmlns:a16="http://schemas.microsoft.com/office/drawing/2014/main" id="{A50782BB-2B1A-4668-AFB1-754DD544A5D1}"/>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7E33555E-0D48-4BCE-BC2A-309839642E40}"/>
              </a:ext>
            </a:extLst>
          </p:cNvPr>
          <p:cNvSpPr>
            <a:spLocks noGrp="1" noChangeArrowheads="1"/>
          </p:cNvSpPr>
          <p:nvPr>
            <p:ph type="body" idx="1"/>
          </p:nvPr>
        </p:nvSpPr>
        <p:spPr>
          <a:noFill/>
        </p:spPr>
        <p:txBody>
          <a:bodyPr/>
          <a:lstStyle/>
          <a:p>
            <a:pPr eaLnBrk="1" hangingPunct="1"/>
            <a:r>
              <a:rPr lang="en-US" altLang="ko-KR">
                <a:ea typeface="굴림" panose="020B0503020000020004" pitchFamily="34" charset="-127"/>
              </a:rPr>
              <a:t>In this example, we are assuming that server is being bound to port 5100. The function htons() converts a short integer (port is a 16 bit number) from host format to network (standard) format. The special value for IP address INADDR_ANY says that the server is willing to accept requests addressed to any of its machine’s IP addresses. This option conveniently covers the case of the server machine having multiple interfaces each with an IP address. Similar to htons, the function htonl converts a long integer (IP address is a 32 bit number) from host format to network format.</a:t>
            </a:r>
          </a:p>
          <a:p>
            <a:pPr eaLnBrk="1" hangingPunct="1"/>
            <a:endParaRPr lang="ko-KR" altLang="en-US">
              <a:ea typeface="굴림" panose="020B0503020000020004" pitchFamily="34" charset="-127"/>
            </a:endParaRPr>
          </a:p>
        </p:txBody>
      </p:sp>
    </p:spTree>
    <p:extLst>
      <p:ext uri="{BB962C8B-B14F-4D97-AF65-F5344CB8AC3E}">
        <p14:creationId xmlns:p14="http://schemas.microsoft.com/office/powerpoint/2010/main" val="1813042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1AC386E8-4D73-4685-B3DA-6C844F82A72B}"/>
              </a:ext>
            </a:extLst>
          </p:cNvPr>
          <p:cNvSpPr>
            <a:spLocks noGrp="1" noChangeArrowheads="1"/>
          </p:cNvSpPr>
          <p:nvPr>
            <p:ph type="sldNum" sz="quarter" idx="5"/>
          </p:nvPr>
        </p:nvSpPr>
        <p:spPr>
          <a:noFill/>
        </p:spPr>
        <p:txBody>
          <a:bodyPr/>
          <a:lstStyle>
            <a:lvl1pPr defTabSz="990600">
              <a:defRPr sz="2400">
                <a:solidFill>
                  <a:schemeClr val="tx1"/>
                </a:solidFill>
                <a:latin typeface="Times New Roman" panose="02020603050405020304" pitchFamily="18" charset="0"/>
              </a:defRPr>
            </a:lvl1pPr>
            <a:lvl2pPr marL="742950" indent="-285750" defTabSz="990600">
              <a:defRPr sz="2400">
                <a:solidFill>
                  <a:schemeClr val="tx1"/>
                </a:solidFill>
                <a:latin typeface="Times New Roman" panose="02020603050405020304" pitchFamily="18" charset="0"/>
              </a:defRPr>
            </a:lvl2pPr>
            <a:lvl3pPr marL="1143000" indent="-228600" defTabSz="990600">
              <a:defRPr sz="2400">
                <a:solidFill>
                  <a:schemeClr val="tx1"/>
                </a:solidFill>
                <a:latin typeface="Times New Roman" panose="02020603050405020304" pitchFamily="18" charset="0"/>
              </a:defRPr>
            </a:lvl3pPr>
            <a:lvl4pPr marL="1600200" indent="-228600" defTabSz="990600">
              <a:defRPr sz="2400">
                <a:solidFill>
                  <a:schemeClr val="tx1"/>
                </a:solidFill>
                <a:latin typeface="Times New Roman" panose="02020603050405020304" pitchFamily="18" charset="0"/>
              </a:defRPr>
            </a:lvl4pPr>
            <a:lvl5pPr marL="2057400" indent="-228600" defTabSz="99060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fld id="{2C339052-D252-440B-8889-0341149A5181}" type="slidenum">
              <a:rPr lang="ko-KR" altLang="en-US" sz="1300"/>
              <a:pPr/>
              <a:t>28</a:t>
            </a:fld>
            <a:endParaRPr lang="en-US" altLang="ko-KR" sz="1300"/>
          </a:p>
        </p:txBody>
      </p:sp>
      <p:sp>
        <p:nvSpPr>
          <p:cNvPr id="29699" name="Rectangle 2">
            <a:extLst>
              <a:ext uri="{FF2B5EF4-FFF2-40B4-BE49-F238E27FC236}">
                <a16:creationId xmlns:a16="http://schemas.microsoft.com/office/drawing/2014/main" id="{B1204662-C837-4C48-88F2-DCAD3F50093C}"/>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38E85F18-A6B6-46D0-AF03-29435B65A91A}"/>
              </a:ext>
            </a:extLst>
          </p:cNvPr>
          <p:cNvSpPr>
            <a:spLocks noGrp="1" noChangeArrowheads="1"/>
          </p:cNvSpPr>
          <p:nvPr>
            <p:ph type="body" idx="1"/>
          </p:nvPr>
        </p:nvSpPr>
        <p:spPr>
          <a:noFill/>
        </p:spPr>
        <p:txBody>
          <a:bodyPr/>
          <a:lstStyle/>
          <a:p>
            <a:pPr eaLnBrk="1" hangingPunct="1"/>
            <a:r>
              <a:rPr lang="en-US" altLang="ko-KR">
                <a:ea typeface="굴림" panose="020B0503020000020004" pitchFamily="34" charset="-127"/>
              </a:rPr>
              <a:t>For accept() you pass a structure and it gets filled with the details of the client when the accept() call returns. Note that for the third argument you have to pass a pointer to an integer so that the accept() call can store the length of the structure that got filled.</a:t>
            </a:r>
          </a:p>
          <a:p>
            <a:pPr eaLnBrk="1" hangingPunct="1"/>
            <a:endParaRPr lang="en-US" altLang="ko-KR">
              <a:ea typeface="굴림" panose="020B0503020000020004" pitchFamily="34" charset="-127"/>
            </a:endParaRPr>
          </a:p>
          <a:p>
            <a:pPr eaLnBrk="1" hangingPunct="1"/>
            <a:r>
              <a:rPr lang="en-US" altLang="ko-KR">
                <a:ea typeface="굴림" panose="020B0503020000020004" pitchFamily="34" charset="-127"/>
              </a:rPr>
              <a:t>The accept() call blocks until there is a connection request from a client. It is important to remember that accept() call returns a new socket descriptor (unlike connect() call). This new socket descriptor can be used by the server to communicate with the specific client that requested the connection.</a:t>
            </a:r>
          </a:p>
          <a:p>
            <a:pPr eaLnBrk="1" hangingPunct="1"/>
            <a:endParaRPr lang="en-US" altLang="ko-KR">
              <a:ea typeface="굴림" panose="020B0503020000020004" pitchFamily="34" charset="-127"/>
            </a:endParaRPr>
          </a:p>
        </p:txBody>
      </p:sp>
    </p:spTree>
    <p:extLst>
      <p:ext uri="{BB962C8B-B14F-4D97-AF65-F5344CB8AC3E}">
        <p14:creationId xmlns:p14="http://schemas.microsoft.com/office/powerpoint/2010/main" val="2770751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52AF06C9-7A51-4DB5-ACE0-D086D7E28C37}"/>
              </a:ext>
            </a:extLst>
          </p:cNvPr>
          <p:cNvSpPr>
            <a:spLocks noGrp="1" noChangeArrowheads="1"/>
          </p:cNvSpPr>
          <p:nvPr>
            <p:ph type="sldNum" sz="quarter" idx="5"/>
          </p:nvPr>
        </p:nvSpPr>
        <p:spPr>
          <a:noFill/>
        </p:spPr>
        <p:txBody>
          <a:bodyPr/>
          <a:lstStyle>
            <a:lvl1pPr defTabSz="990600">
              <a:defRPr sz="2400">
                <a:solidFill>
                  <a:schemeClr val="tx1"/>
                </a:solidFill>
                <a:latin typeface="Times New Roman" panose="02020603050405020304" pitchFamily="18" charset="0"/>
              </a:defRPr>
            </a:lvl1pPr>
            <a:lvl2pPr marL="742950" indent="-285750" defTabSz="990600">
              <a:defRPr sz="2400">
                <a:solidFill>
                  <a:schemeClr val="tx1"/>
                </a:solidFill>
                <a:latin typeface="Times New Roman" panose="02020603050405020304" pitchFamily="18" charset="0"/>
              </a:defRPr>
            </a:lvl2pPr>
            <a:lvl3pPr marL="1143000" indent="-228600" defTabSz="990600">
              <a:defRPr sz="2400">
                <a:solidFill>
                  <a:schemeClr val="tx1"/>
                </a:solidFill>
                <a:latin typeface="Times New Roman" panose="02020603050405020304" pitchFamily="18" charset="0"/>
              </a:defRPr>
            </a:lvl3pPr>
            <a:lvl4pPr marL="1600200" indent="-228600" defTabSz="990600">
              <a:defRPr sz="2400">
                <a:solidFill>
                  <a:schemeClr val="tx1"/>
                </a:solidFill>
                <a:latin typeface="Times New Roman" panose="02020603050405020304" pitchFamily="18" charset="0"/>
              </a:defRPr>
            </a:lvl4pPr>
            <a:lvl5pPr marL="2057400" indent="-228600" defTabSz="99060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fld id="{51572B64-9D3F-4D67-B2EA-09D7D39ED056}" type="slidenum">
              <a:rPr lang="ko-KR" altLang="en-US" sz="1300"/>
              <a:pPr/>
              <a:t>31</a:t>
            </a:fld>
            <a:endParaRPr lang="en-US" altLang="ko-KR" sz="1300"/>
          </a:p>
        </p:txBody>
      </p:sp>
      <p:sp>
        <p:nvSpPr>
          <p:cNvPr id="25603" name="Rectangle 2">
            <a:extLst>
              <a:ext uri="{FF2B5EF4-FFF2-40B4-BE49-F238E27FC236}">
                <a16:creationId xmlns:a16="http://schemas.microsoft.com/office/drawing/2014/main" id="{E6321E6C-3BD4-4525-ADCB-847E0515324C}"/>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7DBAC2F3-319F-410A-85BA-9BA5FF985E51}"/>
              </a:ext>
            </a:extLst>
          </p:cNvPr>
          <p:cNvSpPr>
            <a:spLocks noGrp="1" noChangeArrowheads="1"/>
          </p:cNvSpPr>
          <p:nvPr>
            <p:ph type="body" idx="1"/>
          </p:nvPr>
        </p:nvSpPr>
        <p:spPr>
          <a:noFill/>
        </p:spPr>
        <p:txBody>
          <a:bodyPr/>
          <a:lstStyle/>
          <a:p>
            <a:pPr eaLnBrk="1" hangingPunct="1"/>
            <a:r>
              <a:rPr lang="en-US" altLang="ko-KR">
                <a:ea typeface="굴림" panose="020B0503020000020004" pitchFamily="34" charset="-127"/>
              </a:rPr>
              <a:t>For connect(), we have to pass the whereabouts the server so that we can connect to the server. Here we are assuming that server is running on a machine with IP address 128.101.34.78 and bound to port 5100. The function inet_addr is used to convert IP address from dotted decimal string form to 32 bit integer.</a:t>
            </a:r>
          </a:p>
          <a:p>
            <a:pPr eaLnBrk="1" hangingPunct="1"/>
            <a:endParaRPr lang="en-US" altLang="ko-KR">
              <a:ea typeface="굴림" panose="020B0503020000020004" pitchFamily="34" charset="-127"/>
            </a:endParaRPr>
          </a:p>
          <a:p>
            <a:pPr eaLnBrk="1" hangingPunct="1"/>
            <a:r>
              <a:rPr lang="en-US" altLang="ko-KR">
                <a:ea typeface="굴림" panose="020B0503020000020004" pitchFamily="34" charset="-127"/>
              </a:rPr>
              <a:t>Once the connect() is successful, the socket descriptor sd can be used just like a file descriptor to read from and write to the server. </a:t>
            </a:r>
          </a:p>
          <a:p>
            <a:pPr eaLnBrk="1" hangingPunct="1"/>
            <a:endParaRPr lang="en-US" altLang="ko-KR">
              <a:ea typeface="굴림" panose="020B0503020000020004" pitchFamily="34" charset="-127"/>
            </a:endParaRPr>
          </a:p>
        </p:txBody>
      </p:sp>
    </p:spTree>
    <p:extLst>
      <p:ext uri="{BB962C8B-B14F-4D97-AF65-F5344CB8AC3E}">
        <p14:creationId xmlns:p14="http://schemas.microsoft.com/office/powerpoint/2010/main" val="2145659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 protocol? Heavy and not efficient. Considering sending messages which only 10% of the size is the actual data.</a:t>
            </a:r>
          </a:p>
          <a:p>
            <a:endParaRPr lang="en-US" dirty="0"/>
          </a:p>
          <a:p>
            <a:r>
              <a:rPr lang="en-US" dirty="0"/>
              <a:t>Limited bandwidth, resource, power</a:t>
            </a:r>
          </a:p>
          <a:p>
            <a:endParaRPr lang="en-US" dirty="0"/>
          </a:p>
          <a:p>
            <a:r>
              <a:rPr lang="en-US" dirty="0"/>
              <a:t>Large amount of small data fragments</a:t>
            </a:r>
          </a:p>
        </p:txBody>
      </p:sp>
      <p:sp>
        <p:nvSpPr>
          <p:cNvPr id="4" name="Slide Number Placeholder 3"/>
          <p:cNvSpPr>
            <a:spLocks noGrp="1"/>
          </p:cNvSpPr>
          <p:nvPr>
            <p:ph type="sldNum" sz="quarter" idx="5"/>
          </p:nvPr>
        </p:nvSpPr>
        <p:spPr/>
        <p:txBody>
          <a:bodyPr/>
          <a:lstStyle/>
          <a:p>
            <a:fld id="{58D6E03C-7B04-4586-957E-4A3BE3F174BB}" type="slidenum">
              <a:rPr lang="en-US" smtClean="0"/>
              <a:t>5</a:t>
            </a:fld>
            <a:endParaRPr lang="en-US"/>
          </a:p>
        </p:txBody>
      </p:sp>
    </p:spTree>
    <p:extLst>
      <p:ext uri="{BB962C8B-B14F-4D97-AF65-F5344CB8AC3E}">
        <p14:creationId xmlns:p14="http://schemas.microsoft.com/office/powerpoint/2010/main" val="316449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only unsubscribe to a topic you subscribed before</a:t>
            </a:r>
            <a:endParaRPr lang="en-US" dirty="0"/>
          </a:p>
        </p:txBody>
      </p:sp>
      <p:sp>
        <p:nvSpPr>
          <p:cNvPr id="4" name="Slide Number Placeholder 3"/>
          <p:cNvSpPr>
            <a:spLocks noGrp="1"/>
          </p:cNvSpPr>
          <p:nvPr>
            <p:ph type="sldNum" sz="quarter" idx="5"/>
          </p:nvPr>
        </p:nvSpPr>
        <p:spPr/>
        <p:txBody>
          <a:bodyPr/>
          <a:lstStyle/>
          <a:p>
            <a:fld id="{58D6E03C-7B04-4586-957E-4A3BE3F174BB}" type="slidenum">
              <a:rPr lang="en-US" smtClean="0"/>
              <a:t>10</a:t>
            </a:fld>
            <a:endParaRPr lang="en-US"/>
          </a:p>
        </p:txBody>
      </p:sp>
    </p:spTree>
    <p:extLst>
      <p:ext uri="{BB962C8B-B14F-4D97-AF65-F5344CB8AC3E}">
        <p14:creationId xmlns:p14="http://schemas.microsoft.com/office/powerpoint/2010/main" val="3169825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only unsubscribe to a topic you subscribed before</a:t>
            </a:r>
          </a:p>
        </p:txBody>
      </p:sp>
      <p:sp>
        <p:nvSpPr>
          <p:cNvPr id="4" name="Slide Number Placeholder 3"/>
          <p:cNvSpPr>
            <a:spLocks noGrp="1"/>
          </p:cNvSpPr>
          <p:nvPr>
            <p:ph type="sldNum" sz="quarter" idx="5"/>
          </p:nvPr>
        </p:nvSpPr>
        <p:spPr/>
        <p:txBody>
          <a:bodyPr/>
          <a:lstStyle/>
          <a:p>
            <a:fld id="{58D6E03C-7B04-4586-957E-4A3BE3F174BB}" type="slidenum">
              <a:rPr lang="en-US" smtClean="0"/>
              <a:t>11</a:t>
            </a:fld>
            <a:endParaRPr lang="en-US"/>
          </a:p>
        </p:txBody>
      </p:sp>
    </p:spTree>
    <p:extLst>
      <p:ext uri="{BB962C8B-B14F-4D97-AF65-F5344CB8AC3E}">
        <p14:creationId xmlns:p14="http://schemas.microsoft.com/office/powerpoint/2010/main" val="2320777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D6E03C-7B04-4586-957E-4A3BE3F174BB}" type="slidenum">
              <a:rPr lang="en-US" smtClean="0"/>
              <a:t>12</a:t>
            </a:fld>
            <a:endParaRPr lang="en-US"/>
          </a:p>
        </p:txBody>
      </p:sp>
    </p:spTree>
    <p:extLst>
      <p:ext uri="{BB962C8B-B14F-4D97-AF65-F5344CB8AC3E}">
        <p14:creationId xmlns:p14="http://schemas.microsoft.com/office/powerpoint/2010/main" val="3717408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D6E03C-7B04-4586-957E-4A3BE3F174BB}" type="slidenum">
              <a:rPr lang="en-US" smtClean="0"/>
              <a:t>13</a:t>
            </a:fld>
            <a:endParaRPr lang="en-US"/>
          </a:p>
        </p:txBody>
      </p:sp>
    </p:spTree>
    <p:extLst>
      <p:ext uri="{BB962C8B-B14F-4D97-AF65-F5344CB8AC3E}">
        <p14:creationId xmlns:p14="http://schemas.microsoft.com/office/powerpoint/2010/main" val="2529061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430C3E9B-2CF5-4759-A0E7-64655E5D6612}"/>
              </a:ext>
            </a:extLst>
          </p:cNvPr>
          <p:cNvSpPr>
            <a:spLocks noGrp="1" noChangeArrowheads="1"/>
          </p:cNvSpPr>
          <p:nvPr>
            <p:ph type="sldNum" sz="quarter" idx="5"/>
          </p:nvPr>
        </p:nvSpPr>
        <p:spPr>
          <a:noFill/>
        </p:spPr>
        <p:txBody>
          <a:bodyPr/>
          <a:lstStyle>
            <a:lvl1pPr defTabSz="990600">
              <a:defRPr sz="2400">
                <a:solidFill>
                  <a:schemeClr val="tx1"/>
                </a:solidFill>
                <a:latin typeface="Times New Roman" panose="02020603050405020304" pitchFamily="18" charset="0"/>
              </a:defRPr>
            </a:lvl1pPr>
            <a:lvl2pPr marL="742950" indent="-285750" defTabSz="990600">
              <a:defRPr sz="2400">
                <a:solidFill>
                  <a:schemeClr val="tx1"/>
                </a:solidFill>
                <a:latin typeface="Times New Roman" panose="02020603050405020304" pitchFamily="18" charset="0"/>
              </a:defRPr>
            </a:lvl2pPr>
            <a:lvl3pPr marL="1143000" indent="-228600" defTabSz="990600">
              <a:defRPr sz="2400">
                <a:solidFill>
                  <a:schemeClr val="tx1"/>
                </a:solidFill>
                <a:latin typeface="Times New Roman" panose="02020603050405020304" pitchFamily="18" charset="0"/>
              </a:defRPr>
            </a:lvl3pPr>
            <a:lvl4pPr marL="1600200" indent="-228600" defTabSz="990600">
              <a:defRPr sz="2400">
                <a:solidFill>
                  <a:schemeClr val="tx1"/>
                </a:solidFill>
                <a:latin typeface="Times New Roman" panose="02020603050405020304" pitchFamily="18" charset="0"/>
              </a:defRPr>
            </a:lvl4pPr>
            <a:lvl5pPr marL="2057400" indent="-228600" defTabSz="99060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fld id="{309C4643-FA5E-4802-8EBD-D6DAE87E86D8}" type="slidenum">
              <a:rPr lang="ko-KR" altLang="en-US" sz="1300"/>
              <a:pPr/>
              <a:t>17</a:t>
            </a:fld>
            <a:endParaRPr lang="en-US" altLang="ko-KR" sz="1300"/>
          </a:p>
        </p:txBody>
      </p:sp>
      <p:sp>
        <p:nvSpPr>
          <p:cNvPr id="11267" name="Rectangle 2">
            <a:extLst>
              <a:ext uri="{FF2B5EF4-FFF2-40B4-BE49-F238E27FC236}">
                <a16:creationId xmlns:a16="http://schemas.microsoft.com/office/drawing/2014/main" id="{7260EC46-FE03-4A56-8375-596ACE97BD09}"/>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9149DD74-D208-474D-B708-538806448113}"/>
              </a:ext>
            </a:extLst>
          </p:cNvPr>
          <p:cNvSpPr>
            <a:spLocks noGrp="1" noChangeArrowheads="1"/>
          </p:cNvSpPr>
          <p:nvPr>
            <p:ph type="body" idx="1"/>
          </p:nvPr>
        </p:nvSpPr>
        <p:spPr>
          <a:noFill/>
        </p:spPr>
        <p:txBody>
          <a:bodyPr/>
          <a:lstStyle/>
          <a:p>
            <a:pPr eaLnBrk="1" hangingPunct="1"/>
            <a:r>
              <a:rPr lang="en-US" altLang="ko-KR">
                <a:ea typeface="굴림" panose="020B0503020000020004" pitchFamily="34" charset="-127"/>
              </a:rPr>
              <a:t>You can think of the socket layer as another layer between application and transport layers. Or socket layer as the interface to transport layer services.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72FDD909-BB7D-4D6C-BA6B-AFD8F2C02418}"/>
              </a:ext>
            </a:extLst>
          </p:cNvPr>
          <p:cNvSpPr>
            <a:spLocks noGrp="1" noChangeArrowheads="1"/>
          </p:cNvSpPr>
          <p:nvPr>
            <p:ph type="sldNum" sz="quarter" idx="5"/>
          </p:nvPr>
        </p:nvSpPr>
        <p:spPr>
          <a:noFill/>
        </p:spPr>
        <p:txBody>
          <a:bodyPr/>
          <a:lstStyle>
            <a:lvl1pPr defTabSz="990600">
              <a:defRPr sz="2400">
                <a:solidFill>
                  <a:schemeClr val="tx1"/>
                </a:solidFill>
                <a:latin typeface="Times New Roman" panose="02020603050405020304" pitchFamily="18" charset="0"/>
              </a:defRPr>
            </a:lvl1pPr>
            <a:lvl2pPr marL="742950" indent="-285750" defTabSz="990600">
              <a:defRPr sz="2400">
                <a:solidFill>
                  <a:schemeClr val="tx1"/>
                </a:solidFill>
                <a:latin typeface="Times New Roman" panose="02020603050405020304" pitchFamily="18" charset="0"/>
              </a:defRPr>
            </a:lvl2pPr>
            <a:lvl3pPr marL="1143000" indent="-228600" defTabSz="990600">
              <a:defRPr sz="2400">
                <a:solidFill>
                  <a:schemeClr val="tx1"/>
                </a:solidFill>
                <a:latin typeface="Times New Roman" panose="02020603050405020304" pitchFamily="18" charset="0"/>
              </a:defRPr>
            </a:lvl3pPr>
            <a:lvl4pPr marL="1600200" indent="-228600" defTabSz="990600">
              <a:defRPr sz="2400">
                <a:solidFill>
                  <a:schemeClr val="tx1"/>
                </a:solidFill>
                <a:latin typeface="Times New Roman" panose="02020603050405020304" pitchFamily="18" charset="0"/>
              </a:defRPr>
            </a:lvl4pPr>
            <a:lvl5pPr marL="2057400" indent="-228600" defTabSz="99060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fld id="{E9B9D6AB-9702-4F1C-BD2E-C0894531F4D5}" type="slidenum">
              <a:rPr lang="ko-KR" altLang="en-US" sz="1300"/>
              <a:pPr/>
              <a:t>22</a:t>
            </a:fld>
            <a:endParaRPr lang="en-US" altLang="ko-KR" sz="1300"/>
          </a:p>
        </p:txBody>
      </p:sp>
      <p:sp>
        <p:nvSpPr>
          <p:cNvPr id="34819" name="Rectangle 2">
            <a:extLst>
              <a:ext uri="{FF2B5EF4-FFF2-40B4-BE49-F238E27FC236}">
                <a16:creationId xmlns:a16="http://schemas.microsoft.com/office/drawing/2014/main" id="{2747459D-E8BE-4B99-A753-182A2698F353}"/>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5E02168E-2D89-4960-8484-91850A4B72B1}"/>
              </a:ext>
            </a:extLst>
          </p:cNvPr>
          <p:cNvSpPr>
            <a:spLocks noGrp="1" noChangeArrowheads="1"/>
          </p:cNvSpPr>
          <p:nvPr>
            <p:ph type="body" idx="1"/>
          </p:nvPr>
        </p:nvSpPr>
        <p:spPr>
          <a:noFill/>
        </p:spPr>
        <p:txBody>
          <a:bodyPr/>
          <a:lstStyle/>
          <a:p>
            <a:pPr eaLnBrk="1" hangingPunct="1"/>
            <a:r>
              <a:rPr lang="en-US" altLang="ko-KR">
                <a:ea typeface="굴림" panose="020B0503020000020004" pitchFamily="34" charset="-127"/>
              </a:rPr>
              <a:t>The behavior of accept() makes it easy to implement a concurrent server that serves more than one client simultaneously. The sockid returned by socket() is passed to accept() which returns newsockid. Then a process or a thread is spawned off to serve that specific client. This child process/thread communicates with that client using newsockid while the parent is ready to accept more connection using the original sockid.</a:t>
            </a:r>
          </a:p>
          <a:p>
            <a:pPr eaLnBrk="1" hangingPunct="1"/>
            <a:endParaRPr lang="en-US" altLang="ko-KR">
              <a:ea typeface="굴림" panose="020B0503020000020004" pitchFamily="34" charset="-127"/>
            </a:endParaRPr>
          </a:p>
        </p:txBody>
      </p:sp>
    </p:spTree>
    <p:extLst>
      <p:ext uri="{BB962C8B-B14F-4D97-AF65-F5344CB8AC3E}">
        <p14:creationId xmlns:p14="http://schemas.microsoft.com/office/powerpoint/2010/main" val="2317322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24B7D935-62B6-4C33-BE5F-AA73E68ED6DD}"/>
              </a:ext>
            </a:extLst>
          </p:cNvPr>
          <p:cNvSpPr>
            <a:spLocks noGrp="1" noChangeArrowheads="1"/>
          </p:cNvSpPr>
          <p:nvPr>
            <p:ph type="sldNum" sz="quarter" idx="5"/>
          </p:nvPr>
        </p:nvSpPr>
        <p:spPr>
          <a:noFill/>
        </p:spPr>
        <p:txBody>
          <a:bodyPr/>
          <a:lstStyle>
            <a:lvl1pPr defTabSz="990600">
              <a:defRPr sz="2400">
                <a:solidFill>
                  <a:schemeClr val="tx1"/>
                </a:solidFill>
                <a:latin typeface="Times New Roman" panose="02020603050405020304" pitchFamily="18" charset="0"/>
              </a:defRPr>
            </a:lvl1pPr>
            <a:lvl2pPr marL="742950" indent="-285750" defTabSz="990600">
              <a:defRPr sz="2400">
                <a:solidFill>
                  <a:schemeClr val="tx1"/>
                </a:solidFill>
                <a:latin typeface="Times New Roman" panose="02020603050405020304" pitchFamily="18" charset="0"/>
              </a:defRPr>
            </a:lvl2pPr>
            <a:lvl3pPr marL="1143000" indent="-228600" defTabSz="990600">
              <a:defRPr sz="2400">
                <a:solidFill>
                  <a:schemeClr val="tx1"/>
                </a:solidFill>
                <a:latin typeface="Times New Roman" panose="02020603050405020304" pitchFamily="18" charset="0"/>
              </a:defRPr>
            </a:lvl3pPr>
            <a:lvl4pPr marL="1600200" indent="-228600" defTabSz="990600">
              <a:defRPr sz="2400">
                <a:solidFill>
                  <a:schemeClr val="tx1"/>
                </a:solidFill>
                <a:latin typeface="Times New Roman" panose="02020603050405020304" pitchFamily="18" charset="0"/>
              </a:defRPr>
            </a:lvl4pPr>
            <a:lvl5pPr marL="2057400" indent="-228600" defTabSz="99060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fld id="{1C8BF146-3D8D-4A24-9552-4223013C9E56}" type="slidenum">
              <a:rPr lang="ko-KR" altLang="en-US" sz="1300"/>
              <a:pPr/>
              <a:t>23</a:t>
            </a:fld>
            <a:endParaRPr lang="en-US" altLang="ko-KR" sz="1300"/>
          </a:p>
        </p:txBody>
      </p:sp>
      <p:sp>
        <p:nvSpPr>
          <p:cNvPr id="17411" name="Rectangle 2">
            <a:extLst>
              <a:ext uri="{FF2B5EF4-FFF2-40B4-BE49-F238E27FC236}">
                <a16:creationId xmlns:a16="http://schemas.microsoft.com/office/drawing/2014/main" id="{EDFA8482-876B-43DF-9EBC-994BEB59A5BB}"/>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1752ADEE-1F0D-49B8-B747-AFC832356823}"/>
              </a:ext>
            </a:extLst>
          </p:cNvPr>
          <p:cNvSpPr>
            <a:spLocks noGrp="1" noChangeArrowheads="1"/>
          </p:cNvSpPr>
          <p:nvPr>
            <p:ph type="body" idx="1"/>
          </p:nvPr>
        </p:nvSpPr>
        <p:spPr>
          <a:noFill/>
        </p:spPr>
        <p:txBody>
          <a:bodyPr/>
          <a:lstStyle/>
          <a:p>
            <a:pPr eaLnBrk="1" hangingPunct="1"/>
            <a:r>
              <a:rPr lang="en-US" altLang="ko-KR">
                <a:ea typeface="굴림" panose="020B0503020000020004" pitchFamily="34" charset="-127"/>
              </a:rPr>
              <a:t>The socket function call simply allocates a socket structure the contents of which get filled in by other calls such as bind(), connect(). This socket() call returns a socket descriptor which is used to refer to the socket for any subsequent operation on the socket.</a:t>
            </a:r>
          </a:p>
          <a:p>
            <a:pPr eaLnBrk="1" hangingPunct="1"/>
            <a:endParaRPr lang="en-US" altLang="ko-KR">
              <a:ea typeface="굴림" panose="020B0503020000020004" pitchFamily="34"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50E4-0502-42F2-A100-BF4D5E0DAA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33C555-CBFE-41CB-918F-E5319D80F5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AB6E1C-D830-46D3-A070-A69206788397}"/>
              </a:ext>
            </a:extLst>
          </p:cNvPr>
          <p:cNvSpPr>
            <a:spLocks noGrp="1"/>
          </p:cNvSpPr>
          <p:nvPr>
            <p:ph type="dt" sz="half" idx="10"/>
          </p:nvPr>
        </p:nvSpPr>
        <p:spPr/>
        <p:txBody>
          <a:bodyPr/>
          <a:lstStyle/>
          <a:p>
            <a:fld id="{C9A31CA9-AB38-43BF-A151-FB76B70CC015}" type="datetimeFigureOut">
              <a:rPr lang="en-US" smtClean="0"/>
              <a:t>2/28/2021</a:t>
            </a:fld>
            <a:endParaRPr lang="en-US"/>
          </a:p>
        </p:txBody>
      </p:sp>
      <p:sp>
        <p:nvSpPr>
          <p:cNvPr id="5" name="Footer Placeholder 4">
            <a:extLst>
              <a:ext uri="{FF2B5EF4-FFF2-40B4-BE49-F238E27FC236}">
                <a16:creationId xmlns:a16="http://schemas.microsoft.com/office/drawing/2014/main" id="{7BC488D4-C4A7-43C0-8BE1-5A54263AC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47A5A7-E76C-4B5A-8944-DD8BC2754104}"/>
              </a:ext>
            </a:extLst>
          </p:cNvPr>
          <p:cNvSpPr>
            <a:spLocks noGrp="1"/>
          </p:cNvSpPr>
          <p:nvPr>
            <p:ph type="sldNum" sz="quarter" idx="12"/>
          </p:nvPr>
        </p:nvSpPr>
        <p:spPr/>
        <p:txBody>
          <a:bodyPr/>
          <a:lstStyle/>
          <a:p>
            <a:fld id="{92B02A38-B223-4B61-A415-0A9EBD6ABCFB}" type="slidenum">
              <a:rPr lang="en-US" smtClean="0"/>
              <a:t>‹#›</a:t>
            </a:fld>
            <a:endParaRPr lang="en-US"/>
          </a:p>
        </p:txBody>
      </p:sp>
    </p:spTree>
    <p:extLst>
      <p:ext uri="{BB962C8B-B14F-4D97-AF65-F5344CB8AC3E}">
        <p14:creationId xmlns:p14="http://schemas.microsoft.com/office/powerpoint/2010/main" val="2471013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F783-CD05-4772-AF73-50DE276957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28D8F5-1FB7-4754-813A-93781D02BA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304DF9-079D-4E9B-9837-1648251F8BFA}"/>
              </a:ext>
            </a:extLst>
          </p:cNvPr>
          <p:cNvSpPr>
            <a:spLocks noGrp="1"/>
          </p:cNvSpPr>
          <p:nvPr>
            <p:ph type="dt" sz="half" idx="10"/>
          </p:nvPr>
        </p:nvSpPr>
        <p:spPr/>
        <p:txBody>
          <a:bodyPr/>
          <a:lstStyle/>
          <a:p>
            <a:fld id="{C9A31CA9-AB38-43BF-A151-FB76B70CC015}" type="datetimeFigureOut">
              <a:rPr lang="en-US" smtClean="0"/>
              <a:t>2/28/2021</a:t>
            </a:fld>
            <a:endParaRPr lang="en-US"/>
          </a:p>
        </p:txBody>
      </p:sp>
      <p:sp>
        <p:nvSpPr>
          <p:cNvPr id="5" name="Footer Placeholder 4">
            <a:extLst>
              <a:ext uri="{FF2B5EF4-FFF2-40B4-BE49-F238E27FC236}">
                <a16:creationId xmlns:a16="http://schemas.microsoft.com/office/drawing/2014/main" id="{2F40E97B-5C15-44CA-B791-09BE5A908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AEE7E6-6EC3-4293-869C-76F44A1748A5}"/>
              </a:ext>
            </a:extLst>
          </p:cNvPr>
          <p:cNvSpPr>
            <a:spLocks noGrp="1"/>
          </p:cNvSpPr>
          <p:nvPr>
            <p:ph type="sldNum" sz="quarter" idx="12"/>
          </p:nvPr>
        </p:nvSpPr>
        <p:spPr/>
        <p:txBody>
          <a:bodyPr/>
          <a:lstStyle/>
          <a:p>
            <a:fld id="{92B02A38-B223-4B61-A415-0A9EBD6ABCFB}" type="slidenum">
              <a:rPr lang="en-US" smtClean="0"/>
              <a:t>‹#›</a:t>
            </a:fld>
            <a:endParaRPr lang="en-US"/>
          </a:p>
        </p:txBody>
      </p:sp>
    </p:spTree>
    <p:extLst>
      <p:ext uri="{BB962C8B-B14F-4D97-AF65-F5344CB8AC3E}">
        <p14:creationId xmlns:p14="http://schemas.microsoft.com/office/powerpoint/2010/main" val="3977084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F647C8-55F9-4416-BC24-24268227DE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E9A49A-2B24-4F13-B191-DC76B78DF7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DA800-75E8-41EB-A861-F573056B2096}"/>
              </a:ext>
            </a:extLst>
          </p:cNvPr>
          <p:cNvSpPr>
            <a:spLocks noGrp="1"/>
          </p:cNvSpPr>
          <p:nvPr>
            <p:ph type="dt" sz="half" idx="10"/>
          </p:nvPr>
        </p:nvSpPr>
        <p:spPr/>
        <p:txBody>
          <a:bodyPr/>
          <a:lstStyle/>
          <a:p>
            <a:fld id="{C9A31CA9-AB38-43BF-A151-FB76B70CC015}" type="datetimeFigureOut">
              <a:rPr lang="en-US" smtClean="0"/>
              <a:t>2/28/2021</a:t>
            </a:fld>
            <a:endParaRPr lang="en-US"/>
          </a:p>
        </p:txBody>
      </p:sp>
      <p:sp>
        <p:nvSpPr>
          <p:cNvPr id="5" name="Footer Placeholder 4">
            <a:extLst>
              <a:ext uri="{FF2B5EF4-FFF2-40B4-BE49-F238E27FC236}">
                <a16:creationId xmlns:a16="http://schemas.microsoft.com/office/drawing/2014/main" id="{2ACD4B1C-2D86-4326-AA31-AD837F6B9E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4FA6F-A316-4E76-9CF8-63C86A600478}"/>
              </a:ext>
            </a:extLst>
          </p:cNvPr>
          <p:cNvSpPr>
            <a:spLocks noGrp="1"/>
          </p:cNvSpPr>
          <p:nvPr>
            <p:ph type="sldNum" sz="quarter" idx="12"/>
          </p:nvPr>
        </p:nvSpPr>
        <p:spPr/>
        <p:txBody>
          <a:bodyPr/>
          <a:lstStyle/>
          <a:p>
            <a:fld id="{92B02A38-B223-4B61-A415-0A9EBD6ABCFB}" type="slidenum">
              <a:rPr lang="en-US" smtClean="0"/>
              <a:t>‹#›</a:t>
            </a:fld>
            <a:endParaRPr lang="en-US"/>
          </a:p>
        </p:txBody>
      </p:sp>
    </p:spTree>
    <p:extLst>
      <p:ext uri="{BB962C8B-B14F-4D97-AF65-F5344CB8AC3E}">
        <p14:creationId xmlns:p14="http://schemas.microsoft.com/office/powerpoint/2010/main" val="377933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44AB3-0869-4954-8EB7-00AFDE9751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F6DCE2-54C8-4F0A-869C-3373CAF951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28FF5D-5765-4C06-A8CC-88794862165B}"/>
              </a:ext>
            </a:extLst>
          </p:cNvPr>
          <p:cNvSpPr>
            <a:spLocks noGrp="1"/>
          </p:cNvSpPr>
          <p:nvPr>
            <p:ph type="dt" sz="half" idx="10"/>
          </p:nvPr>
        </p:nvSpPr>
        <p:spPr/>
        <p:txBody>
          <a:bodyPr/>
          <a:lstStyle/>
          <a:p>
            <a:fld id="{C9A31CA9-AB38-43BF-A151-FB76B70CC015}" type="datetimeFigureOut">
              <a:rPr lang="en-US" smtClean="0"/>
              <a:t>2/28/2021</a:t>
            </a:fld>
            <a:endParaRPr lang="en-US"/>
          </a:p>
        </p:txBody>
      </p:sp>
      <p:sp>
        <p:nvSpPr>
          <p:cNvPr id="5" name="Footer Placeholder 4">
            <a:extLst>
              <a:ext uri="{FF2B5EF4-FFF2-40B4-BE49-F238E27FC236}">
                <a16:creationId xmlns:a16="http://schemas.microsoft.com/office/drawing/2014/main" id="{B42ED0A9-B760-479E-89A5-4D19A60FD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F6173C-C7E4-4DDF-8F48-259B780DF8AA}"/>
              </a:ext>
            </a:extLst>
          </p:cNvPr>
          <p:cNvSpPr>
            <a:spLocks noGrp="1"/>
          </p:cNvSpPr>
          <p:nvPr>
            <p:ph type="sldNum" sz="quarter" idx="12"/>
          </p:nvPr>
        </p:nvSpPr>
        <p:spPr/>
        <p:txBody>
          <a:bodyPr/>
          <a:lstStyle/>
          <a:p>
            <a:fld id="{92B02A38-B223-4B61-A415-0A9EBD6ABCFB}" type="slidenum">
              <a:rPr lang="en-US" smtClean="0"/>
              <a:t>‹#›</a:t>
            </a:fld>
            <a:endParaRPr lang="en-US"/>
          </a:p>
        </p:txBody>
      </p:sp>
    </p:spTree>
    <p:extLst>
      <p:ext uri="{BB962C8B-B14F-4D97-AF65-F5344CB8AC3E}">
        <p14:creationId xmlns:p14="http://schemas.microsoft.com/office/powerpoint/2010/main" val="922730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842A-4CF3-4D49-94E6-D99F294066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72DA7B-46B7-43FC-9C98-3D62DEC361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410660-814F-4542-80F1-F0BC102780C7}"/>
              </a:ext>
            </a:extLst>
          </p:cNvPr>
          <p:cNvSpPr>
            <a:spLocks noGrp="1"/>
          </p:cNvSpPr>
          <p:nvPr>
            <p:ph type="dt" sz="half" idx="10"/>
          </p:nvPr>
        </p:nvSpPr>
        <p:spPr/>
        <p:txBody>
          <a:bodyPr/>
          <a:lstStyle/>
          <a:p>
            <a:fld id="{C9A31CA9-AB38-43BF-A151-FB76B70CC015}" type="datetimeFigureOut">
              <a:rPr lang="en-US" smtClean="0"/>
              <a:t>2/28/2021</a:t>
            </a:fld>
            <a:endParaRPr lang="en-US"/>
          </a:p>
        </p:txBody>
      </p:sp>
      <p:sp>
        <p:nvSpPr>
          <p:cNvPr id="5" name="Footer Placeholder 4">
            <a:extLst>
              <a:ext uri="{FF2B5EF4-FFF2-40B4-BE49-F238E27FC236}">
                <a16:creationId xmlns:a16="http://schemas.microsoft.com/office/drawing/2014/main" id="{F9A9A170-43DB-4E0A-BE39-E28B05173A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7DF060-250F-4CD7-9BA5-0E8DB0E53114}"/>
              </a:ext>
            </a:extLst>
          </p:cNvPr>
          <p:cNvSpPr>
            <a:spLocks noGrp="1"/>
          </p:cNvSpPr>
          <p:nvPr>
            <p:ph type="sldNum" sz="quarter" idx="12"/>
          </p:nvPr>
        </p:nvSpPr>
        <p:spPr/>
        <p:txBody>
          <a:bodyPr/>
          <a:lstStyle/>
          <a:p>
            <a:fld id="{92B02A38-B223-4B61-A415-0A9EBD6ABCFB}" type="slidenum">
              <a:rPr lang="en-US" smtClean="0"/>
              <a:t>‹#›</a:t>
            </a:fld>
            <a:endParaRPr lang="en-US"/>
          </a:p>
        </p:txBody>
      </p:sp>
    </p:spTree>
    <p:extLst>
      <p:ext uri="{BB962C8B-B14F-4D97-AF65-F5344CB8AC3E}">
        <p14:creationId xmlns:p14="http://schemas.microsoft.com/office/powerpoint/2010/main" val="853878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5018-D8CD-45E0-9A53-FD8219D39B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1E1CFE-94F5-4C38-9314-217A85AA13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880206-BD00-41A2-9E42-5F30D86A7C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1A8B9-6DB4-4DB1-B531-01659638251B}"/>
              </a:ext>
            </a:extLst>
          </p:cNvPr>
          <p:cNvSpPr>
            <a:spLocks noGrp="1"/>
          </p:cNvSpPr>
          <p:nvPr>
            <p:ph type="dt" sz="half" idx="10"/>
          </p:nvPr>
        </p:nvSpPr>
        <p:spPr/>
        <p:txBody>
          <a:bodyPr/>
          <a:lstStyle/>
          <a:p>
            <a:fld id="{C9A31CA9-AB38-43BF-A151-FB76B70CC015}" type="datetimeFigureOut">
              <a:rPr lang="en-US" smtClean="0"/>
              <a:t>2/28/2021</a:t>
            </a:fld>
            <a:endParaRPr lang="en-US"/>
          </a:p>
        </p:txBody>
      </p:sp>
      <p:sp>
        <p:nvSpPr>
          <p:cNvPr id="6" name="Footer Placeholder 5">
            <a:extLst>
              <a:ext uri="{FF2B5EF4-FFF2-40B4-BE49-F238E27FC236}">
                <a16:creationId xmlns:a16="http://schemas.microsoft.com/office/drawing/2014/main" id="{6F51099F-25FB-4A6E-9D39-3BB2BEE481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05D08-CF46-46E2-85E5-CE13512BA2BB}"/>
              </a:ext>
            </a:extLst>
          </p:cNvPr>
          <p:cNvSpPr>
            <a:spLocks noGrp="1"/>
          </p:cNvSpPr>
          <p:nvPr>
            <p:ph type="sldNum" sz="quarter" idx="12"/>
          </p:nvPr>
        </p:nvSpPr>
        <p:spPr/>
        <p:txBody>
          <a:bodyPr/>
          <a:lstStyle/>
          <a:p>
            <a:fld id="{92B02A38-B223-4B61-A415-0A9EBD6ABCFB}" type="slidenum">
              <a:rPr lang="en-US" smtClean="0"/>
              <a:t>‹#›</a:t>
            </a:fld>
            <a:endParaRPr lang="en-US"/>
          </a:p>
        </p:txBody>
      </p:sp>
    </p:spTree>
    <p:extLst>
      <p:ext uri="{BB962C8B-B14F-4D97-AF65-F5344CB8AC3E}">
        <p14:creationId xmlns:p14="http://schemas.microsoft.com/office/powerpoint/2010/main" val="137896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6659C-0FEB-4439-962A-F5E665EB9D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DAD857-DF20-4011-B8B6-2A439EC25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7A1BF3-0687-42A5-ABA9-EC7C59E224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0A02C4-B319-4114-8531-F975F2EBEF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982500-6EEA-4148-ADBB-EA1AD09CB2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1F48ED-9BDC-4D8A-8BB6-B195AB6189F8}"/>
              </a:ext>
            </a:extLst>
          </p:cNvPr>
          <p:cNvSpPr>
            <a:spLocks noGrp="1"/>
          </p:cNvSpPr>
          <p:nvPr>
            <p:ph type="dt" sz="half" idx="10"/>
          </p:nvPr>
        </p:nvSpPr>
        <p:spPr/>
        <p:txBody>
          <a:bodyPr/>
          <a:lstStyle/>
          <a:p>
            <a:fld id="{C9A31CA9-AB38-43BF-A151-FB76B70CC015}" type="datetimeFigureOut">
              <a:rPr lang="en-US" smtClean="0"/>
              <a:t>2/28/2021</a:t>
            </a:fld>
            <a:endParaRPr lang="en-US"/>
          </a:p>
        </p:txBody>
      </p:sp>
      <p:sp>
        <p:nvSpPr>
          <p:cNvPr id="8" name="Footer Placeholder 7">
            <a:extLst>
              <a:ext uri="{FF2B5EF4-FFF2-40B4-BE49-F238E27FC236}">
                <a16:creationId xmlns:a16="http://schemas.microsoft.com/office/drawing/2014/main" id="{7B26668A-5660-40EC-86B6-46191E2AB3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8011A2-3F3A-4462-9939-913FB3B02856}"/>
              </a:ext>
            </a:extLst>
          </p:cNvPr>
          <p:cNvSpPr>
            <a:spLocks noGrp="1"/>
          </p:cNvSpPr>
          <p:nvPr>
            <p:ph type="sldNum" sz="quarter" idx="12"/>
          </p:nvPr>
        </p:nvSpPr>
        <p:spPr/>
        <p:txBody>
          <a:bodyPr/>
          <a:lstStyle/>
          <a:p>
            <a:fld id="{92B02A38-B223-4B61-A415-0A9EBD6ABCFB}" type="slidenum">
              <a:rPr lang="en-US" smtClean="0"/>
              <a:t>‹#›</a:t>
            </a:fld>
            <a:endParaRPr lang="en-US"/>
          </a:p>
        </p:txBody>
      </p:sp>
    </p:spTree>
    <p:extLst>
      <p:ext uri="{BB962C8B-B14F-4D97-AF65-F5344CB8AC3E}">
        <p14:creationId xmlns:p14="http://schemas.microsoft.com/office/powerpoint/2010/main" val="25490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814A8-C048-4112-B236-430DDD4D7A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E83258-D03D-4B8A-A5E6-18EC1F8DB785}"/>
              </a:ext>
            </a:extLst>
          </p:cNvPr>
          <p:cNvSpPr>
            <a:spLocks noGrp="1"/>
          </p:cNvSpPr>
          <p:nvPr>
            <p:ph type="dt" sz="half" idx="10"/>
          </p:nvPr>
        </p:nvSpPr>
        <p:spPr/>
        <p:txBody>
          <a:bodyPr/>
          <a:lstStyle/>
          <a:p>
            <a:fld id="{C9A31CA9-AB38-43BF-A151-FB76B70CC015}" type="datetimeFigureOut">
              <a:rPr lang="en-US" smtClean="0"/>
              <a:t>2/28/2021</a:t>
            </a:fld>
            <a:endParaRPr lang="en-US"/>
          </a:p>
        </p:txBody>
      </p:sp>
      <p:sp>
        <p:nvSpPr>
          <p:cNvPr id="4" name="Footer Placeholder 3">
            <a:extLst>
              <a:ext uri="{FF2B5EF4-FFF2-40B4-BE49-F238E27FC236}">
                <a16:creationId xmlns:a16="http://schemas.microsoft.com/office/drawing/2014/main" id="{389E7669-2572-43AA-85F7-D8F027AEBE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F79742-1565-40F7-ABF3-29A6729F9131}"/>
              </a:ext>
            </a:extLst>
          </p:cNvPr>
          <p:cNvSpPr>
            <a:spLocks noGrp="1"/>
          </p:cNvSpPr>
          <p:nvPr>
            <p:ph type="sldNum" sz="quarter" idx="12"/>
          </p:nvPr>
        </p:nvSpPr>
        <p:spPr/>
        <p:txBody>
          <a:bodyPr/>
          <a:lstStyle/>
          <a:p>
            <a:fld id="{92B02A38-B223-4B61-A415-0A9EBD6ABCFB}" type="slidenum">
              <a:rPr lang="en-US" smtClean="0"/>
              <a:t>‹#›</a:t>
            </a:fld>
            <a:endParaRPr lang="en-US"/>
          </a:p>
        </p:txBody>
      </p:sp>
    </p:spTree>
    <p:extLst>
      <p:ext uri="{BB962C8B-B14F-4D97-AF65-F5344CB8AC3E}">
        <p14:creationId xmlns:p14="http://schemas.microsoft.com/office/powerpoint/2010/main" val="209783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76C27-7270-4A1A-844B-3849D96CD444}"/>
              </a:ext>
            </a:extLst>
          </p:cNvPr>
          <p:cNvSpPr>
            <a:spLocks noGrp="1"/>
          </p:cNvSpPr>
          <p:nvPr>
            <p:ph type="dt" sz="half" idx="10"/>
          </p:nvPr>
        </p:nvSpPr>
        <p:spPr/>
        <p:txBody>
          <a:bodyPr/>
          <a:lstStyle/>
          <a:p>
            <a:fld id="{C9A31CA9-AB38-43BF-A151-FB76B70CC015}" type="datetimeFigureOut">
              <a:rPr lang="en-US" smtClean="0"/>
              <a:t>2/28/2021</a:t>
            </a:fld>
            <a:endParaRPr lang="en-US"/>
          </a:p>
        </p:txBody>
      </p:sp>
      <p:sp>
        <p:nvSpPr>
          <p:cNvPr id="3" name="Footer Placeholder 2">
            <a:extLst>
              <a:ext uri="{FF2B5EF4-FFF2-40B4-BE49-F238E27FC236}">
                <a16:creationId xmlns:a16="http://schemas.microsoft.com/office/drawing/2014/main" id="{D0D62ED1-110E-42A3-A925-8634C0DA10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4657EF-270B-40A2-8901-E77C62A08B15}"/>
              </a:ext>
            </a:extLst>
          </p:cNvPr>
          <p:cNvSpPr>
            <a:spLocks noGrp="1"/>
          </p:cNvSpPr>
          <p:nvPr>
            <p:ph type="sldNum" sz="quarter" idx="12"/>
          </p:nvPr>
        </p:nvSpPr>
        <p:spPr/>
        <p:txBody>
          <a:bodyPr/>
          <a:lstStyle/>
          <a:p>
            <a:fld id="{92B02A38-B223-4B61-A415-0A9EBD6ABCFB}" type="slidenum">
              <a:rPr lang="en-US" smtClean="0"/>
              <a:t>‹#›</a:t>
            </a:fld>
            <a:endParaRPr lang="en-US"/>
          </a:p>
        </p:txBody>
      </p:sp>
    </p:spTree>
    <p:extLst>
      <p:ext uri="{BB962C8B-B14F-4D97-AF65-F5344CB8AC3E}">
        <p14:creationId xmlns:p14="http://schemas.microsoft.com/office/powerpoint/2010/main" val="57914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24EC1-123F-45CA-90F0-FD06265C27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0D9F3A-F23D-422F-BDB7-A9675E8F5A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B85F63-5474-4632-9FD0-C5DE2F3FA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636158-BD6F-45E6-902D-90CC036F025E}"/>
              </a:ext>
            </a:extLst>
          </p:cNvPr>
          <p:cNvSpPr>
            <a:spLocks noGrp="1"/>
          </p:cNvSpPr>
          <p:nvPr>
            <p:ph type="dt" sz="half" idx="10"/>
          </p:nvPr>
        </p:nvSpPr>
        <p:spPr/>
        <p:txBody>
          <a:bodyPr/>
          <a:lstStyle/>
          <a:p>
            <a:fld id="{C9A31CA9-AB38-43BF-A151-FB76B70CC015}" type="datetimeFigureOut">
              <a:rPr lang="en-US" smtClean="0"/>
              <a:t>2/28/2021</a:t>
            </a:fld>
            <a:endParaRPr lang="en-US"/>
          </a:p>
        </p:txBody>
      </p:sp>
      <p:sp>
        <p:nvSpPr>
          <p:cNvPr id="6" name="Footer Placeholder 5">
            <a:extLst>
              <a:ext uri="{FF2B5EF4-FFF2-40B4-BE49-F238E27FC236}">
                <a16:creationId xmlns:a16="http://schemas.microsoft.com/office/drawing/2014/main" id="{A04B5FF6-B08C-4618-B5D0-40939859ED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92101-2CC7-4093-9B7C-4F92B6A37362}"/>
              </a:ext>
            </a:extLst>
          </p:cNvPr>
          <p:cNvSpPr>
            <a:spLocks noGrp="1"/>
          </p:cNvSpPr>
          <p:nvPr>
            <p:ph type="sldNum" sz="quarter" idx="12"/>
          </p:nvPr>
        </p:nvSpPr>
        <p:spPr/>
        <p:txBody>
          <a:bodyPr/>
          <a:lstStyle/>
          <a:p>
            <a:fld id="{92B02A38-B223-4B61-A415-0A9EBD6ABCFB}" type="slidenum">
              <a:rPr lang="en-US" smtClean="0"/>
              <a:t>‹#›</a:t>
            </a:fld>
            <a:endParaRPr lang="en-US"/>
          </a:p>
        </p:txBody>
      </p:sp>
    </p:spTree>
    <p:extLst>
      <p:ext uri="{BB962C8B-B14F-4D97-AF65-F5344CB8AC3E}">
        <p14:creationId xmlns:p14="http://schemas.microsoft.com/office/powerpoint/2010/main" val="423335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6BFAB-556A-42EA-B476-FC821B8BF2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40B56D-BDDD-426D-994A-661D2B5A9F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5B5C1D-DC7F-4C91-922A-028F6B097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647B8F-EC82-43F3-8CA1-DC75F3A00355}"/>
              </a:ext>
            </a:extLst>
          </p:cNvPr>
          <p:cNvSpPr>
            <a:spLocks noGrp="1"/>
          </p:cNvSpPr>
          <p:nvPr>
            <p:ph type="dt" sz="half" idx="10"/>
          </p:nvPr>
        </p:nvSpPr>
        <p:spPr/>
        <p:txBody>
          <a:bodyPr/>
          <a:lstStyle/>
          <a:p>
            <a:fld id="{C9A31CA9-AB38-43BF-A151-FB76B70CC015}" type="datetimeFigureOut">
              <a:rPr lang="en-US" smtClean="0"/>
              <a:t>2/28/2021</a:t>
            </a:fld>
            <a:endParaRPr lang="en-US"/>
          </a:p>
        </p:txBody>
      </p:sp>
      <p:sp>
        <p:nvSpPr>
          <p:cNvPr id="6" name="Footer Placeholder 5">
            <a:extLst>
              <a:ext uri="{FF2B5EF4-FFF2-40B4-BE49-F238E27FC236}">
                <a16:creationId xmlns:a16="http://schemas.microsoft.com/office/drawing/2014/main" id="{31E65B15-C39A-4AEF-84EA-3BA76977B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3E11B2-7CE2-4109-BEFD-5E029F4218C0}"/>
              </a:ext>
            </a:extLst>
          </p:cNvPr>
          <p:cNvSpPr>
            <a:spLocks noGrp="1"/>
          </p:cNvSpPr>
          <p:nvPr>
            <p:ph type="sldNum" sz="quarter" idx="12"/>
          </p:nvPr>
        </p:nvSpPr>
        <p:spPr/>
        <p:txBody>
          <a:bodyPr/>
          <a:lstStyle/>
          <a:p>
            <a:fld id="{92B02A38-B223-4B61-A415-0A9EBD6ABCFB}" type="slidenum">
              <a:rPr lang="en-US" smtClean="0"/>
              <a:t>‹#›</a:t>
            </a:fld>
            <a:endParaRPr lang="en-US"/>
          </a:p>
        </p:txBody>
      </p:sp>
    </p:spTree>
    <p:extLst>
      <p:ext uri="{BB962C8B-B14F-4D97-AF65-F5344CB8AC3E}">
        <p14:creationId xmlns:p14="http://schemas.microsoft.com/office/powerpoint/2010/main" val="1775190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8050D1-E086-42E7-AA95-71222AB3DB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4E2BCA-9CF0-4756-B0D4-BEB3CA876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D42BC1-A5E7-4509-8DBB-4E108CD00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A31CA9-AB38-43BF-A151-FB76B70CC015}" type="datetimeFigureOut">
              <a:rPr lang="en-US" smtClean="0"/>
              <a:t>2/28/2021</a:t>
            </a:fld>
            <a:endParaRPr lang="en-US"/>
          </a:p>
        </p:txBody>
      </p:sp>
      <p:sp>
        <p:nvSpPr>
          <p:cNvPr id="5" name="Footer Placeholder 4">
            <a:extLst>
              <a:ext uri="{FF2B5EF4-FFF2-40B4-BE49-F238E27FC236}">
                <a16:creationId xmlns:a16="http://schemas.microsoft.com/office/drawing/2014/main" id="{68AD3E9A-2290-4834-93F2-C231C8EC0B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FB47AD-2F0F-4FF1-966D-617941B657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B02A38-B223-4B61-A415-0A9EBD6ABCFB}" type="slidenum">
              <a:rPr lang="en-US" smtClean="0"/>
              <a:t>‹#›</a:t>
            </a:fld>
            <a:endParaRPr lang="en-US"/>
          </a:p>
        </p:txBody>
      </p:sp>
    </p:spTree>
    <p:extLst>
      <p:ext uri="{BB962C8B-B14F-4D97-AF65-F5344CB8AC3E}">
        <p14:creationId xmlns:p14="http://schemas.microsoft.com/office/powerpoint/2010/main" val="2436006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svg"/><Relationship Id="rId7" Type="http://schemas.openxmlformats.org/officeDocument/2006/relationships/image" Target="../media/image21.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25.svg"/><Relationship Id="rId5" Type="http://schemas.openxmlformats.org/officeDocument/2006/relationships/image" Target="../media/image19.svg"/><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image" Target="../media/image23.sv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7.emf"/><Relationship Id="rId5" Type="http://schemas.openxmlformats.org/officeDocument/2006/relationships/oleObject" Target="../embeddings/oleObject2.bin"/><Relationship Id="rId4" Type="http://schemas.openxmlformats.org/officeDocument/2006/relationships/image" Target="../media/image16.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9.svg"/><Relationship Id="rId1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2A7DE-FCB1-484E-8A8D-00F08FA274A8}"/>
              </a:ext>
            </a:extLst>
          </p:cNvPr>
          <p:cNvSpPr>
            <a:spLocks noGrp="1"/>
          </p:cNvSpPr>
          <p:nvPr>
            <p:ph type="ctrTitle"/>
          </p:nvPr>
        </p:nvSpPr>
        <p:spPr/>
        <p:txBody>
          <a:bodyPr/>
          <a:lstStyle/>
          <a:p>
            <a:r>
              <a:rPr lang="en-US" altLang="zh-TW" dirty="0"/>
              <a:t>Programming Project</a:t>
            </a:r>
            <a:endParaRPr lang="en-US" dirty="0"/>
          </a:p>
        </p:txBody>
      </p:sp>
      <p:sp>
        <p:nvSpPr>
          <p:cNvPr id="3" name="Subtitle 2">
            <a:extLst>
              <a:ext uri="{FF2B5EF4-FFF2-40B4-BE49-F238E27FC236}">
                <a16:creationId xmlns:a16="http://schemas.microsoft.com/office/drawing/2014/main" id="{508597AA-2002-4058-8EC5-9F882774846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6669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A6C4B-7C2E-4666-B6B7-572F529D4095}"/>
              </a:ext>
            </a:extLst>
          </p:cNvPr>
          <p:cNvSpPr>
            <a:spLocks noGrp="1"/>
          </p:cNvSpPr>
          <p:nvPr>
            <p:ph type="title"/>
          </p:nvPr>
        </p:nvSpPr>
        <p:spPr/>
        <p:txBody>
          <a:bodyPr/>
          <a:lstStyle/>
          <a:p>
            <a:r>
              <a:rPr lang="en-US" dirty="0"/>
              <a:t>Project Requirement (II)</a:t>
            </a:r>
          </a:p>
        </p:txBody>
      </p:sp>
      <p:sp>
        <p:nvSpPr>
          <p:cNvPr id="3" name="Content Placeholder 2">
            <a:extLst>
              <a:ext uri="{FF2B5EF4-FFF2-40B4-BE49-F238E27FC236}">
                <a16:creationId xmlns:a16="http://schemas.microsoft.com/office/drawing/2014/main" id="{3F44670A-A3C7-43B7-8211-6B4B58111AFE}"/>
              </a:ext>
            </a:extLst>
          </p:cNvPr>
          <p:cNvSpPr>
            <a:spLocks noGrp="1"/>
          </p:cNvSpPr>
          <p:nvPr>
            <p:ph idx="1"/>
          </p:nvPr>
        </p:nvSpPr>
        <p:spPr/>
        <p:txBody>
          <a:bodyPr>
            <a:normAutofit lnSpcReduction="10000"/>
          </a:bodyPr>
          <a:lstStyle/>
          <a:p>
            <a:r>
              <a:rPr lang="en-US" dirty="0"/>
              <a:t>Hierarchical Topic Structures</a:t>
            </a:r>
          </a:p>
          <a:p>
            <a:pPr lvl="1"/>
            <a:r>
              <a:rPr lang="en-US" dirty="0"/>
              <a:t>Topic level separator (/)</a:t>
            </a:r>
          </a:p>
          <a:p>
            <a:pPr lvl="2"/>
            <a:r>
              <a:rPr lang="en-US" dirty="0"/>
              <a:t>test/alpha/sensor</a:t>
            </a:r>
          </a:p>
          <a:p>
            <a:pPr lvl="2"/>
            <a:r>
              <a:rPr lang="en-US" dirty="0"/>
              <a:t>test/beta/sensor</a:t>
            </a:r>
          </a:p>
          <a:p>
            <a:pPr lvl="2"/>
            <a:r>
              <a:rPr lang="en-US" dirty="0"/>
              <a:t>test/sensor</a:t>
            </a:r>
          </a:p>
          <a:p>
            <a:pPr lvl="1"/>
            <a:r>
              <a:rPr lang="en-US" dirty="0"/>
              <a:t>Multi-level wildcard (#)</a:t>
            </a:r>
          </a:p>
          <a:p>
            <a:pPr lvl="2"/>
            <a:r>
              <a:rPr lang="en-US" dirty="0"/>
              <a:t>#</a:t>
            </a:r>
          </a:p>
          <a:p>
            <a:pPr lvl="2"/>
            <a:r>
              <a:rPr lang="en-US" dirty="0"/>
              <a:t>test/#</a:t>
            </a:r>
          </a:p>
          <a:p>
            <a:pPr lvl="2"/>
            <a:r>
              <a:rPr lang="en-US" dirty="0"/>
              <a:t>test/#/sensor</a:t>
            </a:r>
          </a:p>
          <a:p>
            <a:pPr lvl="1"/>
            <a:r>
              <a:rPr lang="en-US" dirty="0"/>
              <a:t>Single level wildcard (+)</a:t>
            </a:r>
          </a:p>
          <a:p>
            <a:pPr lvl="2"/>
            <a:r>
              <a:rPr lang="en-US" dirty="0"/>
              <a:t>test/+</a:t>
            </a:r>
          </a:p>
          <a:p>
            <a:pPr lvl="2"/>
            <a:r>
              <a:rPr lang="en-US" dirty="0"/>
              <a:t>test/+/sensor</a:t>
            </a:r>
          </a:p>
          <a:p>
            <a:pPr marL="457200" lvl="1" indent="0">
              <a:buNone/>
            </a:pPr>
            <a:endParaRPr lang="en-US" dirty="0"/>
          </a:p>
          <a:p>
            <a:endParaRPr lang="en-US" dirty="0"/>
          </a:p>
        </p:txBody>
      </p:sp>
    </p:spTree>
    <p:extLst>
      <p:ext uri="{BB962C8B-B14F-4D97-AF65-F5344CB8AC3E}">
        <p14:creationId xmlns:p14="http://schemas.microsoft.com/office/powerpoint/2010/main" val="2448457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A6C4B-7C2E-4666-B6B7-572F529D4095}"/>
              </a:ext>
            </a:extLst>
          </p:cNvPr>
          <p:cNvSpPr>
            <a:spLocks noGrp="1"/>
          </p:cNvSpPr>
          <p:nvPr>
            <p:ph type="title"/>
          </p:nvPr>
        </p:nvSpPr>
        <p:spPr/>
        <p:txBody>
          <a:bodyPr/>
          <a:lstStyle/>
          <a:p>
            <a:r>
              <a:rPr lang="en-US" dirty="0"/>
              <a:t>Project Requirement</a:t>
            </a:r>
          </a:p>
        </p:txBody>
      </p:sp>
      <p:sp>
        <p:nvSpPr>
          <p:cNvPr id="3" name="Content Placeholder 2">
            <a:extLst>
              <a:ext uri="{FF2B5EF4-FFF2-40B4-BE49-F238E27FC236}">
                <a16:creationId xmlns:a16="http://schemas.microsoft.com/office/drawing/2014/main" id="{3F44670A-A3C7-43B7-8211-6B4B58111AFE}"/>
              </a:ext>
            </a:extLst>
          </p:cNvPr>
          <p:cNvSpPr>
            <a:spLocks noGrp="1"/>
          </p:cNvSpPr>
          <p:nvPr>
            <p:ph idx="1"/>
          </p:nvPr>
        </p:nvSpPr>
        <p:spPr/>
        <p:txBody>
          <a:bodyPr>
            <a:normAutofit/>
          </a:bodyPr>
          <a:lstStyle/>
          <a:p>
            <a:r>
              <a:rPr lang="en-US" dirty="0"/>
              <a:t>Retained message</a:t>
            </a:r>
          </a:p>
          <a:p>
            <a:pPr lvl="1"/>
            <a:r>
              <a:rPr lang="en-US" dirty="0"/>
              <a:t>Only one retained message for each topic will be stored</a:t>
            </a:r>
          </a:p>
          <a:p>
            <a:pPr lvl="1"/>
            <a:r>
              <a:rPr lang="en-US" dirty="0"/>
              <a:t>All new subscribers will immediately receive the retained message after subscription</a:t>
            </a:r>
          </a:p>
          <a:p>
            <a:pPr lvl="1"/>
            <a:endParaRPr lang="en-US" dirty="0"/>
          </a:p>
          <a:p>
            <a:r>
              <a:rPr lang="en-US" dirty="0"/>
              <a:t>Message</a:t>
            </a:r>
          </a:p>
          <a:p>
            <a:pPr lvl="1"/>
            <a:r>
              <a:rPr lang="en-US" dirty="0"/>
              <a:t>UNSUBSCRIBE</a:t>
            </a:r>
          </a:p>
          <a:p>
            <a:pPr lvl="1"/>
            <a:r>
              <a:rPr lang="en-US" dirty="0"/>
              <a:t>LIST</a:t>
            </a:r>
          </a:p>
          <a:p>
            <a:pPr lvl="1"/>
            <a:endParaRPr lang="en-US" dirty="0"/>
          </a:p>
          <a:p>
            <a:endParaRPr lang="en-US" dirty="0"/>
          </a:p>
        </p:txBody>
      </p:sp>
    </p:spTree>
    <p:extLst>
      <p:ext uri="{BB962C8B-B14F-4D97-AF65-F5344CB8AC3E}">
        <p14:creationId xmlns:p14="http://schemas.microsoft.com/office/powerpoint/2010/main" val="2526108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E5309-17AC-4AFB-B453-FDD4D5AD3A76}"/>
              </a:ext>
            </a:extLst>
          </p:cNvPr>
          <p:cNvSpPr>
            <a:spLocks noGrp="1"/>
          </p:cNvSpPr>
          <p:nvPr>
            <p:ph type="title"/>
          </p:nvPr>
        </p:nvSpPr>
        <p:spPr/>
        <p:txBody>
          <a:bodyPr/>
          <a:lstStyle/>
          <a:p>
            <a:r>
              <a:rPr lang="en-US" dirty="0"/>
              <a:t>Grading</a:t>
            </a:r>
            <a:r>
              <a:rPr lang="zh-TW" altLang="en-US" dirty="0"/>
              <a:t> </a:t>
            </a:r>
            <a:r>
              <a:rPr lang="en-US" altLang="zh-TW" dirty="0"/>
              <a:t>and Deadline</a:t>
            </a:r>
            <a:endParaRPr lang="en-US" dirty="0"/>
          </a:p>
        </p:txBody>
      </p:sp>
      <p:sp>
        <p:nvSpPr>
          <p:cNvPr id="3" name="Content Placeholder 2">
            <a:extLst>
              <a:ext uri="{FF2B5EF4-FFF2-40B4-BE49-F238E27FC236}">
                <a16:creationId xmlns:a16="http://schemas.microsoft.com/office/drawing/2014/main" id="{DE154F0D-27FD-4AB4-ABC0-6B8ACA47244D}"/>
              </a:ext>
            </a:extLst>
          </p:cNvPr>
          <p:cNvSpPr>
            <a:spLocks noGrp="1"/>
          </p:cNvSpPr>
          <p:nvPr>
            <p:ph idx="1"/>
          </p:nvPr>
        </p:nvSpPr>
        <p:spPr/>
        <p:txBody>
          <a:bodyPr>
            <a:normAutofit fontScale="77500" lnSpcReduction="20000"/>
          </a:bodyPr>
          <a:lstStyle/>
          <a:p>
            <a:r>
              <a:rPr lang="en-US" dirty="0"/>
              <a:t>Phase I</a:t>
            </a:r>
          </a:p>
          <a:p>
            <a:pPr lvl="1"/>
            <a:r>
              <a:rPr lang="en-US" altLang="zh-TW" dirty="0"/>
              <a:t>Due: 04/07, 5 weeks</a:t>
            </a:r>
            <a:endParaRPr lang="en-US" dirty="0"/>
          </a:p>
          <a:p>
            <a:r>
              <a:rPr lang="en-US" dirty="0"/>
              <a:t>Phase II</a:t>
            </a:r>
          </a:p>
          <a:p>
            <a:pPr lvl="1"/>
            <a:r>
              <a:rPr lang="en-US" dirty="0"/>
              <a:t>Due: 05/05, 5 weeks</a:t>
            </a:r>
          </a:p>
          <a:p>
            <a:pPr lvl="1"/>
            <a:endParaRPr lang="en-US" dirty="0"/>
          </a:p>
          <a:p>
            <a:r>
              <a:rPr lang="en-US" dirty="0"/>
              <a:t>Grading</a:t>
            </a:r>
          </a:p>
          <a:p>
            <a:pPr lvl="1"/>
            <a:r>
              <a:rPr lang="en-US" dirty="0"/>
              <a:t>Message passing through sockets: 30%</a:t>
            </a:r>
          </a:p>
          <a:p>
            <a:pPr lvl="1"/>
            <a:r>
              <a:rPr lang="en-US" dirty="0"/>
              <a:t>Publish: 20%</a:t>
            </a:r>
          </a:p>
          <a:p>
            <a:pPr lvl="1"/>
            <a:r>
              <a:rPr lang="en-US" dirty="0"/>
              <a:t>Subscribe: 20%</a:t>
            </a:r>
          </a:p>
          <a:p>
            <a:pPr lvl="1"/>
            <a:r>
              <a:rPr lang="en-US" dirty="0"/>
              <a:t>Topics: 10%</a:t>
            </a:r>
          </a:p>
          <a:p>
            <a:pPr lvl="1"/>
            <a:r>
              <a:rPr lang="en-US" dirty="0"/>
              <a:t>Retain: 10%</a:t>
            </a:r>
          </a:p>
          <a:p>
            <a:pPr lvl="1"/>
            <a:r>
              <a:rPr lang="en-US" dirty="0"/>
              <a:t>Others: 10%</a:t>
            </a:r>
          </a:p>
          <a:p>
            <a:pPr lvl="2"/>
            <a:r>
              <a:rPr lang="en-US" dirty="0"/>
              <a:t>Readability</a:t>
            </a:r>
          </a:p>
          <a:p>
            <a:pPr lvl="2"/>
            <a:r>
              <a:rPr lang="en-US" dirty="0"/>
              <a:t>Documentation</a:t>
            </a:r>
          </a:p>
          <a:p>
            <a:pPr lvl="2"/>
            <a:r>
              <a:rPr lang="en-US" dirty="0"/>
              <a:t>Error </a:t>
            </a:r>
            <a:r>
              <a:rPr lang="en-US" dirty="0" err="1"/>
              <a:t>handeling</a:t>
            </a:r>
            <a:endParaRPr lang="en-US" dirty="0"/>
          </a:p>
        </p:txBody>
      </p:sp>
    </p:spTree>
    <p:extLst>
      <p:ext uri="{BB962C8B-B14F-4D97-AF65-F5344CB8AC3E}">
        <p14:creationId xmlns:p14="http://schemas.microsoft.com/office/powerpoint/2010/main" val="3041177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4A67-08AE-47A4-815D-134D20B8C111}"/>
              </a:ext>
            </a:extLst>
          </p:cNvPr>
          <p:cNvSpPr>
            <a:spLocks noGrp="1"/>
          </p:cNvSpPr>
          <p:nvPr>
            <p:ph type="title"/>
          </p:nvPr>
        </p:nvSpPr>
        <p:spPr/>
        <p:txBody>
          <a:bodyPr/>
          <a:lstStyle/>
          <a:p>
            <a:r>
              <a:rPr lang="en-US" dirty="0"/>
              <a:t>UNIX Socket Programming</a:t>
            </a:r>
          </a:p>
        </p:txBody>
      </p:sp>
      <p:sp>
        <p:nvSpPr>
          <p:cNvPr id="3" name="Content Placeholder 2">
            <a:extLst>
              <a:ext uri="{FF2B5EF4-FFF2-40B4-BE49-F238E27FC236}">
                <a16:creationId xmlns:a16="http://schemas.microsoft.com/office/drawing/2014/main" id="{79A0F5AB-E9F8-4189-887B-3B35FD03281B}"/>
              </a:ext>
            </a:extLst>
          </p:cNvPr>
          <p:cNvSpPr>
            <a:spLocks noGrp="1"/>
          </p:cNvSpPr>
          <p:nvPr>
            <p:ph idx="1"/>
          </p:nvPr>
        </p:nvSpPr>
        <p:spPr/>
        <p:txBody>
          <a:bodyPr>
            <a:normAutofit/>
          </a:bodyPr>
          <a:lstStyle/>
          <a:p>
            <a:r>
              <a:rPr lang="en-US" altLang="en-US" dirty="0">
                <a:solidFill>
                  <a:srgbClr val="000000"/>
                </a:solidFill>
              </a:rPr>
              <a:t>What are Sockets? </a:t>
            </a:r>
          </a:p>
          <a:p>
            <a:pPr lvl="1"/>
            <a:r>
              <a:rPr lang="en-US" altLang="en-US" dirty="0">
                <a:solidFill>
                  <a:srgbClr val="000000"/>
                </a:solidFill>
              </a:rPr>
              <a:t>End-points of inter-process communication</a:t>
            </a:r>
          </a:p>
          <a:p>
            <a:endParaRPr lang="en-US" altLang="en-US" dirty="0">
              <a:solidFill>
                <a:srgbClr val="000000"/>
              </a:solidFill>
            </a:endParaRPr>
          </a:p>
          <a:p>
            <a:r>
              <a:rPr lang="en-US" altLang="en-US" dirty="0">
                <a:solidFill>
                  <a:srgbClr val="000000"/>
                </a:solidFill>
              </a:rPr>
              <a:t>Client-Server model </a:t>
            </a:r>
          </a:p>
          <a:p>
            <a:pPr lvl="1"/>
            <a:r>
              <a:rPr lang="en-US" altLang="en-US" dirty="0">
                <a:solidFill>
                  <a:srgbClr val="000000"/>
                </a:solidFill>
              </a:rPr>
              <a:t>Server handles the requests from clients</a:t>
            </a:r>
          </a:p>
          <a:p>
            <a:pPr lvl="1"/>
            <a:r>
              <a:rPr lang="en-US" altLang="en-US" dirty="0">
                <a:solidFill>
                  <a:srgbClr val="000000"/>
                </a:solidFill>
              </a:rPr>
              <a:t>Messages can be exchanged between server and clients</a:t>
            </a:r>
            <a:endParaRPr lang="en-US" altLang="en-US" dirty="0"/>
          </a:p>
        </p:txBody>
      </p:sp>
    </p:spTree>
    <p:extLst>
      <p:ext uri="{BB962C8B-B14F-4D97-AF65-F5344CB8AC3E}">
        <p14:creationId xmlns:p14="http://schemas.microsoft.com/office/powerpoint/2010/main" val="3321288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8A5F-20EA-4473-AF1B-F7689B6E9DFD}"/>
              </a:ext>
            </a:extLst>
          </p:cNvPr>
          <p:cNvSpPr>
            <a:spLocks noGrp="1"/>
          </p:cNvSpPr>
          <p:nvPr>
            <p:ph type="title"/>
          </p:nvPr>
        </p:nvSpPr>
        <p:spPr/>
        <p:txBody>
          <a:bodyPr/>
          <a:lstStyle/>
          <a:p>
            <a:r>
              <a:rPr lang="en-US" dirty="0"/>
              <a:t>UNIX Socket Programming</a:t>
            </a:r>
          </a:p>
        </p:txBody>
      </p:sp>
      <p:sp>
        <p:nvSpPr>
          <p:cNvPr id="3" name="Content Placeholder 2">
            <a:extLst>
              <a:ext uri="{FF2B5EF4-FFF2-40B4-BE49-F238E27FC236}">
                <a16:creationId xmlns:a16="http://schemas.microsoft.com/office/drawing/2014/main" id="{6EE469AF-4A1F-4D79-8346-35F1AA4FA085}"/>
              </a:ext>
            </a:extLst>
          </p:cNvPr>
          <p:cNvSpPr>
            <a:spLocks noGrp="1"/>
          </p:cNvSpPr>
          <p:nvPr>
            <p:ph idx="1"/>
          </p:nvPr>
        </p:nvSpPr>
        <p:spPr/>
        <p:txBody>
          <a:bodyPr/>
          <a:lstStyle/>
          <a:p>
            <a:r>
              <a:rPr lang="en-US" dirty="0"/>
              <a:t>What do we need to create a socket?</a:t>
            </a:r>
          </a:p>
          <a:p>
            <a:pPr lvl="1"/>
            <a:r>
              <a:rPr lang="en-US" dirty="0"/>
              <a:t>IP</a:t>
            </a:r>
          </a:p>
          <a:p>
            <a:pPr lvl="1"/>
            <a:r>
              <a:rPr lang="en-US" dirty="0"/>
              <a:t>Port</a:t>
            </a:r>
          </a:p>
          <a:p>
            <a:pPr lvl="1"/>
            <a:endParaRPr lang="en-US" dirty="0"/>
          </a:p>
          <a:p>
            <a:r>
              <a:rPr lang="en-US" dirty="0"/>
              <a:t>What makes a connection?</a:t>
            </a:r>
          </a:p>
          <a:p>
            <a:pPr lvl="1"/>
            <a:r>
              <a:rPr lang="en-US" dirty="0"/>
              <a:t>A pair of server socket and client socket</a:t>
            </a:r>
          </a:p>
        </p:txBody>
      </p:sp>
    </p:spTree>
    <p:extLst>
      <p:ext uri="{BB962C8B-B14F-4D97-AF65-F5344CB8AC3E}">
        <p14:creationId xmlns:p14="http://schemas.microsoft.com/office/powerpoint/2010/main" val="1405516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3D1B83E8-30B9-464D-A2BF-D48DABF60CAF}"/>
              </a:ext>
            </a:extLst>
          </p:cNvPr>
          <p:cNvSpPr>
            <a:spLocks noGrp="1" noChangeArrowheads="1"/>
          </p:cNvSpPr>
          <p:nvPr>
            <p:ph type="title"/>
          </p:nvPr>
        </p:nvSpPr>
        <p:spPr/>
        <p:txBody>
          <a:bodyPr/>
          <a:lstStyle/>
          <a:p>
            <a:pPr eaLnBrk="1" hangingPunct="1"/>
            <a:r>
              <a:rPr lang="en-US" altLang="ko-KR" sz="4000">
                <a:ea typeface="굴림" panose="020B0503020000020004" pitchFamily="34" charset="-127"/>
              </a:rPr>
              <a:t>BSD Socket API</a:t>
            </a:r>
            <a:endParaRPr lang="en-US" altLang="ko-KR">
              <a:ea typeface="굴림" panose="020B0503020000020004" pitchFamily="34" charset="-127"/>
            </a:endParaRPr>
          </a:p>
        </p:txBody>
      </p:sp>
      <p:sp>
        <p:nvSpPr>
          <p:cNvPr id="7172" name="Rectangle 3">
            <a:extLst>
              <a:ext uri="{FF2B5EF4-FFF2-40B4-BE49-F238E27FC236}">
                <a16:creationId xmlns:a16="http://schemas.microsoft.com/office/drawing/2014/main" id="{12454E72-DDF4-44F4-AB5F-770CC5473D01}"/>
              </a:ext>
            </a:extLst>
          </p:cNvPr>
          <p:cNvSpPr>
            <a:spLocks noGrp="1" noChangeArrowheads="1"/>
          </p:cNvSpPr>
          <p:nvPr>
            <p:ph type="body" idx="1"/>
          </p:nvPr>
        </p:nvSpPr>
        <p:spPr/>
        <p:txBody>
          <a:bodyPr/>
          <a:lstStyle/>
          <a:p>
            <a:pPr eaLnBrk="1" hangingPunct="1">
              <a:lnSpc>
                <a:spcPct val="90000"/>
              </a:lnSpc>
            </a:pPr>
            <a:r>
              <a:rPr lang="en-US" altLang="ko-KR" dirty="0">
                <a:ea typeface="굴림" panose="020B0503020000020004" pitchFamily="34" charset="-127"/>
              </a:rPr>
              <a:t>Introduced in 1981 BSD 4.1 UNIX</a:t>
            </a:r>
          </a:p>
          <a:p>
            <a:pPr eaLnBrk="1" hangingPunct="1">
              <a:lnSpc>
                <a:spcPct val="90000"/>
              </a:lnSpc>
            </a:pPr>
            <a:endParaRPr lang="en-US" altLang="ko-KR" dirty="0">
              <a:solidFill>
                <a:schemeClr val="accent2"/>
              </a:solidFill>
              <a:ea typeface="굴림" panose="020B0503020000020004" pitchFamily="34" charset="-127"/>
            </a:endParaRPr>
          </a:p>
          <a:p>
            <a:pPr eaLnBrk="1" hangingPunct="1">
              <a:lnSpc>
                <a:spcPct val="90000"/>
              </a:lnSpc>
            </a:pPr>
            <a:r>
              <a:rPr lang="en-US" altLang="ko-KR" dirty="0">
                <a:ea typeface="굴림" panose="020B0503020000020004" pitchFamily="34" charset="-127"/>
              </a:rPr>
              <a:t>Connects two sockets on separate hosts</a:t>
            </a:r>
          </a:p>
          <a:p>
            <a:pPr lvl="1" eaLnBrk="1" hangingPunct="1">
              <a:lnSpc>
                <a:spcPct val="90000"/>
              </a:lnSpc>
            </a:pPr>
            <a:r>
              <a:rPr lang="en-US" altLang="ko-KR" dirty="0">
                <a:ea typeface="굴림" panose="020B0503020000020004" pitchFamily="34" charset="-127"/>
              </a:rPr>
              <a:t>Sockets are owned by processes</a:t>
            </a:r>
          </a:p>
          <a:p>
            <a:pPr lvl="1" eaLnBrk="1" hangingPunct="1">
              <a:lnSpc>
                <a:spcPct val="90000"/>
              </a:lnSpc>
            </a:pPr>
            <a:r>
              <a:rPr lang="en-US" altLang="ko-KR" dirty="0">
                <a:ea typeface="굴림" panose="020B0503020000020004" pitchFamily="34" charset="-127"/>
              </a:rPr>
              <a:t>Processes communicate through sockets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95394647-3398-45F6-B13F-F035899B8AD2}"/>
              </a:ext>
            </a:extLst>
          </p:cNvPr>
          <p:cNvSpPr>
            <a:spLocks noGrp="1" noChangeArrowheads="1"/>
          </p:cNvSpPr>
          <p:nvPr>
            <p:ph type="title"/>
          </p:nvPr>
        </p:nvSpPr>
        <p:spPr/>
        <p:txBody>
          <a:bodyPr/>
          <a:lstStyle/>
          <a:p>
            <a:pPr eaLnBrk="1" hangingPunct="1"/>
            <a:r>
              <a:rPr lang="en-US" altLang="ko-KR" sz="4000" dirty="0">
                <a:ea typeface="굴림" panose="020B0503020000020004" pitchFamily="34" charset="-127"/>
              </a:rPr>
              <a:t>Sockets and Internet Protocols</a:t>
            </a:r>
          </a:p>
        </p:txBody>
      </p:sp>
      <p:sp>
        <p:nvSpPr>
          <p:cNvPr id="8196" name="Rectangle 3">
            <a:extLst>
              <a:ext uri="{FF2B5EF4-FFF2-40B4-BE49-F238E27FC236}">
                <a16:creationId xmlns:a16="http://schemas.microsoft.com/office/drawing/2014/main" id="{204B6D9D-4935-4146-BF12-CC54D6C96A14}"/>
              </a:ext>
            </a:extLst>
          </p:cNvPr>
          <p:cNvSpPr>
            <a:spLocks noGrp="1" noChangeArrowheads="1"/>
          </p:cNvSpPr>
          <p:nvPr>
            <p:ph type="body" idx="1"/>
          </p:nvPr>
        </p:nvSpPr>
        <p:spPr/>
        <p:txBody>
          <a:bodyPr>
            <a:normAutofit lnSpcReduction="10000"/>
          </a:bodyPr>
          <a:lstStyle/>
          <a:p>
            <a:pPr eaLnBrk="1" hangingPunct="1"/>
            <a:r>
              <a:rPr lang="en-US" altLang="ko-KR" dirty="0">
                <a:ea typeface="굴림" panose="020B0503020000020004" pitchFamily="34" charset="-127"/>
              </a:rPr>
              <a:t>API: BSD Sockets</a:t>
            </a:r>
          </a:p>
          <a:p>
            <a:pPr lvl="1" eaLnBrk="1" hangingPunct="1"/>
            <a:r>
              <a:rPr lang="en-US" altLang="ko-KR" dirty="0">
                <a:ea typeface="굴림" panose="020B0503020000020004" pitchFamily="34" charset="-127"/>
              </a:rPr>
              <a:t>Socket: source/destination IP addresses + port numbers</a:t>
            </a:r>
          </a:p>
          <a:p>
            <a:pPr marL="457200" lvl="1" indent="0" eaLnBrk="1" hangingPunct="1">
              <a:buNone/>
            </a:pPr>
            <a:endParaRPr lang="en-US" altLang="ko-KR" dirty="0">
              <a:ea typeface="굴림" panose="020B0503020000020004" pitchFamily="34" charset="-127"/>
            </a:endParaRPr>
          </a:p>
          <a:p>
            <a:pPr eaLnBrk="1" hangingPunct="1"/>
            <a:r>
              <a:rPr lang="en-US" altLang="ko-KR" dirty="0">
                <a:ea typeface="굴림" panose="020B0503020000020004" pitchFamily="34" charset="-127"/>
              </a:rPr>
              <a:t>Transport: TCP/UDP</a:t>
            </a:r>
          </a:p>
          <a:p>
            <a:pPr lvl="1" eaLnBrk="1" hangingPunct="1"/>
            <a:r>
              <a:rPr lang="en-US" altLang="ko-KR" dirty="0">
                <a:ea typeface="굴림" panose="020B0503020000020004" pitchFamily="34" charset="-127"/>
              </a:rPr>
              <a:t>TCP: in-order, reliable data transfer</a:t>
            </a:r>
          </a:p>
          <a:p>
            <a:pPr lvl="2" eaLnBrk="1" hangingPunct="1"/>
            <a:r>
              <a:rPr lang="en-US" altLang="ko-KR" dirty="0">
                <a:ea typeface="굴림" panose="020B0503020000020004" pitchFamily="34" charset="-127"/>
              </a:rPr>
              <a:t>Connection-oriented</a:t>
            </a:r>
          </a:p>
          <a:p>
            <a:pPr lvl="1" eaLnBrk="1" hangingPunct="1"/>
            <a:r>
              <a:rPr lang="en-US" altLang="ko-KR" dirty="0">
                <a:ea typeface="굴림" panose="020B0503020000020004" pitchFamily="34" charset="-127"/>
              </a:rPr>
              <a:t>UDP: unreliable data transfer</a:t>
            </a:r>
          </a:p>
          <a:p>
            <a:pPr lvl="2" eaLnBrk="1" hangingPunct="1"/>
            <a:r>
              <a:rPr lang="en-US" altLang="ko-KR" dirty="0">
                <a:ea typeface="굴림" panose="020B0503020000020004" pitchFamily="34" charset="-127"/>
              </a:rPr>
              <a:t>No connection set-up</a:t>
            </a:r>
          </a:p>
          <a:p>
            <a:pPr marL="914400" lvl="2" indent="0" eaLnBrk="1" hangingPunct="1">
              <a:buNone/>
            </a:pPr>
            <a:endParaRPr lang="en-US" altLang="ko-KR" dirty="0">
              <a:ea typeface="굴림" panose="020B0503020000020004" pitchFamily="34" charset="-127"/>
            </a:endParaRPr>
          </a:p>
          <a:p>
            <a:pPr eaLnBrk="1" hangingPunct="1"/>
            <a:r>
              <a:rPr lang="en-US" altLang="ko-KR" dirty="0">
                <a:ea typeface="굴림" panose="020B0503020000020004" pitchFamily="34" charset="-127"/>
              </a:rPr>
              <a:t>Network: IP</a:t>
            </a:r>
          </a:p>
          <a:p>
            <a:pPr lvl="1" eaLnBrk="1" hangingPunct="1"/>
            <a:r>
              <a:rPr lang="en-US" altLang="ko-KR" dirty="0">
                <a:ea typeface="굴림" panose="020B0503020000020004" pitchFamily="34" charset="-127"/>
              </a:rPr>
              <a:t>Connectionless, no guarantees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BFF131B4-F34A-4153-9EA6-95DFFEECAC0F}"/>
              </a:ext>
            </a:extLst>
          </p:cNvPr>
          <p:cNvSpPr>
            <a:spLocks noGrp="1" noChangeArrowheads="1"/>
          </p:cNvSpPr>
          <p:nvPr>
            <p:ph type="title"/>
          </p:nvPr>
        </p:nvSpPr>
        <p:spPr/>
        <p:txBody>
          <a:bodyPr/>
          <a:lstStyle/>
          <a:p>
            <a:pPr eaLnBrk="1" hangingPunct="1"/>
            <a:r>
              <a:rPr lang="en-US" altLang="ko-KR">
                <a:ea typeface="굴림" panose="020B0503020000020004" pitchFamily="34" charset="-127"/>
              </a:rPr>
              <a:t>Sockets: Conceptual View</a:t>
            </a:r>
          </a:p>
        </p:txBody>
      </p:sp>
      <p:pic>
        <p:nvPicPr>
          <p:cNvPr id="10244" name="Picture 3" descr="socket">
            <a:extLst>
              <a:ext uri="{FF2B5EF4-FFF2-40B4-BE49-F238E27FC236}">
                <a16:creationId xmlns:a16="http://schemas.microsoft.com/office/drawing/2014/main" id="{B8CEAEBB-1D9C-4B04-9C5C-65925336CB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1" y="1871664"/>
            <a:ext cx="6164263" cy="430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2EB45131-1B4A-41CD-8D1E-01FBE72DC7C9}"/>
              </a:ext>
            </a:extLst>
          </p:cNvPr>
          <p:cNvSpPr>
            <a:spLocks noGrp="1" noChangeArrowheads="1"/>
          </p:cNvSpPr>
          <p:nvPr>
            <p:ph type="title"/>
          </p:nvPr>
        </p:nvSpPr>
        <p:spPr/>
        <p:txBody>
          <a:bodyPr/>
          <a:lstStyle/>
          <a:p>
            <a:pPr eaLnBrk="1" hangingPunct="1"/>
            <a:r>
              <a:rPr lang="en-US" altLang="ko-KR">
                <a:ea typeface="굴림" panose="020B0503020000020004" pitchFamily="34" charset="-127"/>
              </a:rPr>
              <a:t>Connection-Oriented Application</a:t>
            </a:r>
          </a:p>
        </p:txBody>
      </p:sp>
      <p:sp>
        <p:nvSpPr>
          <p:cNvPr id="12292" name="Rectangle 3">
            <a:extLst>
              <a:ext uri="{FF2B5EF4-FFF2-40B4-BE49-F238E27FC236}">
                <a16:creationId xmlns:a16="http://schemas.microsoft.com/office/drawing/2014/main" id="{A3C49263-C8A8-44E2-A1ED-84CEA9B98B4B}"/>
              </a:ext>
            </a:extLst>
          </p:cNvPr>
          <p:cNvSpPr>
            <a:spLocks noGrp="1" noChangeArrowheads="1"/>
          </p:cNvSpPr>
          <p:nvPr>
            <p:ph type="body" idx="1"/>
          </p:nvPr>
        </p:nvSpPr>
        <p:spPr/>
        <p:txBody>
          <a:bodyPr/>
          <a:lstStyle/>
          <a:p>
            <a:pPr marL="533400" indent="-533400">
              <a:buFontTx/>
              <a:buAutoNum type="arabicPeriod"/>
            </a:pPr>
            <a:r>
              <a:rPr lang="en-US" altLang="ko-KR" dirty="0">
                <a:ea typeface="굴림" panose="020B0503020000020004" pitchFamily="34" charset="-127"/>
              </a:rPr>
              <a:t>Server gets ready to service clients</a:t>
            </a:r>
          </a:p>
          <a:p>
            <a:pPr marL="914400" lvl="1" indent="-457200"/>
            <a:r>
              <a:rPr lang="en-US" altLang="ko-KR" dirty="0">
                <a:solidFill>
                  <a:schemeClr val="accent2"/>
                </a:solidFill>
                <a:ea typeface="굴림" panose="020B0503020000020004" pitchFamily="34" charset="-127"/>
              </a:rPr>
              <a:t>Creates</a:t>
            </a:r>
            <a:r>
              <a:rPr lang="en-US" altLang="ko-KR" dirty="0">
                <a:ea typeface="굴림" panose="020B0503020000020004" pitchFamily="34" charset="-127"/>
              </a:rPr>
              <a:t> a socket</a:t>
            </a:r>
          </a:p>
          <a:p>
            <a:pPr marL="914400" lvl="1" indent="-457200"/>
            <a:r>
              <a:rPr lang="en-US" altLang="ko-KR" dirty="0">
                <a:solidFill>
                  <a:schemeClr val="accent2"/>
                </a:solidFill>
                <a:ea typeface="굴림" panose="020B0503020000020004" pitchFamily="34" charset="-127"/>
              </a:rPr>
              <a:t>Binds</a:t>
            </a:r>
            <a:r>
              <a:rPr lang="en-US" altLang="ko-KR" dirty="0">
                <a:ea typeface="굴림" panose="020B0503020000020004" pitchFamily="34" charset="-127"/>
              </a:rPr>
              <a:t> an address to the socket</a:t>
            </a:r>
          </a:p>
          <a:p>
            <a:pPr marL="1295400" lvl="2" indent="-381000"/>
            <a:r>
              <a:rPr lang="en-US" altLang="ko-KR" dirty="0">
                <a:ea typeface="굴림" panose="020B0503020000020004" pitchFamily="34" charset="-127"/>
              </a:rPr>
              <a:t>Server’s address should be made known to clients</a:t>
            </a:r>
          </a:p>
          <a:p>
            <a:pPr marL="533400" indent="-533400">
              <a:buFontTx/>
              <a:buAutoNum type="arabicPeriod"/>
            </a:pPr>
            <a:r>
              <a:rPr lang="en-US" altLang="ko-KR" dirty="0">
                <a:ea typeface="굴림" panose="020B0503020000020004" pitchFamily="34" charset="-127"/>
              </a:rPr>
              <a:t>Client contacts the server</a:t>
            </a:r>
          </a:p>
          <a:p>
            <a:pPr marL="914400" lvl="1" indent="-457200"/>
            <a:r>
              <a:rPr lang="en-US" altLang="ko-KR" dirty="0">
                <a:solidFill>
                  <a:schemeClr val="accent2"/>
                </a:solidFill>
                <a:ea typeface="굴림" panose="020B0503020000020004" pitchFamily="34" charset="-127"/>
              </a:rPr>
              <a:t>Creates</a:t>
            </a:r>
            <a:r>
              <a:rPr lang="en-US" altLang="ko-KR" dirty="0">
                <a:ea typeface="굴림" panose="020B0503020000020004" pitchFamily="34" charset="-127"/>
              </a:rPr>
              <a:t> a socket</a:t>
            </a:r>
          </a:p>
          <a:p>
            <a:pPr marL="914400" lvl="1" indent="-457200"/>
            <a:r>
              <a:rPr lang="en-US" altLang="ko-KR" dirty="0">
                <a:solidFill>
                  <a:schemeClr val="accent2"/>
                </a:solidFill>
                <a:ea typeface="굴림" panose="020B0503020000020004" pitchFamily="34" charset="-127"/>
              </a:rPr>
              <a:t>Connects</a:t>
            </a:r>
            <a:r>
              <a:rPr lang="en-US" altLang="ko-KR" dirty="0">
                <a:ea typeface="굴림" panose="020B0503020000020004" pitchFamily="34" charset="-127"/>
              </a:rPr>
              <a:t> to the server</a:t>
            </a:r>
          </a:p>
          <a:p>
            <a:pPr marL="533400" indent="-533400">
              <a:buFontTx/>
              <a:buAutoNum type="arabicPeriod"/>
            </a:pPr>
            <a:r>
              <a:rPr lang="en-US" altLang="ko-KR" dirty="0">
                <a:ea typeface="굴림" panose="020B0503020000020004" pitchFamily="34" charset="-127"/>
              </a:rPr>
              <a:t>Server </a:t>
            </a:r>
            <a:r>
              <a:rPr lang="en-US" altLang="ko-KR" dirty="0">
                <a:solidFill>
                  <a:schemeClr val="accent2"/>
                </a:solidFill>
                <a:ea typeface="굴림" panose="020B0503020000020004" pitchFamily="34" charset="-127"/>
              </a:rPr>
              <a:t>Accepts</a:t>
            </a:r>
            <a:r>
              <a:rPr lang="en-US" altLang="ko-KR" dirty="0">
                <a:ea typeface="굴림" panose="020B0503020000020004" pitchFamily="34" charset="-127"/>
              </a:rPr>
              <a:t> connection requests from clients</a:t>
            </a:r>
          </a:p>
          <a:p>
            <a:pPr marL="533400" indent="-533400">
              <a:buFontTx/>
              <a:buAutoNum type="arabicPeriod"/>
            </a:pPr>
            <a:r>
              <a:rPr lang="en-US" altLang="ko-KR" dirty="0">
                <a:ea typeface="굴림" panose="020B0503020000020004" pitchFamily="34" charset="-127"/>
              </a:rPr>
              <a:t>Further communication is specific to application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567FD-EF2B-4C3D-8B9B-D0750F1328A5}"/>
              </a:ext>
            </a:extLst>
          </p:cNvPr>
          <p:cNvSpPr>
            <a:spLocks noGrp="1"/>
          </p:cNvSpPr>
          <p:nvPr>
            <p:ph type="title"/>
          </p:nvPr>
        </p:nvSpPr>
        <p:spPr/>
        <p:txBody>
          <a:bodyPr/>
          <a:lstStyle/>
          <a:p>
            <a:r>
              <a:rPr lang="en-US" altLang="zh-TW" dirty="0"/>
              <a:t>A</a:t>
            </a:r>
            <a:r>
              <a:rPr lang="zh-TW" altLang="en-US" dirty="0"/>
              <a:t> </a:t>
            </a:r>
            <a:r>
              <a:rPr lang="en-US" altLang="zh-TW" dirty="0"/>
              <a:t>Typical Working Scenario</a:t>
            </a:r>
            <a:endParaRPr lang="en-US" dirty="0"/>
          </a:p>
        </p:txBody>
      </p:sp>
      <p:sp>
        <p:nvSpPr>
          <p:cNvPr id="3" name="Content Placeholder 2">
            <a:extLst>
              <a:ext uri="{FF2B5EF4-FFF2-40B4-BE49-F238E27FC236}">
                <a16:creationId xmlns:a16="http://schemas.microsoft.com/office/drawing/2014/main" id="{E9217996-EAF2-410E-BDED-3FFA31F92B81}"/>
              </a:ext>
            </a:extLst>
          </p:cNvPr>
          <p:cNvSpPr>
            <a:spLocks noGrp="1"/>
          </p:cNvSpPr>
          <p:nvPr>
            <p:ph idx="1"/>
          </p:nvPr>
        </p:nvSpPr>
        <p:spPr/>
        <p:txBody>
          <a:bodyPr>
            <a:normAutofit fontScale="92500" lnSpcReduction="20000"/>
          </a:bodyPr>
          <a:lstStyle/>
          <a:p>
            <a:r>
              <a:rPr lang="en-US" dirty="0"/>
              <a:t>For TCP Client</a:t>
            </a:r>
          </a:p>
          <a:p>
            <a:pPr lvl="1"/>
            <a:r>
              <a:rPr lang="en-US" dirty="0"/>
              <a:t>Get the IP address and port number of server</a:t>
            </a:r>
          </a:p>
          <a:p>
            <a:pPr lvl="1"/>
            <a:r>
              <a:rPr lang="en-US" dirty="0"/>
              <a:t>Create a TCP socket</a:t>
            </a:r>
          </a:p>
          <a:p>
            <a:pPr lvl="1"/>
            <a:r>
              <a:rPr lang="en-US" dirty="0"/>
              <a:t>Connect the socket to server</a:t>
            </a:r>
          </a:p>
          <a:p>
            <a:pPr lvl="1"/>
            <a:r>
              <a:rPr lang="en-US" dirty="0"/>
              <a:t>Send/Receive data through socket</a:t>
            </a:r>
          </a:p>
          <a:p>
            <a:pPr lvl="1"/>
            <a:r>
              <a:rPr lang="en-US" dirty="0"/>
              <a:t>Close the connection</a:t>
            </a:r>
          </a:p>
          <a:p>
            <a:pPr lvl="1"/>
            <a:endParaRPr lang="en-US" dirty="0"/>
          </a:p>
          <a:p>
            <a:r>
              <a:rPr lang="en-US" dirty="0"/>
              <a:t>For TCP Server</a:t>
            </a:r>
          </a:p>
          <a:p>
            <a:pPr lvl="1"/>
            <a:r>
              <a:rPr lang="en-US" dirty="0"/>
              <a:t>Create a TCP socket</a:t>
            </a:r>
          </a:p>
          <a:p>
            <a:pPr lvl="1"/>
            <a:r>
              <a:rPr lang="en-US" dirty="0"/>
              <a:t>Bind the socket to the IP address and port number</a:t>
            </a:r>
          </a:p>
          <a:p>
            <a:pPr lvl="1"/>
            <a:r>
              <a:rPr lang="en-US" dirty="0"/>
              <a:t>Listen and accept new connections</a:t>
            </a:r>
          </a:p>
          <a:p>
            <a:pPr lvl="1"/>
            <a:r>
              <a:rPr lang="en-US" dirty="0"/>
              <a:t>Send/Receive data through socket</a:t>
            </a:r>
          </a:p>
          <a:p>
            <a:pPr lvl="1"/>
            <a:r>
              <a:rPr lang="en-US" dirty="0"/>
              <a:t>Close the connect</a:t>
            </a:r>
          </a:p>
        </p:txBody>
      </p:sp>
    </p:spTree>
    <p:extLst>
      <p:ext uri="{BB962C8B-B14F-4D97-AF65-F5344CB8AC3E}">
        <p14:creationId xmlns:p14="http://schemas.microsoft.com/office/powerpoint/2010/main" val="169396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E4C2-6467-48B1-A016-D11C1EDA39A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A62A07D-EB07-4C9E-8C64-F2B4AA28962D}"/>
              </a:ext>
            </a:extLst>
          </p:cNvPr>
          <p:cNvSpPr>
            <a:spLocks noGrp="1"/>
          </p:cNvSpPr>
          <p:nvPr>
            <p:ph idx="1"/>
          </p:nvPr>
        </p:nvSpPr>
        <p:spPr/>
        <p:txBody>
          <a:bodyPr/>
          <a:lstStyle/>
          <a:p>
            <a:r>
              <a:rPr lang="en-US" dirty="0"/>
              <a:t>Internet of Things</a:t>
            </a:r>
          </a:p>
          <a:p>
            <a:r>
              <a:rPr lang="en-US" dirty="0"/>
              <a:t>Project Introduction</a:t>
            </a:r>
          </a:p>
          <a:p>
            <a:r>
              <a:rPr lang="en-US" dirty="0"/>
              <a:t>Project Requirement</a:t>
            </a:r>
          </a:p>
          <a:p>
            <a:pPr lvl="1"/>
            <a:r>
              <a:rPr lang="en-US" dirty="0"/>
              <a:t>Phase I</a:t>
            </a:r>
          </a:p>
          <a:p>
            <a:pPr lvl="1"/>
            <a:r>
              <a:rPr lang="en-US" dirty="0"/>
              <a:t>Phase II</a:t>
            </a:r>
          </a:p>
          <a:p>
            <a:r>
              <a:rPr lang="en-US" dirty="0"/>
              <a:t>Grading and Deadline</a:t>
            </a:r>
          </a:p>
          <a:p>
            <a:r>
              <a:rPr lang="en-US" dirty="0"/>
              <a:t>UNIX Socket Programming</a:t>
            </a:r>
          </a:p>
          <a:p>
            <a:endParaRPr lang="en-US" dirty="0"/>
          </a:p>
        </p:txBody>
      </p:sp>
    </p:spTree>
    <p:extLst>
      <p:ext uri="{BB962C8B-B14F-4D97-AF65-F5344CB8AC3E}">
        <p14:creationId xmlns:p14="http://schemas.microsoft.com/office/powerpoint/2010/main" val="4101143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2" descr="week2-2-conection">
            <a:extLst>
              <a:ext uri="{FF2B5EF4-FFF2-40B4-BE49-F238E27FC236}">
                <a16:creationId xmlns:a16="http://schemas.microsoft.com/office/drawing/2014/main" id="{3721887D-EDA9-4CC7-9B46-03A1E5483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1" y="479426"/>
            <a:ext cx="6240463" cy="592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A2AFA-F59F-4164-A319-C5C63ECF4C14}"/>
              </a:ext>
            </a:extLst>
          </p:cNvPr>
          <p:cNvSpPr>
            <a:spLocks noGrp="1"/>
          </p:cNvSpPr>
          <p:nvPr>
            <p:ph type="title"/>
          </p:nvPr>
        </p:nvSpPr>
        <p:spPr/>
        <p:txBody>
          <a:bodyPr/>
          <a:lstStyle/>
          <a:p>
            <a:r>
              <a:rPr lang="en-US" dirty="0"/>
              <a:t>Concurrent Communications</a:t>
            </a:r>
          </a:p>
        </p:txBody>
      </p:sp>
      <p:pic>
        <p:nvPicPr>
          <p:cNvPr id="4" name="Graphic 3" descr="Server">
            <a:extLst>
              <a:ext uri="{FF2B5EF4-FFF2-40B4-BE49-F238E27FC236}">
                <a16:creationId xmlns:a16="http://schemas.microsoft.com/office/drawing/2014/main" id="{28139D19-3FB4-488E-AF65-AB8A9E16374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638800" y="1940195"/>
            <a:ext cx="914400" cy="914400"/>
          </a:xfrm>
          <a:prstGeom prst="rect">
            <a:avLst/>
          </a:prstGeom>
        </p:spPr>
      </p:pic>
      <p:pic>
        <p:nvPicPr>
          <p:cNvPr id="6" name="Graphic 5" descr="Laptop">
            <a:extLst>
              <a:ext uri="{FF2B5EF4-FFF2-40B4-BE49-F238E27FC236}">
                <a16:creationId xmlns:a16="http://schemas.microsoft.com/office/drawing/2014/main" id="{C524C4DA-F3E8-49FB-8223-049578738601}"/>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911810" y="2971800"/>
            <a:ext cx="914400" cy="914400"/>
          </a:xfrm>
          <a:prstGeom prst="rect">
            <a:avLst/>
          </a:prstGeom>
        </p:spPr>
      </p:pic>
      <p:pic>
        <p:nvPicPr>
          <p:cNvPr id="7" name="Graphic 6" descr="Laptop">
            <a:extLst>
              <a:ext uri="{FF2B5EF4-FFF2-40B4-BE49-F238E27FC236}">
                <a16:creationId xmlns:a16="http://schemas.microsoft.com/office/drawing/2014/main" id="{BDC28ACC-627B-4136-837D-5C8C79F1EE93}"/>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365790" y="2971800"/>
            <a:ext cx="914400" cy="914400"/>
          </a:xfrm>
          <a:prstGeom prst="rect">
            <a:avLst/>
          </a:prstGeom>
        </p:spPr>
      </p:pic>
      <p:cxnSp>
        <p:nvCxnSpPr>
          <p:cNvPr id="9" name="Straight Arrow Connector 8">
            <a:extLst>
              <a:ext uri="{FF2B5EF4-FFF2-40B4-BE49-F238E27FC236}">
                <a16:creationId xmlns:a16="http://schemas.microsoft.com/office/drawing/2014/main" id="{BC7EE5B8-E8C1-4ADC-8B0F-F0D2929C0B26}"/>
              </a:ext>
            </a:extLst>
          </p:cNvPr>
          <p:cNvCxnSpPr>
            <a:stCxn id="6" idx="3"/>
            <a:endCxn id="4" idx="1"/>
          </p:cNvCxnSpPr>
          <p:nvPr/>
        </p:nvCxnSpPr>
        <p:spPr>
          <a:xfrm flipV="1">
            <a:off x="2826210" y="2397395"/>
            <a:ext cx="2812590" cy="10316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3" name="Graphic 12" descr="Server">
            <a:extLst>
              <a:ext uri="{FF2B5EF4-FFF2-40B4-BE49-F238E27FC236}">
                <a16:creationId xmlns:a16="http://schemas.microsoft.com/office/drawing/2014/main" id="{A6A73EA1-2CBB-41B6-B2E8-F98A9DE37EC3}"/>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4916994" y="3429000"/>
            <a:ext cx="914400" cy="914400"/>
          </a:xfrm>
          <a:prstGeom prst="rect">
            <a:avLst/>
          </a:prstGeom>
        </p:spPr>
      </p:pic>
      <p:pic>
        <p:nvPicPr>
          <p:cNvPr id="14" name="Graphic 13" descr="Server">
            <a:extLst>
              <a:ext uri="{FF2B5EF4-FFF2-40B4-BE49-F238E27FC236}">
                <a16:creationId xmlns:a16="http://schemas.microsoft.com/office/drawing/2014/main" id="{46F77B36-8511-453A-A983-EB999590064F}"/>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6360608" y="3429000"/>
            <a:ext cx="914400" cy="914400"/>
          </a:xfrm>
          <a:prstGeom prst="rect">
            <a:avLst/>
          </a:prstGeom>
        </p:spPr>
      </p:pic>
      <p:cxnSp>
        <p:nvCxnSpPr>
          <p:cNvPr id="15" name="Straight Arrow Connector 14">
            <a:extLst>
              <a:ext uri="{FF2B5EF4-FFF2-40B4-BE49-F238E27FC236}">
                <a16:creationId xmlns:a16="http://schemas.microsoft.com/office/drawing/2014/main" id="{21162C8C-9E94-4756-B029-0CA187914436}"/>
              </a:ext>
            </a:extLst>
          </p:cNvPr>
          <p:cNvCxnSpPr>
            <a:cxnSpLocks/>
            <a:stCxn id="4" idx="2"/>
            <a:endCxn id="13" idx="0"/>
          </p:cNvCxnSpPr>
          <p:nvPr/>
        </p:nvCxnSpPr>
        <p:spPr>
          <a:xfrm flipH="1">
            <a:off x="5374194" y="2854595"/>
            <a:ext cx="721806" cy="574405"/>
          </a:xfrm>
          <a:prstGeom prst="straightConnector1">
            <a:avLst/>
          </a:prstGeom>
          <a:ln w="381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CF2E5D5-ED3D-4BA8-9B66-71BE8F2F848D}"/>
              </a:ext>
            </a:extLst>
          </p:cNvPr>
          <p:cNvCxnSpPr>
            <a:cxnSpLocks/>
            <a:stCxn id="4" idx="2"/>
            <a:endCxn id="14" idx="0"/>
          </p:cNvCxnSpPr>
          <p:nvPr/>
        </p:nvCxnSpPr>
        <p:spPr>
          <a:xfrm>
            <a:off x="6096000" y="2854595"/>
            <a:ext cx="721808" cy="574405"/>
          </a:xfrm>
          <a:prstGeom prst="straightConnector1">
            <a:avLst/>
          </a:prstGeom>
          <a:ln w="381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478351E-4A91-4F06-9989-5D7A5B70A680}"/>
              </a:ext>
            </a:extLst>
          </p:cNvPr>
          <p:cNvCxnSpPr>
            <a:cxnSpLocks/>
            <a:stCxn id="7" idx="1"/>
            <a:endCxn id="4" idx="3"/>
          </p:cNvCxnSpPr>
          <p:nvPr/>
        </p:nvCxnSpPr>
        <p:spPr>
          <a:xfrm flipH="1" flipV="1">
            <a:off x="6553200" y="2397395"/>
            <a:ext cx="2812590" cy="10316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E055491-7DE1-4B17-B178-C5FAA8CFA4EF}"/>
              </a:ext>
            </a:extLst>
          </p:cNvPr>
          <p:cNvCxnSpPr>
            <a:cxnSpLocks/>
            <a:stCxn id="14" idx="3"/>
            <a:endCxn id="7" idx="1"/>
          </p:cNvCxnSpPr>
          <p:nvPr/>
        </p:nvCxnSpPr>
        <p:spPr>
          <a:xfrm flipV="1">
            <a:off x="7275008" y="3429000"/>
            <a:ext cx="2090782" cy="457200"/>
          </a:xfrm>
          <a:prstGeom prst="straightConnector1">
            <a:avLst/>
          </a:prstGeom>
          <a:ln w="4445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862A63D-7613-4343-B305-C257BB73B952}"/>
              </a:ext>
            </a:extLst>
          </p:cNvPr>
          <p:cNvCxnSpPr>
            <a:cxnSpLocks/>
            <a:stCxn id="6" idx="3"/>
            <a:endCxn id="13" idx="1"/>
          </p:cNvCxnSpPr>
          <p:nvPr/>
        </p:nvCxnSpPr>
        <p:spPr>
          <a:xfrm>
            <a:off x="2826210" y="3429000"/>
            <a:ext cx="2090784" cy="457200"/>
          </a:xfrm>
          <a:prstGeom prst="straightConnector1">
            <a:avLst/>
          </a:prstGeom>
          <a:ln w="4445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943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2" descr="week2-2-server-structure">
            <a:extLst>
              <a:ext uri="{FF2B5EF4-FFF2-40B4-BE49-F238E27FC236}">
                <a16:creationId xmlns:a16="http://schemas.microsoft.com/office/drawing/2014/main" id="{F63F0066-C738-49AD-80DE-4B54CB1133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76200"/>
            <a:ext cx="60071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 Box 3">
            <a:extLst>
              <a:ext uri="{FF2B5EF4-FFF2-40B4-BE49-F238E27FC236}">
                <a16:creationId xmlns:a16="http://schemas.microsoft.com/office/drawing/2014/main" id="{0C8DF968-246D-4EE6-B5C6-AFCF466C329A}"/>
              </a:ext>
            </a:extLst>
          </p:cNvPr>
          <p:cNvSpPr txBox="1">
            <a:spLocks noChangeArrowheads="1"/>
          </p:cNvSpPr>
          <p:nvPr/>
        </p:nvSpPr>
        <p:spPr bwMode="auto">
          <a:xfrm>
            <a:off x="6096000" y="1565275"/>
            <a:ext cx="3176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ko-KR" sz="2400">
                <a:ea typeface="굴림" panose="020B0503020000020004" pitchFamily="34" charset="-127"/>
              </a:rPr>
              <a:t>Typical Server Structure</a:t>
            </a:r>
          </a:p>
        </p:txBody>
      </p:sp>
    </p:spTree>
    <p:extLst>
      <p:ext uri="{BB962C8B-B14F-4D97-AF65-F5344CB8AC3E}">
        <p14:creationId xmlns:p14="http://schemas.microsoft.com/office/powerpoint/2010/main" val="1190346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F44C53D8-B9F1-4D30-A147-78EBA9050236}"/>
              </a:ext>
            </a:extLst>
          </p:cNvPr>
          <p:cNvSpPr>
            <a:spLocks noGrp="1" noChangeArrowheads="1"/>
          </p:cNvSpPr>
          <p:nvPr>
            <p:ph type="title"/>
          </p:nvPr>
        </p:nvSpPr>
        <p:spPr/>
        <p:txBody>
          <a:bodyPr/>
          <a:lstStyle/>
          <a:p>
            <a:pPr eaLnBrk="1" hangingPunct="1"/>
            <a:r>
              <a:rPr lang="en-US" altLang="zh-TW" dirty="0">
                <a:ea typeface="굴림" panose="020B0503020000020004" pitchFamily="34" charset="-127"/>
              </a:rPr>
              <a:t>Creating a Socket</a:t>
            </a:r>
            <a:endParaRPr lang="en-US" altLang="ko-KR" dirty="0">
              <a:ea typeface="굴림" panose="020B0503020000020004" pitchFamily="34" charset="-127"/>
            </a:endParaRPr>
          </a:p>
        </p:txBody>
      </p:sp>
      <p:sp>
        <p:nvSpPr>
          <p:cNvPr id="16388" name="Rectangle 3">
            <a:extLst>
              <a:ext uri="{FF2B5EF4-FFF2-40B4-BE49-F238E27FC236}">
                <a16:creationId xmlns:a16="http://schemas.microsoft.com/office/drawing/2014/main" id="{AF1775B3-C7BF-4A13-B924-2045380E6D6C}"/>
              </a:ext>
            </a:extLst>
          </p:cNvPr>
          <p:cNvSpPr>
            <a:spLocks noGrp="1" noChangeArrowheads="1"/>
          </p:cNvSpPr>
          <p:nvPr>
            <p:ph type="body" idx="1"/>
          </p:nvPr>
        </p:nvSpPr>
        <p:spPr/>
        <p:txBody>
          <a:bodyPr/>
          <a:lstStyle/>
          <a:p>
            <a:pPr eaLnBrk="1" hangingPunct="1">
              <a:buFontTx/>
              <a:buNone/>
            </a:pPr>
            <a:r>
              <a:rPr lang="en-US" altLang="ko-KR" dirty="0">
                <a:ea typeface="굴림" panose="020B0503020000020004" pitchFamily="34" charset="-127"/>
              </a:rPr>
              <a:t>int socket(int </a:t>
            </a:r>
            <a:r>
              <a:rPr lang="en-US" altLang="ko-KR" dirty="0">
                <a:solidFill>
                  <a:schemeClr val="accent2"/>
                </a:solidFill>
                <a:ea typeface="굴림" panose="020B0503020000020004" pitchFamily="34" charset="-127"/>
              </a:rPr>
              <a:t>family</a:t>
            </a:r>
            <a:r>
              <a:rPr lang="en-US" altLang="ko-KR" dirty="0">
                <a:ea typeface="굴림" panose="020B0503020000020004" pitchFamily="34" charset="-127"/>
              </a:rPr>
              <a:t>, int </a:t>
            </a:r>
            <a:r>
              <a:rPr lang="en-US" altLang="ko-KR" dirty="0">
                <a:solidFill>
                  <a:schemeClr val="accent2"/>
                </a:solidFill>
                <a:ea typeface="굴림" panose="020B0503020000020004" pitchFamily="34" charset="-127"/>
              </a:rPr>
              <a:t>service</a:t>
            </a:r>
            <a:r>
              <a:rPr lang="en-US" altLang="ko-KR" dirty="0">
                <a:ea typeface="굴림" panose="020B0503020000020004" pitchFamily="34" charset="-127"/>
              </a:rPr>
              <a:t>, int </a:t>
            </a:r>
            <a:r>
              <a:rPr lang="en-US" altLang="ko-KR" dirty="0">
                <a:solidFill>
                  <a:schemeClr val="accent2"/>
                </a:solidFill>
                <a:ea typeface="굴림" panose="020B0503020000020004" pitchFamily="34" charset="-127"/>
              </a:rPr>
              <a:t>protocol</a:t>
            </a:r>
            <a:r>
              <a:rPr lang="en-US" altLang="ko-KR" dirty="0">
                <a:ea typeface="굴림" panose="020B0503020000020004" pitchFamily="34" charset="-127"/>
              </a:rPr>
              <a:t>)</a:t>
            </a:r>
          </a:p>
          <a:p>
            <a:pPr eaLnBrk="1" hangingPunct="1"/>
            <a:r>
              <a:rPr lang="en-US" altLang="ko-KR" dirty="0">
                <a:solidFill>
                  <a:schemeClr val="accent2"/>
                </a:solidFill>
                <a:ea typeface="굴림" panose="020B0503020000020004" pitchFamily="34" charset="-127"/>
              </a:rPr>
              <a:t>family</a:t>
            </a:r>
            <a:r>
              <a:rPr lang="en-US" altLang="ko-KR" dirty="0">
                <a:ea typeface="굴림" panose="020B0503020000020004" pitchFamily="34" charset="-127"/>
              </a:rPr>
              <a:t>: symbolic name for protocol family</a:t>
            </a:r>
          </a:p>
          <a:p>
            <a:pPr lvl="1" eaLnBrk="1" hangingPunct="1"/>
            <a:r>
              <a:rPr lang="en-US" altLang="ko-KR" dirty="0">
                <a:ea typeface="굴림" panose="020B0503020000020004" pitchFamily="34" charset="-127"/>
              </a:rPr>
              <a:t>AF_INET, AF_UNIX</a:t>
            </a:r>
          </a:p>
          <a:p>
            <a:pPr eaLnBrk="1" hangingPunct="1"/>
            <a:r>
              <a:rPr lang="en-US" altLang="ko-KR" dirty="0">
                <a:solidFill>
                  <a:schemeClr val="accent2"/>
                </a:solidFill>
                <a:ea typeface="굴림" panose="020B0503020000020004" pitchFamily="34" charset="-127"/>
              </a:rPr>
              <a:t>type</a:t>
            </a:r>
            <a:r>
              <a:rPr lang="en-US" altLang="ko-KR" dirty="0">
                <a:ea typeface="굴림" panose="020B0503020000020004" pitchFamily="34" charset="-127"/>
              </a:rPr>
              <a:t>: symbolic name for type of service</a:t>
            </a:r>
          </a:p>
          <a:p>
            <a:pPr lvl="1" eaLnBrk="1" hangingPunct="1"/>
            <a:r>
              <a:rPr lang="en-US" altLang="ko-KR" dirty="0">
                <a:ea typeface="굴림" panose="020B0503020000020004" pitchFamily="34" charset="-127"/>
              </a:rPr>
              <a:t>SOCK_STREAM, SOCK_DGRAM, SOCK_RAW</a:t>
            </a:r>
          </a:p>
          <a:p>
            <a:pPr eaLnBrk="1" hangingPunct="1"/>
            <a:r>
              <a:rPr lang="en-US" altLang="ko-KR" dirty="0">
                <a:solidFill>
                  <a:schemeClr val="accent2"/>
                </a:solidFill>
                <a:ea typeface="굴림" panose="020B0503020000020004" pitchFamily="34" charset="-127"/>
              </a:rPr>
              <a:t>protocol</a:t>
            </a:r>
            <a:r>
              <a:rPr lang="en-US" altLang="ko-KR" dirty="0">
                <a:ea typeface="굴림" panose="020B0503020000020004" pitchFamily="34" charset="-127"/>
              </a:rPr>
              <a:t>: further info in case of raw sockets</a:t>
            </a:r>
          </a:p>
          <a:p>
            <a:pPr lvl="1" eaLnBrk="1" hangingPunct="1"/>
            <a:r>
              <a:rPr lang="en-US" altLang="ko-KR" dirty="0">
                <a:ea typeface="굴림" panose="020B0503020000020004" pitchFamily="34" charset="-127"/>
              </a:rPr>
              <a:t>typically set to 0</a:t>
            </a:r>
          </a:p>
          <a:p>
            <a:pPr eaLnBrk="1" hangingPunct="1">
              <a:buFontTx/>
              <a:buNone/>
            </a:pPr>
            <a:endParaRPr lang="en-US" altLang="ko-KR" dirty="0">
              <a:ea typeface="굴림" panose="020B0503020000020004" pitchFamily="34" charset="-127"/>
            </a:endParaRPr>
          </a:p>
          <a:p>
            <a:pPr eaLnBrk="1" hangingPunct="1">
              <a:buFontTx/>
              <a:buNone/>
            </a:pPr>
            <a:r>
              <a:rPr lang="en-US" altLang="ko-KR" dirty="0">
                <a:ea typeface="굴림" panose="020B0503020000020004" pitchFamily="34" charset="-127"/>
              </a:rPr>
              <a:t>Returns </a:t>
            </a:r>
            <a:r>
              <a:rPr lang="en-US" altLang="ko-KR" dirty="0">
                <a:solidFill>
                  <a:srgbClr val="FF0000"/>
                </a:solidFill>
                <a:ea typeface="굴림" panose="020B0503020000020004" pitchFamily="34" charset="-127"/>
              </a:rPr>
              <a:t>socket descriptor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2EA214AA-82BF-4915-BEB6-80957CF4F3E1}"/>
              </a:ext>
            </a:extLst>
          </p:cNvPr>
          <p:cNvSpPr>
            <a:spLocks noGrp="1" noChangeArrowheads="1"/>
          </p:cNvSpPr>
          <p:nvPr>
            <p:ph type="title"/>
          </p:nvPr>
        </p:nvSpPr>
        <p:spPr/>
        <p:txBody>
          <a:bodyPr/>
          <a:lstStyle/>
          <a:p>
            <a:pPr eaLnBrk="1" hangingPunct="1"/>
            <a:r>
              <a:rPr lang="en-US" altLang="ko-KR">
                <a:ea typeface="굴림" panose="020B0503020000020004" pitchFamily="34" charset="-127"/>
              </a:rPr>
              <a:t>Binding Socket with an Address</a:t>
            </a:r>
          </a:p>
        </p:txBody>
      </p:sp>
      <p:sp>
        <p:nvSpPr>
          <p:cNvPr id="18436" name="Rectangle 3">
            <a:extLst>
              <a:ext uri="{FF2B5EF4-FFF2-40B4-BE49-F238E27FC236}">
                <a16:creationId xmlns:a16="http://schemas.microsoft.com/office/drawing/2014/main" id="{BCC2CBFA-A890-485D-9A1B-DCD8843D9393}"/>
              </a:ext>
            </a:extLst>
          </p:cNvPr>
          <p:cNvSpPr>
            <a:spLocks noGrp="1" noChangeArrowheads="1"/>
          </p:cNvSpPr>
          <p:nvPr>
            <p:ph type="body" idx="1"/>
          </p:nvPr>
        </p:nvSpPr>
        <p:spPr/>
        <p:txBody>
          <a:bodyPr/>
          <a:lstStyle/>
          <a:p>
            <a:pPr eaLnBrk="1" hangingPunct="1">
              <a:buFontTx/>
              <a:buNone/>
            </a:pPr>
            <a:r>
              <a:rPr lang="en-US" altLang="ko-KR" dirty="0">
                <a:ea typeface="굴림" panose="020B0503020000020004" pitchFamily="34" charset="-127"/>
              </a:rPr>
              <a:t>int bind(int </a:t>
            </a:r>
            <a:r>
              <a:rPr lang="en-US" altLang="ko-KR" dirty="0" err="1">
                <a:solidFill>
                  <a:schemeClr val="accent2"/>
                </a:solidFill>
                <a:ea typeface="굴림" panose="020B0503020000020004" pitchFamily="34" charset="-127"/>
              </a:rPr>
              <a:t>sd</a:t>
            </a:r>
            <a:r>
              <a:rPr lang="en-US" altLang="ko-KR" dirty="0">
                <a:ea typeface="굴림" panose="020B0503020000020004" pitchFamily="34" charset="-127"/>
              </a:rPr>
              <a:t>, struct </a:t>
            </a:r>
            <a:r>
              <a:rPr lang="en-US" altLang="ko-KR" dirty="0" err="1">
                <a:ea typeface="굴림" panose="020B0503020000020004" pitchFamily="34" charset="-127"/>
              </a:rPr>
              <a:t>sockaddr</a:t>
            </a:r>
            <a:r>
              <a:rPr lang="en-US" altLang="ko-KR" dirty="0">
                <a:ea typeface="굴림" panose="020B0503020000020004" pitchFamily="34" charset="-127"/>
              </a:rPr>
              <a:t> *</a:t>
            </a:r>
            <a:r>
              <a:rPr lang="en-US" altLang="ko-KR" dirty="0" err="1">
                <a:solidFill>
                  <a:schemeClr val="accent2"/>
                </a:solidFill>
                <a:ea typeface="굴림" panose="020B0503020000020004" pitchFamily="34" charset="-127"/>
              </a:rPr>
              <a:t>addr</a:t>
            </a:r>
            <a:r>
              <a:rPr lang="en-US" altLang="ko-KR" dirty="0">
                <a:ea typeface="굴림" panose="020B0503020000020004" pitchFamily="34" charset="-127"/>
              </a:rPr>
              <a:t>, int </a:t>
            </a:r>
            <a:r>
              <a:rPr lang="en-US" altLang="ko-KR" dirty="0" err="1">
                <a:solidFill>
                  <a:schemeClr val="accent2"/>
                </a:solidFill>
                <a:ea typeface="굴림" panose="020B0503020000020004" pitchFamily="34" charset="-127"/>
              </a:rPr>
              <a:t>len</a:t>
            </a:r>
            <a:r>
              <a:rPr lang="en-US" altLang="ko-KR" dirty="0">
                <a:ea typeface="굴림" panose="020B0503020000020004" pitchFamily="34" charset="-127"/>
              </a:rPr>
              <a:t>)</a:t>
            </a:r>
          </a:p>
          <a:p>
            <a:pPr eaLnBrk="1" hangingPunct="1"/>
            <a:r>
              <a:rPr lang="en-US" altLang="ko-KR" dirty="0" err="1">
                <a:solidFill>
                  <a:schemeClr val="accent2"/>
                </a:solidFill>
                <a:ea typeface="굴림" panose="020B0503020000020004" pitchFamily="34" charset="-127"/>
              </a:rPr>
              <a:t>sd</a:t>
            </a:r>
            <a:r>
              <a:rPr lang="en-US" altLang="ko-KR" dirty="0">
                <a:ea typeface="굴림" panose="020B0503020000020004" pitchFamily="34" charset="-127"/>
              </a:rPr>
              <a:t>: socket descriptor returned by socket()</a:t>
            </a:r>
          </a:p>
          <a:p>
            <a:pPr eaLnBrk="1" hangingPunct="1"/>
            <a:r>
              <a:rPr lang="en-US" altLang="ko-KR" dirty="0" err="1">
                <a:solidFill>
                  <a:schemeClr val="accent2"/>
                </a:solidFill>
                <a:ea typeface="굴림" panose="020B0503020000020004" pitchFamily="34" charset="-127"/>
              </a:rPr>
              <a:t>addr</a:t>
            </a:r>
            <a:r>
              <a:rPr lang="en-US" altLang="ko-KR" dirty="0">
                <a:ea typeface="굴림" panose="020B0503020000020004" pitchFamily="34" charset="-127"/>
              </a:rPr>
              <a:t>: pointer to </a:t>
            </a:r>
            <a:r>
              <a:rPr lang="en-US" altLang="ko-KR" dirty="0" err="1">
                <a:ea typeface="굴림" panose="020B0503020000020004" pitchFamily="34" charset="-127"/>
              </a:rPr>
              <a:t>sockaddr</a:t>
            </a:r>
            <a:r>
              <a:rPr lang="en-US" altLang="ko-KR" dirty="0">
                <a:ea typeface="굴림" panose="020B0503020000020004" pitchFamily="34" charset="-127"/>
              </a:rPr>
              <a:t> structure containing address to be bound to socket</a:t>
            </a:r>
          </a:p>
          <a:p>
            <a:pPr eaLnBrk="1" hangingPunct="1"/>
            <a:r>
              <a:rPr lang="en-US" altLang="ko-KR" dirty="0" err="1">
                <a:solidFill>
                  <a:schemeClr val="accent2"/>
                </a:solidFill>
                <a:ea typeface="굴림" panose="020B0503020000020004" pitchFamily="34" charset="-127"/>
              </a:rPr>
              <a:t>len</a:t>
            </a:r>
            <a:r>
              <a:rPr lang="en-US" altLang="ko-KR" dirty="0">
                <a:ea typeface="굴림" panose="020B0503020000020004" pitchFamily="34" charset="-127"/>
              </a:rPr>
              <a:t>: length of address structure</a:t>
            </a:r>
          </a:p>
          <a:p>
            <a:pPr eaLnBrk="1" hangingPunct="1"/>
            <a:endParaRPr lang="en-US" altLang="ko-KR" dirty="0">
              <a:ea typeface="굴림" panose="020B0503020000020004" pitchFamily="34" charset="-127"/>
            </a:endParaRPr>
          </a:p>
          <a:p>
            <a:pPr eaLnBrk="1" hangingPunct="1">
              <a:buFontTx/>
              <a:buNone/>
            </a:pPr>
            <a:r>
              <a:rPr lang="en-US" altLang="ko-KR" dirty="0">
                <a:ea typeface="굴림" panose="020B0503020000020004" pitchFamily="34" charset="-127"/>
              </a:rPr>
              <a:t>Returns 0 if success, -1 otherwise</a:t>
            </a:r>
          </a:p>
        </p:txBody>
      </p:sp>
    </p:spTree>
    <p:extLst>
      <p:ext uri="{BB962C8B-B14F-4D97-AF65-F5344CB8AC3E}">
        <p14:creationId xmlns:p14="http://schemas.microsoft.com/office/powerpoint/2010/main" val="2380700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BAA38E88-FA18-41C3-825C-1348524AE6F2}"/>
              </a:ext>
            </a:extLst>
          </p:cNvPr>
          <p:cNvSpPr>
            <a:spLocks noGrp="1" noChangeArrowheads="1"/>
          </p:cNvSpPr>
          <p:nvPr>
            <p:ph type="title"/>
          </p:nvPr>
        </p:nvSpPr>
        <p:spPr/>
        <p:txBody>
          <a:bodyPr/>
          <a:lstStyle/>
          <a:p>
            <a:pPr eaLnBrk="1" hangingPunct="1"/>
            <a:r>
              <a:rPr lang="en-US" altLang="ko-KR">
                <a:ea typeface="굴림" panose="020B0503020000020004" pitchFamily="34" charset="-127"/>
              </a:rPr>
              <a:t>Specifying Socket Address</a:t>
            </a:r>
          </a:p>
        </p:txBody>
      </p:sp>
      <p:sp>
        <p:nvSpPr>
          <p:cNvPr id="20484" name="Rectangle 3">
            <a:extLst>
              <a:ext uri="{FF2B5EF4-FFF2-40B4-BE49-F238E27FC236}">
                <a16:creationId xmlns:a16="http://schemas.microsoft.com/office/drawing/2014/main" id="{0625B35B-106A-4C31-A4F7-DAC13D8D91EF}"/>
              </a:ext>
            </a:extLst>
          </p:cNvPr>
          <p:cNvSpPr>
            <a:spLocks noGrp="1" noChangeArrowheads="1"/>
          </p:cNvSpPr>
          <p:nvPr>
            <p:ph type="body" idx="1"/>
          </p:nvPr>
        </p:nvSpPr>
        <p:spPr/>
        <p:txBody>
          <a:bodyPr>
            <a:normAutofit lnSpcReduction="10000"/>
          </a:bodyPr>
          <a:lstStyle/>
          <a:p>
            <a:pPr eaLnBrk="1" hangingPunct="1">
              <a:lnSpc>
                <a:spcPct val="90000"/>
              </a:lnSpc>
              <a:buFontTx/>
              <a:buNone/>
            </a:pPr>
            <a:r>
              <a:rPr lang="en-US" altLang="ko-KR" sz="2400" dirty="0">
                <a:ea typeface="굴림" panose="020B0503020000020004" pitchFamily="34" charset="-127"/>
              </a:rPr>
              <a:t>struct </a:t>
            </a:r>
            <a:r>
              <a:rPr lang="en-US" altLang="ko-KR" sz="2400" dirty="0" err="1">
                <a:ea typeface="굴림" panose="020B0503020000020004" pitchFamily="34" charset="-127"/>
              </a:rPr>
              <a:t>sockaddr_in</a:t>
            </a:r>
            <a:r>
              <a:rPr lang="en-US" altLang="ko-KR" sz="2400" dirty="0">
                <a:ea typeface="굴림" panose="020B0503020000020004" pitchFamily="34" charset="-127"/>
              </a:rPr>
              <a:t> {</a:t>
            </a:r>
          </a:p>
          <a:p>
            <a:pPr eaLnBrk="1" hangingPunct="1">
              <a:lnSpc>
                <a:spcPct val="90000"/>
              </a:lnSpc>
              <a:buFontTx/>
              <a:buNone/>
            </a:pPr>
            <a:r>
              <a:rPr lang="en-US" altLang="ko-KR" sz="2400" dirty="0">
                <a:ea typeface="굴림" panose="020B0503020000020004" pitchFamily="34" charset="-127"/>
              </a:rPr>
              <a:t>	short 		</a:t>
            </a:r>
            <a:r>
              <a:rPr lang="en-US" altLang="ko-KR" sz="2400" dirty="0" err="1">
                <a:solidFill>
                  <a:schemeClr val="accent2"/>
                </a:solidFill>
                <a:ea typeface="굴림" panose="020B0503020000020004" pitchFamily="34" charset="-127"/>
              </a:rPr>
              <a:t>sin_family</a:t>
            </a:r>
            <a:r>
              <a:rPr lang="en-US" altLang="ko-KR" sz="2400" dirty="0">
                <a:ea typeface="굴림" panose="020B0503020000020004" pitchFamily="34" charset="-127"/>
              </a:rPr>
              <a:t>;	/* set to AF_INET */</a:t>
            </a:r>
          </a:p>
          <a:p>
            <a:pPr eaLnBrk="1" hangingPunct="1">
              <a:lnSpc>
                <a:spcPct val="90000"/>
              </a:lnSpc>
              <a:buFontTx/>
              <a:buNone/>
            </a:pPr>
            <a:r>
              <a:rPr lang="en-US" altLang="ko-KR" sz="2400" dirty="0">
                <a:ea typeface="굴림" panose="020B0503020000020004" pitchFamily="34" charset="-127"/>
              </a:rPr>
              <a:t>	</a:t>
            </a:r>
            <a:r>
              <a:rPr lang="en-US" altLang="ko-KR" sz="2400" dirty="0" err="1">
                <a:ea typeface="굴림" panose="020B0503020000020004" pitchFamily="34" charset="-127"/>
              </a:rPr>
              <a:t>u_short</a:t>
            </a:r>
            <a:r>
              <a:rPr lang="en-US" altLang="ko-KR" sz="2400" dirty="0">
                <a:ea typeface="굴림" panose="020B0503020000020004" pitchFamily="34" charset="-127"/>
              </a:rPr>
              <a:t>		</a:t>
            </a:r>
            <a:r>
              <a:rPr lang="en-US" altLang="ko-KR" sz="2400" dirty="0" err="1">
                <a:solidFill>
                  <a:schemeClr val="accent2"/>
                </a:solidFill>
                <a:ea typeface="굴림" panose="020B0503020000020004" pitchFamily="34" charset="-127"/>
              </a:rPr>
              <a:t>sin_port</a:t>
            </a:r>
            <a:r>
              <a:rPr lang="en-US" altLang="ko-KR" sz="2400" dirty="0">
                <a:ea typeface="굴림" panose="020B0503020000020004" pitchFamily="34" charset="-127"/>
              </a:rPr>
              <a:t>;	/* 16 bit port number */</a:t>
            </a:r>
          </a:p>
          <a:p>
            <a:pPr eaLnBrk="1" hangingPunct="1">
              <a:lnSpc>
                <a:spcPct val="90000"/>
              </a:lnSpc>
              <a:buFontTx/>
              <a:buNone/>
            </a:pPr>
            <a:r>
              <a:rPr lang="en-US" altLang="ko-KR" sz="2400" dirty="0">
                <a:ea typeface="굴림" panose="020B0503020000020004" pitchFamily="34" charset="-127"/>
              </a:rPr>
              <a:t>	struct </a:t>
            </a:r>
            <a:r>
              <a:rPr lang="en-US" altLang="ko-KR" sz="2400" dirty="0" err="1">
                <a:ea typeface="굴림" panose="020B0503020000020004" pitchFamily="34" charset="-127"/>
              </a:rPr>
              <a:t>in_addr</a:t>
            </a:r>
            <a:r>
              <a:rPr lang="en-US" altLang="ko-KR" sz="2400" dirty="0">
                <a:ea typeface="굴림" panose="020B0503020000020004" pitchFamily="34" charset="-127"/>
              </a:rPr>
              <a:t> 	</a:t>
            </a:r>
            <a:r>
              <a:rPr lang="en-US" altLang="ko-KR" sz="2400" dirty="0" err="1">
                <a:solidFill>
                  <a:schemeClr val="accent2"/>
                </a:solidFill>
                <a:ea typeface="굴림" panose="020B0503020000020004" pitchFamily="34" charset="-127"/>
              </a:rPr>
              <a:t>sin_addr</a:t>
            </a:r>
            <a:r>
              <a:rPr lang="en-US" altLang="ko-KR" sz="2400" dirty="0">
                <a:ea typeface="굴림" panose="020B0503020000020004" pitchFamily="34" charset="-127"/>
              </a:rPr>
              <a:t>;	/* 32 bit host address */</a:t>
            </a:r>
          </a:p>
          <a:p>
            <a:pPr eaLnBrk="1" hangingPunct="1">
              <a:lnSpc>
                <a:spcPct val="90000"/>
              </a:lnSpc>
              <a:buFontTx/>
              <a:buNone/>
            </a:pPr>
            <a:r>
              <a:rPr lang="en-US" altLang="ko-KR" sz="2400" dirty="0">
                <a:ea typeface="굴림" panose="020B0503020000020004" pitchFamily="34" charset="-127"/>
              </a:rPr>
              <a:t>	char			</a:t>
            </a:r>
            <a:r>
              <a:rPr lang="en-US" altLang="ko-KR" sz="2400" dirty="0" err="1">
                <a:ea typeface="굴림" panose="020B0503020000020004" pitchFamily="34" charset="-127"/>
              </a:rPr>
              <a:t>sin_zero</a:t>
            </a:r>
            <a:r>
              <a:rPr lang="en-US" altLang="ko-KR" sz="2400" dirty="0">
                <a:ea typeface="굴림" panose="020B0503020000020004" pitchFamily="34" charset="-127"/>
              </a:rPr>
              <a:t>[8];	/* not used */</a:t>
            </a:r>
          </a:p>
          <a:p>
            <a:pPr eaLnBrk="1" hangingPunct="1">
              <a:lnSpc>
                <a:spcPct val="90000"/>
              </a:lnSpc>
              <a:buFontTx/>
              <a:buNone/>
            </a:pPr>
            <a:r>
              <a:rPr lang="en-US" altLang="ko-KR" sz="2400" dirty="0">
                <a:ea typeface="굴림" panose="020B0503020000020004" pitchFamily="34" charset="-127"/>
              </a:rPr>
              <a:t>};</a:t>
            </a:r>
          </a:p>
          <a:p>
            <a:pPr eaLnBrk="1" hangingPunct="1">
              <a:lnSpc>
                <a:spcPct val="90000"/>
              </a:lnSpc>
              <a:buFontTx/>
              <a:buNone/>
            </a:pPr>
            <a:endParaRPr lang="en-US" altLang="ko-KR" sz="2400" dirty="0">
              <a:ea typeface="굴림" panose="020B0503020000020004" pitchFamily="34" charset="-127"/>
            </a:endParaRPr>
          </a:p>
          <a:p>
            <a:pPr eaLnBrk="1" hangingPunct="1">
              <a:lnSpc>
                <a:spcPct val="90000"/>
              </a:lnSpc>
              <a:buFontTx/>
              <a:buNone/>
            </a:pPr>
            <a:r>
              <a:rPr lang="en-US" altLang="ko-KR" sz="2400" dirty="0">
                <a:ea typeface="굴림" panose="020B0503020000020004" pitchFamily="34" charset="-127"/>
              </a:rPr>
              <a:t>struct </a:t>
            </a:r>
            <a:r>
              <a:rPr lang="en-US" altLang="ko-KR" sz="2400" dirty="0" err="1">
                <a:ea typeface="굴림" panose="020B0503020000020004" pitchFamily="34" charset="-127"/>
              </a:rPr>
              <a:t>in_addr</a:t>
            </a:r>
            <a:r>
              <a:rPr lang="en-US" altLang="ko-KR" sz="2400" dirty="0">
                <a:ea typeface="굴림" panose="020B0503020000020004" pitchFamily="34" charset="-127"/>
              </a:rPr>
              <a:t> {</a:t>
            </a:r>
          </a:p>
          <a:p>
            <a:pPr eaLnBrk="1" hangingPunct="1">
              <a:lnSpc>
                <a:spcPct val="90000"/>
              </a:lnSpc>
              <a:buFontTx/>
              <a:buNone/>
            </a:pPr>
            <a:r>
              <a:rPr lang="en-US" altLang="ko-KR" sz="2400" dirty="0">
                <a:ea typeface="굴림" panose="020B0503020000020004" pitchFamily="34" charset="-127"/>
              </a:rPr>
              <a:t>	</a:t>
            </a:r>
            <a:r>
              <a:rPr lang="en-US" altLang="ko-KR" sz="2400" dirty="0" err="1">
                <a:ea typeface="굴림" panose="020B0503020000020004" pitchFamily="34" charset="-127"/>
              </a:rPr>
              <a:t>u_long</a:t>
            </a:r>
            <a:r>
              <a:rPr lang="en-US" altLang="ko-KR" sz="2400" dirty="0">
                <a:ea typeface="굴림" panose="020B0503020000020004" pitchFamily="34" charset="-127"/>
              </a:rPr>
              <a:t>		</a:t>
            </a:r>
            <a:r>
              <a:rPr lang="en-US" altLang="ko-KR" sz="2400" dirty="0" err="1">
                <a:solidFill>
                  <a:schemeClr val="accent2"/>
                </a:solidFill>
                <a:ea typeface="굴림" panose="020B0503020000020004" pitchFamily="34" charset="-127"/>
              </a:rPr>
              <a:t>s_addr</a:t>
            </a:r>
            <a:r>
              <a:rPr lang="en-US" altLang="ko-KR" sz="2400" dirty="0">
                <a:ea typeface="굴림" panose="020B0503020000020004" pitchFamily="34" charset="-127"/>
              </a:rPr>
              <a:t>;		/* 32 bit host address */</a:t>
            </a:r>
          </a:p>
          <a:p>
            <a:pPr eaLnBrk="1" hangingPunct="1">
              <a:lnSpc>
                <a:spcPct val="90000"/>
              </a:lnSpc>
              <a:buFontTx/>
              <a:buNone/>
            </a:pPr>
            <a:r>
              <a:rPr lang="en-US" altLang="ko-KR" sz="2400" dirty="0">
                <a:ea typeface="굴림" panose="020B0503020000020004" pitchFamily="34" charset="-127"/>
              </a:rPr>
              <a:t>};</a:t>
            </a:r>
          </a:p>
        </p:txBody>
      </p:sp>
    </p:spTree>
    <p:extLst>
      <p:ext uri="{BB962C8B-B14F-4D97-AF65-F5344CB8AC3E}">
        <p14:creationId xmlns:p14="http://schemas.microsoft.com/office/powerpoint/2010/main" val="383713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F3A899CD-F46B-403D-9BA5-498327C39338}"/>
              </a:ext>
            </a:extLst>
          </p:cNvPr>
          <p:cNvSpPr>
            <a:spLocks noGrp="1" noChangeArrowheads="1"/>
          </p:cNvSpPr>
          <p:nvPr>
            <p:ph type="title"/>
          </p:nvPr>
        </p:nvSpPr>
        <p:spPr/>
        <p:txBody>
          <a:bodyPr/>
          <a:lstStyle/>
          <a:p>
            <a:pPr eaLnBrk="1" hangingPunct="1"/>
            <a:r>
              <a:rPr lang="en-US" altLang="ko-KR" dirty="0">
                <a:ea typeface="굴림" panose="020B0503020000020004" pitchFamily="34" charset="-127"/>
              </a:rPr>
              <a:t>Bind Example</a:t>
            </a:r>
          </a:p>
        </p:txBody>
      </p:sp>
      <p:sp>
        <p:nvSpPr>
          <p:cNvPr id="21508" name="Text Box 3">
            <a:extLst>
              <a:ext uri="{FF2B5EF4-FFF2-40B4-BE49-F238E27FC236}">
                <a16:creationId xmlns:a16="http://schemas.microsoft.com/office/drawing/2014/main" id="{A8F4D8C2-1447-49ED-BC10-F1324F2FCD7F}"/>
              </a:ext>
            </a:extLst>
          </p:cNvPr>
          <p:cNvSpPr txBox="1">
            <a:spLocks noChangeArrowheads="1"/>
          </p:cNvSpPr>
          <p:nvPr/>
        </p:nvSpPr>
        <p:spPr bwMode="auto">
          <a:xfrm>
            <a:off x="2459038" y="2108201"/>
            <a:ext cx="7063152" cy="356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ko-KR" sz="2400" dirty="0">
                <a:ea typeface="굴림" panose="020B0503020000020004" pitchFamily="34" charset="-127"/>
              </a:rPr>
              <a:t>int </a:t>
            </a:r>
            <a:r>
              <a:rPr lang="en-US" altLang="ko-KR" sz="2400" dirty="0" err="1">
                <a:solidFill>
                  <a:schemeClr val="accent2"/>
                </a:solidFill>
                <a:ea typeface="굴림" panose="020B0503020000020004" pitchFamily="34" charset="-127"/>
              </a:rPr>
              <a:t>sd</a:t>
            </a:r>
            <a:r>
              <a:rPr lang="en-US" altLang="ko-KR" sz="2400" dirty="0">
                <a:ea typeface="굴림" panose="020B0503020000020004" pitchFamily="34" charset="-127"/>
              </a:rPr>
              <a:t>;</a:t>
            </a:r>
            <a:br>
              <a:rPr lang="en-US" altLang="ko-KR" sz="2400" dirty="0">
                <a:ea typeface="굴림" panose="020B0503020000020004" pitchFamily="34" charset="-127"/>
              </a:rPr>
            </a:br>
            <a:r>
              <a:rPr lang="en-US" altLang="ko-KR" sz="2400" dirty="0">
                <a:ea typeface="굴림" panose="020B0503020000020004" pitchFamily="34" charset="-127"/>
              </a:rPr>
              <a:t>struct </a:t>
            </a:r>
            <a:r>
              <a:rPr lang="en-US" altLang="ko-KR" sz="2400" dirty="0" err="1">
                <a:ea typeface="굴림" panose="020B0503020000020004" pitchFamily="34" charset="-127"/>
              </a:rPr>
              <a:t>sockaddr_in</a:t>
            </a:r>
            <a:r>
              <a:rPr lang="en-US" altLang="ko-KR" sz="2400" dirty="0">
                <a:ea typeface="굴림" panose="020B0503020000020004" pitchFamily="34" charset="-127"/>
              </a:rPr>
              <a:t> </a:t>
            </a:r>
            <a:r>
              <a:rPr lang="en-US" altLang="ko-KR" sz="2400" dirty="0">
                <a:solidFill>
                  <a:schemeClr val="accent2"/>
                </a:solidFill>
                <a:ea typeface="굴림" panose="020B0503020000020004" pitchFamily="34" charset="-127"/>
              </a:rPr>
              <a:t>ma</a:t>
            </a:r>
            <a:r>
              <a:rPr lang="en-US" altLang="ko-KR" sz="2400" dirty="0">
                <a:ea typeface="굴림" panose="020B0503020000020004" pitchFamily="34" charset="-127"/>
              </a:rPr>
              <a:t>;</a:t>
            </a:r>
          </a:p>
          <a:p>
            <a:pPr eaLnBrk="1" hangingPunct="1">
              <a:buFontTx/>
              <a:buNone/>
            </a:pPr>
            <a:r>
              <a:rPr lang="en-US" altLang="ko-KR" sz="2400" dirty="0" err="1">
                <a:solidFill>
                  <a:schemeClr val="accent2"/>
                </a:solidFill>
                <a:ea typeface="굴림" panose="020B0503020000020004" pitchFamily="34" charset="-127"/>
              </a:rPr>
              <a:t>sd</a:t>
            </a:r>
            <a:r>
              <a:rPr lang="en-US" altLang="ko-KR" sz="2400" dirty="0">
                <a:ea typeface="굴림" panose="020B0503020000020004" pitchFamily="34" charset="-127"/>
              </a:rPr>
              <a:t> = </a:t>
            </a:r>
            <a:r>
              <a:rPr lang="en-US" altLang="ko-KR" sz="2400" dirty="0">
                <a:solidFill>
                  <a:schemeClr val="accent1"/>
                </a:solidFill>
                <a:ea typeface="굴림" panose="020B0503020000020004" pitchFamily="34" charset="-127"/>
              </a:rPr>
              <a:t>socket</a:t>
            </a:r>
            <a:r>
              <a:rPr lang="en-US" altLang="ko-KR" sz="2400" dirty="0">
                <a:ea typeface="굴림" panose="020B0503020000020004" pitchFamily="34" charset="-127"/>
              </a:rPr>
              <a:t>(AF_INET, SOCK_STREAM, 0);</a:t>
            </a:r>
            <a:br>
              <a:rPr lang="en-US" altLang="ko-KR" sz="2400" dirty="0">
                <a:ea typeface="굴림" panose="020B0503020000020004" pitchFamily="34" charset="-127"/>
              </a:rPr>
            </a:br>
            <a:endParaRPr lang="en-US" altLang="ko-KR" sz="2400" dirty="0">
              <a:ea typeface="굴림" panose="020B0503020000020004" pitchFamily="34" charset="-127"/>
            </a:endParaRPr>
          </a:p>
          <a:p>
            <a:pPr eaLnBrk="1" hangingPunct="1">
              <a:buFontTx/>
              <a:buNone/>
            </a:pPr>
            <a:r>
              <a:rPr lang="en-US" altLang="ko-KR" sz="2400" dirty="0" err="1">
                <a:ea typeface="굴림" panose="020B0503020000020004" pitchFamily="34" charset="-127"/>
              </a:rPr>
              <a:t>ma.</a:t>
            </a:r>
            <a:r>
              <a:rPr lang="en-US" altLang="ko-KR" sz="2400" dirty="0" err="1">
                <a:solidFill>
                  <a:schemeClr val="accent2"/>
                </a:solidFill>
                <a:ea typeface="굴림" panose="020B0503020000020004" pitchFamily="34" charset="-127"/>
              </a:rPr>
              <a:t>sin_family</a:t>
            </a:r>
            <a:r>
              <a:rPr lang="en-US" altLang="ko-KR" sz="2400" dirty="0">
                <a:ea typeface="굴림" panose="020B0503020000020004" pitchFamily="34" charset="-127"/>
              </a:rPr>
              <a:t> = AF_INET;</a:t>
            </a:r>
            <a:br>
              <a:rPr lang="en-US" altLang="ko-KR" sz="2400" dirty="0">
                <a:ea typeface="굴림" panose="020B0503020000020004" pitchFamily="34" charset="-127"/>
              </a:rPr>
            </a:br>
            <a:r>
              <a:rPr lang="en-US" altLang="ko-KR" sz="2400" dirty="0" err="1">
                <a:ea typeface="굴림" panose="020B0503020000020004" pitchFamily="34" charset="-127"/>
              </a:rPr>
              <a:t>ma.</a:t>
            </a:r>
            <a:r>
              <a:rPr lang="en-US" altLang="ko-KR" sz="2400" dirty="0" err="1">
                <a:solidFill>
                  <a:schemeClr val="accent2"/>
                </a:solidFill>
                <a:ea typeface="굴림" panose="020B0503020000020004" pitchFamily="34" charset="-127"/>
              </a:rPr>
              <a:t>sin_port</a:t>
            </a:r>
            <a:r>
              <a:rPr lang="en-US" altLang="ko-KR" sz="2400" dirty="0">
                <a:ea typeface="굴림" panose="020B0503020000020004" pitchFamily="34" charset="-127"/>
              </a:rPr>
              <a:t> = </a:t>
            </a:r>
            <a:r>
              <a:rPr lang="en-US" altLang="ko-KR" sz="2400" dirty="0" err="1">
                <a:solidFill>
                  <a:srgbClr val="6600CC"/>
                </a:solidFill>
                <a:ea typeface="굴림" panose="020B0503020000020004" pitchFamily="34" charset="-127"/>
              </a:rPr>
              <a:t>htons</a:t>
            </a:r>
            <a:r>
              <a:rPr lang="en-US" altLang="ko-KR" sz="2400" dirty="0">
                <a:ea typeface="굴림" panose="020B0503020000020004" pitchFamily="34" charset="-127"/>
              </a:rPr>
              <a:t>(5100);</a:t>
            </a:r>
            <a:br>
              <a:rPr lang="en-US" altLang="ko-KR" sz="2400" dirty="0">
                <a:ea typeface="굴림" panose="020B0503020000020004" pitchFamily="34" charset="-127"/>
              </a:rPr>
            </a:br>
            <a:r>
              <a:rPr lang="en-US" altLang="ko-KR" sz="2400" dirty="0" err="1">
                <a:ea typeface="굴림" panose="020B0503020000020004" pitchFamily="34" charset="-127"/>
              </a:rPr>
              <a:t>ma.</a:t>
            </a:r>
            <a:r>
              <a:rPr lang="en-US" altLang="ko-KR" sz="2400" dirty="0" err="1">
                <a:solidFill>
                  <a:schemeClr val="accent2"/>
                </a:solidFill>
                <a:ea typeface="굴림" panose="020B0503020000020004" pitchFamily="34" charset="-127"/>
              </a:rPr>
              <a:t>sin_addr.s_addr</a:t>
            </a:r>
            <a:r>
              <a:rPr lang="en-US" altLang="ko-KR" sz="2400" dirty="0">
                <a:ea typeface="굴림" panose="020B0503020000020004" pitchFamily="34" charset="-127"/>
              </a:rPr>
              <a:t> = </a:t>
            </a:r>
            <a:r>
              <a:rPr lang="en-US" altLang="ko-KR" sz="2400" dirty="0" err="1">
                <a:solidFill>
                  <a:srgbClr val="6600CC"/>
                </a:solidFill>
                <a:ea typeface="굴림" panose="020B0503020000020004" pitchFamily="34" charset="-127"/>
              </a:rPr>
              <a:t>htonl</a:t>
            </a:r>
            <a:r>
              <a:rPr lang="en-US" altLang="ko-KR" sz="2400" dirty="0">
                <a:ea typeface="굴림" panose="020B0503020000020004" pitchFamily="34" charset="-127"/>
              </a:rPr>
              <a:t>(INADDR_ANY);</a:t>
            </a:r>
            <a:br>
              <a:rPr lang="en-US" altLang="ko-KR" sz="2400" dirty="0">
                <a:ea typeface="굴림" panose="020B0503020000020004" pitchFamily="34" charset="-127"/>
              </a:rPr>
            </a:br>
            <a:r>
              <a:rPr lang="en-US" altLang="ko-KR" sz="2400" dirty="0">
                <a:ea typeface="굴림" panose="020B0503020000020004" pitchFamily="34" charset="-127"/>
              </a:rPr>
              <a:t>if  (</a:t>
            </a:r>
            <a:r>
              <a:rPr lang="en-US" altLang="ko-KR" sz="2400" dirty="0">
                <a:solidFill>
                  <a:schemeClr val="accent1"/>
                </a:solidFill>
                <a:ea typeface="굴림" panose="020B0503020000020004" pitchFamily="34" charset="-127"/>
              </a:rPr>
              <a:t>bind</a:t>
            </a:r>
            <a:r>
              <a:rPr lang="en-US" altLang="ko-KR" sz="2400" dirty="0">
                <a:ea typeface="굴림" panose="020B0503020000020004" pitchFamily="34" charset="-127"/>
              </a:rPr>
              <a:t>(</a:t>
            </a:r>
            <a:r>
              <a:rPr lang="en-US" altLang="ko-KR" sz="2400" dirty="0" err="1">
                <a:solidFill>
                  <a:schemeClr val="accent2"/>
                </a:solidFill>
                <a:ea typeface="굴림" panose="020B0503020000020004" pitchFamily="34" charset="-127"/>
              </a:rPr>
              <a:t>sd</a:t>
            </a:r>
            <a:r>
              <a:rPr lang="en-US" altLang="ko-KR" sz="2400" dirty="0">
                <a:ea typeface="굴림" panose="020B0503020000020004" pitchFamily="34" charset="-127"/>
              </a:rPr>
              <a:t>, (struct </a:t>
            </a:r>
            <a:r>
              <a:rPr lang="en-US" altLang="ko-KR" sz="2400" dirty="0" err="1">
                <a:ea typeface="굴림" panose="020B0503020000020004" pitchFamily="34" charset="-127"/>
              </a:rPr>
              <a:t>sockaddr</a:t>
            </a:r>
            <a:r>
              <a:rPr lang="en-US" altLang="ko-KR" sz="2400" dirty="0">
                <a:ea typeface="굴림" panose="020B0503020000020004" pitchFamily="34" charset="-127"/>
              </a:rPr>
              <a:t> *) &amp;</a:t>
            </a:r>
            <a:r>
              <a:rPr lang="en-US" altLang="ko-KR" sz="2400" dirty="0">
                <a:solidFill>
                  <a:schemeClr val="accent2"/>
                </a:solidFill>
                <a:ea typeface="굴림" panose="020B0503020000020004" pitchFamily="34" charset="-127"/>
              </a:rPr>
              <a:t>ma</a:t>
            </a:r>
            <a:r>
              <a:rPr lang="en-US" altLang="ko-KR" sz="2400" dirty="0">
                <a:ea typeface="굴림" panose="020B0503020000020004" pitchFamily="34" charset="-127"/>
              </a:rPr>
              <a:t>, </a:t>
            </a:r>
            <a:r>
              <a:rPr lang="en-US" altLang="ko-KR" sz="2400" dirty="0" err="1">
                <a:ea typeface="굴림" panose="020B0503020000020004" pitchFamily="34" charset="-127"/>
              </a:rPr>
              <a:t>sizeof</a:t>
            </a:r>
            <a:r>
              <a:rPr lang="en-US" altLang="ko-KR" sz="2400" dirty="0">
                <a:ea typeface="굴림" panose="020B0503020000020004" pitchFamily="34" charset="-127"/>
              </a:rPr>
              <a:t>(</a:t>
            </a:r>
            <a:r>
              <a:rPr lang="en-US" altLang="ko-KR" sz="2400" dirty="0">
                <a:solidFill>
                  <a:schemeClr val="accent2"/>
                </a:solidFill>
                <a:ea typeface="굴림" panose="020B0503020000020004" pitchFamily="34" charset="-127"/>
              </a:rPr>
              <a:t>ma</a:t>
            </a:r>
            <a:r>
              <a:rPr lang="en-US" altLang="ko-KR" sz="2400" dirty="0">
                <a:ea typeface="굴림" panose="020B0503020000020004" pitchFamily="34" charset="-127"/>
              </a:rPr>
              <a:t>)) != -1)</a:t>
            </a:r>
            <a:br>
              <a:rPr lang="en-US" altLang="ko-KR" sz="2400" dirty="0">
                <a:ea typeface="굴림" panose="020B0503020000020004" pitchFamily="34" charset="-127"/>
              </a:rPr>
            </a:br>
            <a:r>
              <a:rPr lang="en-US" altLang="ko-KR" sz="2400" dirty="0">
                <a:ea typeface="굴림" panose="020B0503020000020004" pitchFamily="34" charset="-127"/>
              </a:rPr>
              <a:t>	…</a:t>
            </a:r>
            <a:endParaRPr lang="en-US" altLang="ko-KR" sz="2000" dirty="0">
              <a:ea typeface="굴림" panose="020B0503020000020004" pitchFamily="34" charset="-127"/>
            </a:endParaRPr>
          </a:p>
        </p:txBody>
      </p:sp>
    </p:spTree>
    <p:extLst>
      <p:ext uri="{BB962C8B-B14F-4D97-AF65-F5344CB8AC3E}">
        <p14:creationId xmlns:p14="http://schemas.microsoft.com/office/powerpoint/2010/main" val="1468036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282BA154-FC33-45BD-BC7C-F80B2A3D0F43}"/>
              </a:ext>
            </a:extLst>
          </p:cNvPr>
          <p:cNvSpPr>
            <a:spLocks noGrp="1" noChangeArrowheads="1"/>
          </p:cNvSpPr>
          <p:nvPr>
            <p:ph type="title"/>
          </p:nvPr>
        </p:nvSpPr>
        <p:spPr/>
        <p:txBody>
          <a:bodyPr/>
          <a:lstStyle/>
          <a:p>
            <a:pPr eaLnBrk="1" hangingPunct="1"/>
            <a:r>
              <a:rPr lang="en-US" altLang="ko-KR">
                <a:ea typeface="굴림" panose="020B0503020000020004" pitchFamily="34" charset="-127"/>
              </a:rPr>
              <a:t>Connecting to Server</a:t>
            </a:r>
          </a:p>
        </p:txBody>
      </p:sp>
      <p:sp>
        <p:nvSpPr>
          <p:cNvPr id="23556" name="Rectangle 3">
            <a:extLst>
              <a:ext uri="{FF2B5EF4-FFF2-40B4-BE49-F238E27FC236}">
                <a16:creationId xmlns:a16="http://schemas.microsoft.com/office/drawing/2014/main" id="{161EEAB5-F2BC-4079-8B2F-74FEF6F661DE}"/>
              </a:ext>
            </a:extLst>
          </p:cNvPr>
          <p:cNvSpPr>
            <a:spLocks noGrp="1" noChangeArrowheads="1"/>
          </p:cNvSpPr>
          <p:nvPr>
            <p:ph type="body" idx="1"/>
          </p:nvPr>
        </p:nvSpPr>
        <p:spPr/>
        <p:txBody>
          <a:bodyPr/>
          <a:lstStyle/>
          <a:p>
            <a:pPr eaLnBrk="1" hangingPunct="1">
              <a:buFontTx/>
              <a:buNone/>
            </a:pPr>
            <a:r>
              <a:rPr lang="en-US" altLang="ko-KR">
                <a:ea typeface="굴림" panose="020B0503020000020004" pitchFamily="34" charset="-127"/>
              </a:rPr>
              <a:t>int  connect(int </a:t>
            </a:r>
            <a:r>
              <a:rPr lang="en-US" altLang="ko-KR">
                <a:solidFill>
                  <a:schemeClr val="accent2"/>
                </a:solidFill>
                <a:ea typeface="굴림" panose="020B0503020000020004" pitchFamily="34" charset="-127"/>
              </a:rPr>
              <a:t>sd</a:t>
            </a:r>
            <a:r>
              <a:rPr lang="en-US" altLang="ko-KR">
                <a:ea typeface="굴림" panose="020B0503020000020004" pitchFamily="34" charset="-127"/>
              </a:rPr>
              <a:t>, struct sockaddr *</a:t>
            </a:r>
            <a:r>
              <a:rPr lang="en-US" altLang="ko-KR">
                <a:solidFill>
                  <a:schemeClr val="accent2"/>
                </a:solidFill>
                <a:ea typeface="굴림" panose="020B0503020000020004" pitchFamily="34" charset="-127"/>
              </a:rPr>
              <a:t>addr</a:t>
            </a:r>
            <a:r>
              <a:rPr lang="en-US" altLang="ko-KR">
                <a:ea typeface="굴림" panose="020B0503020000020004" pitchFamily="34" charset="-127"/>
              </a:rPr>
              <a:t>, int </a:t>
            </a:r>
            <a:r>
              <a:rPr lang="en-US" altLang="ko-KR">
                <a:solidFill>
                  <a:schemeClr val="accent2"/>
                </a:solidFill>
                <a:ea typeface="굴림" panose="020B0503020000020004" pitchFamily="34" charset="-127"/>
              </a:rPr>
              <a:t>len</a:t>
            </a:r>
            <a:r>
              <a:rPr lang="en-US" altLang="ko-KR">
                <a:ea typeface="굴림" panose="020B0503020000020004" pitchFamily="34" charset="-127"/>
              </a:rPr>
              <a:t>)</a:t>
            </a:r>
          </a:p>
          <a:p>
            <a:pPr eaLnBrk="1" hangingPunct="1"/>
            <a:r>
              <a:rPr lang="en-US" altLang="ko-KR">
                <a:solidFill>
                  <a:schemeClr val="accent2"/>
                </a:solidFill>
                <a:ea typeface="굴림" panose="020B0503020000020004" pitchFamily="34" charset="-127"/>
              </a:rPr>
              <a:t>sd</a:t>
            </a:r>
            <a:r>
              <a:rPr lang="en-US" altLang="ko-KR">
                <a:ea typeface="굴림" panose="020B0503020000020004" pitchFamily="34" charset="-127"/>
              </a:rPr>
              <a:t>: socket descriptor returned by socket()</a:t>
            </a:r>
          </a:p>
          <a:p>
            <a:pPr eaLnBrk="1" hangingPunct="1"/>
            <a:r>
              <a:rPr lang="en-US" altLang="ko-KR">
                <a:solidFill>
                  <a:schemeClr val="accent2"/>
                </a:solidFill>
                <a:ea typeface="굴림" panose="020B0503020000020004" pitchFamily="34" charset="-127"/>
              </a:rPr>
              <a:t>addr</a:t>
            </a:r>
            <a:r>
              <a:rPr lang="en-US" altLang="ko-KR">
                <a:ea typeface="굴림" panose="020B0503020000020004" pitchFamily="34" charset="-127"/>
              </a:rPr>
              <a:t>: pointer to sockaddr structure containing 	server’s address (IP address and port)</a:t>
            </a:r>
          </a:p>
          <a:p>
            <a:pPr eaLnBrk="1" hangingPunct="1"/>
            <a:r>
              <a:rPr lang="en-US" altLang="ko-KR">
                <a:solidFill>
                  <a:schemeClr val="accent2"/>
                </a:solidFill>
                <a:ea typeface="굴림" panose="020B0503020000020004" pitchFamily="34" charset="-127"/>
              </a:rPr>
              <a:t>len</a:t>
            </a:r>
            <a:r>
              <a:rPr lang="en-US" altLang="ko-KR">
                <a:ea typeface="굴림" panose="020B0503020000020004" pitchFamily="34" charset="-127"/>
              </a:rPr>
              <a:t>: length of address structure</a:t>
            </a:r>
          </a:p>
          <a:p>
            <a:pPr eaLnBrk="1" hangingPunct="1"/>
            <a:endParaRPr lang="en-US" altLang="ko-KR">
              <a:ea typeface="굴림" panose="020B0503020000020004" pitchFamily="34" charset="-127"/>
            </a:endParaRPr>
          </a:p>
          <a:p>
            <a:pPr eaLnBrk="1" hangingPunct="1">
              <a:buFontTx/>
              <a:buNone/>
            </a:pPr>
            <a:r>
              <a:rPr lang="en-US" altLang="ko-KR">
                <a:ea typeface="굴림" panose="020B0503020000020004" pitchFamily="34" charset="-127"/>
              </a:rPr>
              <a:t>Returns 0 if success, -1 otherwise</a:t>
            </a:r>
          </a:p>
        </p:txBody>
      </p:sp>
    </p:spTree>
    <p:extLst>
      <p:ext uri="{BB962C8B-B14F-4D97-AF65-F5344CB8AC3E}">
        <p14:creationId xmlns:p14="http://schemas.microsoft.com/office/powerpoint/2010/main" val="2022684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3F4EB18C-4CA6-43F2-B11C-BCBCF5C6B762}"/>
              </a:ext>
            </a:extLst>
          </p:cNvPr>
          <p:cNvSpPr>
            <a:spLocks noGrp="1" noChangeArrowheads="1"/>
          </p:cNvSpPr>
          <p:nvPr>
            <p:ph type="title"/>
          </p:nvPr>
        </p:nvSpPr>
        <p:spPr/>
        <p:txBody>
          <a:bodyPr/>
          <a:lstStyle/>
          <a:p>
            <a:pPr eaLnBrk="1" hangingPunct="1"/>
            <a:r>
              <a:rPr lang="en-US" altLang="ko-KR" sz="4000">
                <a:ea typeface="굴림" panose="020B0503020000020004" pitchFamily="34" charset="-127"/>
              </a:rPr>
              <a:t>Connection Acceptance by Server</a:t>
            </a:r>
          </a:p>
        </p:txBody>
      </p:sp>
      <p:sp>
        <p:nvSpPr>
          <p:cNvPr id="28676" name="Rectangle 3">
            <a:extLst>
              <a:ext uri="{FF2B5EF4-FFF2-40B4-BE49-F238E27FC236}">
                <a16:creationId xmlns:a16="http://schemas.microsoft.com/office/drawing/2014/main" id="{BC5E9FAC-A344-4BA1-B6C8-AC1E34B0B058}"/>
              </a:ext>
            </a:extLst>
          </p:cNvPr>
          <p:cNvSpPr>
            <a:spLocks noGrp="1" noChangeArrowheads="1"/>
          </p:cNvSpPr>
          <p:nvPr>
            <p:ph type="body" idx="1"/>
          </p:nvPr>
        </p:nvSpPr>
        <p:spPr/>
        <p:txBody>
          <a:bodyPr/>
          <a:lstStyle/>
          <a:p>
            <a:pPr eaLnBrk="1" hangingPunct="1">
              <a:buFontTx/>
              <a:buNone/>
            </a:pPr>
            <a:r>
              <a:rPr lang="en-US" altLang="ko-KR">
                <a:ea typeface="굴림" panose="020B0503020000020004" pitchFamily="34" charset="-127"/>
              </a:rPr>
              <a:t>int  accept(int </a:t>
            </a:r>
            <a:r>
              <a:rPr lang="en-US" altLang="ko-KR">
                <a:solidFill>
                  <a:schemeClr val="accent2"/>
                </a:solidFill>
                <a:ea typeface="굴림" panose="020B0503020000020004" pitchFamily="34" charset="-127"/>
              </a:rPr>
              <a:t>sd</a:t>
            </a:r>
            <a:r>
              <a:rPr lang="en-US" altLang="ko-KR">
                <a:ea typeface="굴림" panose="020B0503020000020004" pitchFamily="34" charset="-127"/>
              </a:rPr>
              <a:t>, struct sockaddr *</a:t>
            </a:r>
            <a:r>
              <a:rPr lang="en-US" altLang="ko-KR">
                <a:solidFill>
                  <a:schemeClr val="accent2"/>
                </a:solidFill>
                <a:ea typeface="굴림" panose="020B0503020000020004" pitchFamily="34" charset="-127"/>
              </a:rPr>
              <a:t>from</a:t>
            </a:r>
            <a:r>
              <a:rPr lang="en-US" altLang="ko-KR">
                <a:ea typeface="굴림" panose="020B0503020000020004" pitchFamily="34" charset="-127"/>
              </a:rPr>
              <a:t>, int *</a:t>
            </a:r>
            <a:r>
              <a:rPr lang="en-US" altLang="ko-KR">
                <a:solidFill>
                  <a:schemeClr val="accent2"/>
                </a:solidFill>
                <a:ea typeface="굴림" panose="020B0503020000020004" pitchFamily="34" charset="-127"/>
              </a:rPr>
              <a:t>len</a:t>
            </a:r>
            <a:r>
              <a:rPr lang="en-US" altLang="ko-KR">
                <a:ea typeface="굴림" panose="020B0503020000020004" pitchFamily="34" charset="-127"/>
              </a:rPr>
              <a:t>)</a:t>
            </a:r>
          </a:p>
          <a:p>
            <a:pPr eaLnBrk="1" hangingPunct="1"/>
            <a:r>
              <a:rPr lang="en-US" altLang="ko-KR">
                <a:solidFill>
                  <a:schemeClr val="accent2"/>
                </a:solidFill>
                <a:ea typeface="굴림" panose="020B0503020000020004" pitchFamily="34" charset="-127"/>
              </a:rPr>
              <a:t>sd</a:t>
            </a:r>
            <a:r>
              <a:rPr lang="en-US" altLang="ko-KR">
                <a:ea typeface="굴림" panose="020B0503020000020004" pitchFamily="34" charset="-127"/>
              </a:rPr>
              <a:t>: socket descriptor returned by socket()</a:t>
            </a:r>
          </a:p>
          <a:p>
            <a:pPr eaLnBrk="1" hangingPunct="1"/>
            <a:r>
              <a:rPr lang="en-US" altLang="ko-KR">
                <a:solidFill>
                  <a:schemeClr val="accent2"/>
                </a:solidFill>
                <a:ea typeface="굴림" panose="020B0503020000020004" pitchFamily="34" charset="-127"/>
              </a:rPr>
              <a:t>from</a:t>
            </a:r>
            <a:r>
              <a:rPr lang="en-US" altLang="ko-KR">
                <a:ea typeface="굴림" panose="020B0503020000020004" pitchFamily="34" charset="-127"/>
              </a:rPr>
              <a:t>: pointer to sockaddr structure which </a:t>
            </a:r>
            <a:r>
              <a:rPr lang="en-US" altLang="ko-KR">
                <a:solidFill>
                  <a:schemeClr val="accent1"/>
                </a:solidFill>
                <a:ea typeface="굴림" panose="020B0503020000020004" pitchFamily="34" charset="-127"/>
              </a:rPr>
              <a:t>gets filled with client’s address information</a:t>
            </a:r>
          </a:p>
          <a:p>
            <a:pPr eaLnBrk="1" hangingPunct="1"/>
            <a:r>
              <a:rPr lang="en-US" altLang="ko-KR">
                <a:solidFill>
                  <a:schemeClr val="accent2"/>
                </a:solidFill>
                <a:ea typeface="굴림" panose="020B0503020000020004" pitchFamily="34" charset="-127"/>
              </a:rPr>
              <a:t>len</a:t>
            </a:r>
            <a:r>
              <a:rPr lang="en-US" altLang="ko-KR">
                <a:ea typeface="굴림" panose="020B0503020000020004" pitchFamily="34" charset="-127"/>
              </a:rPr>
              <a:t>: length of address structure</a:t>
            </a:r>
          </a:p>
          <a:p>
            <a:pPr eaLnBrk="1" hangingPunct="1"/>
            <a:endParaRPr lang="en-US" altLang="ko-KR">
              <a:ea typeface="굴림" panose="020B0503020000020004" pitchFamily="34" charset="-127"/>
            </a:endParaRPr>
          </a:p>
          <a:p>
            <a:pPr eaLnBrk="1" hangingPunct="1">
              <a:buFontTx/>
              <a:buNone/>
            </a:pPr>
            <a:r>
              <a:rPr lang="en-US" altLang="ko-KR">
                <a:solidFill>
                  <a:srgbClr val="6600CC"/>
                </a:solidFill>
                <a:ea typeface="굴림" panose="020B0503020000020004" pitchFamily="34" charset="-127"/>
              </a:rPr>
              <a:t>Blocks</a:t>
            </a:r>
            <a:r>
              <a:rPr lang="en-US" altLang="ko-KR">
                <a:ea typeface="굴림" panose="020B0503020000020004" pitchFamily="34" charset="-127"/>
              </a:rPr>
              <a:t> until connection requested or error</a:t>
            </a:r>
          </a:p>
          <a:p>
            <a:pPr eaLnBrk="1" hangingPunct="1"/>
            <a:r>
              <a:rPr lang="en-US" altLang="ko-KR">
                <a:ea typeface="굴림" panose="020B0503020000020004" pitchFamily="34" charset="-127"/>
              </a:rPr>
              <a:t>returns a </a:t>
            </a:r>
            <a:r>
              <a:rPr lang="en-US" altLang="ko-KR">
                <a:solidFill>
                  <a:schemeClr val="accent1"/>
                </a:solidFill>
                <a:ea typeface="굴림" panose="020B0503020000020004" pitchFamily="34" charset="-127"/>
              </a:rPr>
              <a:t>new socket descriptor</a:t>
            </a:r>
            <a:r>
              <a:rPr lang="en-US" altLang="ko-KR">
                <a:ea typeface="굴림" panose="020B0503020000020004" pitchFamily="34" charset="-127"/>
              </a:rPr>
              <a:t> on success</a:t>
            </a:r>
          </a:p>
        </p:txBody>
      </p:sp>
    </p:spTree>
    <p:extLst>
      <p:ext uri="{BB962C8B-B14F-4D97-AF65-F5344CB8AC3E}">
        <p14:creationId xmlns:p14="http://schemas.microsoft.com/office/powerpoint/2010/main" val="1437095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95EF688A-BF71-4771-94FB-0619B5A78074}"/>
              </a:ext>
            </a:extLst>
          </p:cNvPr>
          <p:cNvSpPr>
            <a:spLocks noGrp="1" noChangeArrowheads="1"/>
          </p:cNvSpPr>
          <p:nvPr>
            <p:ph type="title"/>
          </p:nvPr>
        </p:nvSpPr>
        <p:spPr>
          <a:xfrm>
            <a:off x="2209800" y="304800"/>
            <a:ext cx="7772400" cy="1143000"/>
          </a:xfrm>
        </p:spPr>
        <p:txBody>
          <a:bodyPr/>
          <a:lstStyle/>
          <a:p>
            <a:pPr eaLnBrk="1" hangingPunct="1"/>
            <a:r>
              <a:rPr lang="en-US" altLang="ko-KR">
                <a:ea typeface="굴림" panose="020B0503020000020004" pitchFamily="34" charset="-127"/>
              </a:rPr>
              <a:t>Byte Ordering</a:t>
            </a:r>
          </a:p>
        </p:txBody>
      </p:sp>
      <p:sp>
        <p:nvSpPr>
          <p:cNvPr id="26628" name="Rectangle 3">
            <a:extLst>
              <a:ext uri="{FF2B5EF4-FFF2-40B4-BE49-F238E27FC236}">
                <a16:creationId xmlns:a16="http://schemas.microsoft.com/office/drawing/2014/main" id="{2D6DCDDB-12ED-4909-A53C-EB5A328F9C09}"/>
              </a:ext>
            </a:extLst>
          </p:cNvPr>
          <p:cNvSpPr>
            <a:spLocks noGrp="1" noChangeArrowheads="1"/>
          </p:cNvSpPr>
          <p:nvPr>
            <p:ph type="body" idx="1"/>
          </p:nvPr>
        </p:nvSpPr>
        <p:spPr>
          <a:xfrm>
            <a:off x="2209800" y="1676400"/>
            <a:ext cx="7772400" cy="4953000"/>
          </a:xfrm>
        </p:spPr>
        <p:txBody>
          <a:bodyPr/>
          <a:lstStyle/>
          <a:p>
            <a:pPr eaLnBrk="1" hangingPunct="1">
              <a:lnSpc>
                <a:spcPct val="80000"/>
              </a:lnSpc>
            </a:pPr>
            <a:r>
              <a:rPr lang="en-US" altLang="ko-KR" sz="2400" b="1">
                <a:ea typeface="굴림" panose="020B0503020000020004" pitchFamily="34" charset="-127"/>
              </a:rPr>
              <a:t>Integers:</a:t>
            </a:r>
          </a:p>
          <a:p>
            <a:pPr lvl="1" eaLnBrk="1" hangingPunct="1">
              <a:lnSpc>
                <a:spcPct val="80000"/>
              </a:lnSpc>
            </a:pPr>
            <a:r>
              <a:rPr lang="en-US" altLang="ko-KR" sz="2000" b="1">
                <a:solidFill>
                  <a:schemeClr val="accent2"/>
                </a:solidFill>
                <a:ea typeface="굴림" panose="020B0503020000020004" pitchFamily="34" charset="-127"/>
              </a:rPr>
              <a:t>Little Endian</a:t>
            </a:r>
            <a:r>
              <a:rPr lang="en-US" altLang="ko-KR" sz="2000">
                <a:ea typeface="굴림" panose="020B0503020000020004" pitchFamily="34" charset="-127"/>
              </a:rPr>
              <a:t>:</a:t>
            </a:r>
          </a:p>
          <a:p>
            <a:pPr lvl="2" eaLnBrk="1" hangingPunct="1">
              <a:lnSpc>
                <a:spcPct val="80000"/>
              </a:lnSpc>
            </a:pPr>
            <a:r>
              <a:rPr lang="en-US" altLang="ko-KR">
                <a:ea typeface="굴림" panose="020B0503020000020004" pitchFamily="34" charset="-127"/>
              </a:rPr>
              <a:t>least significant byte first</a:t>
            </a:r>
          </a:p>
          <a:p>
            <a:pPr lvl="2" eaLnBrk="1" hangingPunct="1">
              <a:lnSpc>
                <a:spcPct val="80000"/>
              </a:lnSpc>
            </a:pPr>
            <a:r>
              <a:rPr lang="en-US" altLang="ko-KR">
                <a:ea typeface="굴림" panose="020B0503020000020004" pitchFamily="34" charset="-127"/>
              </a:rPr>
              <a:t>E.g., DEC, Intel</a:t>
            </a:r>
          </a:p>
          <a:p>
            <a:pPr lvl="1" eaLnBrk="1" hangingPunct="1">
              <a:lnSpc>
                <a:spcPct val="80000"/>
              </a:lnSpc>
            </a:pPr>
            <a:r>
              <a:rPr lang="en-US" altLang="ko-KR" sz="2000" b="1">
                <a:solidFill>
                  <a:schemeClr val="accent2"/>
                </a:solidFill>
                <a:ea typeface="굴림" panose="020B0503020000020004" pitchFamily="34" charset="-127"/>
              </a:rPr>
              <a:t>Big Endian</a:t>
            </a:r>
          </a:p>
          <a:p>
            <a:pPr lvl="2" eaLnBrk="1" hangingPunct="1">
              <a:lnSpc>
                <a:spcPct val="80000"/>
              </a:lnSpc>
            </a:pPr>
            <a:r>
              <a:rPr lang="en-US" altLang="ko-KR">
                <a:ea typeface="굴림" panose="020B0503020000020004" pitchFamily="34" charset="-127"/>
              </a:rPr>
              <a:t>most significant byte first</a:t>
            </a:r>
          </a:p>
          <a:p>
            <a:pPr lvl="2" eaLnBrk="1" hangingPunct="1">
              <a:lnSpc>
                <a:spcPct val="80000"/>
              </a:lnSpc>
            </a:pPr>
            <a:r>
              <a:rPr lang="en-US" altLang="ko-KR">
                <a:ea typeface="굴림" panose="020B0503020000020004" pitchFamily="34" charset="-127"/>
              </a:rPr>
              <a:t>E.g., Sun, SGI, HP</a:t>
            </a:r>
            <a:br>
              <a:rPr lang="en-US" altLang="ko-KR">
                <a:ea typeface="굴림" panose="020B0503020000020004" pitchFamily="34" charset="-127"/>
              </a:rPr>
            </a:br>
            <a:endParaRPr lang="en-US" altLang="ko-KR">
              <a:ea typeface="굴림" panose="020B0503020000020004" pitchFamily="34" charset="-127"/>
            </a:endParaRPr>
          </a:p>
          <a:p>
            <a:pPr eaLnBrk="1" hangingPunct="1">
              <a:lnSpc>
                <a:spcPct val="80000"/>
              </a:lnSpc>
            </a:pPr>
            <a:r>
              <a:rPr lang="en-US" altLang="ko-KR" sz="2400" b="1">
                <a:ea typeface="굴림" panose="020B0503020000020004" pitchFamily="34" charset="-127"/>
              </a:rPr>
              <a:t>Network Byte Order</a:t>
            </a:r>
          </a:p>
          <a:p>
            <a:pPr lvl="1" eaLnBrk="1" hangingPunct="1">
              <a:lnSpc>
                <a:spcPct val="80000"/>
              </a:lnSpc>
            </a:pPr>
            <a:r>
              <a:rPr lang="en-US" altLang="ko-KR" sz="2000" b="1">
                <a:solidFill>
                  <a:schemeClr val="accent2"/>
                </a:solidFill>
                <a:ea typeface="굴림" panose="020B0503020000020004" pitchFamily="34" charset="-127"/>
              </a:rPr>
              <a:t>Big Endian</a:t>
            </a:r>
            <a:r>
              <a:rPr lang="en-US" altLang="ko-KR" sz="2000">
                <a:ea typeface="굴림" panose="020B0503020000020004" pitchFamily="34" charset="-127"/>
              </a:rPr>
              <a:t/>
            </a:r>
            <a:br>
              <a:rPr lang="en-US" altLang="ko-KR" sz="2000">
                <a:ea typeface="굴림" panose="020B0503020000020004" pitchFamily="34" charset="-127"/>
              </a:rPr>
            </a:br>
            <a:endParaRPr lang="en-US" altLang="ko-KR" sz="2000">
              <a:ea typeface="굴림" panose="020B0503020000020004" pitchFamily="34" charset="-127"/>
            </a:endParaRPr>
          </a:p>
          <a:p>
            <a:pPr eaLnBrk="1" hangingPunct="1">
              <a:lnSpc>
                <a:spcPct val="80000"/>
              </a:lnSpc>
            </a:pPr>
            <a:r>
              <a:rPr lang="en-US" altLang="ko-KR" sz="2400" b="1">
                <a:ea typeface="굴림" panose="020B0503020000020004" pitchFamily="34" charset="-127"/>
              </a:rPr>
              <a:t>Byte Order Conversion</a:t>
            </a:r>
            <a:r>
              <a:rPr lang="en-US" altLang="ko-KR" sz="2400">
                <a:ea typeface="굴림" panose="020B0503020000020004" pitchFamily="34" charset="-127"/>
              </a:rPr>
              <a:t> </a:t>
            </a:r>
          </a:p>
          <a:p>
            <a:pPr lvl="1" eaLnBrk="1" hangingPunct="1">
              <a:lnSpc>
                <a:spcPct val="80000"/>
              </a:lnSpc>
            </a:pPr>
            <a:r>
              <a:rPr lang="en-US" altLang="ko-KR" sz="2000">
                <a:latin typeface="Book Antiqua" panose="02040602050305030304" pitchFamily="18" charset="0"/>
                <a:ea typeface="굴림" panose="020B0503020000020004" pitchFamily="34" charset="-127"/>
              </a:rPr>
              <a:t>m = ntohl(m)</a:t>
            </a:r>
            <a:r>
              <a:rPr lang="en-US" altLang="ko-KR" sz="2000">
                <a:ea typeface="굴림" panose="020B0503020000020004" pitchFamily="34" charset="-127"/>
              </a:rPr>
              <a:t> : network-to-host byte order, 32bit</a:t>
            </a:r>
          </a:p>
          <a:p>
            <a:pPr lvl="1" eaLnBrk="1" hangingPunct="1">
              <a:lnSpc>
                <a:spcPct val="80000"/>
              </a:lnSpc>
            </a:pPr>
            <a:r>
              <a:rPr lang="en-US" altLang="ko-KR" sz="2000">
                <a:latin typeface="Book Antiqua" panose="02040602050305030304" pitchFamily="18" charset="0"/>
                <a:ea typeface="굴림" panose="020B0503020000020004" pitchFamily="34" charset="-127"/>
              </a:rPr>
              <a:t>m = htonl(m)</a:t>
            </a:r>
            <a:r>
              <a:rPr lang="en-US" altLang="ko-KR" sz="2000">
                <a:ea typeface="굴림" panose="020B0503020000020004" pitchFamily="34" charset="-127"/>
              </a:rPr>
              <a:t> : host-to-network byte order</a:t>
            </a:r>
          </a:p>
          <a:p>
            <a:pPr lvl="1" eaLnBrk="1" hangingPunct="1">
              <a:lnSpc>
                <a:spcPct val="80000"/>
              </a:lnSpc>
            </a:pPr>
            <a:r>
              <a:rPr lang="en-US" altLang="ko-KR" sz="2000">
                <a:latin typeface="Book Antiqua" panose="02040602050305030304" pitchFamily="18" charset="0"/>
                <a:ea typeface="굴림" panose="020B0503020000020004" pitchFamily="34" charset="-127"/>
              </a:rPr>
              <a:t>ntohs, htons</a:t>
            </a:r>
            <a:r>
              <a:rPr lang="en-US" altLang="ko-KR" sz="2000">
                <a:ea typeface="굴림" panose="020B0503020000020004" pitchFamily="34" charset="-127"/>
              </a:rPr>
              <a:t> : short(16bit)</a:t>
            </a:r>
            <a:endParaRPr lang="ko-KR" altLang="en-US" sz="2000">
              <a:ea typeface="굴림" panose="020B0503020000020004" pitchFamily="34" charset="-127"/>
            </a:endParaRPr>
          </a:p>
        </p:txBody>
      </p:sp>
    </p:spTree>
    <p:extLst>
      <p:ext uri="{BB962C8B-B14F-4D97-AF65-F5344CB8AC3E}">
        <p14:creationId xmlns:p14="http://schemas.microsoft.com/office/powerpoint/2010/main" val="1077477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AD2A-0BE9-4E2A-A14E-D1EDE9229E32}"/>
              </a:ext>
            </a:extLst>
          </p:cNvPr>
          <p:cNvSpPr>
            <a:spLocks noGrp="1"/>
          </p:cNvSpPr>
          <p:nvPr>
            <p:ph type="title"/>
          </p:nvPr>
        </p:nvSpPr>
        <p:spPr/>
        <p:txBody>
          <a:bodyPr/>
          <a:lstStyle/>
          <a:p>
            <a:r>
              <a:rPr lang="en-US" dirty="0"/>
              <a:t>Internet of Things</a:t>
            </a:r>
          </a:p>
        </p:txBody>
      </p:sp>
      <p:sp>
        <p:nvSpPr>
          <p:cNvPr id="3" name="Content Placeholder 2">
            <a:extLst>
              <a:ext uri="{FF2B5EF4-FFF2-40B4-BE49-F238E27FC236}">
                <a16:creationId xmlns:a16="http://schemas.microsoft.com/office/drawing/2014/main" id="{256C201F-3A9D-4853-8982-7B32BEEC4D6A}"/>
              </a:ext>
            </a:extLst>
          </p:cNvPr>
          <p:cNvSpPr>
            <a:spLocks noGrp="1"/>
          </p:cNvSpPr>
          <p:nvPr>
            <p:ph idx="1"/>
          </p:nvPr>
        </p:nvSpPr>
        <p:spPr/>
        <p:txBody>
          <a:bodyPr/>
          <a:lstStyle/>
          <a:p>
            <a:r>
              <a:rPr lang="en-US" dirty="0"/>
              <a:t>What is IoT?</a:t>
            </a:r>
          </a:p>
          <a:p>
            <a:endParaRPr lang="en-US" dirty="0"/>
          </a:p>
        </p:txBody>
      </p:sp>
    </p:spTree>
    <p:extLst>
      <p:ext uri="{BB962C8B-B14F-4D97-AF65-F5344CB8AC3E}">
        <p14:creationId xmlns:p14="http://schemas.microsoft.com/office/powerpoint/2010/main" val="2972905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8F47F3DA-DB5A-4B74-922C-E5D44385468E}"/>
              </a:ext>
            </a:extLst>
          </p:cNvPr>
          <p:cNvSpPr>
            <a:spLocks noGrp="1" noChangeArrowheads="1"/>
          </p:cNvSpPr>
          <p:nvPr>
            <p:ph type="title"/>
          </p:nvPr>
        </p:nvSpPr>
        <p:spPr>
          <a:xfrm>
            <a:off x="2209800" y="76200"/>
            <a:ext cx="7772400" cy="1143000"/>
          </a:xfrm>
        </p:spPr>
        <p:txBody>
          <a:bodyPr/>
          <a:lstStyle/>
          <a:p>
            <a:pPr eaLnBrk="1" hangingPunct="1"/>
            <a:r>
              <a:rPr lang="en-US" altLang="ko-KR">
                <a:ea typeface="굴림" panose="020B0503020000020004" pitchFamily="34" charset="-127"/>
              </a:rPr>
              <a:t>Big Endian vs. Little Endian</a:t>
            </a:r>
          </a:p>
        </p:txBody>
      </p:sp>
      <p:graphicFrame>
        <p:nvGraphicFramePr>
          <p:cNvPr id="27652" name="Object 4">
            <a:extLst>
              <a:ext uri="{FF2B5EF4-FFF2-40B4-BE49-F238E27FC236}">
                <a16:creationId xmlns:a16="http://schemas.microsoft.com/office/drawing/2014/main" id="{8DB3BE35-F8A3-4E2C-8E96-5C2C93D2CBDB}"/>
              </a:ext>
            </a:extLst>
          </p:cNvPr>
          <p:cNvGraphicFramePr>
            <a:graphicFrameLocks noGrp="1" noChangeAspect="1"/>
          </p:cNvGraphicFramePr>
          <p:nvPr>
            <p:ph sz="half" idx="1"/>
          </p:nvPr>
        </p:nvGraphicFramePr>
        <p:xfrm>
          <a:off x="2592388" y="1143001"/>
          <a:ext cx="6856412" cy="2390775"/>
        </p:xfrm>
        <a:graphic>
          <a:graphicData uri="http://schemas.openxmlformats.org/presentationml/2006/ole">
            <mc:AlternateContent xmlns:mc="http://schemas.openxmlformats.org/markup-compatibility/2006">
              <mc:Choice xmlns:v="urn:schemas-microsoft-com:vml" Requires="v">
                <p:oleObj spid="_x0000_s3076" name="Visio" r:id="rId3" imgW="5323942" imgH="1856842" progId="Visio.Drawing.6">
                  <p:embed/>
                </p:oleObj>
              </mc:Choice>
              <mc:Fallback>
                <p:oleObj name="Visio" r:id="rId3" imgW="5323942" imgH="1856842" progId="Visio.Drawing.6">
                  <p:embed/>
                  <p:pic>
                    <p:nvPicPr>
                      <p:cNvPr id="27652" name="Object 4">
                        <a:extLst>
                          <a:ext uri="{FF2B5EF4-FFF2-40B4-BE49-F238E27FC236}">
                            <a16:creationId xmlns:a16="http://schemas.microsoft.com/office/drawing/2014/main" id="{8DB3BE35-F8A3-4E2C-8E96-5C2C93D2CB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388" y="1143001"/>
                        <a:ext cx="6856412"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3" name="Object 6">
            <a:extLst>
              <a:ext uri="{FF2B5EF4-FFF2-40B4-BE49-F238E27FC236}">
                <a16:creationId xmlns:a16="http://schemas.microsoft.com/office/drawing/2014/main" id="{07F4579B-6DFF-45A6-BEFA-8736B349BBC0}"/>
              </a:ext>
            </a:extLst>
          </p:cNvPr>
          <p:cNvGraphicFramePr>
            <a:graphicFrameLocks noGrp="1" noChangeAspect="1"/>
          </p:cNvGraphicFramePr>
          <p:nvPr>
            <p:ph sz="half" idx="2"/>
          </p:nvPr>
        </p:nvGraphicFramePr>
        <p:xfrm>
          <a:off x="2514600" y="3948113"/>
          <a:ext cx="6934200" cy="2379662"/>
        </p:xfrm>
        <a:graphic>
          <a:graphicData uri="http://schemas.openxmlformats.org/presentationml/2006/ole">
            <mc:AlternateContent xmlns:mc="http://schemas.openxmlformats.org/markup-compatibility/2006">
              <mc:Choice xmlns:v="urn:schemas-microsoft-com:vml" Requires="v">
                <p:oleObj spid="_x0000_s3077" name="Visio" r:id="rId5" imgW="5323942" imgH="1826362" progId="Visio.Drawing.6">
                  <p:embed/>
                </p:oleObj>
              </mc:Choice>
              <mc:Fallback>
                <p:oleObj name="Visio" r:id="rId5" imgW="5323942" imgH="1826362" progId="Visio.Drawing.6">
                  <p:embed/>
                  <p:pic>
                    <p:nvPicPr>
                      <p:cNvPr id="27653" name="Object 6">
                        <a:extLst>
                          <a:ext uri="{FF2B5EF4-FFF2-40B4-BE49-F238E27FC236}">
                            <a16:creationId xmlns:a16="http://schemas.microsoft.com/office/drawing/2014/main" id="{07F4579B-6DFF-45A6-BEFA-8736B349BB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948113"/>
                        <a:ext cx="6934200" cy="237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09727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5B5B02E5-F1D0-4212-8BA0-251455193C6C}"/>
              </a:ext>
            </a:extLst>
          </p:cNvPr>
          <p:cNvSpPr>
            <a:spLocks noGrp="1" noChangeArrowheads="1"/>
          </p:cNvSpPr>
          <p:nvPr>
            <p:ph type="title"/>
          </p:nvPr>
        </p:nvSpPr>
        <p:spPr/>
        <p:txBody>
          <a:bodyPr/>
          <a:lstStyle/>
          <a:p>
            <a:pPr eaLnBrk="1" hangingPunct="1"/>
            <a:r>
              <a:rPr lang="en-US" altLang="ko-KR">
                <a:ea typeface="굴림" panose="020B0503020000020004" pitchFamily="34" charset="-127"/>
              </a:rPr>
              <a:t>Connect Example</a:t>
            </a:r>
          </a:p>
        </p:txBody>
      </p:sp>
      <p:sp>
        <p:nvSpPr>
          <p:cNvPr id="24580" name="Text Box 3">
            <a:extLst>
              <a:ext uri="{FF2B5EF4-FFF2-40B4-BE49-F238E27FC236}">
                <a16:creationId xmlns:a16="http://schemas.microsoft.com/office/drawing/2014/main" id="{87FB3648-E347-4B42-88D8-77C754BE7EBF}"/>
              </a:ext>
            </a:extLst>
          </p:cNvPr>
          <p:cNvSpPr txBox="1">
            <a:spLocks noChangeArrowheads="1"/>
          </p:cNvSpPr>
          <p:nvPr/>
        </p:nvSpPr>
        <p:spPr bwMode="auto">
          <a:xfrm>
            <a:off x="2365376" y="2108200"/>
            <a:ext cx="7997825" cy="430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ko-KR" sz="2400">
                <a:ea typeface="굴림" panose="020B0503020000020004" pitchFamily="34" charset="-127"/>
              </a:rPr>
              <a:t>int </a:t>
            </a:r>
            <a:r>
              <a:rPr lang="en-US" altLang="ko-KR" sz="2400">
                <a:solidFill>
                  <a:schemeClr val="accent2"/>
                </a:solidFill>
                <a:ea typeface="굴림" panose="020B0503020000020004" pitchFamily="34" charset="-127"/>
              </a:rPr>
              <a:t>sd</a:t>
            </a:r>
            <a:r>
              <a:rPr lang="en-US" altLang="ko-KR" sz="2400">
                <a:ea typeface="굴림" panose="020B0503020000020004" pitchFamily="34" charset="-127"/>
              </a:rPr>
              <a:t>;</a:t>
            </a:r>
            <a:br>
              <a:rPr lang="en-US" altLang="ko-KR" sz="2400">
                <a:ea typeface="굴림" panose="020B0503020000020004" pitchFamily="34" charset="-127"/>
              </a:rPr>
            </a:br>
            <a:r>
              <a:rPr lang="en-US" altLang="ko-KR" sz="2400">
                <a:ea typeface="굴림" panose="020B0503020000020004" pitchFamily="34" charset="-127"/>
              </a:rPr>
              <a:t>struct sockaddr_in </a:t>
            </a:r>
            <a:r>
              <a:rPr lang="en-US" altLang="ko-KR" sz="2400">
                <a:solidFill>
                  <a:schemeClr val="accent2"/>
                </a:solidFill>
                <a:ea typeface="굴림" panose="020B0503020000020004" pitchFamily="34" charset="-127"/>
              </a:rPr>
              <a:t>sa</a:t>
            </a:r>
            <a:r>
              <a:rPr lang="en-US" altLang="ko-KR" sz="2400">
                <a:ea typeface="굴림" panose="020B0503020000020004" pitchFamily="34" charset="-127"/>
              </a:rPr>
              <a:t>;</a:t>
            </a:r>
          </a:p>
          <a:p>
            <a:pPr eaLnBrk="1" hangingPunct="1">
              <a:buFontTx/>
              <a:buNone/>
            </a:pPr>
            <a:r>
              <a:rPr lang="en-US" altLang="ko-KR" sz="2400">
                <a:solidFill>
                  <a:schemeClr val="accent2"/>
                </a:solidFill>
                <a:ea typeface="굴림" panose="020B0503020000020004" pitchFamily="34" charset="-127"/>
              </a:rPr>
              <a:t>sd</a:t>
            </a:r>
            <a:r>
              <a:rPr lang="en-US" altLang="ko-KR" sz="2400">
                <a:ea typeface="굴림" panose="020B0503020000020004" pitchFamily="34" charset="-127"/>
              </a:rPr>
              <a:t> = </a:t>
            </a:r>
            <a:r>
              <a:rPr lang="en-US" altLang="ko-KR" sz="2400">
                <a:solidFill>
                  <a:schemeClr val="accent1"/>
                </a:solidFill>
                <a:ea typeface="굴림" panose="020B0503020000020004" pitchFamily="34" charset="-127"/>
              </a:rPr>
              <a:t>socket</a:t>
            </a:r>
            <a:r>
              <a:rPr lang="en-US" altLang="ko-KR" sz="2400">
                <a:ea typeface="굴림" panose="020B0503020000020004" pitchFamily="34" charset="-127"/>
              </a:rPr>
              <a:t>(AF_INET, SOCK_STREAM, 0);</a:t>
            </a:r>
            <a:br>
              <a:rPr lang="en-US" altLang="ko-KR" sz="2400">
                <a:ea typeface="굴림" panose="020B0503020000020004" pitchFamily="34" charset="-127"/>
              </a:rPr>
            </a:br>
            <a:endParaRPr lang="en-US" altLang="ko-KR" sz="2400">
              <a:ea typeface="굴림" panose="020B0503020000020004" pitchFamily="34" charset="-127"/>
            </a:endParaRPr>
          </a:p>
          <a:p>
            <a:pPr eaLnBrk="1" hangingPunct="1">
              <a:buFontTx/>
              <a:buNone/>
            </a:pPr>
            <a:r>
              <a:rPr lang="en-US" altLang="ko-KR" sz="2400">
                <a:ea typeface="굴림" panose="020B0503020000020004" pitchFamily="34" charset="-127"/>
              </a:rPr>
              <a:t>sa.</a:t>
            </a:r>
            <a:r>
              <a:rPr lang="en-US" altLang="ko-KR" sz="2400">
                <a:solidFill>
                  <a:schemeClr val="accent2"/>
                </a:solidFill>
                <a:ea typeface="굴림" panose="020B0503020000020004" pitchFamily="34" charset="-127"/>
              </a:rPr>
              <a:t>sin_family</a:t>
            </a:r>
            <a:r>
              <a:rPr lang="en-US" altLang="ko-KR" sz="2400">
                <a:ea typeface="굴림" panose="020B0503020000020004" pitchFamily="34" charset="-127"/>
              </a:rPr>
              <a:t> = AF_INET;</a:t>
            </a:r>
            <a:br>
              <a:rPr lang="en-US" altLang="ko-KR" sz="2400">
                <a:ea typeface="굴림" panose="020B0503020000020004" pitchFamily="34" charset="-127"/>
              </a:rPr>
            </a:br>
            <a:r>
              <a:rPr lang="en-US" altLang="ko-KR" sz="2400">
                <a:ea typeface="굴림" panose="020B0503020000020004" pitchFamily="34" charset="-127"/>
              </a:rPr>
              <a:t>sa.</a:t>
            </a:r>
            <a:r>
              <a:rPr lang="en-US" altLang="ko-KR" sz="2400">
                <a:solidFill>
                  <a:schemeClr val="accent2"/>
                </a:solidFill>
                <a:ea typeface="굴림" panose="020B0503020000020004" pitchFamily="34" charset="-127"/>
              </a:rPr>
              <a:t>sin_port</a:t>
            </a:r>
            <a:r>
              <a:rPr lang="en-US" altLang="ko-KR" sz="2400">
                <a:ea typeface="굴림" panose="020B0503020000020004" pitchFamily="34" charset="-127"/>
              </a:rPr>
              <a:t> = </a:t>
            </a:r>
            <a:r>
              <a:rPr lang="en-US" altLang="ko-KR" sz="2400">
                <a:solidFill>
                  <a:srgbClr val="6600CC"/>
                </a:solidFill>
                <a:ea typeface="굴림" panose="020B0503020000020004" pitchFamily="34" charset="-127"/>
              </a:rPr>
              <a:t>htons</a:t>
            </a:r>
            <a:r>
              <a:rPr lang="en-US" altLang="ko-KR" sz="2400">
                <a:ea typeface="굴림" panose="020B0503020000020004" pitchFamily="34" charset="-127"/>
              </a:rPr>
              <a:t>(5100);</a:t>
            </a:r>
            <a:br>
              <a:rPr lang="en-US" altLang="ko-KR" sz="2400">
                <a:ea typeface="굴림" panose="020B0503020000020004" pitchFamily="34" charset="-127"/>
              </a:rPr>
            </a:br>
            <a:r>
              <a:rPr lang="en-US" altLang="ko-KR" sz="2400" i="1">
                <a:solidFill>
                  <a:srgbClr val="FF0000"/>
                </a:solidFill>
                <a:ea typeface="굴림" panose="020B0503020000020004" pitchFamily="34" charset="-127"/>
              </a:rPr>
              <a:t>//htons() converts host-byte-order into network-byte-order</a:t>
            </a:r>
            <a:r>
              <a:rPr lang="en-US" altLang="ko-KR" sz="2400" b="1" i="1">
                <a:ea typeface="굴림" panose="020B0503020000020004" pitchFamily="34" charset="-127"/>
              </a:rPr>
              <a:t>  </a:t>
            </a:r>
            <a:br>
              <a:rPr lang="en-US" altLang="ko-KR" sz="2400" b="1" i="1">
                <a:ea typeface="굴림" panose="020B0503020000020004" pitchFamily="34" charset="-127"/>
              </a:rPr>
            </a:br>
            <a:r>
              <a:rPr lang="en-US" altLang="ko-KR" sz="2400" b="1" i="1">
                <a:ea typeface="굴림" panose="020B0503020000020004" pitchFamily="34" charset="-127"/>
              </a:rPr>
              <a:t/>
            </a:r>
            <a:br>
              <a:rPr lang="en-US" altLang="ko-KR" sz="2400" b="1" i="1">
                <a:ea typeface="굴림" panose="020B0503020000020004" pitchFamily="34" charset="-127"/>
              </a:rPr>
            </a:br>
            <a:r>
              <a:rPr lang="en-US" altLang="ko-KR" sz="2400">
                <a:ea typeface="굴림" panose="020B0503020000020004" pitchFamily="34" charset="-127"/>
              </a:rPr>
              <a:t>sa.</a:t>
            </a:r>
            <a:r>
              <a:rPr lang="en-US" altLang="ko-KR" sz="2400">
                <a:solidFill>
                  <a:schemeClr val="accent2"/>
                </a:solidFill>
                <a:ea typeface="굴림" panose="020B0503020000020004" pitchFamily="34" charset="-127"/>
              </a:rPr>
              <a:t>sin_addr.s_addr</a:t>
            </a:r>
            <a:r>
              <a:rPr lang="en-US" altLang="ko-KR" sz="2400">
                <a:ea typeface="굴림" panose="020B0503020000020004" pitchFamily="34" charset="-127"/>
              </a:rPr>
              <a:t> = </a:t>
            </a:r>
            <a:r>
              <a:rPr lang="en-US" altLang="ko-KR" sz="2400">
                <a:solidFill>
                  <a:srgbClr val="6600CC"/>
                </a:solidFill>
                <a:ea typeface="굴림" panose="020B0503020000020004" pitchFamily="34" charset="-127"/>
              </a:rPr>
              <a:t>inet_addr</a:t>
            </a:r>
            <a:r>
              <a:rPr lang="en-US" altLang="ko-KR" sz="2400">
                <a:ea typeface="굴림" panose="020B0503020000020004" pitchFamily="34" charset="-127"/>
              </a:rPr>
              <a:t>(“128.101.34.78”);</a:t>
            </a:r>
            <a:br>
              <a:rPr lang="en-US" altLang="ko-KR" sz="2400">
                <a:ea typeface="굴림" panose="020B0503020000020004" pitchFamily="34" charset="-127"/>
              </a:rPr>
            </a:br>
            <a:r>
              <a:rPr lang="en-US" altLang="ko-KR" sz="2400">
                <a:ea typeface="굴림" panose="020B0503020000020004" pitchFamily="34" charset="-127"/>
              </a:rPr>
              <a:t>if  (</a:t>
            </a:r>
            <a:r>
              <a:rPr lang="en-US" altLang="ko-KR" sz="2400">
                <a:solidFill>
                  <a:schemeClr val="accent1"/>
                </a:solidFill>
                <a:ea typeface="굴림" panose="020B0503020000020004" pitchFamily="34" charset="-127"/>
              </a:rPr>
              <a:t>connect</a:t>
            </a:r>
            <a:r>
              <a:rPr lang="en-US" altLang="ko-KR" sz="2400">
                <a:ea typeface="굴림" panose="020B0503020000020004" pitchFamily="34" charset="-127"/>
              </a:rPr>
              <a:t>(</a:t>
            </a:r>
            <a:r>
              <a:rPr lang="en-US" altLang="ko-KR" sz="2400">
                <a:solidFill>
                  <a:schemeClr val="accent2"/>
                </a:solidFill>
                <a:ea typeface="굴림" panose="020B0503020000020004" pitchFamily="34" charset="-127"/>
              </a:rPr>
              <a:t>sd</a:t>
            </a:r>
            <a:r>
              <a:rPr lang="en-US" altLang="ko-KR" sz="2400">
                <a:ea typeface="굴림" panose="020B0503020000020004" pitchFamily="34" charset="-127"/>
              </a:rPr>
              <a:t>, (struct sockaddr *) &amp;</a:t>
            </a:r>
            <a:r>
              <a:rPr lang="en-US" altLang="ko-KR" sz="2400">
                <a:solidFill>
                  <a:schemeClr val="accent2"/>
                </a:solidFill>
                <a:ea typeface="굴림" panose="020B0503020000020004" pitchFamily="34" charset="-127"/>
              </a:rPr>
              <a:t>sa</a:t>
            </a:r>
            <a:r>
              <a:rPr lang="en-US" altLang="ko-KR" sz="2400">
                <a:ea typeface="굴림" panose="020B0503020000020004" pitchFamily="34" charset="-127"/>
              </a:rPr>
              <a:t>, sizeof(</a:t>
            </a:r>
            <a:r>
              <a:rPr lang="en-US" altLang="ko-KR" sz="2400">
                <a:solidFill>
                  <a:schemeClr val="accent2"/>
                </a:solidFill>
                <a:ea typeface="굴림" panose="020B0503020000020004" pitchFamily="34" charset="-127"/>
              </a:rPr>
              <a:t>sa</a:t>
            </a:r>
            <a:r>
              <a:rPr lang="en-US" altLang="ko-KR" sz="2400">
                <a:ea typeface="굴림" panose="020B0503020000020004" pitchFamily="34" charset="-127"/>
              </a:rPr>
              <a:t>)) != -1)</a:t>
            </a:r>
            <a:br>
              <a:rPr lang="en-US" altLang="ko-KR" sz="2400">
                <a:ea typeface="굴림" panose="020B0503020000020004" pitchFamily="34" charset="-127"/>
              </a:rPr>
            </a:br>
            <a:r>
              <a:rPr lang="en-US" altLang="ko-KR" sz="2400">
                <a:ea typeface="굴림" panose="020B0503020000020004" pitchFamily="34" charset="-127"/>
              </a:rPr>
              <a:t>	…</a:t>
            </a:r>
          </a:p>
        </p:txBody>
      </p:sp>
    </p:spTree>
    <p:extLst>
      <p:ext uri="{BB962C8B-B14F-4D97-AF65-F5344CB8AC3E}">
        <p14:creationId xmlns:p14="http://schemas.microsoft.com/office/powerpoint/2010/main" val="2062907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5639B560-8D0F-479B-AF19-1C4EF5F735D9}"/>
              </a:ext>
            </a:extLst>
          </p:cNvPr>
          <p:cNvSpPr>
            <a:spLocks noGrp="1" noChangeArrowheads="1"/>
          </p:cNvSpPr>
          <p:nvPr>
            <p:ph type="title"/>
          </p:nvPr>
        </p:nvSpPr>
        <p:spPr/>
        <p:txBody>
          <a:bodyPr/>
          <a:lstStyle/>
          <a:p>
            <a:pPr eaLnBrk="1" hangingPunct="1"/>
            <a:r>
              <a:rPr lang="en-US" altLang="ko-KR">
                <a:ea typeface="굴림" panose="020B0503020000020004" pitchFamily="34" charset="-127"/>
              </a:rPr>
              <a:t>Streams and Datagrams</a:t>
            </a:r>
          </a:p>
        </p:txBody>
      </p:sp>
      <p:sp>
        <p:nvSpPr>
          <p:cNvPr id="35844" name="Rectangle 3">
            <a:extLst>
              <a:ext uri="{FF2B5EF4-FFF2-40B4-BE49-F238E27FC236}">
                <a16:creationId xmlns:a16="http://schemas.microsoft.com/office/drawing/2014/main" id="{80C741C9-BFC8-4439-8349-F0290DDD8957}"/>
              </a:ext>
            </a:extLst>
          </p:cNvPr>
          <p:cNvSpPr>
            <a:spLocks noGrp="1" noChangeArrowheads="1"/>
          </p:cNvSpPr>
          <p:nvPr>
            <p:ph type="body" idx="1"/>
          </p:nvPr>
        </p:nvSpPr>
        <p:spPr>
          <a:xfrm>
            <a:off x="2209800" y="1905000"/>
            <a:ext cx="7772400" cy="4724400"/>
          </a:xfrm>
        </p:spPr>
        <p:txBody>
          <a:bodyPr/>
          <a:lstStyle/>
          <a:p>
            <a:pPr eaLnBrk="1" hangingPunct="1">
              <a:lnSpc>
                <a:spcPct val="80000"/>
              </a:lnSpc>
            </a:pPr>
            <a:r>
              <a:rPr lang="en-US" altLang="ko-KR" dirty="0">
                <a:ea typeface="굴림" panose="020B0503020000020004" pitchFamily="34" charset="-127"/>
              </a:rPr>
              <a:t>Connection-oriented reliable byte stream</a:t>
            </a:r>
          </a:p>
          <a:p>
            <a:pPr lvl="1" eaLnBrk="1" hangingPunct="1">
              <a:lnSpc>
                <a:spcPct val="80000"/>
              </a:lnSpc>
            </a:pPr>
            <a:r>
              <a:rPr lang="en-US" altLang="ko-KR" dirty="0">
                <a:ea typeface="굴림" panose="020B0503020000020004" pitchFamily="34" charset="-127"/>
              </a:rPr>
              <a:t>SOCK_STREAM based on TCP</a:t>
            </a:r>
          </a:p>
          <a:p>
            <a:pPr lvl="1" eaLnBrk="1" hangingPunct="1">
              <a:lnSpc>
                <a:spcPct val="80000"/>
              </a:lnSpc>
            </a:pPr>
            <a:r>
              <a:rPr lang="en-US" altLang="ko-KR" dirty="0">
                <a:ea typeface="굴림" panose="020B0503020000020004" pitchFamily="34" charset="-127"/>
              </a:rPr>
              <a:t>No message boundaries</a:t>
            </a:r>
          </a:p>
          <a:p>
            <a:pPr lvl="1" eaLnBrk="1" hangingPunct="1">
              <a:lnSpc>
                <a:spcPct val="80000"/>
              </a:lnSpc>
            </a:pPr>
            <a:r>
              <a:rPr lang="en-US" altLang="ko-KR" dirty="0">
                <a:solidFill>
                  <a:schemeClr val="accent2"/>
                </a:solidFill>
                <a:ea typeface="굴림" panose="020B0503020000020004" pitchFamily="34" charset="-127"/>
              </a:rPr>
              <a:t>Multiple writes</a:t>
            </a:r>
            <a:r>
              <a:rPr lang="en-US" altLang="ko-KR" dirty="0">
                <a:ea typeface="굴림" panose="020B0503020000020004" pitchFamily="34" charset="-127"/>
              </a:rPr>
              <a:t> may be consumed by </a:t>
            </a:r>
            <a:r>
              <a:rPr lang="en-US" altLang="ko-KR" dirty="0">
                <a:solidFill>
                  <a:schemeClr val="accent2"/>
                </a:solidFill>
                <a:ea typeface="굴림" panose="020B0503020000020004" pitchFamily="34" charset="-127"/>
              </a:rPr>
              <a:t>one read</a:t>
            </a:r>
          </a:p>
          <a:p>
            <a:pPr lvl="2" eaLnBrk="1" hangingPunct="1">
              <a:lnSpc>
                <a:spcPct val="80000"/>
              </a:lnSpc>
            </a:pPr>
            <a:r>
              <a:rPr lang="en-US" altLang="ko-KR" dirty="0">
                <a:solidFill>
                  <a:schemeClr val="accent2"/>
                </a:solidFill>
                <a:ea typeface="굴림" panose="020B0503020000020004" pitchFamily="34" charset="-127"/>
              </a:rPr>
              <a:t>TCP layer makes IP layer send multiple IP datagrams of TCP Maximum Segment Size (MSS).</a:t>
            </a:r>
          </a:p>
          <a:p>
            <a:pPr eaLnBrk="1" hangingPunct="1">
              <a:lnSpc>
                <a:spcPct val="80000"/>
              </a:lnSpc>
            </a:pPr>
            <a:endParaRPr lang="en-US" altLang="ko-KR" dirty="0">
              <a:solidFill>
                <a:schemeClr val="accent2"/>
              </a:solidFill>
              <a:ea typeface="굴림" panose="020B0503020000020004" pitchFamily="34" charset="-127"/>
            </a:endParaRPr>
          </a:p>
          <a:p>
            <a:pPr eaLnBrk="1" hangingPunct="1">
              <a:lnSpc>
                <a:spcPct val="80000"/>
              </a:lnSpc>
            </a:pPr>
            <a:r>
              <a:rPr lang="en-US" altLang="ko-KR" dirty="0">
                <a:ea typeface="굴림" panose="020B0503020000020004" pitchFamily="34" charset="-127"/>
              </a:rPr>
              <a:t>Connectionless unreliable datagram</a:t>
            </a:r>
          </a:p>
          <a:p>
            <a:pPr lvl="1" eaLnBrk="1" hangingPunct="1">
              <a:lnSpc>
                <a:spcPct val="80000"/>
              </a:lnSpc>
            </a:pPr>
            <a:r>
              <a:rPr lang="en-US" altLang="ko-KR" dirty="0">
                <a:ea typeface="굴림" panose="020B0503020000020004" pitchFamily="34" charset="-127"/>
              </a:rPr>
              <a:t>SOCK_DGRAM based on UDP</a:t>
            </a:r>
          </a:p>
          <a:p>
            <a:pPr lvl="1" eaLnBrk="1" hangingPunct="1">
              <a:lnSpc>
                <a:spcPct val="80000"/>
              </a:lnSpc>
            </a:pPr>
            <a:r>
              <a:rPr lang="en-US" altLang="ko-KR" dirty="0">
                <a:ea typeface="굴림" panose="020B0503020000020004" pitchFamily="34" charset="-127"/>
              </a:rPr>
              <a:t>Message boundaries are preserved</a:t>
            </a:r>
          </a:p>
          <a:p>
            <a:pPr lvl="1" eaLnBrk="1" hangingPunct="1">
              <a:lnSpc>
                <a:spcPct val="80000"/>
              </a:lnSpc>
            </a:pPr>
            <a:r>
              <a:rPr lang="en-US" altLang="ko-KR" dirty="0">
                <a:solidFill>
                  <a:schemeClr val="accent2"/>
                </a:solidFill>
                <a:ea typeface="굴림" panose="020B0503020000020004" pitchFamily="34" charset="-127"/>
              </a:rPr>
              <a:t>Each </a:t>
            </a:r>
            <a:r>
              <a:rPr lang="en-US" altLang="ko-KR" dirty="0" err="1">
                <a:solidFill>
                  <a:schemeClr val="accent2"/>
                </a:solidFill>
                <a:ea typeface="굴림" panose="020B0503020000020004" pitchFamily="34" charset="-127"/>
              </a:rPr>
              <a:t>sendto</a:t>
            </a:r>
            <a:r>
              <a:rPr lang="en-US" altLang="ko-KR" dirty="0">
                <a:ea typeface="굴림" panose="020B0503020000020004" pitchFamily="34" charset="-127"/>
              </a:rPr>
              <a:t> corresponds to </a:t>
            </a:r>
            <a:r>
              <a:rPr lang="en-US" altLang="ko-KR" dirty="0">
                <a:solidFill>
                  <a:schemeClr val="accent2"/>
                </a:solidFill>
                <a:ea typeface="굴림" panose="020B0503020000020004" pitchFamily="34" charset="-127"/>
              </a:rPr>
              <a:t>one </a:t>
            </a:r>
            <a:r>
              <a:rPr lang="en-US" altLang="ko-KR" dirty="0" err="1">
                <a:solidFill>
                  <a:schemeClr val="accent2"/>
                </a:solidFill>
                <a:ea typeface="굴림" panose="020B0503020000020004" pitchFamily="34" charset="-127"/>
              </a:rPr>
              <a:t>recvfrom</a:t>
            </a:r>
            <a:endParaRPr lang="en-US" altLang="ko-KR" dirty="0">
              <a:solidFill>
                <a:schemeClr val="accent2"/>
              </a:solidFill>
              <a:ea typeface="굴림" panose="020B0503020000020004" pitchFamily="34" charset="-127"/>
            </a:endParaRPr>
          </a:p>
          <a:p>
            <a:pPr lvl="2" eaLnBrk="1" hangingPunct="1">
              <a:lnSpc>
                <a:spcPct val="80000"/>
              </a:lnSpc>
            </a:pPr>
            <a:r>
              <a:rPr lang="en-US" altLang="ko-KR" dirty="0">
                <a:solidFill>
                  <a:schemeClr val="accent2"/>
                </a:solidFill>
                <a:ea typeface="굴림" panose="020B0503020000020004" pitchFamily="34" charset="-127"/>
              </a:rPr>
              <a:t>Each </a:t>
            </a:r>
            <a:r>
              <a:rPr lang="en-US" altLang="ko-KR" dirty="0" err="1">
                <a:solidFill>
                  <a:schemeClr val="accent2"/>
                </a:solidFill>
                <a:ea typeface="굴림" panose="020B0503020000020004" pitchFamily="34" charset="-127"/>
              </a:rPr>
              <a:t>sendto</a:t>
            </a:r>
            <a:r>
              <a:rPr lang="en-US" altLang="ko-KR" dirty="0">
                <a:solidFill>
                  <a:schemeClr val="accent2"/>
                </a:solidFill>
                <a:ea typeface="굴림" panose="020B0503020000020004" pitchFamily="34" charset="-127"/>
              </a:rPr>
              <a:t> generates an IP datagram.</a:t>
            </a:r>
          </a:p>
        </p:txBody>
      </p:sp>
    </p:spTree>
    <p:extLst>
      <p:ext uri="{BB962C8B-B14F-4D97-AF65-F5344CB8AC3E}">
        <p14:creationId xmlns:p14="http://schemas.microsoft.com/office/powerpoint/2010/main" val="149683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4">
            <a:extLst>
              <a:ext uri="{FF2B5EF4-FFF2-40B4-BE49-F238E27FC236}">
                <a16:creationId xmlns:a16="http://schemas.microsoft.com/office/drawing/2014/main" id="{C0D3C410-6F68-46A1-9103-47142C4CBD2C}"/>
              </a:ext>
            </a:extLst>
          </p:cNvPr>
          <p:cNvSpPr>
            <a:spLocks noGrp="1" noChangeArrowheads="1"/>
          </p:cNvSpPr>
          <p:nvPr>
            <p:ph type="ctrTitle"/>
          </p:nvPr>
        </p:nvSpPr>
        <p:spPr>
          <a:xfrm>
            <a:off x="2209800" y="2130426"/>
            <a:ext cx="7772400" cy="1470025"/>
          </a:xfrm>
        </p:spPr>
        <p:txBody>
          <a:bodyPr anchor="ctr"/>
          <a:lstStyle/>
          <a:p>
            <a:pPr eaLnBrk="1" hangingPunct="1"/>
            <a:r>
              <a:rPr lang="en-US" altLang="ko-KR" sz="4400">
                <a:ea typeface="굴림" panose="020B0503020000020004" pitchFamily="34" charset="-127"/>
              </a:rPr>
              <a:t>Example: Echo Client/Server</a:t>
            </a:r>
          </a:p>
        </p:txBody>
      </p:sp>
    </p:spTree>
    <p:extLst>
      <p:ext uri="{BB962C8B-B14F-4D97-AF65-F5344CB8AC3E}">
        <p14:creationId xmlns:p14="http://schemas.microsoft.com/office/powerpoint/2010/main" val="2484700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F7F82266-96CC-487E-BADA-A9FF2F68FDFA}"/>
              </a:ext>
            </a:extLst>
          </p:cNvPr>
          <p:cNvSpPr>
            <a:spLocks noGrp="1" noChangeArrowheads="1"/>
          </p:cNvSpPr>
          <p:nvPr>
            <p:ph type="title"/>
          </p:nvPr>
        </p:nvSpPr>
        <p:spPr>
          <a:xfrm>
            <a:off x="2209800" y="152400"/>
            <a:ext cx="7772400" cy="1143000"/>
          </a:xfrm>
          <a:solidFill>
            <a:schemeClr val="bg1"/>
          </a:solidFill>
          <a:ln w="12700" cap="flat">
            <a:solidFill>
              <a:schemeClr val="tx1"/>
            </a:solidFill>
            <a:miter lim="800000"/>
            <a:headEnd/>
            <a:tailEnd/>
          </a:ln>
          <a:effectLst>
            <a:outerShdw dist="107763" dir="2700000" algn="ctr" rotWithShape="0">
              <a:schemeClr val="bg2"/>
            </a:outerShdw>
          </a:effectLst>
        </p:spPr>
        <p:txBody>
          <a:bodyPr vert="horz" lIns="92075" tIns="46038" rIns="92075" bIns="46038" rtlCol="0" anchor="ctr">
            <a:normAutofit/>
          </a:bodyPr>
          <a:lstStyle/>
          <a:p>
            <a:pPr eaLnBrk="1" hangingPunct="1"/>
            <a:r>
              <a:rPr lang="en-US" altLang="ko-KR" sz="3200">
                <a:ea typeface="굴림" panose="020B0503020000020004" pitchFamily="34" charset="-127"/>
              </a:rPr>
              <a:t>Example: echo-server</a:t>
            </a:r>
          </a:p>
        </p:txBody>
      </p:sp>
      <p:sp>
        <p:nvSpPr>
          <p:cNvPr id="48132" name="Rectangle 3">
            <a:extLst>
              <a:ext uri="{FF2B5EF4-FFF2-40B4-BE49-F238E27FC236}">
                <a16:creationId xmlns:a16="http://schemas.microsoft.com/office/drawing/2014/main" id="{FF1FB3D4-78BC-4A43-AB25-F1FD5B786C42}"/>
              </a:ext>
            </a:extLst>
          </p:cNvPr>
          <p:cNvSpPr>
            <a:spLocks noGrp="1" noChangeArrowheads="1"/>
          </p:cNvSpPr>
          <p:nvPr>
            <p:ph type="body" idx="1"/>
          </p:nvPr>
        </p:nvSpPr>
        <p:spPr>
          <a:xfrm>
            <a:off x="2209800" y="1447800"/>
            <a:ext cx="7848600" cy="4800600"/>
          </a:xfrm>
          <a:solidFill>
            <a:schemeClr val="bg1"/>
          </a:solidFill>
          <a:ln w="12700" cap="flat">
            <a:solidFill>
              <a:schemeClr val="tx1"/>
            </a:solidFill>
            <a:miter lim="800000"/>
            <a:headEnd/>
            <a:tailEnd/>
          </a:ln>
          <a:effectLst>
            <a:outerShdw dist="107763" dir="2700000" algn="ctr" rotWithShape="0">
              <a:schemeClr val="bg2"/>
            </a:outerShdw>
          </a:effectLst>
        </p:spPr>
        <p:txBody>
          <a:bodyPr vert="horz" lIns="92075" tIns="46038" rIns="92075" bIns="46038" rtlCol="0">
            <a:normAutofit fontScale="85000" lnSpcReduction="20000"/>
          </a:bodyPr>
          <a:lstStyle/>
          <a:p>
            <a:pPr eaLnBrk="1" hangingPunct="1">
              <a:lnSpc>
                <a:spcPct val="75000"/>
              </a:lnSpc>
              <a:buFontTx/>
              <a:buNone/>
            </a:pPr>
            <a:r>
              <a:rPr lang="en-US" altLang="ko-KR" sz="1800">
                <a:latin typeface="Book Antiqua" panose="02040602050305030304" pitchFamily="18" charset="0"/>
                <a:ea typeface="굴림" panose="020B0503020000020004" pitchFamily="34" charset="-127"/>
              </a:rPr>
              <a:t>#include &lt;sys/types.h&gt;</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#include &lt;sys/socket.h&gt;</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#include &lt;netinet/in.h&gt;</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#include &lt;arpa/inet.h&gt;</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#include &lt;string.h&gt;</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#include &lt;unistd.h&gt;</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#include &lt;stdlib.h&gt;</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#include &lt;stdio.h&gt;</a:t>
            </a:r>
          </a:p>
          <a:p>
            <a:pPr eaLnBrk="1" hangingPunct="1">
              <a:lnSpc>
                <a:spcPct val="75000"/>
              </a:lnSpc>
              <a:buFontTx/>
              <a:buNone/>
            </a:pPr>
            <a:endParaRPr lang="en-US" altLang="ko-KR" sz="1800">
              <a:latin typeface="Book Antiqua" panose="02040602050305030304" pitchFamily="18" charset="0"/>
              <a:ea typeface="굴림" panose="020B0503020000020004" pitchFamily="34" charset="-127"/>
            </a:endParaRP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int  main(int argc, char *argv[])</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	int  s, t;</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 	struct  sockaddr_in  sin;</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	char  msg[80];</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	int  sinlen;</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	if (argc &lt; 2) { printf(“%s port\n”, argv[0]); return -1; }</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	if ((s = socket(PF_INET, SOCK_STREAM, 0)) &lt; 0 ) {</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		perror(“socket”); return -1;</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	}</a:t>
            </a:r>
          </a:p>
        </p:txBody>
      </p:sp>
    </p:spTree>
    <p:extLst>
      <p:ext uri="{BB962C8B-B14F-4D97-AF65-F5344CB8AC3E}">
        <p14:creationId xmlns:p14="http://schemas.microsoft.com/office/powerpoint/2010/main" val="2307394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id="{AC1567A8-BAC1-45EA-A4AA-DB1041212425}"/>
              </a:ext>
            </a:extLst>
          </p:cNvPr>
          <p:cNvSpPr>
            <a:spLocks noGrp="1" noChangeArrowheads="1"/>
          </p:cNvSpPr>
          <p:nvPr>
            <p:ph type="body" idx="1"/>
          </p:nvPr>
        </p:nvSpPr>
        <p:spPr>
          <a:xfrm>
            <a:off x="2209800" y="304800"/>
            <a:ext cx="7772400" cy="5943600"/>
          </a:xfrm>
          <a:solidFill>
            <a:schemeClr val="bg1"/>
          </a:solidFill>
          <a:ln w="12700" cap="flat">
            <a:solidFill>
              <a:schemeClr val="tx1"/>
            </a:solidFill>
            <a:miter lim="800000"/>
            <a:headEnd/>
            <a:tailEnd/>
          </a:ln>
          <a:effectLst>
            <a:outerShdw dist="107763" dir="2700000" algn="ctr" rotWithShape="0">
              <a:schemeClr val="bg2"/>
            </a:outerShdw>
          </a:effectLst>
        </p:spPr>
        <p:txBody>
          <a:bodyPr vert="horz" lIns="92075" tIns="46038" rIns="92075" bIns="46038" rtlCol="0">
            <a:normAutofit fontScale="85000" lnSpcReduction="20000"/>
          </a:bodyPr>
          <a:lstStyle/>
          <a:p>
            <a:pPr eaLnBrk="1" hangingPunct="1">
              <a:lnSpc>
                <a:spcPct val="75000"/>
              </a:lnSpc>
              <a:buFontTx/>
              <a:buNone/>
            </a:pPr>
            <a:r>
              <a:rPr lang="ko-KR" altLang="en-US">
                <a:latin typeface="Book Antiqua" panose="02040602050305030304" pitchFamily="18" charset="0"/>
                <a:ea typeface="굴림" panose="020B0503020000020004" pitchFamily="34" charset="-127"/>
              </a:rPr>
              <a:t>	</a:t>
            </a:r>
            <a:r>
              <a:rPr lang="en-US" altLang="ko-KR" sz="1800">
                <a:latin typeface="Book Antiqua" panose="02040602050305030304" pitchFamily="18" charset="0"/>
                <a:ea typeface="굴림" panose="020B0503020000020004" pitchFamily="34" charset="-127"/>
              </a:rPr>
              <a:t>sin.sin_family = AF_INET;</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	sin.sin_port = htons(atoi(argv[1]));</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	sin.sin_addr.s_addr = INADDR_ANY;</a:t>
            </a:r>
          </a:p>
          <a:p>
            <a:pPr eaLnBrk="1" hangingPunct="1">
              <a:lnSpc>
                <a:spcPct val="75000"/>
              </a:lnSpc>
              <a:buFontTx/>
              <a:buNone/>
            </a:pPr>
            <a:endParaRPr lang="en-US" altLang="ko-KR" sz="1800">
              <a:latin typeface="Book Antiqua" panose="02040602050305030304" pitchFamily="18" charset="0"/>
              <a:ea typeface="굴림" panose="020B0503020000020004" pitchFamily="34" charset="-127"/>
            </a:endParaRP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	if (bind(s, (struct sockaddr *)&amp;sin, sizeof(sin)) &lt; 0) {</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		perror(“bind”); return -1;</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	}</a:t>
            </a:r>
          </a:p>
          <a:p>
            <a:pPr eaLnBrk="1" hangingPunct="1">
              <a:lnSpc>
                <a:spcPct val="75000"/>
              </a:lnSpc>
              <a:buFontTx/>
              <a:buNone/>
            </a:pPr>
            <a:endParaRPr lang="en-US" altLang="ko-KR" sz="1800">
              <a:latin typeface="Book Antiqua" panose="02040602050305030304" pitchFamily="18" charset="0"/>
              <a:ea typeface="굴림" panose="020B0503020000020004" pitchFamily="34" charset="-127"/>
            </a:endParaRP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	if (listen(s, 5) &lt; 0) { perror(“listen”); return -1; }</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	sinlen = sizeof(sin);</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	if ((t = accept(s, (struct sockaddr *)&amp;sin, &amp;sinlen)) &lt; 0) {</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		perror(“accept”); return -1;</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	}</a:t>
            </a:r>
          </a:p>
          <a:p>
            <a:pPr eaLnBrk="1" hangingPunct="1">
              <a:lnSpc>
                <a:spcPct val="75000"/>
              </a:lnSpc>
              <a:buFontTx/>
              <a:buNone/>
            </a:pPr>
            <a:endParaRPr lang="en-US" altLang="ko-KR" sz="1800">
              <a:latin typeface="Book Antiqua" panose="02040602050305030304" pitchFamily="18" charset="0"/>
              <a:ea typeface="굴림" panose="020B0503020000020004" pitchFamily="34" charset="-127"/>
            </a:endParaRP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	printf(“From %s:%d. \n”, inet_ntoa(sin.sin_addr), ntohs(sin.sin_port));</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	if (read(t, msg, sizeof(msg)) &lt; 0) {perror(“read”); return -1; }</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	if (write(t, msg, sizeof(msg)) &lt; 0) {perror(“write”); return -1; }</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	if (close(t) &lt; 0) { perror(“close”); return -1; }</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	if (close(s) &lt; 0) { perror(“close”); return -1; }</a:t>
            </a:r>
          </a:p>
          <a:p>
            <a:pPr eaLnBrk="1" hangingPunct="1">
              <a:lnSpc>
                <a:spcPct val="75000"/>
              </a:lnSpc>
              <a:buFontTx/>
              <a:buNone/>
            </a:pPr>
            <a:endParaRPr lang="en-US" altLang="ko-KR" sz="1800">
              <a:latin typeface="Book Antiqua" panose="02040602050305030304" pitchFamily="18" charset="0"/>
              <a:ea typeface="굴림" panose="020B0503020000020004" pitchFamily="34" charset="-127"/>
            </a:endParaRP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	return 0;</a:t>
            </a:r>
          </a:p>
          <a:p>
            <a:pPr eaLnBrk="1" hangingPunct="1">
              <a:lnSpc>
                <a:spcPct val="75000"/>
              </a:lnSpc>
              <a:buFontTx/>
              <a:buNone/>
            </a:pPr>
            <a:r>
              <a:rPr lang="en-US" altLang="ko-KR" sz="1800">
                <a:latin typeface="Book Antiqua" panose="02040602050305030304" pitchFamily="18" charset="0"/>
                <a:ea typeface="굴림" panose="020B0503020000020004" pitchFamily="34" charset="-127"/>
              </a:rPr>
              <a:t>}</a:t>
            </a:r>
          </a:p>
        </p:txBody>
      </p:sp>
    </p:spTree>
    <p:extLst>
      <p:ext uri="{BB962C8B-B14F-4D97-AF65-F5344CB8AC3E}">
        <p14:creationId xmlns:p14="http://schemas.microsoft.com/office/powerpoint/2010/main" val="279240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669587F0-7A90-458E-87E9-59BA86B49F71}"/>
              </a:ext>
            </a:extLst>
          </p:cNvPr>
          <p:cNvSpPr>
            <a:spLocks noGrp="1" noChangeArrowheads="1"/>
          </p:cNvSpPr>
          <p:nvPr>
            <p:ph type="title"/>
          </p:nvPr>
        </p:nvSpPr>
        <p:spPr>
          <a:xfrm>
            <a:off x="2209800" y="152400"/>
            <a:ext cx="7772400" cy="1143000"/>
          </a:xfrm>
          <a:solidFill>
            <a:schemeClr val="bg1"/>
          </a:solidFill>
          <a:ln w="12700" cap="flat">
            <a:solidFill>
              <a:schemeClr val="tx1"/>
            </a:solidFill>
            <a:miter lim="800000"/>
            <a:headEnd/>
            <a:tailEnd/>
          </a:ln>
          <a:effectLst>
            <a:outerShdw dist="107763" dir="2700000" algn="ctr" rotWithShape="0">
              <a:schemeClr val="bg2"/>
            </a:outerShdw>
          </a:effectLst>
        </p:spPr>
        <p:txBody>
          <a:bodyPr vert="horz" lIns="92075" tIns="46038" rIns="92075" bIns="46038" rtlCol="0" anchor="ctr">
            <a:normAutofit/>
          </a:bodyPr>
          <a:lstStyle/>
          <a:p>
            <a:pPr eaLnBrk="1" hangingPunct="1"/>
            <a:r>
              <a:rPr lang="en-US" altLang="ko-KR" sz="3200">
                <a:ea typeface="굴림" panose="020B0503020000020004" pitchFamily="34" charset="-127"/>
              </a:rPr>
              <a:t>Example : echo-client</a:t>
            </a:r>
          </a:p>
        </p:txBody>
      </p:sp>
      <p:sp>
        <p:nvSpPr>
          <p:cNvPr id="50180" name="Rectangle 3">
            <a:extLst>
              <a:ext uri="{FF2B5EF4-FFF2-40B4-BE49-F238E27FC236}">
                <a16:creationId xmlns:a16="http://schemas.microsoft.com/office/drawing/2014/main" id="{42D35C8B-17AC-4C3D-A36A-93DCBB9343F1}"/>
              </a:ext>
            </a:extLst>
          </p:cNvPr>
          <p:cNvSpPr>
            <a:spLocks noGrp="1" noChangeArrowheads="1"/>
          </p:cNvSpPr>
          <p:nvPr>
            <p:ph type="body" idx="1"/>
          </p:nvPr>
        </p:nvSpPr>
        <p:spPr>
          <a:xfrm>
            <a:off x="2209800" y="1524000"/>
            <a:ext cx="7848600" cy="4724400"/>
          </a:xfrm>
          <a:solidFill>
            <a:schemeClr val="bg1"/>
          </a:solidFill>
          <a:ln w="12700" cap="flat">
            <a:solidFill>
              <a:schemeClr val="tx1"/>
            </a:solidFill>
            <a:miter lim="800000"/>
            <a:headEnd/>
            <a:tailEnd/>
          </a:ln>
          <a:effectLst>
            <a:outerShdw dist="107763" dir="2700000" algn="ctr" rotWithShape="0">
              <a:schemeClr val="bg2"/>
            </a:outerShdw>
          </a:effectLst>
        </p:spPr>
        <p:txBody>
          <a:bodyPr vert="horz" lIns="92075" tIns="46038" rIns="92075" bIns="46038" rtlCol="0">
            <a:normAutofit fontScale="92500" lnSpcReduction="20000"/>
          </a:bodyPr>
          <a:lstStyle/>
          <a:p>
            <a:pPr eaLnBrk="1" hangingPunct="1">
              <a:lnSpc>
                <a:spcPct val="80000"/>
              </a:lnSpc>
              <a:buFontTx/>
              <a:buNone/>
            </a:pPr>
            <a:r>
              <a:rPr lang="en-US" altLang="ko-KR" sz="1800">
                <a:latin typeface="Book Antiqua" panose="02040602050305030304" pitchFamily="18" charset="0"/>
                <a:ea typeface="굴림" panose="020B0503020000020004" pitchFamily="34" charset="-127"/>
              </a:rPr>
              <a:t>#include &lt;sys/types.h&gt;</a:t>
            </a: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#include &lt;sys/socket.h&gt;</a:t>
            </a: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#include &lt;netinet/in.h&gt;</a:t>
            </a: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#include &lt;string.h&gt;</a:t>
            </a: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#include &lt;unistd.h&gt;</a:t>
            </a: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#include &lt;stdlib.h&gt;</a:t>
            </a: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#include &lt;stdio.h&gt;</a:t>
            </a:r>
          </a:p>
          <a:p>
            <a:pPr eaLnBrk="1" hangingPunct="1">
              <a:lnSpc>
                <a:spcPct val="80000"/>
              </a:lnSpc>
              <a:buFontTx/>
              <a:buNone/>
            </a:pPr>
            <a:endParaRPr lang="en-US" altLang="ko-KR" sz="1800">
              <a:latin typeface="Book Antiqua" panose="02040602050305030304" pitchFamily="18" charset="0"/>
              <a:ea typeface="굴림" panose="020B0503020000020004" pitchFamily="34" charset="-127"/>
            </a:endParaRP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int  main(int argc, char *argv[])</a:t>
            </a: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	int  s;</a:t>
            </a: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 	struct  sockaddr_in  sin;</a:t>
            </a: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	char  msg[80] = “Hello World !”;</a:t>
            </a: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	int  n;</a:t>
            </a:r>
          </a:p>
          <a:p>
            <a:pPr eaLnBrk="1" hangingPunct="1">
              <a:lnSpc>
                <a:spcPct val="80000"/>
              </a:lnSpc>
              <a:buFontTx/>
              <a:buNone/>
            </a:pPr>
            <a:endParaRPr lang="en-US" altLang="ko-KR" sz="1800">
              <a:latin typeface="Book Antiqua" panose="02040602050305030304" pitchFamily="18" charset="0"/>
              <a:ea typeface="굴림" panose="020B0503020000020004" pitchFamily="34" charset="-127"/>
            </a:endParaRP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	if (argc &lt; 3) </a:t>
            </a:r>
            <a:br>
              <a:rPr lang="en-US" altLang="ko-KR" sz="1800">
                <a:latin typeface="Book Antiqua" panose="02040602050305030304" pitchFamily="18" charset="0"/>
                <a:ea typeface="굴림" panose="020B0503020000020004" pitchFamily="34" charset="-127"/>
              </a:rPr>
            </a:br>
            <a:r>
              <a:rPr lang="en-US" altLang="ko-KR" sz="1800">
                <a:latin typeface="Book Antiqua" panose="02040602050305030304" pitchFamily="18" charset="0"/>
                <a:ea typeface="굴림" panose="020B0503020000020004" pitchFamily="34" charset="-127"/>
              </a:rPr>
              <a:t>{ printf(“%s host port\n”, argv[0]); return -1; }</a:t>
            </a:r>
          </a:p>
        </p:txBody>
      </p:sp>
    </p:spTree>
    <p:extLst>
      <p:ext uri="{BB962C8B-B14F-4D97-AF65-F5344CB8AC3E}">
        <p14:creationId xmlns:p14="http://schemas.microsoft.com/office/powerpoint/2010/main" val="1773076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a:extLst>
              <a:ext uri="{FF2B5EF4-FFF2-40B4-BE49-F238E27FC236}">
                <a16:creationId xmlns:a16="http://schemas.microsoft.com/office/drawing/2014/main" id="{EEC4C9CB-22FB-4DA6-B5F1-DF5E0D3FC2A6}"/>
              </a:ext>
            </a:extLst>
          </p:cNvPr>
          <p:cNvSpPr>
            <a:spLocks noGrp="1" noChangeArrowheads="1"/>
          </p:cNvSpPr>
          <p:nvPr>
            <p:ph type="body" idx="1"/>
          </p:nvPr>
        </p:nvSpPr>
        <p:spPr>
          <a:xfrm>
            <a:off x="2209800" y="304800"/>
            <a:ext cx="7772400" cy="5943600"/>
          </a:xfrm>
          <a:solidFill>
            <a:schemeClr val="bg1"/>
          </a:solidFill>
          <a:ln w="12700" cap="flat">
            <a:solidFill>
              <a:schemeClr val="tx1"/>
            </a:solidFill>
            <a:miter lim="800000"/>
            <a:headEnd/>
            <a:tailEnd/>
          </a:ln>
          <a:effectLst>
            <a:outerShdw dist="107763" dir="2700000" algn="ctr" rotWithShape="0">
              <a:schemeClr val="bg2"/>
            </a:outerShdw>
          </a:effectLst>
        </p:spPr>
        <p:txBody>
          <a:bodyPr vert="horz" lIns="92075" tIns="46038" rIns="92075" bIns="46038" rtlCol="0">
            <a:normAutofit fontScale="85000" lnSpcReduction="20000"/>
          </a:bodyPr>
          <a:lstStyle/>
          <a:p>
            <a:pPr eaLnBrk="1" hangingPunct="1">
              <a:lnSpc>
                <a:spcPct val="80000"/>
              </a:lnSpc>
              <a:buFontTx/>
              <a:buNone/>
            </a:pPr>
            <a:r>
              <a:rPr lang="ko-KR" altLang="en-US">
                <a:latin typeface="Book Antiqua" panose="02040602050305030304" pitchFamily="18" charset="0"/>
                <a:ea typeface="굴림" panose="020B0503020000020004" pitchFamily="34" charset="-127"/>
              </a:rPr>
              <a:t>	</a:t>
            </a:r>
            <a:r>
              <a:rPr lang="en-US" altLang="ko-KR" sz="1800">
                <a:latin typeface="Book Antiqua" panose="02040602050305030304" pitchFamily="18" charset="0"/>
                <a:ea typeface="굴림" panose="020B0503020000020004" pitchFamily="34" charset="-127"/>
              </a:rPr>
              <a:t>if ((s = socket(PF_INET, SOCK_STREAM, 0)) &lt; 0) {</a:t>
            </a: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		perror(“socket”); return -1;</a:t>
            </a: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	}</a:t>
            </a:r>
          </a:p>
          <a:p>
            <a:pPr eaLnBrk="1" hangingPunct="1">
              <a:lnSpc>
                <a:spcPct val="80000"/>
              </a:lnSpc>
              <a:buFontTx/>
              <a:buNone/>
            </a:pPr>
            <a:endParaRPr lang="en-US" altLang="ko-KR" sz="1800">
              <a:latin typeface="Book Antiqua" panose="02040602050305030304" pitchFamily="18" charset="0"/>
              <a:ea typeface="굴림" panose="020B0503020000020004" pitchFamily="34" charset="-127"/>
            </a:endParaRP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	sin.sin_family = AF_INET;</a:t>
            </a: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	sin.sin_port = htons(atoi(argv[2]));</a:t>
            </a: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	sin.sin_addr.s_addr = inet_addr(argv[1]);</a:t>
            </a:r>
          </a:p>
          <a:p>
            <a:pPr eaLnBrk="1" hangingPunct="1">
              <a:lnSpc>
                <a:spcPct val="80000"/>
              </a:lnSpc>
              <a:buFontTx/>
              <a:buNone/>
            </a:pPr>
            <a:endParaRPr lang="en-US" altLang="ko-KR" sz="1800">
              <a:latin typeface="Book Antiqua" panose="02040602050305030304" pitchFamily="18" charset="0"/>
              <a:ea typeface="굴림" panose="020B0503020000020004" pitchFamily="34" charset="-127"/>
            </a:endParaRP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	if (connect(s, (struct sockaddr *)&amp;sin, sizeof(sin)) &lt; 0) {</a:t>
            </a: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		perror(“connect”); return -1;</a:t>
            </a: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	}</a:t>
            </a: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	if (write(s, msg, strlen(msg)+1) &lt; 0) {</a:t>
            </a: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		perror(“write”); return -1;</a:t>
            </a: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	}</a:t>
            </a: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	if ((n = read(s, msg, sizeof(msg))) &lt; 0) {</a:t>
            </a: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		perror(“read”); return -1;</a:t>
            </a: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	}</a:t>
            </a: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	printf(“%d bytes: %s\n”, n, msg);</a:t>
            </a: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	if (close(s) &lt; 0) { perror(“close”); return -1; }</a:t>
            </a: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	return 0;</a:t>
            </a:r>
          </a:p>
          <a:p>
            <a:pPr eaLnBrk="1" hangingPunct="1">
              <a:lnSpc>
                <a:spcPct val="80000"/>
              </a:lnSpc>
              <a:buFontTx/>
              <a:buNone/>
            </a:pPr>
            <a:r>
              <a:rPr lang="en-US" altLang="ko-KR" sz="1800">
                <a:latin typeface="Book Antiqua" panose="02040602050305030304" pitchFamily="18" charset="0"/>
                <a:ea typeface="굴림" panose="020B0503020000020004" pitchFamily="34" charset="-127"/>
              </a:rPr>
              <a:t>}</a:t>
            </a:r>
          </a:p>
        </p:txBody>
      </p:sp>
    </p:spTree>
    <p:extLst>
      <p:ext uri="{BB962C8B-B14F-4D97-AF65-F5344CB8AC3E}">
        <p14:creationId xmlns:p14="http://schemas.microsoft.com/office/powerpoint/2010/main" val="257173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36A2C-099D-4881-A669-317F8FA7A1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450F0E-9601-4AAA-879F-AFA5BCC9856D}"/>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5034C3E6-E836-48BD-887B-F9F10CF75D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A6F3D2E-1E29-41DD-991D-3AD05831B7B2}"/>
              </a:ext>
            </a:extLst>
          </p:cNvPr>
          <p:cNvSpPr>
            <a:spLocks noGrp="1"/>
          </p:cNvSpPr>
          <p:nvPr>
            <p:ph type="ftr" sz="quarter" idx="11"/>
          </p:nvPr>
        </p:nvSpPr>
        <p:spPr/>
        <p:txBody>
          <a:bodyPr/>
          <a:lstStyle/>
          <a:p>
            <a:r>
              <a:rPr lang="en-US"/>
              <a:t>https://marketingland.com/wp-content/ml-loads/2016/05/IoT_ss_1920.png</a:t>
            </a:r>
          </a:p>
        </p:txBody>
      </p:sp>
    </p:spTree>
    <p:extLst>
      <p:ext uri="{BB962C8B-B14F-4D97-AF65-F5344CB8AC3E}">
        <p14:creationId xmlns:p14="http://schemas.microsoft.com/office/powerpoint/2010/main" val="4009009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AD2A-0BE9-4E2A-A14E-D1EDE9229E32}"/>
              </a:ext>
            </a:extLst>
          </p:cNvPr>
          <p:cNvSpPr>
            <a:spLocks noGrp="1"/>
          </p:cNvSpPr>
          <p:nvPr>
            <p:ph type="title"/>
          </p:nvPr>
        </p:nvSpPr>
        <p:spPr/>
        <p:txBody>
          <a:bodyPr/>
          <a:lstStyle/>
          <a:p>
            <a:r>
              <a:rPr lang="en-US" dirty="0"/>
              <a:t>Internet of Things</a:t>
            </a:r>
          </a:p>
        </p:txBody>
      </p:sp>
      <p:sp>
        <p:nvSpPr>
          <p:cNvPr id="3" name="Content Placeholder 2">
            <a:extLst>
              <a:ext uri="{FF2B5EF4-FFF2-40B4-BE49-F238E27FC236}">
                <a16:creationId xmlns:a16="http://schemas.microsoft.com/office/drawing/2014/main" id="{256C201F-3A9D-4853-8982-7B32BEEC4D6A}"/>
              </a:ext>
            </a:extLst>
          </p:cNvPr>
          <p:cNvSpPr>
            <a:spLocks noGrp="1"/>
          </p:cNvSpPr>
          <p:nvPr>
            <p:ph idx="1"/>
          </p:nvPr>
        </p:nvSpPr>
        <p:spPr/>
        <p:txBody>
          <a:bodyPr/>
          <a:lstStyle/>
          <a:p>
            <a:r>
              <a:rPr lang="en-US" dirty="0"/>
              <a:t>How do we connect them together?</a:t>
            </a:r>
          </a:p>
          <a:p>
            <a:endParaRPr lang="en-US" dirty="0"/>
          </a:p>
          <a:p>
            <a:r>
              <a:rPr lang="en-US" dirty="0"/>
              <a:t>Limitations?</a:t>
            </a:r>
          </a:p>
          <a:p>
            <a:pPr lvl="1"/>
            <a:endParaRPr lang="en-US" dirty="0"/>
          </a:p>
          <a:p>
            <a:r>
              <a:rPr lang="en-US" dirty="0"/>
              <a:t>Characteristics?</a:t>
            </a:r>
          </a:p>
        </p:txBody>
      </p:sp>
    </p:spTree>
    <p:extLst>
      <p:ext uri="{BB962C8B-B14F-4D97-AF65-F5344CB8AC3E}">
        <p14:creationId xmlns:p14="http://schemas.microsoft.com/office/powerpoint/2010/main" val="2567220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67BF4-6DB2-469F-9027-EA5C4D09C82C}"/>
              </a:ext>
            </a:extLst>
          </p:cNvPr>
          <p:cNvSpPr>
            <a:spLocks noGrp="1"/>
          </p:cNvSpPr>
          <p:nvPr>
            <p:ph type="title"/>
          </p:nvPr>
        </p:nvSpPr>
        <p:spPr/>
        <p:txBody>
          <a:bodyPr/>
          <a:lstStyle/>
          <a:p>
            <a:r>
              <a:rPr lang="en-US" dirty="0"/>
              <a:t>Project Introduction</a:t>
            </a:r>
          </a:p>
        </p:txBody>
      </p:sp>
      <p:sp>
        <p:nvSpPr>
          <p:cNvPr id="3" name="Content Placeholder 2">
            <a:extLst>
              <a:ext uri="{FF2B5EF4-FFF2-40B4-BE49-F238E27FC236}">
                <a16:creationId xmlns:a16="http://schemas.microsoft.com/office/drawing/2014/main" id="{2560BA12-3EEC-42CC-83F7-56CB17AD0D23}"/>
              </a:ext>
            </a:extLst>
          </p:cNvPr>
          <p:cNvSpPr>
            <a:spLocks noGrp="1"/>
          </p:cNvSpPr>
          <p:nvPr>
            <p:ph idx="1"/>
          </p:nvPr>
        </p:nvSpPr>
        <p:spPr/>
        <p:txBody>
          <a:bodyPr/>
          <a:lstStyle/>
          <a:p>
            <a:r>
              <a:rPr lang="en-US" dirty="0"/>
              <a:t>Publish Subscribe Protocol</a:t>
            </a:r>
          </a:p>
          <a:p>
            <a:pPr lvl="1"/>
            <a:r>
              <a:rPr lang="en-US" dirty="0"/>
              <a:t>Lightweight</a:t>
            </a:r>
          </a:p>
          <a:p>
            <a:pPr lvl="1"/>
            <a:r>
              <a:rPr lang="en-US" dirty="0"/>
              <a:t>Efficient</a:t>
            </a:r>
          </a:p>
          <a:p>
            <a:pPr lvl="1"/>
            <a:endParaRPr lang="en-US" dirty="0"/>
          </a:p>
          <a:p>
            <a:r>
              <a:rPr lang="en-US" dirty="0"/>
              <a:t>Roles</a:t>
            </a:r>
          </a:p>
          <a:p>
            <a:pPr lvl="1"/>
            <a:r>
              <a:rPr lang="en-US" dirty="0"/>
              <a:t>Publishers</a:t>
            </a:r>
          </a:p>
          <a:p>
            <a:pPr lvl="1"/>
            <a:r>
              <a:rPr lang="en-US" dirty="0"/>
              <a:t>Subscribers</a:t>
            </a:r>
          </a:p>
          <a:p>
            <a:pPr lvl="1"/>
            <a:r>
              <a:rPr lang="en-US" dirty="0"/>
              <a:t>Broker</a:t>
            </a:r>
          </a:p>
        </p:txBody>
      </p:sp>
    </p:spTree>
    <p:extLst>
      <p:ext uri="{BB962C8B-B14F-4D97-AF65-F5344CB8AC3E}">
        <p14:creationId xmlns:p14="http://schemas.microsoft.com/office/powerpoint/2010/main" val="1217786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F9BF0-E32C-4D87-AA0E-17164C053352}"/>
              </a:ext>
            </a:extLst>
          </p:cNvPr>
          <p:cNvSpPr>
            <a:spLocks noGrp="1"/>
          </p:cNvSpPr>
          <p:nvPr>
            <p:ph type="title"/>
          </p:nvPr>
        </p:nvSpPr>
        <p:spPr/>
        <p:txBody>
          <a:bodyPr/>
          <a:lstStyle/>
          <a:p>
            <a:r>
              <a:rPr lang="en-US" dirty="0"/>
              <a:t>Project Introduction</a:t>
            </a:r>
          </a:p>
        </p:txBody>
      </p:sp>
      <p:sp>
        <p:nvSpPr>
          <p:cNvPr id="3" name="Content Placeholder 2">
            <a:extLst>
              <a:ext uri="{FF2B5EF4-FFF2-40B4-BE49-F238E27FC236}">
                <a16:creationId xmlns:a16="http://schemas.microsoft.com/office/drawing/2014/main" id="{EDB61173-6084-4654-BD37-7CC1FDBA814F}"/>
              </a:ext>
            </a:extLst>
          </p:cNvPr>
          <p:cNvSpPr>
            <a:spLocks noGrp="1"/>
          </p:cNvSpPr>
          <p:nvPr>
            <p:ph idx="1"/>
          </p:nvPr>
        </p:nvSpPr>
        <p:spPr/>
        <p:txBody>
          <a:bodyPr/>
          <a:lstStyle/>
          <a:p>
            <a:endParaRPr lang="en-US" dirty="0"/>
          </a:p>
        </p:txBody>
      </p:sp>
      <p:pic>
        <p:nvPicPr>
          <p:cNvPr id="4" name="Graphic 3" descr="Server">
            <a:extLst>
              <a:ext uri="{FF2B5EF4-FFF2-40B4-BE49-F238E27FC236}">
                <a16:creationId xmlns:a16="http://schemas.microsoft.com/office/drawing/2014/main" id="{ACF33BA9-7E7E-4186-9672-B7D6D2EAB8C1}"/>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638800" y="3765302"/>
            <a:ext cx="914400" cy="914400"/>
          </a:xfrm>
          <a:prstGeom prst="rect">
            <a:avLst/>
          </a:prstGeom>
        </p:spPr>
      </p:pic>
      <p:pic>
        <p:nvPicPr>
          <p:cNvPr id="5" name="Graphic 4" descr="House">
            <a:extLst>
              <a:ext uri="{FF2B5EF4-FFF2-40B4-BE49-F238E27FC236}">
                <a16:creationId xmlns:a16="http://schemas.microsoft.com/office/drawing/2014/main" id="{F748CEED-EA78-4F7D-BEBA-D2D951A0D7E7}"/>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2711227" y="2425098"/>
            <a:ext cx="914400" cy="914400"/>
          </a:xfrm>
          <a:prstGeom prst="rect">
            <a:avLst/>
          </a:prstGeom>
        </p:spPr>
      </p:pic>
      <p:pic>
        <p:nvPicPr>
          <p:cNvPr id="6" name="Graphic 5" descr="Dance">
            <a:extLst>
              <a:ext uri="{FF2B5EF4-FFF2-40B4-BE49-F238E27FC236}">
                <a16:creationId xmlns:a16="http://schemas.microsoft.com/office/drawing/2014/main" id="{BB48BFE6-391A-4B45-AA4A-836D6987761B}"/>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8566372" y="5049034"/>
            <a:ext cx="914400" cy="914400"/>
          </a:xfrm>
          <a:prstGeom prst="rect">
            <a:avLst/>
          </a:prstGeom>
        </p:spPr>
      </p:pic>
      <p:pic>
        <p:nvPicPr>
          <p:cNvPr id="7" name="Graphic 6" descr="Heart with pulse">
            <a:extLst>
              <a:ext uri="{FF2B5EF4-FFF2-40B4-BE49-F238E27FC236}">
                <a16:creationId xmlns:a16="http://schemas.microsoft.com/office/drawing/2014/main" id="{22E47836-23BD-4302-8D82-2CB32F9CC4C9}"/>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2711227" y="3765302"/>
            <a:ext cx="914400" cy="914400"/>
          </a:xfrm>
          <a:prstGeom prst="rect">
            <a:avLst/>
          </a:prstGeom>
        </p:spPr>
      </p:pic>
      <p:pic>
        <p:nvPicPr>
          <p:cNvPr id="8" name="Graphic 7" descr="Thermometer">
            <a:extLst>
              <a:ext uri="{FF2B5EF4-FFF2-40B4-BE49-F238E27FC236}">
                <a16:creationId xmlns:a16="http://schemas.microsoft.com/office/drawing/2014/main" id="{6B88927E-FF55-414E-86F2-9C0FE1325587}"/>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2711227" y="5049034"/>
            <a:ext cx="914400" cy="914400"/>
          </a:xfrm>
          <a:prstGeom prst="rect">
            <a:avLst/>
          </a:prstGeom>
        </p:spPr>
      </p:pic>
      <p:pic>
        <p:nvPicPr>
          <p:cNvPr id="9" name="Graphic 8" descr="Run">
            <a:extLst>
              <a:ext uri="{FF2B5EF4-FFF2-40B4-BE49-F238E27FC236}">
                <a16:creationId xmlns:a16="http://schemas.microsoft.com/office/drawing/2014/main" id="{B2B9513E-9BDF-4738-BEA3-39B41F89FEC3}"/>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8566372" y="2425098"/>
            <a:ext cx="914400" cy="914400"/>
          </a:xfrm>
          <a:prstGeom prst="rect">
            <a:avLst/>
          </a:prstGeom>
        </p:spPr>
      </p:pic>
      <p:pic>
        <p:nvPicPr>
          <p:cNvPr id="10" name="Graphic 9" descr="Family with boy">
            <a:extLst>
              <a:ext uri="{FF2B5EF4-FFF2-40B4-BE49-F238E27FC236}">
                <a16:creationId xmlns:a16="http://schemas.microsoft.com/office/drawing/2014/main" id="{9FED5406-2D95-4CCE-B392-2555C990ECAC}"/>
              </a:ext>
            </a:extLst>
          </p:cNvPr>
          <p:cNvPicPr>
            <a:picLocks noChangeAspect="1"/>
          </p:cNvPicPr>
          <p:nvPr/>
        </p:nvPicPr>
        <p:blipFill>
          <a:blip r:embed="rId14" cstate="hq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8566372" y="3737066"/>
            <a:ext cx="914400" cy="914400"/>
          </a:xfrm>
          <a:prstGeom prst="rect">
            <a:avLst/>
          </a:prstGeom>
        </p:spPr>
      </p:pic>
      <p:sp>
        <p:nvSpPr>
          <p:cNvPr id="11" name="TextBox 10">
            <a:extLst>
              <a:ext uri="{FF2B5EF4-FFF2-40B4-BE49-F238E27FC236}">
                <a16:creationId xmlns:a16="http://schemas.microsoft.com/office/drawing/2014/main" id="{F9D284AB-3628-4005-820B-5D156C10330E}"/>
              </a:ext>
            </a:extLst>
          </p:cNvPr>
          <p:cNvSpPr txBox="1"/>
          <p:nvPr/>
        </p:nvSpPr>
        <p:spPr>
          <a:xfrm>
            <a:off x="5298377" y="3367734"/>
            <a:ext cx="1595245" cy="369332"/>
          </a:xfrm>
          <a:prstGeom prst="rect">
            <a:avLst/>
          </a:prstGeom>
          <a:noFill/>
        </p:spPr>
        <p:txBody>
          <a:bodyPr wrap="none" rtlCol="0">
            <a:spAutoFit/>
          </a:bodyPr>
          <a:lstStyle/>
          <a:p>
            <a:r>
              <a:rPr lang="en-US" dirty="0"/>
              <a:t>Broker (Server)</a:t>
            </a:r>
          </a:p>
        </p:txBody>
      </p:sp>
      <p:sp>
        <p:nvSpPr>
          <p:cNvPr id="12" name="TextBox 11">
            <a:extLst>
              <a:ext uri="{FF2B5EF4-FFF2-40B4-BE49-F238E27FC236}">
                <a16:creationId xmlns:a16="http://schemas.microsoft.com/office/drawing/2014/main" id="{71BED33F-8CDA-42AA-8157-8B57DB3F8DB2}"/>
              </a:ext>
            </a:extLst>
          </p:cNvPr>
          <p:cNvSpPr txBox="1"/>
          <p:nvPr/>
        </p:nvSpPr>
        <p:spPr>
          <a:xfrm>
            <a:off x="2275247" y="1825625"/>
            <a:ext cx="1970732" cy="369332"/>
          </a:xfrm>
          <a:prstGeom prst="rect">
            <a:avLst/>
          </a:prstGeom>
          <a:noFill/>
        </p:spPr>
        <p:txBody>
          <a:bodyPr wrap="none" rtlCol="0">
            <a:spAutoFit/>
          </a:bodyPr>
          <a:lstStyle/>
          <a:p>
            <a:r>
              <a:rPr lang="en-US" dirty="0"/>
              <a:t>Publishers (Clients)</a:t>
            </a:r>
          </a:p>
        </p:txBody>
      </p:sp>
      <p:sp>
        <p:nvSpPr>
          <p:cNvPr id="13" name="TextBox 12">
            <a:extLst>
              <a:ext uri="{FF2B5EF4-FFF2-40B4-BE49-F238E27FC236}">
                <a16:creationId xmlns:a16="http://schemas.microsoft.com/office/drawing/2014/main" id="{EFDBBE3D-E52B-4681-A44F-9F1456026365}"/>
              </a:ext>
            </a:extLst>
          </p:cNvPr>
          <p:cNvSpPr txBox="1"/>
          <p:nvPr/>
        </p:nvSpPr>
        <p:spPr>
          <a:xfrm>
            <a:off x="8217727" y="1825625"/>
            <a:ext cx="2081788" cy="369332"/>
          </a:xfrm>
          <a:prstGeom prst="rect">
            <a:avLst/>
          </a:prstGeom>
          <a:noFill/>
        </p:spPr>
        <p:txBody>
          <a:bodyPr wrap="none" rtlCol="0">
            <a:spAutoFit/>
          </a:bodyPr>
          <a:lstStyle/>
          <a:p>
            <a:r>
              <a:rPr lang="en-US" dirty="0"/>
              <a:t>Subscribers (Clients)</a:t>
            </a:r>
          </a:p>
        </p:txBody>
      </p:sp>
      <p:cxnSp>
        <p:nvCxnSpPr>
          <p:cNvPr id="14" name="Connector: Elbow 13">
            <a:extLst>
              <a:ext uri="{FF2B5EF4-FFF2-40B4-BE49-F238E27FC236}">
                <a16:creationId xmlns:a16="http://schemas.microsoft.com/office/drawing/2014/main" id="{F9ABAA94-E59A-4527-8573-6C7A75851597}"/>
              </a:ext>
            </a:extLst>
          </p:cNvPr>
          <p:cNvCxnSpPr>
            <a:cxnSpLocks/>
            <a:stCxn id="5" idx="3"/>
          </p:cNvCxnSpPr>
          <p:nvPr/>
        </p:nvCxnSpPr>
        <p:spPr>
          <a:xfrm>
            <a:off x="3625627" y="2882298"/>
            <a:ext cx="2013173" cy="1155538"/>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BF2A8EC6-8837-4148-AE1D-0D1378197706}"/>
              </a:ext>
            </a:extLst>
          </p:cNvPr>
          <p:cNvCxnSpPr>
            <a:cxnSpLocks/>
            <a:stCxn id="7" idx="3"/>
          </p:cNvCxnSpPr>
          <p:nvPr/>
        </p:nvCxnSpPr>
        <p:spPr>
          <a:xfrm>
            <a:off x="3625627" y="4222502"/>
            <a:ext cx="2013172" cy="156430"/>
          </a:xfrm>
          <a:prstGeom prst="bentConnector3">
            <a:avLst>
              <a:gd name="adj1" fmla="val 50000"/>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7612F6B8-3C6D-4BCB-8475-778F098CE52D}"/>
              </a:ext>
            </a:extLst>
          </p:cNvPr>
          <p:cNvCxnSpPr>
            <a:cxnSpLocks/>
            <a:stCxn id="8" idx="3"/>
          </p:cNvCxnSpPr>
          <p:nvPr/>
        </p:nvCxnSpPr>
        <p:spPr>
          <a:xfrm flipV="1">
            <a:off x="3625627" y="4707938"/>
            <a:ext cx="2013172" cy="798296"/>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7C734F99-F2E3-499B-A329-4A2B30DA10B4}"/>
              </a:ext>
            </a:extLst>
          </p:cNvPr>
          <p:cNvCxnSpPr>
            <a:cxnSpLocks/>
            <a:endCxn id="10" idx="1"/>
          </p:cNvCxnSpPr>
          <p:nvPr/>
        </p:nvCxnSpPr>
        <p:spPr>
          <a:xfrm flipV="1">
            <a:off x="6553199" y="4194266"/>
            <a:ext cx="2013173" cy="184666"/>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BBF57359-4C08-4022-B8E7-E2EFA1954833}"/>
              </a:ext>
            </a:extLst>
          </p:cNvPr>
          <p:cNvCxnSpPr>
            <a:cxnSpLocks/>
          </p:cNvCxnSpPr>
          <p:nvPr/>
        </p:nvCxnSpPr>
        <p:spPr>
          <a:xfrm>
            <a:off x="6553198" y="4591834"/>
            <a:ext cx="2013173" cy="1144541"/>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661B30AE-0E61-4A39-9F85-18791A2B4C85}"/>
              </a:ext>
            </a:extLst>
          </p:cNvPr>
          <p:cNvCxnSpPr>
            <a:cxnSpLocks/>
          </p:cNvCxnSpPr>
          <p:nvPr/>
        </p:nvCxnSpPr>
        <p:spPr>
          <a:xfrm>
            <a:off x="6553200" y="4765990"/>
            <a:ext cx="2013170" cy="1197444"/>
          </a:xfrm>
          <a:prstGeom prst="bentConnector3">
            <a:avLst>
              <a:gd name="adj1" fmla="val 39803"/>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F4083ABB-66A9-478D-A703-198BB62DE86A}"/>
              </a:ext>
            </a:extLst>
          </p:cNvPr>
          <p:cNvCxnSpPr>
            <a:cxnSpLocks/>
            <a:endCxn id="9" idx="1"/>
          </p:cNvCxnSpPr>
          <p:nvPr/>
        </p:nvCxnSpPr>
        <p:spPr>
          <a:xfrm flipV="1">
            <a:off x="6553198" y="2882298"/>
            <a:ext cx="2013174" cy="1060388"/>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FDBC212-F69B-44A7-8F3F-2603AAD4BFB6}"/>
              </a:ext>
            </a:extLst>
          </p:cNvPr>
          <p:cNvCxnSpPr>
            <a:cxnSpLocks/>
          </p:cNvCxnSpPr>
          <p:nvPr/>
        </p:nvCxnSpPr>
        <p:spPr>
          <a:xfrm flipV="1">
            <a:off x="6553200" y="2630718"/>
            <a:ext cx="2013170" cy="1192636"/>
          </a:xfrm>
          <a:prstGeom prst="bentConnector3">
            <a:avLst>
              <a:gd name="adj1" fmla="val 43048"/>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384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36DFD-E53F-4D94-959E-23E01B63AAEF}"/>
              </a:ext>
            </a:extLst>
          </p:cNvPr>
          <p:cNvSpPr>
            <a:spLocks noGrp="1"/>
          </p:cNvSpPr>
          <p:nvPr>
            <p:ph type="title"/>
          </p:nvPr>
        </p:nvSpPr>
        <p:spPr/>
        <p:txBody>
          <a:bodyPr/>
          <a:lstStyle/>
          <a:p>
            <a:r>
              <a:rPr lang="en-US" dirty="0"/>
              <a:t>Project Requirement (I)</a:t>
            </a:r>
          </a:p>
        </p:txBody>
      </p:sp>
      <p:sp>
        <p:nvSpPr>
          <p:cNvPr id="3" name="Content Placeholder 2">
            <a:extLst>
              <a:ext uri="{FF2B5EF4-FFF2-40B4-BE49-F238E27FC236}">
                <a16:creationId xmlns:a16="http://schemas.microsoft.com/office/drawing/2014/main" id="{A46FA92B-B6A4-4FC8-8EC7-81977E8BAD09}"/>
              </a:ext>
            </a:extLst>
          </p:cNvPr>
          <p:cNvSpPr>
            <a:spLocks noGrp="1"/>
          </p:cNvSpPr>
          <p:nvPr>
            <p:ph idx="1"/>
          </p:nvPr>
        </p:nvSpPr>
        <p:spPr/>
        <p:txBody>
          <a:bodyPr>
            <a:normAutofit/>
          </a:bodyPr>
          <a:lstStyle/>
          <a:p>
            <a:r>
              <a:rPr lang="en-US" dirty="0"/>
              <a:t>Server</a:t>
            </a:r>
          </a:p>
          <a:p>
            <a:pPr lvl="1"/>
            <a:r>
              <a:rPr lang="en-US" dirty="0"/>
              <a:t>Handling multiple clients simultaneously</a:t>
            </a:r>
          </a:p>
          <a:p>
            <a:pPr lvl="1"/>
            <a:r>
              <a:rPr lang="en-US" dirty="0"/>
              <a:t>Doesn’t have to remember client information after disconnect</a:t>
            </a:r>
          </a:p>
          <a:p>
            <a:pPr lvl="1"/>
            <a:endParaRPr lang="en-US" dirty="0"/>
          </a:p>
          <a:p>
            <a:r>
              <a:rPr lang="en-US" dirty="0"/>
              <a:t>Client</a:t>
            </a:r>
          </a:p>
          <a:p>
            <a:pPr lvl="1"/>
            <a:r>
              <a:rPr lang="en-US" dirty="0"/>
              <a:t>Basic user interface</a:t>
            </a:r>
          </a:p>
          <a:p>
            <a:pPr lvl="1"/>
            <a:r>
              <a:rPr lang="en-US" dirty="0"/>
              <a:t>Can be both publisher and subscriber</a:t>
            </a:r>
          </a:p>
          <a:p>
            <a:pPr lvl="1"/>
            <a:endParaRPr lang="en-US" dirty="0"/>
          </a:p>
          <a:p>
            <a:endParaRPr lang="en-US" dirty="0"/>
          </a:p>
        </p:txBody>
      </p:sp>
    </p:spTree>
    <p:extLst>
      <p:ext uri="{BB962C8B-B14F-4D97-AF65-F5344CB8AC3E}">
        <p14:creationId xmlns:p14="http://schemas.microsoft.com/office/powerpoint/2010/main" val="1383062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36DFD-E53F-4D94-959E-23E01B63AAEF}"/>
              </a:ext>
            </a:extLst>
          </p:cNvPr>
          <p:cNvSpPr>
            <a:spLocks noGrp="1"/>
          </p:cNvSpPr>
          <p:nvPr>
            <p:ph type="title"/>
          </p:nvPr>
        </p:nvSpPr>
        <p:spPr/>
        <p:txBody>
          <a:bodyPr/>
          <a:lstStyle/>
          <a:p>
            <a:r>
              <a:rPr lang="en-US" dirty="0"/>
              <a:t>Project Requirement (I)</a:t>
            </a:r>
          </a:p>
        </p:txBody>
      </p:sp>
      <p:sp>
        <p:nvSpPr>
          <p:cNvPr id="3" name="Content Placeholder 2">
            <a:extLst>
              <a:ext uri="{FF2B5EF4-FFF2-40B4-BE49-F238E27FC236}">
                <a16:creationId xmlns:a16="http://schemas.microsoft.com/office/drawing/2014/main" id="{A46FA92B-B6A4-4FC8-8EC7-81977E8BAD09}"/>
              </a:ext>
            </a:extLst>
          </p:cNvPr>
          <p:cNvSpPr>
            <a:spLocks noGrp="1"/>
          </p:cNvSpPr>
          <p:nvPr>
            <p:ph idx="1"/>
          </p:nvPr>
        </p:nvSpPr>
        <p:spPr/>
        <p:txBody>
          <a:bodyPr>
            <a:normAutofit lnSpcReduction="10000"/>
          </a:bodyPr>
          <a:lstStyle/>
          <a:p>
            <a:r>
              <a:rPr lang="en-US" dirty="0"/>
              <a:t>Topic</a:t>
            </a:r>
          </a:p>
          <a:p>
            <a:pPr lvl="1"/>
            <a:r>
              <a:rPr lang="en-US" dirty="0"/>
              <a:t>WEATHER</a:t>
            </a:r>
          </a:p>
          <a:p>
            <a:pPr lvl="1"/>
            <a:r>
              <a:rPr lang="en-US" dirty="0"/>
              <a:t>NEWS</a:t>
            </a:r>
          </a:p>
          <a:p>
            <a:pPr lvl="1"/>
            <a:r>
              <a:rPr lang="en-US" dirty="0"/>
              <a:t>HEALTH</a:t>
            </a:r>
          </a:p>
          <a:p>
            <a:pPr lvl="1"/>
            <a:r>
              <a:rPr lang="en-US" dirty="0"/>
              <a:t>SECURITY</a:t>
            </a:r>
          </a:p>
          <a:p>
            <a:pPr marL="457200" lvl="1" indent="0">
              <a:buNone/>
            </a:pPr>
            <a:endParaRPr lang="en-US" dirty="0"/>
          </a:p>
          <a:p>
            <a:r>
              <a:rPr lang="en-US" dirty="0"/>
              <a:t>Message</a:t>
            </a:r>
          </a:p>
          <a:p>
            <a:pPr lvl="1"/>
            <a:r>
              <a:rPr lang="en-US" dirty="0"/>
              <a:t>CONNECT</a:t>
            </a:r>
          </a:p>
          <a:p>
            <a:pPr lvl="1"/>
            <a:r>
              <a:rPr lang="en-US" dirty="0"/>
              <a:t>DISCONNECT</a:t>
            </a:r>
          </a:p>
          <a:p>
            <a:pPr lvl="1"/>
            <a:r>
              <a:rPr lang="en-US" dirty="0"/>
              <a:t>PUBLISH</a:t>
            </a:r>
          </a:p>
          <a:p>
            <a:pPr lvl="1"/>
            <a:r>
              <a:rPr lang="en-US" dirty="0"/>
              <a:t>SUBSCRIBE</a:t>
            </a:r>
          </a:p>
        </p:txBody>
      </p:sp>
    </p:spTree>
    <p:extLst>
      <p:ext uri="{BB962C8B-B14F-4D97-AF65-F5344CB8AC3E}">
        <p14:creationId xmlns:p14="http://schemas.microsoft.com/office/powerpoint/2010/main" val="319545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2036</TotalTime>
  <Words>1402</Words>
  <Application>Microsoft Office PowerPoint</Application>
  <PresentationFormat>Widescreen</PresentationFormat>
  <Paragraphs>336</Paragraphs>
  <Slides>37</Slides>
  <Notes>13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7" baseType="lpstr">
      <vt:lpstr>굴림</vt:lpstr>
      <vt:lpstr>맑은 고딕</vt:lpstr>
      <vt:lpstr>新細明體</vt:lpstr>
      <vt:lpstr>Arial</vt:lpstr>
      <vt:lpstr>Book Antiqua</vt:lpstr>
      <vt:lpstr>Calibri</vt:lpstr>
      <vt:lpstr>Calibri Light</vt:lpstr>
      <vt:lpstr>Times New Roman</vt:lpstr>
      <vt:lpstr>Office Theme</vt:lpstr>
      <vt:lpstr>Visio</vt:lpstr>
      <vt:lpstr>Programming Project</vt:lpstr>
      <vt:lpstr>Outline</vt:lpstr>
      <vt:lpstr>Internet of Things</vt:lpstr>
      <vt:lpstr>PowerPoint Presentation</vt:lpstr>
      <vt:lpstr>Internet of Things</vt:lpstr>
      <vt:lpstr>Project Introduction</vt:lpstr>
      <vt:lpstr>Project Introduction</vt:lpstr>
      <vt:lpstr>Project Requirement (I)</vt:lpstr>
      <vt:lpstr>Project Requirement (I)</vt:lpstr>
      <vt:lpstr>Project Requirement (II)</vt:lpstr>
      <vt:lpstr>Project Requirement</vt:lpstr>
      <vt:lpstr>Grading and Deadline</vt:lpstr>
      <vt:lpstr>UNIX Socket Programming</vt:lpstr>
      <vt:lpstr>UNIX Socket Programming</vt:lpstr>
      <vt:lpstr>BSD Socket API</vt:lpstr>
      <vt:lpstr>Sockets and Internet Protocols</vt:lpstr>
      <vt:lpstr>Sockets: Conceptual View</vt:lpstr>
      <vt:lpstr>Connection-Oriented Application</vt:lpstr>
      <vt:lpstr>A Typical Working Scenario</vt:lpstr>
      <vt:lpstr>PowerPoint Presentation</vt:lpstr>
      <vt:lpstr>Concurrent Communications</vt:lpstr>
      <vt:lpstr>PowerPoint Presentation</vt:lpstr>
      <vt:lpstr>Creating a Socket</vt:lpstr>
      <vt:lpstr>Binding Socket with an Address</vt:lpstr>
      <vt:lpstr>Specifying Socket Address</vt:lpstr>
      <vt:lpstr>Bind Example</vt:lpstr>
      <vt:lpstr>Connecting to Server</vt:lpstr>
      <vt:lpstr>Connection Acceptance by Server</vt:lpstr>
      <vt:lpstr>Byte Ordering</vt:lpstr>
      <vt:lpstr>Big Endian vs. Little Endian</vt:lpstr>
      <vt:lpstr>Connect Example</vt:lpstr>
      <vt:lpstr>Streams and Datagrams</vt:lpstr>
      <vt:lpstr>Example: Echo Client/Server</vt:lpstr>
      <vt:lpstr>Example: echo-server</vt:lpstr>
      <vt:lpstr>PowerPoint Presentation</vt:lpstr>
      <vt:lpstr>Example : echo-client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Project</dc:title>
  <dc:creator>Ming-Hong Yang</dc:creator>
  <cp:lastModifiedBy>David</cp:lastModifiedBy>
  <cp:revision>17</cp:revision>
  <dcterms:created xsi:type="dcterms:W3CDTF">2021-02-25T19:21:10Z</dcterms:created>
  <dcterms:modified xsi:type="dcterms:W3CDTF">2021-02-28T21:28:27Z</dcterms:modified>
</cp:coreProperties>
</file>