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0" r:id="rId5"/>
    <p:sldId id="264" r:id="rId6"/>
    <p:sldId id="265" r:id="rId7"/>
    <p:sldId id="266" r:id="rId8"/>
    <p:sldId id="270" r:id="rId9"/>
    <p:sldId id="268" r:id="rId10"/>
    <p:sldId id="277" r:id="rId11"/>
    <p:sldId id="278" r:id="rId12"/>
    <p:sldId id="279" r:id="rId13"/>
    <p:sldId id="269" r:id="rId14"/>
    <p:sldId id="272" r:id="rId15"/>
    <p:sldId id="271" r:id="rId16"/>
    <p:sldId id="273" r:id="rId17"/>
    <p:sldId id="274" r:id="rId18"/>
    <p:sldId id="275" r:id="rId19"/>
    <p:sldId id="276" r:id="rId20"/>
    <p:sldId id="259" r:id="rId21"/>
    <p:sldId id="260" r:id="rId22"/>
    <p:sldId id="261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57"/>
    <p:restoredTop sz="94960"/>
  </p:normalViewPr>
  <p:slideViewPr>
    <p:cSldViewPr snapToGrid="0">
      <p:cViewPr>
        <p:scale>
          <a:sx n="148" d="100"/>
          <a:sy n="148" d="100"/>
        </p:scale>
        <p:origin x="-2376" y="-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0A412-C576-A545-96D2-0A9FBEE227B9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69B2C-B5C1-364A-AD23-E2585758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69B2C-B5C1-364A-AD23-E2585758D2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6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69B2C-B5C1-364A-AD23-E2585758D2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66CF-C457-37DC-670E-5519CECD5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33D7E-3403-DD9C-76B4-A01E29908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C14B-F878-A4E3-0C92-5D0C6681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9BC7-0EC3-1BC2-AAC9-46A4A872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AD98C-0DC2-87CB-2D0C-8E29E1DD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2FF0-68EC-0B03-AD79-0655FA87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09EFD-EB27-0D35-BAA1-B7F53F7AF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C8A3C-75D2-56E3-2AF9-869F7138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D3A9-E6B4-41B7-F97F-5107DC78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A846D-C39E-0733-755C-CF6C3924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0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5D9F0-A6A2-3865-8F6B-F6E46FC9E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4EEA2-0638-4FF7-FE51-E47912E8D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5B45-47EE-9172-F7F4-F5DE2F02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9E6CE-D9B6-3A5C-68F4-AE4A3975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2EF9-DF33-EF36-9650-1C9FE4A6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7AC7-9DC2-9358-DEE3-925A0255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2FB9-C905-863D-A407-3500EC8D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E0BD5-E06B-C621-90FE-C558536C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DDC7E-DAB9-9462-2BD7-4C550B00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423A7-3A70-6598-73C7-5A80F3B2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BB9E-B89A-F02F-C25C-66A7CD67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8A71-D087-21BE-B468-437A57565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DED6F-96D8-4D84-87A5-7F6A6B87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2C893-411D-86EC-44D2-F7D2D0D3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2F4C-75CA-BCEE-E196-84EFB219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BBFE-060E-4113-53D9-4D4E7019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098D-BB80-9901-A3D0-278CE571E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3431E-9425-7B72-B069-480A71D17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E7636-AD32-D0EA-BA26-93F8299C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4AB9D-7336-0EA3-87F6-9A54E5A0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96C4B-4113-3216-A428-FA53AF94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3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8867-E25B-3F11-8654-9C4056E6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15A9-13C0-1BB7-C3B3-92F62BE3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5218-24F0-FED3-0B77-51F64FBF7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E2DEB-745E-6FAB-A4AD-5D01A1D66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DB0C3-2181-5A7C-A8B8-B31E5CCF4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53B0A-5310-935D-72E0-0D56A5E4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C2BE8-95BE-214E-C18D-9AEEBC51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0F117-07FB-4F91-B51E-B1E41CB0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8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5CC8-E149-486F-BA7A-551AA14C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748F-AE8F-2CF7-DBB3-0FA24074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C86B2-6FD7-AC6D-EA04-30A3E00B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05A5E-1016-2E5D-F4E4-FFB2E988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C0987-1DFE-822B-68F4-94578B87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4ED66-C267-1219-EE14-FE9DA0B6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093AF-1F37-673E-4388-57161180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FFEF-D9A9-5544-E008-EB4117CF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5B25-47F4-5373-6F70-832AAE78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CB50C-2C0E-F838-4EEA-65F3EB4CB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A2312-A956-8585-A500-4F1E5543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44166-5C9F-DB63-76F4-C5A949AB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6C7F-1621-3333-9A55-5AFD6462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7177-C7CF-CBB6-4238-0E4D293D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42675-3158-D42A-FE47-8126B4F77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733E6-3CCF-3AFA-BC7C-D7A91DAB0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8FAB4-8BC7-57BE-F5CD-2442844E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7796-DE59-F740-ADCB-6B2A971F1E80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92D90-33CD-1C1A-8829-4C7A7ACE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6DFA8-6B19-9743-5C02-0357B7B2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5601A-8C11-FBA5-09CC-7264C8C9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7CF16-F6FC-BE2B-2DA0-2C1396FB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D93D-4D99-CBA6-5887-98BCD1880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7796-DE59-F740-ADCB-6B2A971F1E80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3000-7B88-1BD8-AFB7-2F5AFC08A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69CD-7A9E-465A-931C-843178415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81DC-59C4-FA4A-97EE-BF8F7F8C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5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57.emf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56.emf"/><Relationship Id="rId2" Type="http://schemas.openxmlformats.org/officeDocument/2006/relationships/tags" Target="../tags/tag6.xml"/><Relationship Id="rId16" Type="http://schemas.openxmlformats.org/officeDocument/2006/relationships/image" Target="../media/image60.emf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55.emf"/><Relationship Id="rId5" Type="http://schemas.openxmlformats.org/officeDocument/2006/relationships/tags" Target="../tags/tag9.xml"/><Relationship Id="rId15" Type="http://schemas.openxmlformats.org/officeDocument/2006/relationships/image" Target="../media/image59.emf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5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B97B-FCB1-C01F-6F6A-2CEBA7A10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 S and R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75223-D751-67CC-1A22-5668CFFA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BF3FB-9D78-8A7B-3740-A0740ED7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2" y="0"/>
            <a:ext cx="4197294" cy="34300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7F4871-E38C-0CD4-C90F-ACF090B3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42" y="3336485"/>
            <a:ext cx="4270342" cy="352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5E5DD0-45C3-E54D-0284-241AA15B1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121" y="1284770"/>
            <a:ext cx="53594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5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F433B8-4FD5-53E6-30CC-DC08CAAB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810" y="368300"/>
            <a:ext cx="5486400" cy="43053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8CA0BC-580D-0D87-1198-03AE8139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31943"/>
              </p:ext>
            </p:extLst>
          </p:nvPr>
        </p:nvGraphicFramePr>
        <p:xfrm>
          <a:off x="1788752" y="5006340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251779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599446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759975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753269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3680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88228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49632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Rtot</a:t>
                      </a:r>
                      <a:r>
                        <a:rPr lang="en-US" dirty="0"/>
                        <a:t>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Rtot</a:t>
                      </a:r>
                      <a:r>
                        <a:rPr lang="en-US" dirty="0"/>
                        <a:t>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K2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K2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Koff</a:t>
                      </a:r>
                      <a:r>
                        <a:rPr lang="en-US" dirty="0"/>
                        <a:t>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Koff</a:t>
                      </a:r>
                      <a:r>
                        <a:rPr lang="en-US" dirty="0"/>
                        <a:t> 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7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2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4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27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33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B0953-2494-8150-0389-749ADE19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846" y="1510801"/>
            <a:ext cx="5245100" cy="443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EFBDD8-F90E-314C-F7AA-FD53486F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8" y="113017"/>
            <a:ext cx="3980551" cy="33733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D98F81-0AFE-756A-C79B-C6ED761C4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18" y="3486365"/>
            <a:ext cx="4003427" cy="33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3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E76BA68-77C4-F687-2B80-8C00D14C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0279"/>
            <a:ext cx="4317467" cy="3058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1B7826-B511-E204-3D68-C7A8098FAEF3}"/>
              </a:ext>
            </a:extLst>
          </p:cNvPr>
          <p:cNvSpPr txBox="1"/>
          <p:nvPr/>
        </p:nvSpPr>
        <p:spPr>
          <a:xfrm>
            <a:off x="4357369" y="-52248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Time series fits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4F1518-4642-C02A-DBA0-24CC8CAE0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" y="757495"/>
            <a:ext cx="4032010" cy="28560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D1E9B7-BA15-8923-64DD-1F2833BAA8FC}"/>
              </a:ext>
            </a:extLst>
          </p:cNvPr>
          <p:cNvSpPr txBox="1"/>
          <p:nvPr/>
        </p:nvSpPr>
        <p:spPr>
          <a:xfrm>
            <a:off x="640459" y="866444"/>
            <a:ext cx="93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0BDB7-426B-D061-433E-7AF707FBB6F3}"/>
              </a:ext>
            </a:extLst>
          </p:cNvPr>
          <p:cNvSpPr txBox="1"/>
          <p:nvPr/>
        </p:nvSpPr>
        <p:spPr>
          <a:xfrm>
            <a:off x="539166" y="4560590"/>
            <a:ext cx="58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585F08E-0052-E2ED-4D16-D6C2F597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869" y="3741378"/>
            <a:ext cx="4055094" cy="28560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D13561-7983-07D0-2F62-B4AA1674D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876" y="745699"/>
            <a:ext cx="4159225" cy="29293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AE0589-5004-193F-3184-940F54FE7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608" y="824651"/>
            <a:ext cx="3842392" cy="2721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51B116-383A-A10C-5FA4-18EA478D5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9608" y="3868583"/>
            <a:ext cx="3672840" cy="260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0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95D5D3B-5AF8-BDD6-60E6-98970F8A6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1641"/>
              </p:ext>
            </p:extLst>
          </p:nvPr>
        </p:nvGraphicFramePr>
        <p:xfrm>
          <a:off x="1686010" y="5374640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251779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599446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759975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753269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3680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88228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49632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Rtot</a:t>
                      </a:r>
                      <a:r>
                        <a:rPr lang="en-US" dirty="0"/>
                        <a:t>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Rtot</a:t>
                      </a:r>
                      <a:r>
                        <a:rPr lang="en-US" dirty="0"/>
                        <a:t>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K2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K2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Koff</a:t>
                      </a:r>
                      <a:r>
                        <a:rPr lang="en-US" dirty="0"/>
                        <a:t>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Koff</a:t>
                      </a:r>
                      <a:r>
                        <a:rPr lang="en-US" dirty="0"/>
                        <a:t> 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7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2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4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27791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4D3E140-6E23-9195-3EE0-A453F5B48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10" y="95250"/>
            <a:ext cx="7441427" cy="52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6FE9101-02A8-59D8-B9B6-C08F82420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61958"/>
              </p:ext>
            </p:extLst>
          </p:nvPr>
        </p:nvGraphicFramePr>
        <p:xfrm>
          <a:off x="1698368" y="5374640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251779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599446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759975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753269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3680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88228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49632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Rtot</a:t>
                      </a:r>
                      <a:r>
                        <a:rPr lang="en-US" dirty="0"/>
                        <a:t>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Rtot</a:t>
                      </a:r>
                      <a:r>
                        <a:rPr lang="en-US" dirty="0"/>
                        <a:t>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K2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K2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Koff</a:t>
                      </a:r>
                      <a:r>
                        <a:rPr lang="en-US" dirty="0"/>
                        <a:t>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Koff</a:t>
                      </a:r>
                      <a:r>
                        <a:rPr lang="en-US" dirty="0"/>
                        <a:t> 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7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3e-24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2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4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27791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2545A83-435E-6496-792D-E96FA24A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7772400" cy="546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8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4485E4-1604-0E7A-3DF6-6899873C0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86305"/>
              </p:ext>
            </p:extLst>
          </p:nvPr>
        </p:nvGraphicFramePr>
        <p:xfrm>
          <a:off x="1723081" y="5279390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251779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599446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759975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753269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3680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88228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49632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Rtot</a:t>
                      </a:r>
                      <a:r>
                        <a:rPr lang="en-US" dirty="0"/>
                        <a:t>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Rtot</a:t>
                      </a:r>
                      <a:r>
                        <a:rPr lang="en-US" dirty="0"/>
                        <a:t>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K2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K2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Koff</a:t>
                      </a:r>
                      <a:r>
                        <a:rPr lang="en-US" dirty="0"/>
                        <a:t>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Koff</a:t>
                      </a:r>
                      <a:r>
                        <a:rPr lang="en-US" dirty="0"/>
                        <a:t> 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7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2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4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27791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AFC8151-2CB2-DAD9-2EDC-7656760B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0" y="95250"/>
            <a:ext cx="6959600" cy="485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8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3F4FD9-C4E3-0FCD-E398-911DF18B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1" y="21909"/>
            <a:ext cx="4800598" cy="34070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A08B5B-75C4-BA32-7019-0D291CFF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1" y="3429000"/>
            <a:ext cx="4800598" cy="3407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F7C2E7-70AF-22A3-C2AF-D001558B5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392" y="892491"/>
            <a:ext cx="6092688" cy="43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4D2A92-853B-12F4-5182-5F79B17C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22" y="1037968"/>
            <a:ext cx="5989277" cy="42507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D10587-7FEE-3122-B62B-7C66C3F2F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45199"/>
            <a:ext cx="4808643" cy="3412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ED57FE-20EF-72CD-935E-F5EBB0466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77" y="0"/>
            <a:ext cx="4666066" cy="33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76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85494E-426F-21B3-5342-FEE8C681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7" y="132631"/>
            <a:ext cx="4545885" cy="3226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C8F87D-A20C-FAB2-8C34-8A36E7FBC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26" y="3499054"/>
            <a:ext cx="4545885" cy="3226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57A0B7-874D-1F85-5D60-7287D772F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869" y="1033472"/>
            <a:ext cx="5717043" cy="40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8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E5B0-6DF0-0A0E-BD49-C0A38A29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Equations</a:t>
            </a:r>
          </a:p>
        </p:txBody>
      </p:sp>
      <p:pic>
        <p:nvPicPr>
          <p:cNvPr id="5" name="Picture 4" descr="\documentclass{article}&#10;\usepackage{amsmath}&#10;\pagestyle{empty}&#10;\begin{document}&#10;&#10;&#10;$$ \frac{dA_1}{dt} = 2\frac{k_1A^{init}rA_0}{r^{tot}} - k^{off}A_1 - \frac{k_2rA_1}{r^{tot}} + 2k^{off}A_2 $$&#10;&#10;\end{document}" title="IguanaTex Bitmap Display">
            <a:extLst>
              <a:ext uri="{FF2B5EF4-FFF2-40B4-BE49-F238E27FC236}">
                <a16:creationId xmlns:a16="http://schemas.microsoft.com/office/drawing/2014/main" id="{839630A2-3F71-6B78-C1CC-FCAD4211DD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3561" y="2676278"/>
            <a:ext cx="4923481" cy="494596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 \frac{dA_2}{dt} = \frac{k_2rA_1}{r^{tot}} - 2k^{off}A_2 $$&#10;&#10;&#10;\end{document}" title="IguanaTex Bitmap Display">
            <a:extLst>
              <a:ext uri="{FF2B5EF4-FFF2-40B4-BE49-F238E27FC236}">
                <a16:creationId xmlns:a16="http://schemas.microsoft.com/office/drawing/2014/main" id="{895E7F37-359D-4264-E0CB-7636760DD4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20572" y="3449829"/>
            <a:ext cx="2743200" cy="53340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$$ \frac{dA_1}{dt} = 2\frac{k_1A^{init}rA_0}{r^{tot}} - k^{off}A_1 - \frac{k_1[Ag^{eff}]rA_1}{r^{tot}} + 2k^{off}A_2 $$&#10;&#10;&#10;\end{document}" title="IguanaTex Bitmap Display">
            <a:extLst>
              <a:ext uri="{FF2B5EF4-FFF2-40B4-BE49-F238E27FC236}">
                <a16:creationId xmlns:a16="http://schemas.microsoft.com/office/drawing/2014/main" id="{EE4CE506-E0BC-5FDC-1198-E7C25585B8A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64992" y="2696178"/>
            <a:ext cx="5188808" cy="45479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$ \frac{dA_2}{dt} = \frac{k_1[Ag^{eff}]rA_1}{r^{tot}} - 2k^{off}A_2 $$&#10;&#10;\end{document}" title="IguanaTex Bitmap Display">
            <a:extLst>
              <a:ext uri="{FF2B5EF4-FFF2-40B4-BE49-F238E27FC236}">
                <a16:creationId xmlns:a16="http://schemas.microsoft.com/office/drawing/2014/main" id="{DB86C6D7-4E41-6BF9-DD23-33E38D6FAF0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09370" y="3429000"/>
            <a:ext cx="3159211" cy="4964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04F3D89-F106-7FD2-F4EE-13AAE01B7BFD}"/>
              </a:ext>
            </a:extLst>
          </p:cNvPr>
          <p:cNvSpPr/>
          <p:nvPr/>
        </p:nvSpPr>
        <p:spPr>
          <a:xfrm>
            <a:off x="247135" y="2557849"/>
            <a:ext cx="5276335" cy="166816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9C970-A65F-1E86-1E78-7A17A681A78C}"/>
              </a:ext>
            </a:extLst>
          </p:cNvPr>
          <p:cNvSpPr/>
          <p:nvPr/>
        </p:nvSpPr>
        <p:spPr>
          <a:xfrm>
            <a:off x="6096001" y="2557849"/>
            <a:ext cx="5457567" cy="16681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D1F572-D1EA-C99C-B077-767034FC2692}"/>
              </a:ext>
            </a:extLst>
          </p:cNvPr>
          <p:cNvSpPr txBox="1"/>
          <p:nvPr/>
        </p:nvSpPr>
        <p:spPr>
          <a:xfrm>
            <a:off x="2384854" y="1992976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40D3D-73E3-CE2E-1F29-0E58269A1CCE}"/>
              </a:ext>
            </a:extLst>
          </p:cNvPr>
          <p:cNvSpPr txBox="1"/>
          <p:nvPr/>
        </p:nvSpPr>
        <p:spPr>
          <a:xfrm>
            <a:off x="8209872" y="2026452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R</a:t>
            </a:r>
          </a:p>
        </p:txBody>
      </p:sp>
    </p:spTree>
    <p:extLst>
      <p:ext uri="{BB962C8B-B14F-4D97-AF65-F5344CB8AC3E}">
        <p14:creationId xmlns:p14="http://schemas.microsoft.com/office/powerpoint/2010/main" val="297079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D0AB-A4B1-4899-6FEA-0C06518E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Structural Identifiability</a:t>
            </a:r>
          </a:p>
        </p:txBody>
      </p:sp>
      <p:pic>
        <p:nvPicPr>
          <p:cNvPr id="3" name="Picture 2" descr="\documentclass{article}&#10;\usepackage{amsmath}&#10;\pagestyle{empty}&#10;\begin{document}&#10;&#10;&#10;$$ \frac{u_{k_1}}{u_{r_{tot}}} = 1 $$&#10;&#10;\end{document}" title="IguanaTex Bitmap Display">
            <a:extLst>
              <a:ext uri="{FF2B5EF4-FFF2-40B4-BE49-F238E27FC236}">
                <a16:creationId xmlns:a16="http://schemas.microsoft.com/office/drawing/2014/main" id="{4FB860BF-7108-7D41-D18E-DDF33CA5E3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277955" y="2908643"/>
            <a:ext cx="965200" cy="533400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&#10;$$ \frac{u_{k_2}}{u_{r_{tot}}} = 1 $$&#10;&#10;\end{document}" title="IguanaTex Bitmap Display">
            <a:extLst>
              <a:ext uri="{FF2B5EF4-FFF2-40B4-BE49-F238E27FC236}">
                <a16:creationId xmlns:a16="http://schemas.microsoft.com/office/drawing/2014/main" id="{B16CBD0B-B194-92CB-2C33-F9372E3D185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277955" y="3858423"/>
            <a:ext cx="965200" cy="53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FB1DD-D8F4-3834-0D6D-759AAC5475B2}"/>
              </a:ext>
            </a:extLst>
          </p:cNvPr>
          <p:cNvSpPr txBox="1"/>
          <p:nvPr/>
        </p:nvSpPr>
        <p:spPr>
          <a:xfrm>
            <a:off x="1277955" y="232756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</a:t>
            </a:r>
          </a:p>
        </p:txBody>
      </p:sp>
      <p:pic>
        <p:nvPicPr>
          <p:cNvPr id="6" name="Picture 5" descr="\documentclass{article}&#10;\usepackage{amsmath}&#10;\pagestyle{empty}&#10;\begin{document}&#10;&#10;&#10;$$ \frac{u_{k_1}}{u_{r_{tot}}} = 1 $$&#10;&#10;\end{document}" title="IguanaTex Bitmap Display">
            <a:extLst>
              <a:ext uri="{FF2B5EF4-FFF2-40B4-BE49-F238E27FC236}">
                <a16:creationId xmlns:a16="http://schemas.microsoft.com/office/drawing/2014/main" id="{BB0EF408-5F95-927F-98FE-2351601CD35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032416" y="2973895"/>
            <a:ext cx="96520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34D82-F037-487F-0DE8-237386972023}"/>
              </a:ext>
            </a:extLst>
          </p:cNvPr>
          <p:cNvSpPr txBox="1"/>
          <p:nvPr/>
        </p:nvSpPr>
        <p:spPr>
          <a:xfrm>
            <a:off x="6378327" y="2294799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R monospecific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48F56-B8DB-34C0-FEF9-603A29F59CEE}"/>
              </a:ext>
            </a:extLst>
          </p:cNvPr>
          <p:cNvSpPr txBox="1"/>
          <p:nvPr/>
        </p:nvSpPr>
        <p:spPr>
          <a:xfrm>
            <a:off x="2707556" y="2327564"/>
            <a:ext cx="26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 bispecific</a:t>
            </a:r>
          </a:p>
        </p:txBody>
      </p:sp>
      <p:pic>
        <p:nvPicPr>
          <p:cNvPr id="9" name="Picture 8" descr="\documentclass{article}&#10;\usepackage{amsmath}&#10;\pagestyle{empty}&#10;\begin{document}&#10;&#10;&#10;&#10;$$ \frac{u_{k_1^1}}{u_{r_{tot}^1}} = 1 $$&#10;&#10;&#10;\end{document}" title="IguanaTex Bitmap Display">
            <a:extLst>
              <a:ext uri="{FF2B5EF4-FFF2-40B4-BE49-F238E27FC236}">
                <a16:creationId xmlns:a16="http://schemas.microsoft.com/office/drawing/2014/main" id="{9BEA2FBE-9057-7308-2A0B-D46F690D990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840579" y="2940489"/>
            <a:ext cx="965200" cy="60960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$ \frac{u_{k_2^1}}{u_{r_{tot}^1}} = 1 $$&#10;&#10;&#10;&#10;\end{document}" title="IguanaTex Bitmap Display">
            <a:extLst>
              <a:ext uri="{FF2B5EF4-FFF2-40B4-BE49-F238E27FC236}">
                <a16:creationId xmlns:a16="http://schemas.microsoft.com/office/drawing/2014/main" id="{5A8C9EB2-217A-2DB9-990F-8DFA0A66E6D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835689" y="3782223"/>
            <a:ext cx="965200" cy="609600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&#10;$$ \frac{u_{k_1^2}}{u_{r_{tot}^2}} = 1 $$&#10;&#10;&#10;\end{document}" title="IguanaTex Bitmap Display">
            <a:extLst>
              <a:ext uri="{FF2B5EF4-FFF2-40B4-BE49-F238E27FC236}">
                <a16:creationId xmlns:a16="http://schemas.microsoft.com/office/drawing/2014/main" id="{CB562310-93E0-7A29-479D-B214EA5754D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106866" y="2908643"/>
            <a:ext cx="965200" cy="60960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$$ \frac{u_{k_2^1}}{u_{r_{tot}^2}} = 1 $$&#10;&#10;&#10;\end{document}" title="IguanaTex Bitmap Display">
            <a:extLst>
              <a:ext uri="{FF2B5EF4-FFF2-40B4-BE49-F238E27FC236}">
                <a16:creationId xmlns:a16="http://schemas.microsoft.com/office/drawing/2014/main" id="{F035D113-1341-BD71-3531-E6BAD59F460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06866" y="3782223"/>
            <a:ext cx="965200" cy="609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536AD6-0B20-DA01-4EFD-0335BD757FB2}"/>
              </a:ext>
            </a:extLst>
          </p:cNvPr>
          <p:cNvSpPr txBox="1"/>
          <p:nvPr/>
        </p:nvSpPr>
        <p:spPr>
          <a:xfrm>
            <a:off x="9169693" y="2281397"/>
            <a:ext cx="26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R bispecific</a:t>
            </a:r>
          </a:p>
        </p:txBody>
      </p:sp>
      <p:pic>
        <p:nvPicPr>
          <p:cNvPr id="21" name="Picture 20" descr="\documentclass{article}&#10;\usepackage{amsmath}&#10;\pagestyle{empty}&#10;\begin{document}&#10;&#10;&#10;&#10;$$ \frac{u_{k_1^1}}{u_{r_{tot}^1}} = 1 $$&#10;&#10;&#10;\end{document}" title="IguanaTex Bitmap Display">
            <a:extLst>
              <a:ext uri="{FF2B5EF4-FFF2-40B4-BE49-F238E27FC236}">
                <a16:creationId xmlns:a16="http://schemas.microsoft.com/office/drawing/2014/main" id="{3ABA457D-4AB8-D2EA-BE82-D7FBCD5FBE4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001844" y="2946743"/>
            <a:ext cx="965200" cy="60960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$ \frac{u_{k_1^2}}{u_{r_{tot}^2}} = 1 $$&#10;&#10;&#10;\end{document}" title="IguanaTex Bitmap Display">
            <a:extLst>
              <a:ext uri="{FF2B5EF4-FFF2-40B4-BE49-F238E27FC236}">
                <a16:creationId xmlns:a16="http://schemas.microsoft.com/office/drawing/2014/main" id="{A6562CF8-98DE-B034-7CFC-9C1B94FED10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388600" y="2901979"/>
            <a:ext cx="965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9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51479E-DF98-36D5-57DA-1D26D829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603272"/>
            <a:ext cx="4521653" cy="349400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7A416CD-0AF2-9877-5C10-727030386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89"/>
          <a:stretch/>
        </p:blipFill>
        <p:spPr>
          <a:xfrm>
            <a:off x="685799" y="4177868"/>
            <a:ext cx="5013551" cy="2566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A15134-8227-05D1-45B4-476FADD2C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535" y="716722"/>
            <a:ext cx="4400550" cy="3400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E35C1967-5A15-F433-A205-5A70ECF1FA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882"/>
          <a:stretch/>
        </p:blipFill>
        <p:spPr>
          <a:xfrm>
            <a:off x="6492652" y="4441065"/>
            <a:ext cx="5456465" cy="23032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4D2F33-D1B0-76E0-8EE9-3AC64DD8F942}"/>
              </a:ext>
            </a:extLst>
          </p:cNvPr>
          <p:cNvSpPr txBox="1"/>
          <p:nvPr/>
        </p:nvSpPr>
        <p:spPr>
          <a:xfrm>
            <a:off x="2353225" y="13356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176EB-E480-A866-F1D3-434CF8CF460D}"/>
              </a:ext>
            </a:extLst>
          </p:cNvPr>
          <p:cNvSpPr txBox="1"/>
          <p:nvPr/>
        </p:nvSpPr>
        <p:spPr>
          <a:xfrm>
            <a:off x="8517005" y="133564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R</a:t>
            </a:r>
          </a:p>
        </p:txBody>
      </p:sp>
    </p:spTree>
    <p:extLst>
      <p:ext uri="{BB962C8B-B14F-4D97-AF65-F5344CB8AC3E}">
        <p14:creationId xmlns:p14="http://schemas.microsoft.com/office/powerpoint/2010/main" val="165662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CB9AB2-6301-8719-ABFD-16DC9A74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62" y="753802"/>
            <a:ext cx="4653303" cy="3595734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5F590E4-7C3E-96D1-8666-B2C6523C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57" y="4494769"/>
            <a:ext cx="4801115" cy="22694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DE81C3-D99E-9681-BE25-4FF8D9CC0F70}"/>
              </a:ext>
            </a:extLst>
          </p:cNvPr>
          <p:cNvSpPr txBox="1"/>
          <p:nvPr/>
        </p:nvSpPr>
        <p:spPr>
          <a:xfrm>
            <a:off x="2075935" y="247135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F22DF-4EAF-9D55-38C2-79688082AF66}"/>
              </a:ext>
            </a:extLst>
          </p:cNvPr>
          <p:cNvSpPr txBox="1"/>
          <p:nvPr/>
        </p:nvSpPr>
        <p:spPr>
          <a:xfrm>
            <a:off x="7832742" y="201841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14FE54-CB8C-14CE-AFE5-5741C1662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252" y="753802"/>
            <a:ext cx="4455738" cy="344307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D0D89D5-50A2-3603-5D7B-E85115B96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94769"/>
            <a:ext cx="5835861" cy="228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45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80EA6-C380-5D5E-D6BF-B4DAC8E1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70" y="1597110"/>
            <a:ext cx="5677930" cy="4387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5575F0-8CD5-A2B7-8599-77514A7ADB55}"/>
              </a:ext>
            </a:extLst>
          </p:cNvPr>
          <p:cNvSpPr txBox="1"/>
          <p:nvPr/>
        </p:nvSpPr>
        <p:spPr>
          <a:xfrm>
            <a:off x="2628498" y="477967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74E12-0918-D951-44B9-C3B44E6FE25A}"/>
              </a:ext>
            </a:extLst>
          </p:cNvPr>
          <p:cNvSpPr txBox="1"/>
          <p:nvPr/>
        </p:nvSpPr>
        <p:spPr>
          <a:xfrm>
            <a:off x="8332075" y="477967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D2EAD-2B65-5845-1FE5-B3E44BA57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739" y="1597110"/>
            <a:ext cx="5560907" cy="42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9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5A9D3-DC26-FA10-B1E9-68CE5D7D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Total Order Sobol Analysis for Receptor Occupancy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AE95C-0BD1-1871-5451-6C93C1FF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021" y="393492"/>
            <a:ext cx="3624140" cy="2584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CABF5-ADA5-893A-B025-AA4EF2D9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375" y="343129"/>
            <a:ext cx="3846224" cy="2742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CE8E5-E4B7-EEDD-E523-8158A4912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341" y="3271975"/>
            <a:ext cx="3846224" cy="2742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467AE2-2896-3CAF-78AA-0F9D47EFB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565" y="3371452"/>
            <a:ext cx="3805804" cy="27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1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9E73-7ED1-2740-617A-F1A41FF1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AE58-1CA7-353F-D306-5089F887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5E65B-AF63-C871-1267-5E8E4CF24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82550"/>
            <a:ext cx="7772400" cy="5542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08F17D-998B-473D-A4BE-D81B965BB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682" y="82549"/>
            <a:ext cx="7772400" cy="5542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FFFF69-9B89-8875-8B41-A77069681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350" y="82550"/>
            <a:ext cx="7772400" cy="5542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3C5AB-189B-FCD0-366D-9C422BEEB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550" y="1232751"/>
            <a:ext cx="7772400" cy="554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0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3666A-0EB5-CF8D-730E-300B120E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Sobol Analysis for bound antibody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D5E9F-499F-8D1C-ED73-028027C9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27" y="865299"/>
            <a:ext cx="3538989" cy="2523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F79438-B4E0-8DFC-8FB7-FFEC31277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722" y="865299"/>
            <a:ext cx="3487717" cy="24871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5B9717-36B3-321A-7A78-BA6B2387E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692" y="3429000"/>
            <a:ext cx="3501324" cy="2496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C6687A-F42E-C3EB-9041-9C2EA6CB1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723" y="3472037"/>
            <a:ext cx="3487716" cy="24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7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22BB66-8C68-060B-DE93-8B014148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A1 state sensitivity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F974-B421-AF0A-78A5-814654F2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133360" cy="3639289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3406A-F4D9-BA42-A0F4-F14C8AB3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933" y="3566867"/>
            <a:ext cx="3023612" cy="2156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9014C-EB8F-2CA2-79BC-53028A07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32" y="3551914"/>
            <a:ext cx="3247560" cy="23159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FC04E-D33F-8903-E016-F608A9D5C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731" y="1235994"/>
            <a:ext cx="3247561" cy="2315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1B8F85-E9B4-9664-A1E6-89E155BB8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933" y="1295829"/>
            <a:ext cx="3079749" cy="21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9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6DAFCE-5195-13C4-2AF3-10789185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A2 state 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AEFC-7EDD-5C43-A6D7-C6A7901B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133360" cy="3639289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6F9CD-315A-2A15-E35F-C6F806BF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943" y="1178293"/>
            <a:ext cx="3079750" cy="219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279EC0-8784-8123-6116-7E7C1E2E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36" y="1185039"/>
            <a:ext cx="3079751" cy="219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46A717-B437-AA18-CCB6-FBEEFA1E5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082" y="3483459"/>
            <a:ext cx="2949611" cy="2103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A36C2C-C9A4-2690-B0A6-4F19B9A98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043" y="3429000"/>
            <a:ext cx="3079751" cy="21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CBCAAF-51AC-BD2F-5CF0-63A74679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tx2"/>
                </a:solidFill>
              </a:rPr>
              <a:t>Total Antibody Number Sensitivity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563FA6-A0F0-0070-6C8C-FFBABF5E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96" y="3504492"/>
            <a:ext cx="3110647" cy="2218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3CA878-D187-FB1D-4DB1-DCAF5B4EB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950" y="3504493"/>
            <a:ext cx="3110647" cy="2218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FFDAD7-2902-4F76-B843-1540832A0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957" y="1195649"/>
            <a:ext cx="2976632" cy="2122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7D56BA-A3FE-B25D-6019-3E4679083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610" y="1195649"/>
            <a:ext cx="2976633" cy="21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0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AD432-49B4-1D33-7F28-6DB87329223B}"/>
              </a:ext>
            </a:extLst>
          </p:cNvPr>
          <p:cNvSpPr txBox="1"/>
          <p:nvPr/>
        </p:nvSpPr>
        <p:spPr>
          <a:xfrm>
            <a:off x="736828" y="-438616"/>
            <a:ext cx="10515600" cy="1853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Steady State Parameter Fits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BFFB88-C281-5D25-C015-0CD212E8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273" y="790430"/>
            <a:ext cx="5841826" cy="458421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84F58B8-49E1-ED31-5500-B09EBEFDE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26413"/>
              </p:ext>
            </p:extLst>
          </p:nvPr>
        </p:nvGraphicFramePr>
        <p:xfrm>
          <a:off x="1686010" y="5374640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251779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599446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759975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753269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3680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88228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49632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Rtot</a:t>
                      </a:r>
                      <a:r>
                        <a:rPr lang="en-US" dirty="0"/>
                        <a:t>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Rtot</a:t>
                      </a:r>
                      <a:r>
                        <a:rPr lang="en-US" dirty="0"/>
                        <a:t>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K2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K2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Koff</a:t>
                      </a:r>
                      <a:r>
                        <a:rPr lang="en-US" dirty="0"/>
                        <a:t>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Koff</a:t>
                      </a:r>
                      <a:r>
                        <a:rPr lang="en-US" dirty="0"/>
                        <a:t> 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7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1.18e5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2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4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27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217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219"/>
  <p:tag name="OUTPUTTYPE" val="PDF"/>
  <p:tag name="IGUANATEXVERSION" val="160"/>
  <p:tag name="LATEXADDIN" val="\documentclass{article}&#10;\usepackage{amsmath}&#10;\pagestyle{empty}&#10;\begin{document}&#10;&#10;&#10;$$ \frac{dA_1}{dt} = 2\frac{k_1A^{init}rA_0}{r^{tot}} - k^{off}A_1 - \frac{k_2rA_1}{r^{tot}} + 2k^{off}A_2 $$&#10;&#10;\end{document}"/>
  <p:tag name="IGUANATEXSIZE" val="20"/>
  <p:tag name="IGUANATEXCURSOR" val="19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38"/>
  <p:tag name="OUTPUTTYPE" val="PDF"/>
  <p:tag name="IGUANATEXVERSION" val="160"/>
  <p:tag name="LATEXADDIN" val="\documentclass{article}&#10;\usepackage{amsmath}&#10;\pagestyle{empty}&#10;\begin{document}&#10;&#10;&#10;$$ \frac{u_{k_1^2}}{u_{r_{tot}^2}} = 1 $$&#10;&#10;&#10;\end{document}"/>
  <p:tag name="IGUANATEXSIZE" val="20"/>
  <p:tag name="IGUANATEXCURSOR" val="97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38"/>
  <p:tag name="OUTPUTTYPE" val="PDF"/>
  <p:tag name="IGUANATEXVERSION" val="160"/>
  <p:tag name="LATEXADDIN" val="\documentclass{article}&#10;\usepackage{amsmath}&#10;\pagestyle{empty}&#10;\begin{document}&#10;&#10;&#10;$$ \frac{u_{k_2^1}}{u_{r_{tot}^2}} = 1 $$&#10;&#10;&#10;\end{document}"/>
  <p:tag name="IGUANATEXSIZE" val="20"/>
  <p:tag name="IGUANATEXCURSOR" val="11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38"/>
  <p:tag name="OUTPUTTYPE" val="PDF"/>
  <p:tag name="IGUANATEXVERSION" val="160"/>
  <p:tag name="LATEXADDIN" val="\documentclass{article}&#10;\usepackage{amsmath}&#10;\pagestyle{empty}&#10;\begin{document}&#10;&#10;&#10;&#10;$$ \frac{u_{k_1^1}}{u_{r_{tot}^1}} = 1 $$&#10;&#10;&#10;\end{document}"/>
  <p:tag name="IGUANATEXSIZE" val="20"/>
  <p:tag name="IGUANATEXCURSOR" val="8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38"/>
  <p:tag name="OUTPUTTYPE" val="PDF"/>
  <p:tag name="IGUANATEXVERSION" val="160"/>
  <p:tag name="LATEXADDIN" val="\documentclass{article}&#10;\usepackage{amsmath}&#10;\pagestyle{empty}&#10;\begin{document}&#10;&#10;&#10;$$ \frac{u_{k_1^2}}{u_{r_{tot}^2}} = 1 $$&#10;&#10;&#10;\end{document}"/>
  <p:tag name="IGUANATEXSIZE" val="20"/>
  <p:tag name="IGUANATEXCURSOR" val="97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108"/>
  <p:tag name="OUTPUTTYPE" val="PDF"/>
  <p:tag name="IGUANATEXVERSION" val="160"/>
  <p:tag name="LATEXADDIN" val="\documentclass{article}&#10;\usepackage{amsmath}&#10;\pagestyle{empty}&#10;\begin{document}&#10;&#10;&#10;$$ \frac{dA_2}{dt} = \frac{k_2rA_1}{r^{tot}} - 2k^{off}A_2 $$&#10;&#10;&#10;\end{document}"/>
  <p:tag name="IGUANATEXSIZE" val="20"/>
  <p:tag name="IGUANATEXCURSOR" val="12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251"/>
  <p:tag name="OUTPUTTYPE" val="PDF"/>
  <p:tag name="IGUANATEXVERSION" val="160"/>
  <p:tag name="LATEXADDIN" val="\documentclass{article}&#10;\usepackage{amsmath}&#10;\pagestyle{empty}&#10;\begin{document}&#10;&#10;&#10;$$ \frac{dA_1}{dt} = 2\frac{k_1A^{init}rA_0}{r^{tot}} - k^{off}A_1 - \frac{k_1[Ag^{eff}]rA_1}{r^{tot}} + 2k^{off}A_2 $$&#10;&#10;&#10;\end{document}"/>
  <p:tag name="IGUANATEXSIZE" val="20"/>
  <p:tag name="IGUANATEXCURSOR" val="17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140"/>
  <p:tag name="OUTPUTTYPE" val="PDF"/>
  <p:tag name="IGUANATEXVERSION" val="160"/>
  <p:tag name="LATEXADDIN" val="\documentclass{article}&#10;\usepackage{amsmath}&#10;\pagestyle{empty}&#10;\begin{document}&#10;&#10;&#10;$$ \frac{dA_2}{dt} = \frac{k_1[Ag^{eff}]rA_1}{r^{tot}} - 2k^{off}A_2 $$&#10;&#10;\end{document}"/>
  <p:tag name="IGUANATEXSIZE" val="20"/>
  <p:tag name="IGUANATEXCURSOR" val="13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38"/>
  <p:tag name="OUTPUTTYPE" val="PDF"/>
  <p:tag name="IGUANATEXVERSION" val="160"/>
  <p:tag name="LATEXADDIN" val="\documentclass{article}&#10;\usepackage{amsmath}&#10;\pagestyle{empty}&#10;\begin{document}&#10;&#10;&#10;$$ \frac{u_{k_1}}{u_{r_{tot}}} = 1 $$&#10;&#10;\end{document}"/>
  <p:tag name="IGUANATEXSIZE" val="20"/>
  <p:tag name="IGUANATEXCURSOR" val="8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38"/>
  <p:tag name="OUTPUTTYPE" val="PDF"/>
  <p:tag name="IGUANATEXVERSION" val="160"/>
  <p:tag name="LATEXADDIN" val="\documentclass{article}&#10;\usepackage{amsmath}&#10;\pagestyle{empty}&#10;\begin{document}&#10;&#10;&#10;$$ \frac{u_{k_2}}{u_{r_{tot}}} = 1 $$&#10;&#10;\end{document}"/>
  <p:tag name="IGUANATEXSIZE" val="20"/>
  <p:tag name="IGUANATEXCURSOR" val="97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38"/>
  <p:tag name="OUTPUTTYPE" val="PDF"/>
  <p:tag name="IGUANATEXVERSION" val="160"/>
  <p:tag name="LATEXADDIN" val="\documentclass{article}&#10;\usepackage{amsmath}&#10;\pagestyle{empty}&#10;\begin{document}&#10;&#10;&#10;$$ \frac{u_{k_1}}{u_{r_{tot}}} = 1 $$&#10;&#10;\end{document}"/>
  <p:tag name="IGUANATEXSIZE" val="20"/>
  <p:tag name="IGUANATEXCURSOR" val="8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38"/>
  <p:tag name="OUTPUTTYPE" val="PDF"/>
  <p:tag name="IGUANATEXVERSION" val="160"/>
  <p:tag name="LATEXADDIN" val="\documentclass{article}&#10;\usepackage{amsmath}&#10;\pagestyle{empty}&#10;\begin{document}&#10;&#10;&#10;&#10;$$ \frac{u_{k_1^1}}{u_{r_{tot}^1}} = 1 $$&#10;&#10;&#10;\end{document}"/>
  <p:tag name="IGUANATEXSIZE" val="20"/>
  <p:tag name="IGUANATEXCURSOR" val="8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38"/>
  <p:tag name="OUTPUTTYPE" val="PDF"/>
  <p:tag name="IGUANATEXVERSION" val="160"/>
  <p:tag name="LATEXADDIN" val="\documentclass{article}&#10;\usepackage{amsmath}&#10;\pagestyle{empty}&#10;\begin{document}&#10;&#10;$$ \frac{u_{k_2^1}}{u_{r_{tot}^1}} = 1 $$&#10;&#10;&#10;&#10;\end{document}"/>
  <p:tag name="IGUANATEXSIZE" val="20"/>
  <p:tag name="IGUANATEXCURSOR" val="9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58692</TotalTime>
  <Words>256</Words>
  <Application>Microsoft Macintosh PowerPoint</Application>
  <PresentationFormat>Widescreen</PresentationFormat>
  <Paragraphs>166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Models S and R Comparison</vt:lpstr>
      <vt:lpstr>Equations</vt:lpstr>
      <vt:lpstr>Total Order Sobol Analysis for Receptor Occupancy</vt:lpstr>
      <vt:lpstr>PowerPoint Presentation</vt:lpstr>
      <vt:lpstr>Sobol Analysis for bound antibody</vt:lpstr>
      <vt:lpstr>A1 state sensitivity analysis </vt:lpstr>
      <vt:lpstr>A2 state sensitivity analysis</vt:lpstr>
      <vt:lpstr>Total Antibody Number Sensitivity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Structural Identifiability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S and R Comparison</dc:title>
  <dc:creator>Luke Heirene</dc:creator>
  <cp:lastModifiedBy>Luke Heirene</cp:lastModifiedBy>
  <cp:revision>19</cp:revision>
  <dcterms:created xsi:type="dcterms:W3CDTF">2023-04-21T09:29:46Z</dcterms:created>
  <dcterms:modified xsi:type="dcterms:W3CDTF">2023-06-08T13:33:38Z</dcterms:modified>
</cp:coreProperties>
</file>